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</p:sldMasterIdLst>
  <p:notesMasterIdLst>
    <p:notesMasterId r:id="rId11"/>
  </p:notesMasterIdLst>
  <p:sldIdLst>
    <p:sldId id="2134805981" r:id="rId3"/>
    <p:sldId id="2134805948" r:id="rId4"/>
    <p:sldId id="2134805992" r:id="rId5"/>
    <p:sldId id="2134805993" r:id="rId6"/>
    <p:sldId id="2134805994" r:id="rId7"/>
    <p:sldId id="2134805991" r:id="rId8"/>
    <p:sldId id="2134805990" r:id="rId9"/>
    <p:sldId id="2134805996" r:id="rId10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1A5B-3EAC-43AF-B9CA-E2F4F8763F19}" type="datetimeFigureOut">
              <a:rPr lang="da-DK" smtClean="0"/>
              <a:t>09-02-2024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1BA-97B1-4A4F-B552-DFFAEB34C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000" b="1">
                <a:latin typeface="Calibri" panose="020F0502020204030204" pitchFamily="34" charset="0"/>
                <a:ea typeface="Calibri" panose="020F0502020204030204" pitchFamily="34" charset="0"/>
              </a:rPr>
              <a:t>Tanja</a:t>
            </a:r>
          </a:p>
          <a:p>
            <a:r>
              <a:rPr lang="da-DK" sz="1000" b="1"/>
              <a:t>Forløbets titel</a:t>
            </a:r>
            <a:r>
              <a:rPr lang="da-DK" sz="1000"/>
              <a:t> bliver…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/>
              <a:t>Signal om, at vi har </a:t>
            </a:r>
            <a:r>
              <a:rPr lang="da-DK" sz="1000" b="1"/>
              <a:t>ledelse helt i forgrunden</a:t>
            </a:r>
            <a:r>
              <a:rPr lang="da-DK" sz="1000"/>
              <a:t>; det er det gennemgående genstandsfelt, uanset hvilke konkrete cases fra praksis eller mere generelle samfundstendenser, vi arbejder med på de kommende 10 seminarer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/>
              <a:t>Signal om, at vi helt eksplicit bruger </a:t>
            </a:r>
            <a:r>
              <a:rPr lang="da-DK" sz="1000" b="1"/>
              <a:t>Aarhuskompasset som vores fælles afsæt</a:t>
            </a:r>
            <a:r>
              <a:rPr lang="da-DK" sz="1000"/>
              <a:t> for at finde og udforske de nye veje, som fremtidens ledelsesrolle kalder på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B1D0-EEC9-4C2B-99D0-3E48F24C954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Christian</a:t>
            </a:r>
          </a:p>
          <a:p>
            <a:r>
              <a:rPr lang="da-DK" b="0"/>
              <a:t>Simpel illustration af forløbets elementer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4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65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74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31645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5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6709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5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1" y="2125981"/>
            <a:ext cx="8420101" cy="29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2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2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0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3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52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5" name="bg object 25"/>
          <p:cNvSpPr/>
          <p:nvPr/>
        </p:nvSpPr>
        <p:spPr>
          <a:xfrm>
            <a:off x="380974" y="2"/>
            <a:ext cx="172088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6" name="bg object 26"/>
          <p:cNvSpPr/>
          <p:nvPr/>
        </p:nvSpPr>
        <p:spPr>
          <a:xfrm>
            <a:off x="1" y="227221"/>
            <a:ext cx="2377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7" name="bg object 27"/>
          <p:cNvSpPr/>
          <p:nvPr/>
        </p:nvSpPr>
        <p:spPr>
          <a:xfrm>
            <a:off x="2741936" y="5876413"/>
            <a:ext cx="1161123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8" name="bg object 28"/>
          <p:cNvSpPr/>
          <p:nvPr/>
        </p:nvSpPr>
        <p:spPr>
          <a:xfrm>
            <a:off x="3296033" y="5277183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9" name="bg object 29"/>
          <p:cNvSpPr/>
          <p:nvPr/>
        </p:nvSpPr>
        <p:spPr>
          <a:xfrm>
            <a:off x="3447755" y="4642090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0" name="bg object 30"/>
          <p:cNvSpPr/>
          <p:nvPr/>
        </p:nvSpPr>
        <p:spPr>
          <a:xfrm>
            <a:off x="3508908" y="3990389"/>
            <a:ext cx="876083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1" name="bg object 31"/>
          <p:cNvSpPr/>
          <p:nvPr/>
        </p:nvSpPr>
        <p:spPr>
          <a:xfrm>
            <a:off x="3447772" y="3154786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2" name="bg object 32"/>
          <p:cNvSpPr/>
          <p:nvPr/>
        </p:nvSpPr>
        <p:spPr>
          <a:xfrm>
            <a:off x="3296047" y="2347759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3" name="bg object 33"/>
          <p:cNvSpPr/>
          <p:nvPr/>
        </p:nvSpPr>
        <p:spPr>
          <a:xfrm>
            <a:off x="1913460" y="6"/>
            <a:ext cx="1989648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4" name="bg object 34"/>
          <p:cNvSpPr/>
          <p:nvPr/>
        </p:nvSpPr>
        <p:spPr>
          <a:xfrm>
            <a:off x="1426554" y="0"/>
            <a:ext cx="343550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5" name="bg object 35"/>
          <p:cNvSpPr/>
          <p:nvPr/>
        </p:nvSpPr>
        <p:spPr>
          <a:xfrm>
            <a:off x="910493" y="0"/>
            <a:ext cx="230911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39151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0890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10956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707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04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2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73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5"/>
            <a:ext cx="400276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2351B2-4CBC-CDEA-ED44-9DE2E60A38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708" y="1335465"/>
            <a:ext cx="8192433" cy="799702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Nye veje </a:t>
            </a:r>
          </a:p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i ledelse</a:t>
            </a:r>
          </a:p>
        </p:txBody>
      </p:sp>
      <p:pic>
        <p:nvPicPr>
          <p:cNvPr id="2" name="Billede 1" descr="Et billede, der indeholder Font/skrifttype, Grafik, diagram, design&#10;&#10;Automatisk genereret beskrivelse">
            <a:extLst>
              <a:ext uri="{FF2B5EF4-FFF2-40B4-BE49-F238E27FC236}">
                <a16:creationId xmlns:a16="http://schemas.microsoft.com/office/drawing/2014/main" id="{591D2A56-2838-41B3-0F68-85629856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11" y="1998486"/>
            <a:ext cx="4846060" cy="369912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EAA2DC30-6BD8-3891-7403-692FC6FC5871}"/>
              </a:ext>
            </a:extLst>
          </p:cNvPr>
          <p:cNvSpPr txBox="1">
            <a:spLocks/>
          </p:cNvSpPr>
          <p:nvPr/>
        </p:nvSpPr>
        <p:spPr>
          <a:xfrm>
            <a:off x="467473" y="2875239"/>
            <a:ext cx="5650859" cy="1068915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 dirty="0">
                <a:solidFill>
                  <a:srgbClr val="FFFFFF"/>
                </a:solidFill>
              </a:rPr>
            </a:br>
            <a:r>
              <a:rPr lang="da-DK" sz="1840" kern="0" spc="-4" dirty="0">
                <a:solidFill>
                  <a:srgbClr val="FF9F83"/>
                </a:solidFill>
              </a:rPr>
              <a:t>Mellemrumsaktivitet</a:t>
            </a:r>
          </a:p>
          <a:p>
            <a:pPr marL="4980" marR="1992" defTabSz="168279">
              <a:spcBef>
                <a:spcPts val="37"/>
              </a:spcBef>
              <a:defRPr/>
            </a:pPr>
            <a:r>
              <a:rPr lang="da-DK" sz="1840" kern="0" spc="-4" dirty="0">
                <a:solidFill>
                  <a:srgbClr val="FF9F83"/>
                </a:solidFill>
              </a:rPr>
              <a:t>indtil vi ses igen d. 18. april 2024</a:t>
            </a:r>
            <a:endParaRPr lang="da-DK" sz="1840" kern="0" dirty="0"/>
          </a:p>
        </p:txBody>
      </p:sp>
    </p:spTree>
    <p:extLst>
      <p:ext uri="{BB962C8B-B14F-4D97-AF65-F5344CB8AC3E}">
        <p14:creationId xmlns:p14="http://schemas.microsoft.com/office/powerpoint/2010/main" val="261484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848D-1F8A-B3BC-A156-C9D6895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77" y="918094"/>
            <a:ext cx="6108080" cy="566437"/>
          </a:xfrm>
        </p:spPr>
        <p:txBody>
          <a:bodyPr/>
          <a:lstStyle/>
          <a:p>
            <a:r>
              <a:rPr lang="da-DK" sz="3681"/>
              <a:t>Nye veje i ledelse</a:t>
            </a:r>
          </a:p>
        </p:txBody>
      </p:sp>
      <p:pic>
        <p:nvPicPr>
          <p:cNvPr id="4" name="Billede 3" descr="Et billede, der indeholder skærmbillede, sort, design&#10;&#10;Automatisk genereret beskrivelse">
            <a:extLst>
              <a:ext uri="{FF2B5EF4-FFF2-40B4-BE49-F238E27FC236}">
                <a16:creationId xmlns:a16="http://schemas.microsoft.com/office/drawing/2014/main" id="{6A00EA7F-3FD8-17B1-C80F-D4C8317B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2" y="2089284"/>
            <a:ext cx="4273284" cy="3241550"/>
          </a:xfrm>
          <a:prstGeom prst="rect">
            <a:avLst/>
          </a:prstGeom>
        </p:spPr>
      </p:pic>
      <p:pic>
        <p:nvPicPr>
          <p:cNvPr id="5" name="Billede 4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E353E516-A753-9DF9-ECE7-CF729ACFE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73" y="2657064"/>
            <a:ext cx="862875" cy="1040928"/>
          </a:xfrm>
          <a:prstGeom prst="rect">
            <a:avLst/>
          </a:prstGeom>
        </p:spPr>
      </p:pic>
      <p:pic>
        <p:nvPicPr>
          <p:cNvPr id="6" name="Billede 5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950038F-3A33-0812-5D97-D7DFC93B5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43" y="2539691"/>
            <a:ext cx="757039" cy="658673"/>
          </a:xfrm>
          <a:prstGeom prst="rect">
            <a:avLst/>
          </a:prstGeom>
        </p:spPr>
      </p:pic>
      <p:pic>
        <p:nvPicPr>
          <p:cNvPr id="7" name="Billede 6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1C6C2B99-CFC4-5236-F32F-CCE23C0FA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99" y="4025462"/>
            <a:ext cx="549102" cy="603888"/>
          </a:xfrm>
          <a:prstGeom prst="rect">
            <a:avLst/>
          </a:prstGeom>
        </p:spPr>
      </p:pic>
      <p:pic>
        <p:nvPicPr>
          <p:cNvPr id="8" name="Billede 7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47AABC0C-2B59-21D1-6F48-36D61BDE2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99" y="2567415"/>
            <a:ext cx="809335" cy="348636"/>
          </a:xfrm>
          <a:prstGeom prst="rect">
            <a:avLst/>
          </a:prstGeom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3F1FD0F7-2B1D-1D55-BD66-03CCFE19B51D}"/>
              </a:ext>
            </a:extLst>
          </p:cNvPr>
          <p:cNvSpPr txBox="1">
            <a:spLocks/>
          </p:cNvSpPr>
          <p:nvPr/>
        </p:nvSpPr>
        <p:spPr>
          <a:xfrm>
            <a:off x="1482075" y="1085796"/>
            <a:ext cx="5121976" cy="785760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Et forløb med flere elementer</a:t>
            </a:r>
            <a:endParaRPr lang="da-DK" sz="1840" kern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27FE8C7-92F0-6919-63F7-A497A8F862FF}"/>
              </a:ext>
            </a:extLst>
          </p:cNvPr>
          <p:cNvSpPr txBox="1">
            <a:spLocks/>
          </p:cNvSpPr>
          <p:nvPr/>
        </p:nvSpPr>
        <p:spPr>
          <a:xfrm>
            <a:off x="1611696" y="2315950"/>
            <a:ext cx="1025234" cy="842442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Fælles seminarer</a:t>
            </a:r>
            <a:endParaRPr lang="da-DK" sz="1104" b="0" kern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E15E4AF5-90B2-4329-B135-F0F12E46CC24}"/>
              </a:ext>
            </a:extLst>
          </p:cNvPr>
          <p:cNvSpPr txBox="1">
            <a:spLocks/>
          </p:cNvSpPr>
          <p:nvPr/>
        </p:nvSpPr>
        <p:spPr>
          <a:xfrm>
            <a:off x="3794046" y="4036114"/>
            <a:ext cx="1025234" cy="842442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Mellemrums-aktiviteter</a:t>
            </a:r>
            <a:endParaRPr lang="da-DK" sz="1104" b="0" kern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15BD791-2F6E-4164-191A-093F1D0A9BCD}"/>
              </a:ext>
            </a:extLst>
          </p:cNvPr>
          <p:cNvSpPr txBox="1">
            <a:spLocks/>
          </p:cNvSpPr>
          <p:nvPr/>
        </p:nvSpPr>
        <p:spPr>
          <a:xfrm>
            <a:off x="6515753" y="3444890"/>
            <a:ext cx="1025234" cy="1012361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algn="ctr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104" b="0" kern="0" spc="-4">
                <a:solidFill>
                  <a:srgbClr val="FF9F83"/>
                </a:solidFill>
              </a:rPr>
              <a:t>Fælles horisont-udvidelse og individuel læring</a:t>
            </a:r>
            <a:endParaRPr lang="da-DK" sz="1104" b="0" kern="0"/>
          </a:p>
        </p:txBody>
      </p:sp>
    </p:spTree>
    <p:extLst>
      <p:ext uri="{BB962C8B-B14F-4D97-AF65-F5344CB8AC3E}">
        <p14:creationId xmlns:p14="http://schemas.microsoft.com/office/powerpoint/2010/main" val="32488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FC0A-1BC4-18A0-5B82-F714150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Forløbets formål 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54779-189A-CE78-066D-D95989AD33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organisationen med at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være på forkant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ved at have fokus på de forandringer, der sker i 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 omverden, vores organisation og vores ledelsesopgave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At hjælpe os med at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løfte den strategiske ledelsesrolle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der følger med disse forandringer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os til hele tiden at overveje: 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8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F229-C4D5-DCC6-7C43-9CC680F1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gør halvlegene til spilletid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C1B7B-9823-066E-DADF-BD52217AE0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skal </a:t>
            </a:r>
            <a:r>
              <a:rPr lang="da-DK" sz="2000" dirty="0">
                <a:solidFill>
                  <a:srgbClr val="FF9F83"/>
                </a:solidFill>
              </a:rPr>
              <a:t>flytte os sammen</a:t>
            </a:r>
            <a:r>
              <a:rPr lang="da-DK" sz="2000" dirty="0">
                <a:solidFill>
                  <a:schemeClr val="accent3"/>
                </a:solidFill>
              </a:rPr>
              <a:t> hen over de kommende 2 år.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Derfor binder vi forløbet sammen via forskellige </a:t>
            </a:r>
            <a:r>
              <a:rPr lang="da-DK" sz="2000" dirty="0">
                <a:solidFill>
                  <a:srgbClr val="FF9F83"/>
                </a:solidFill>
              </a:rPr>
              <a:t>mellemrumsaktiviteter</a:t>
            </a:r>
            <a:r>
              <a:rPr lang="da-DK" sz="2000" dirty="0">
                <a:solidFill>
                  <a:schemeClr val="accent3"/>
                </a:solidFill>
              </a:rPr>
              <a:t> mellem seminarerne.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Vi samler løbende vores </a:t>
            </a:r>
            <a:r>
              <a:rPr lang="da-DK" sz="2000" dirty="0">
                <a:solidFill>
                  <a:srgbClr val="FF9F83"/>
                </a:solidFill>
              </a:rPr>
              <a:t>læring</a:t>
            </a:r>
            <a:r>
              <a:rPr lang="da-DK" sz="2000" dirty="0">
                <a:solidFill>
                  <a:schemeClr val="accent3"/>
                </a:solidFill>
              </a:rPr>
              <a:t> op og </a:t>
            </a:r>
            <a:r>
              <a:rPr lang="da-DK" sz="2000" dirty="0">
                <a:solidFill>
                  <a:srgbClr val="FF9F83"/>
                </a:solidFill>
              </a:rPr>
              <a:t>fastholder</a:t>
            </a:r>
            <a:r>
              <a:rPr lang="da-DK" sz="2000" dirty="0">
                <a:solidFill>
                  <a:schemeClr val="accent3"/>
                </a:solidFill>
              </a:rPr>
              <a:t> den, så flere end vi kan få glæde af den – og så det bliver muligt for nye at komme til </a:t>
            </a:r>
          </a:p>
          <a:p>
            <a:pPr marL="0" indent="0">
              <a:buNone/>
            </a:pPr>
            <a:endParaRPr lang="da-DK" sz="20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3"/>
                </a:solidFill>
              </a:rPr>
              <a:t>Det er Strategisk Ledelsesforums </a:t>
            </a:r>
            <a:r>
              <a:rPr lang="da-DK" sz="2000" dirty="0">
                <a:solidFill>
                  <a:srgbClr val="FF9F83"/>
                </a:solidFill>
              </a:rPr>
              <a:t>eget forløb</a:t>
            </a:r>
            <a:r>
              <a:rPr lang="da-DK" sz="2000" dirty="0">
                <a:solidFill>
                  <a:schemeClr val="accent3"/>
                </a:solidFill>
              </a:rPr>
              <a:t>. Derfor skal vi også selv være med til løbende at sætte ord på vores læring.</a:t>
            </a:r>
          </a:p>
        </p:txBody>
      </p:sp>
    </p:spTree>
    <p:extLst>
      <p:ext uri="{BB962C8B-B14F-4D97-AF65-F5344CB8AC3E}">
        <p14:creationId xmlns:p14="http://schemas.microsoft.com/office/powerpoint/2010/main" val="45893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2C89-9CBE-F885-851B-A9DDAC00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accent3"/>
                </a:solidFill>
              </a:rPr>
              <a:t>Inden vi ses igen den 18. april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9ECFE-95EE-45AA-DEFC-AB82F0CC977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skal g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enbesøge jeres eget </a:t>
            </a:r>
            <a:r>
              <a:rPr lang="da-DK" sz="20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ledelsesgrundlag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dialog med en kollega fra Strategisk Ledelsesforum.</a:t>
            </a: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Jeres </a:t>
            </a:r>
            <a:r>
              <a:rPr lang="da-DK" sz="20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dialog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skal handle om, hvordan det </a:t>
            </a:r>
            <a:r>
              <a:rPr lang="da-DK" sz="2000" i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kunne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ud i lyset af de forandringer i vores omverden, organisation og opgave, vi oplever.</a:t>
            </a: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har fået en </a:t>
            </a:r>
            <a:r>
              <a:rPr lang="da-DK" sz="20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makker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(se skema nedenfor).</a:t>
            </a: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7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skal sammen lave en </a:t>
            </a:r>
            <a:r>
              <a:rPr lang="da-DK" sz="20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for, hvornår og hvor I mødes omkring hjemmeopgaven. Aftal 2 møder af 60 min. inden seminaret i april.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På sidste dias er et forslag til </a:t>
            </a:r>
            <a:r>
              <a:rPr lang="da-DK" sz="2000" dirty="0">
                <a:solidFill>
                  <a:srgbClr val="FF9F8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skabelon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jeres samtaler – som er første skridt i det videre arbejde med jeres ledelsesgrundlag.</a:t>
            </a:r>
            <a:endParaRPr lang="da-DK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B3E3BAB5-41D3-F44D-C461-E27ECD97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1" y="234363"/>
            <a:ext cx="1130460" cy="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662DD-91A3-EC3E-4974-7A7EC2D3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104775"/>
            <a:ext cx="8543925" cy="576000"/>
          </a:xfrm>
        </p:spPr>
        <p:txBody>
          <a:bodyPr/>
          <a:lstStyle/>
          <a:p>
            <a:pPr algn="ctr"/>
            <a:r>
              <a:rPr lang="da-DK" dirty="0"/>
              <a:t>Grupper til 1. mellemrum</a:t>
            </a:r>
          </a:p>
        </p:txBody>
      </p:sp>
      <p:graphicFrame>
        <p:nvGraphicFramePr>
          <p:cNvPr id="4" name="Pladsholder til indhold 5">
            <a:extLst>
              <a:ext uri="{FF2B5EF4-FFF2-40B4-BE49-F238E27FC236}">
                <a16:creationId xmlns:a16="http://schemas.microsoft.com/office/drawing/2014/main" id="{078C5F06-9AC6-CAD9-685F-15FC62F55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066645"/>
              </p:ext>
            </p:extLst>
          </p:nvPr>
        </p:nvGraphicFramePr>
        <p:xfrm>
          <a:off x="-85828" y="965438"/>
          <a:ext cx="9868003" cy="575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647">
                  <a:extLst>
                    <a:ext uri="{9D8B030D-6E8A-4147-A177-3AD203B41FA5}">
                      <a16:colId xmlns:a16="http://schemas.microsoft.com/office/drawing/2014/main" val="1928597978"/>
                    </a:ext>
                  </a:extLst>
                </a:gridCol>
                <a:gridCol w="245354">
                  <a:extLst>
                    <a:ext uri="{9D8B030D-6E8A-4147-A177-3AD203B41FA5}">
                      <a16:colId xmlns:a16="http://schemas.microsoft.com/office/drawing/2014/main" val="890324857"/>
                    </a:ext>
                  </a:extLst>
                </a:gridCol>
                <a:gridCol w="4934002">
                  <a:extLst>
                    <a:ext uri="{9D8B030D-6E8A-4147-A177-3AD203B41FA5}">
                      <a16:colId xmlns:a16="http://schemas.microsoft.com/office/drawing/2014/main" val="3091743869"/>
                    </a:ext>
                  </a:extLst>
                </a:gridCol>
              </a:tblGrid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Anne Mette Boye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Carsten Holst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10433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Bente Lykke Sørensen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Charlotte Storm Gregersen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95994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Christian Boel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Eddie Dydensborg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526976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Christian Mølgaard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Erik Kaastrup-Hansen + Tanja Nyborg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5629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Heidi Frostholm Holch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Heidi Have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347964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Helle Bach Lauridsen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Henning Mols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263083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Henrik Seiding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Jakob Amtorp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184911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Jakob Ljungberg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Jeanette L. Hoppe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37694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Jens Bejer Damgaard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Jette Bjørn Hansen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900134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Kristian Dalsgaard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Lars Davidsen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06137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Lise Uhre Pless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Lotte Henriksen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814780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Lone Juric Sørensen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Louise Rhode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666959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Maibritt Møller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Michael Justesen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74791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Martin Østergaard Christensen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Morten Korsgaard Kristensen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841848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Michael Tolstrup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Niels Jørgen Rasmussen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072501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Nikolaj Harbjerg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Otto Ohrt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324898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Rasmus Rosendahl Brink Graff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Signe Rønn Sørensen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69203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Stefan Møller Christiansen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Thune Korsager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459307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r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Susanne Holst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a-DK" sz="11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Tyge Wanstrup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47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87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Samtale-skabelon til jeres første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mødes i 60 min. hos den ene af jer.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Tal om: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Hvad der gjorde størst indtryk på jer på seminaret den 8. februar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Hvordan det kan påvirke jeres ledelsesrolle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I tog med videre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Vær oprigtigt nysgerrige på hinandens perspektiver.</a:t>
            </a:r>
          </a:p>
        </p:txBody>
      </p:sp>
      <p:pic>
        <p:nvPicPr>
          <p:cNvPr id="4" name="Billede 3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68D12FE8-B873-EE3F-5C14-42A4A8E0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9" y="585059"/>
            <a:ext cx="996104" cy="4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Samtale-skabelon til jeres andet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mødes i 60 min. hos den anden af jer.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Medbring jeres personlige ledelsesgrundlag. I vælger selv, om I vil dele det.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Tænk på det grundlæggende spørgsmål: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Tal om, hvorvidt I får øje på noget, I vil justere i jeres ledelsesgrundlag. 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</a:t>
            </a:r>
            <a:r>
              <a:rPr lang="da-DK" sz="2000" i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kunne</a:t>
            </a:r>
            <a:r>
              <a:rPr lang="da-DK" sz="20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det se ud i lyset af de forandringer i vores omverden, organisation og opgave, som vi oplever?</a:t>
            </a: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Vær oprigtigt nysgerrige på hinandens perspektiver.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4395218A-087B-B55C-1116-D46157A3F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91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651</Words>
  <Application>Microsoft Office PowerPoint</Application>
  <PresentationFormat>A4-papir (210 x 297 mm)</PresentationFormat>
  <Paragraphs>112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black(Overskrifter)</vt:lpstr>
      <vt:lpstr>Calibri</vt:lpstr>
      <vt:lpstr>Template 2022</vt:lpstr>
      <vt:lpstr>1_Office Theme</vt:lpstr>
      <vt:lpstr>PowerPoint-præsentation</vt:lpstr>
      <vt:lpstr>Nye veje i ledelse</vt:lpstr>
      <vt:lpstr>Forløbets formål er</vt:lpstr>
      <vt:lpstr>Vi gør halvlegene til spilletid</vt:lpstr>
      <vt:lpstr>Inden vi ses igen den 18. april</vt:lpstr>
      <vt:lpstr>Grupper til 1. mellemrum</vt:lpstr>
      <vt:lpstr>Samtale-skabelon til jeres første møde</vt:lpstr>
      <vt:lpstr>Samtale-skabelon til jeres andet møde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Ina Bøge Eskildsen</dc:creator>
  <cp:lastModifiedBy>Ina Bøge Eskildsen</cp:lastModifiedBy>
  <cp:revision>5</cp:revision>
  <cp:lastPrinted>2024-02-07T13:31:13Z</cp:lastPrinted>
  <dcterms:created xsi:type="dcterms:W3CDTF">2024-02-07T12:08:44Z</dcterms:created>
  <dcterms:modified xsi:type="dcterms:W3CDTF">2024-02-09T08:12:42Z</dcterms:modified>
</cp:coreProperties>
</file>