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4"/>
  </p:sldMasterIdLst>
  <p:notesMasterIdLst>
    <p:notesMasterId r:id="rId21"/>
  </p:notesMasterIdLst>
  <p:sldIdLst>
    <p:sldId id="256" r:id="rId5"/>
    <p:sldId id="349" r:id="rId6"/>
    <p:sldId id="350" r:id="rId7"/>
    <p:sldId id="353" r:id="rId8"/>
    <p:sldId id="354" r:id="rId9"/>
    <p:sldId id="355" r:id="rId10"/>
    <p:sldId id="405" r:id="rId11"/>
    <p:sldId id="337" r:id="rId12"/>
    <p:sldId id="335" r:id="rId13"/>
    <p:sldId id="406" r:id="rId14"/>
    <p:sldId id="351" r:id="rId15"/>
    <p:sldId id="339" r:id="rId16"/>
    <p:sldId id="341" r:id="rId17"/>
    <p:sldId id="343" r:id="rId18"/>
    <p:sldId id="345" r:id="rId19"/>
    <p:sldId id="347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sektion" id="{31FFF9B6-AFC5-4122-AB6B-A3B7BD481615}">
          <p14:sldIdLst>
            <p14:sldId id="256"/>
            <p14:sldId id="349"/>
            <p14:sldId id="350"/>
            <p14:sldId id="353"/>
            <p14:sldId id="354"/>
            <p14:sldId id="355"/>
            <p14:sldId id="405"/>
            <p14:sldId id="337"/>
            <p14:sldId id="335"/>
            <p14:sldId id="406"/>
            <p14:sldId id="351"/>
            <p14:sldId id="339"/>
            <p14:sldId id="341"/>
            <p14:sldId id="343"/>
            <p14:sldId id="345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FFFFF"/>
    <a:srgbClr val="008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3" autoAdjust="0"/>
    <p:restoredTop sz="80964" autoAdjust="0"/>
  </p:normalViewPr>
  <p:slideViewPr>
    <p:cSldViewPr snapToGrid="0">
      <p:cViewPr varScale="1">
        <p:scale>
          <a:sx n="118" d="100"/>
          <a:sy n="118" d="100"/>
        </p:scale>
        <p:origin x="1284" y="102"/>
      </p:cViewPr>
      <p:guideLst>
        <p:guide pos="5760"/>
        <p:guide pos="4215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ke Bækgaard Christensen" userId="895b20d1-8a83-4427-801b-a124aada3673" providerId="ADAL" clId="{1B50EDD5-13EE-49B5-91DC-FF09CD9C5F0F}"/>
    <pc:docChg chg="custSel modSld">
      <pc:chgData name="Rikke Bækgaard Christensen" userId="895b20d1-8a83-4427-801b-a124aada3673" providerId="ADAL" clId="{1B50EDD5-13EE-49B5-91DC-FF09CD9C5F0F}" dt="2024-11-22T11:42:06.964" v="132" actId="20577"/>
      <pc:docMkLst>
        <pc:docMk/>
      </pc:docMkLst>
      <pc:sldChg chg="modSp mod">
        <pc:chgData name="Rikke Bækgaard Christensen" userId="895b20d1-8a83-4427-801b-a124aada3673" providerId="ADAL" clId="{1B50EDD5-13EE-49B5-91DC-FF09CD9C5F0F}" dt="2024-11-22T11:41:37.506" v="117" actId="20577"/>
        <pc:sldMkLst>
          <pc:docMk/>
          <pc:sldMk cId="0" sldId="256"/>
        </pc:sldMkLst>
        <pc:spChg chg="mod">
          <ac:chgData name="Rikke Bækgaard Christensen" userId="895b20d1-8a83-4427-801b-a124aada3673" providerId="ADAL" clId="{1B50EDD5-13EE-49B5-91DC-FF09CD9C5F0F}" dt="2024-11-22T11:41:37.506" v="117" actId="20577"/>
          <ac:spMkLst>
            <pc:docMk/>
            <pc:sldMk cId="0" sldId="256"/>
            <ac:spMk id="118" creationId="{00000000-0000-0000-0000-000000000000}"/>
          </ac:spMkLst>
        </pc:spChg>
      </pc:sldChg>
      <pc:sldChg chg="modSp mod">
        <pc:chgData name="Rikke Bækgaard Christensen" userId="895b20d1-8a83-4427-801b-a124aada3673" providerId="ADAL" clId="{1B50EDD5-13EE-49B5-91DC-FF09CD9C5F0F}" dt="2024-11-22T11:41:47.862" v="120" actId="20577"/>
        <pc:sldMkLst>
          <pc:docMk/>
          <pc:sldMk cId="1179711847" sldId="335"/>
        </pc:sldMkLst>
        <pc:spChg chg="mod">
          <ac:chgData name="Rikke Bækgaard Christensen" userId="895b20d1-8a83-4427-801b-a124aada3673" providerId="ADAL" clId="{1B50EDD5-13EE-49B5-91DC-FF09CD9C5F0F}" dt="2024-11-22T11:41:47.862" v="120" actId="20577"/>
          <ac:spMkLst>
            <pc:docMk/>
            <pc:sldMk cId="1179711847" sldId="335"/>
            <ac:spMk id="2" creationId="{C583F035-645A-7950-5FA7-116148A14742}"/>
          </ac:spMkLst>
        </pc:spChg>
      </pc:sldChg>
      <pc:sldChg chg="modSp mod">
        <pc:chgData name="Rikke Bækgaard Christensen" userId="895b20d1-8a83-4427-801b-a124aada3673" providerId="ADAL" clId="{1B50EDD5-13EE-49B5-91DC-FF09CD9C5F0F}" dt="2024-11-20T09:53:14.255" v="108" actId="20577"/>
        <pc:sldMkLst>
          <pc:docMk/>
          <pc:sldMk cId="156739993" sldId="353"/>
        </pc:sldMkLst>
        <pc:spChg chg="mod">
          <ac:chgData name="Rikke Bækgaard Christensen" userId="895b20d1-8a83-4427-801b-a124aada3673" providerId="ADAL" clId="{1B50EDD5-13EE-49B5-91DC-FF09CD9C5F0F}" dt="2024-11-20T09:53:14.255" v="108" actId="20577"/>
          <ac:spMkLst>
            <pc:docMk/>
            <pc:sldMk cId="156739993" sldId="353"/>
            <ac:spMk id="7" creationId="{2BEF9747-4B47-8640-B5F6-6C5D9DCE349B}"/>
          </ac:spMkLst>
        </pc:spChg>
      </pc:sldChg>
      <pc:sldChg chg="delSp mod">
        <pc:chgData name="Rikke Bækgaard Christensen" userId="895b20d1-8a83-4427-801b-a124aada3673" providerId="ADAL" clId="{1B50EDD5-13EE-49B5-91DC-FF09CD9C5F0F}" dt="2024-11-20T09:53:24.101" v="109" actId="478"/>
        <pc:sldMkLst>
          <pc:docMk/>
          <pc:sldMk cId="2830079717" sldId="355"/>
        </pc:sldMkLst>
        <pc:spChg chg="del">
          <ac:chgData name="Rikke Bækgaard Christensen" userId="895b20d1-8a83-4427-801b-a124aada3673" providerId="ADAL" clId="{1B50EDD5-13EE-49B5-91DC-FF09CD9C5F0F}" dt="2024-11-20T09:53:24.101" v="109" actId="478"/>
          <ac:spMkLst>
            <pc:docMk/>
            <pc:sldMk cId="2830079717" sldId="355"/>
            <ac:spMk id="5" creationId="{A2F95840-B9E6-954F-16F9-CA3F37ADAF06}"/>
          </ac:spMkLst>
        </pc:spChg>
      </pc:sldChg>
      <pc:sldChg chg="modSp mod">
        <pc:chgData name="Rikke Bækgaard Christensen" userId="895b20d1-8a83-4427-801b-a124aada3673" providerId="ADAL" clId="{1B50EDD5-13EE-49B5-91DC-FF09CD9C5F0F}" dt="2024-11-22T11:42:06.964" v="132" actId="20577"/>
        <pc:sldMkLst>
          <pc:docMk/>
          <pc:sldMk cId="1163350156" sldId="406"/>
        </pc:sldMkLst>
        <pc:spChg chg="mod">
          <ac:chgData name="Rikke Bækgaard Christensen" userId="895b20d1-8a83-4427-801b-a124aada3673" providerId="ADAL" clId="{1B50EDD5-13EE-49B5-91DC-FF09CD9C5F0F}" dt="2024-11-22T11:42:06.964" v="132" actId="20577"/>
          <ac:spMkLst>
            <pc:docMk/>
            <pc:sldMk cId="1163350156" sldId="406"/>
            <ac:spMk id="2" creationId="{C583F035-645A-7950-5FA7-116148A14742}"/>
          </ac:spMkLst>
        </pc:spChg>
        <pc:spChg chg="mod">
          <ac:chgData name="Rikke Bækgaard Christensen" userId="895b20d1-8a83-4427-801b-a124aada3673" providerId="ADAL" clId="{1B50EDD5-13EE-49B5-91DC-FF09CD9C5F0F}" dt="2024-11-22T11:41:55.006" v="123" actId="20577"/>
          <ac:spMkLst>
            <pc:docMk/>
            <pc:sldMk cId="1163350156" sldId="406"/>
            <ac:spMk id="3" creationId="{1A46737F-CBFB-1A16-6EC4-481306BA2012}"/>
          </ac:spMkLst>
        </pc:spChg>
        <pc:spChg chg="mod">
          <ac:chgData name="Rikke Bækgaard Christensen" userId="895b20d1-8a83-4427-801b-a124aada3673" providerId="ADAL" clId="{1B50EDD5-13EE-49B5-91DC-FF09CD9C5F0F}" dt="2024-11-22T11:41:59.364" v="126" actId="20577"/>
          <ac:spMkLst>
            <pc:docMk/>
            <pc:sldMk cId="1163350156" sldId="406"/>
            <ac:spMk id="6" creationId="{11045DD0-297D-36C5-9D26-39C2B8305A4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4349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536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Hvorfor arbejder DDH med Digital Inklusion om særligt indsatsområde</a:t>
            </a:r>
          </a:p>
        </p:txBody>
      </p:sp>
    </p:spTree>
    <p:extLst>
      <p:ext uri="{BB962C8B-B14F-4D97-AF65-F5344CB8AC3E}">
        <p14:creationId xmlns:p14="http://schemas.microsoft.com/office/powerpoint/2010/main" val="3381138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543C9-2AA6-42CF-B147-3EA8AD9F44C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716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Hvad er det for nogle opkald vi tager i DDH?</a:t>
            </a:r>
          </a:p>
          <a:p>
            <a:endParaRPr lang="da-DK" dirty="0"/>
          </a:p>
          <a:p>
            <a:r>
              <a:rPr lang="da-DK" dirty="0"/>
              <a:t>Her er en liste over henvendelsestyper, hvor kompleksiteten stiger jo længere du kommer ned. </a:t>
            </a:r>
          </a:p>
          <a:p>
            <a:r>
              <a:rPr lang="da-DK" dirty="0"/>
              <a:t>DDH tager sig at den øverste halvdel. Kort sagt tager DDH sig af alle typer af informationshenvendelser. </a:t>
            </a:r>
          </a:p>
          <a:p>
            <a:r>
              <a:rPr lang="da-DK" dirty="0"/>
              <a:t>Punkt 6. som omhandler ‘Information om eksisterende sag’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Kort sagt kan man sige at vi p.t. ikke vejleder når der er tale egentlig sagsbehandling. </a:t>
            </a:r>
          </a:p>
          <a:p>
            <a:endParaRPr lang="da-DK" dirty="0"/>
          </a:p>
          <a:p>
            <a:r>
              <a:rPr lang="da-DK" dirty="0"/>
              <a:t> (1 – 6 = 9,5 mio. årlige henvendelser)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543C9-2AA6-42CF-B147-3EA8AD9F44C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249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89700" y="-20175"/>
            <a:ext cx="4094650" cy="5190575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63802" y="1290175"/>
            <a:ext cx="3639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1302" y="27576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51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24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3C5C46-EC90-4938-B8B9-2561E67D31C6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F97B113-5CAE-46E4-BB94-76A5AC81A36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155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6EAC49-8B31-4EC3-B4C0-6674D293DEF1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70C1BF-C355-484F-BD39-7F564EBD39DF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837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AC49-8B31-4EC3-B4C0-6674D293DEF1}" type="datetimeFigureOut">
              <a:rPr lang="da-DK" smtClean="0"/>
              <a:t>22-11-2024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C1BF-C355-484F-BD39-7F564EBD39D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017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3" r:id="rId2"/>
    <p:sldLayoutId id="2147483669" r:id="rId3"/>
    <p:sldLayoutId id="2147483670" r:id="rId4"/>
    <p:sldLayoutId id="214748367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1000" r="10000" b="-11000"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5637879" y="4300365"/>
            <a:ext cx="756826" cy="843135"/>
          </a:xfrm>
          <a:prstGeom prst="rect">
            <a:avLst/>
          </a:prstGeom>
          <a:solidFill>
            <a:srgbClr val="0085A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0387975-CCF2-926A-E8AA-46E7D56919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78" b="13412"/>
          <a:stretch/>
        </p:blipFill>
        <p:spPr>
          <a:xfrm>
            <a:off x="-177437" y="-23538"/>
            <a:ext cx="5942068" cy="5226722"/>
          </a:xfrm>
          <a:prstGeom prst="rect">
            <a:avLst/>
          </a:prstGeom>
        </p:spPr>
      </p:pic>
      <p:sp>
        <p:nvSpPr>
          <p:cNvPr id="117" name="Google Shape;117;p22"/>
          <p:cNvSpPr/>
          <p:nvPr/>
        </p:nvSpPr>
        <p:spPr>
          <a:xfrm>
            <a:off x="4957011" y="-24017"/>
            <a:ext cx="4273114" cy="5209127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rgbClr val="0085A1"/>
          </a:solidFill>
          <a:ln>
            <a:noFill/>
          </a:ln>
        </p:spPr>
        <p:txBody>
          <a:bodyPr/>
          <a:lstStyle/>
          <a:p>
            <a:endParaRPr lang="da-DK"/>
          </a:p>
        </p:txBody>
      </p:sp>
      <p:sp>
        <p:nvSpPr>
          <p:cNvPr id="2" name="Rektangel 1"/>
          <p:cNvSpPr/>
          <p:nvPr/>
        </p:nvSpPr>
        <p:spPr>
          <a:xfrm>
            <a:off x="-177436" y="-42090"/>
            <a:ext cx="6085362" cy="5245274"/>
          </a:xfrm>
          <a:prstGeom prst="rect">
            <a:avLst/>
          </a:prstGeom>
          <a:solidFill>
            <a:srgbClr val="0085A1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5907926" y="3195887"/>
            <a:ext cx="2867480" cy="3559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 dirty="0">
                <a:solidFill>
                  <a:schemeClr val="lt1"/>
                </a:solidFill>
              </a:rPr>
              <a:t>Partnerskab mellem      Ældre Sagen og DDH</a:t>
            </a:r>
            <a:endParaRPr sz="1800" b="1" dirty="0">
              <a:solidFill>
                <a:schemeClr val="lt1"/>
              </a:solidFill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ctrTitle"/>
          </p:nvPr>
        </p:nvSpPr>
        <p:spPr>
          <a:xfrm>
            <a:off x="5234730" y="1498922"/>
            <a:ext cx="3679573" cy="1304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Indsatsforslag for D</a:t>
            </a:r>
            <a:r>
              <a:rPr lang="da-DK" dirty="0">
                <a:solidFill>
                  <a:schemeClr val="lt1"/>
                </a:solidFill>
              </a:rPr>
              <a:t>i</a:t>
            </a:r>
            <a:r>
              <a:rPr lang="en" dirty="0">
                <a:solidFill>
                  <a:schemeClr val="lt1"/>
                </a:solidFill>
              </a:rPr>
              <a:t>gital inklusion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5E21978F-6467-5299-072A-FD98186D5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3"/>
          <a:stretch/>
        </p:blipFill>
        <p:spPr bwMode="auto">
          <a:xfrm>
            <a:off x="7299569" y="3863362"/>
            <a:ext cx="1498969" cy="80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83F035-645A-7950-5FA7-116148A1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00" y="1683106"/>
            <a:ext cx="4294017" cy="1877390"/>
          </a:xfrm>
        </p:spPr>
        <p:txBody>
          <a:bodyPr/>
          <a:lstStyle/>
          <a:p>
            <a:pPr marL="342900" lvl="0" indent="-342900">
              <a:buFont typeface="+mj-lt"/>
              <a:buAutoNum type="arabicParenR"/>
            </a:pPr>
            <a:r>
              <a:rPr lang="da-DK" sz="1800" b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da-DK" sz="1800" b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DDHs</a:t>
            </a:r>
            <a:r>
              <a:rPr lang="da-DK" sz="1800" b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kontaktcenterservice gøres tilgængelig </a:t>
            </a:r>
            <a:r>
              <a:rPr lang="da-DK" sz="1800" b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for Ældre Sagens </a:t>
            </a:r>
            <a:r>
              <a:rPr lang="da-DK" sz="1800" b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medlemmer </a:t>
            </a:r>
            <a:r>
              <a:rPr lang="da-DK" sz="1800" b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via Ældre Sagens </a:t>
            </a:r>
            <a:r>
              <a:rPr lang="da-DK" sz="1800" b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kommunikationskanaler. </a:t>
            </a:r>
            <a:br>
              <a:rPr lang="da-DK" sz="1800" b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br>
              <a:rPr lang="da-DK" sz="1800" b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da-DK" sz="1800" b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Eksempelvis: Nummer gøres tilgængelig på hjemmeside, nyhedsbreve osv.</a:t>
            </a:r>
            <a:br>
              <a:rPr lang="da-DK" sz="1100" b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br>
              <a:rPr lang="da-DK" sz="1100" b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da-DK" sz="1100" b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A46737F-CBFB-1A16-6EC4-481306BA2012}"/>
              </a:ext>
            </a:extLst>
          </p:cNvPr>
          <p:cNvSpPr txBox="1">
            <a:spLocks/>
          </p:cNvSpPr>
          <p:nvPr/>
        </p:nvSpPr>
        <p:spPr>
          <a:xfrm>
            <a:off x="4641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da-DK" dirty="0"/>
              <a:t>Hvad kunne DDH tilbyde Ældre Sagen?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1045DD0-297D-36C5-9D26-39C2B8305A41}"/>
              </a:ext>
            </a:extLst>
          </p:cNvPr>
          <p:cNvSpPr txBox="1"/>
          <p:nvPr/>
        </p:nvSpPr>
        <p:spPr>
          <a:xfrm>
            <a:off x="4952326" y="1694587"/>
            <a:ext cx="33743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SzPct val="150000"/>
              <a:buFont typeface="+mj-lt"/>
              <a:buAutoNum type="arabicParenR" startAt="2"/>
            </a:pPr>
            <a:r>
              <a:rPr lang="da-DK" sz="1800" b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Ældre Sagens frivillige korps gøres opmærksomme på muligheden for at kunne benytte DDH kontaktcenter som servicekanal, når de skal hjælpe borgerne i mål</a:t>
            </a:r>
            <a:endParaRPr lang="da-DK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5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AF119-E02E-3BC5-D88D-5F2D818E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74" y="2165541"/>
            <a:ext cx="4031700" cy="572700"/>
          </a:xfrm>
        </p:spPr>
        <p:txBody>
          <a:bodyPr/>
          <a:lstStyle/>
          <a:p>
            <a:r>
              <a:rPr lang="da-DK" sz="4000" dirty="0" err="1"/>
              <a:t>Appendix</a:t>
            </a:r>
            <a:endParaRPr lang="da-DK" sz="4000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15D1DC9-2281-3E12-B88D-5FBC188B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113-5CAE-46E4-BB94-76A5AC81A36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862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BCD99-2B96-B3E7-1418-5F6AC50D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DDH Vejleder i: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DBD09AD-DB92-FCEE-3A89-7D7CA669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113-5CAE-46E4-BB94-76A5AC81A365}" type="slidenum">
              <a:rPr lang="da-DK" smtClean="0"/>
              <a:t>12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034F040-A3C5-81E7-6095-3D380BFF7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271"/>
          <a:stretch/>
        </p:blipFill>
        <p:spPr>
          <a:xfrm>
            <a:off x="410667" y="971822"/>
            <a:ext cx="3232646" cy="395117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A83A25B-890B-7C47-185A-8E4BB069A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229"/>
          <a:stretch/>
        </p:blipFill>
        <p:spPr>
          <a:xfrm>
            <a:off x="3793820" y="986109"/>
            <a:ext cx="5038480" cy="35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24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BC4C85B-ABEB-B4D8-957D-50B68CA4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113-5CAE-46E4-BB94-76A5AC81A365}" type="slidenum">
              <a:rPr lang="da-DK" smtClean="0"/>
              <a:t>13</a:t>
            </a:fld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26BF503-96D6-C94A-4787-B9F8DDCDF402}"/>
              </a:ext>
            </a:extLst>
          </p:cNvPr>
          <p:cNvSpPr txBox="1">
            <a:spLocks/>
          </p:cNvSpPr>
          <p:nvPr/>
        </p:nvSpPr>
        <p:spPr>
          <a:xfrm>
            <a:off x="4641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da-DK" dirty="0"/>
              <a:t>DDH Vejleder i: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1B3EAD6-83B8-2175-A6D4-CAE0793F1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325"/>
          <a:stretch/>
        </p:blipFill>
        <p:spPr>
          <a:xfrm>
            <a:off x="535539" y="1243407"/>
            <a:ext cx="4322212" cy="366077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E24744E-5364-9AF9-FDE7-A930DE8E6C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034"/>
          <a:stretch/>
        </p:blipFill>
        <p:spPr>
          <a:xfrm>
            <a:off x="5225379" y="1173558"/>
            <a:ext cx="2775621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1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BC4C85B-ABEB-B4D8-957D-50B68CA4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113-5CAE-46E4-BB94-76A5AC81A365}" type="slidenum">
              <a:rPr lang="da-DK" smtClean="0"/>
              <a:t>14</a:t>
            </a:fld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26BF503-96D6-C94A-4787-B9F8DDCDF402}"/>
              </a:ext>
            </a:extLst>
          </p:cNvPr>
          <p:cNvSpPr txBox="1">
            <a:spLocks/>
          </p:cNvSpPr>
          <p:nvPr/>
        </p:nvSpPr>
        <p:spPr>
          <a:xfrm>
            <a:off x="4641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da-DK" dirty="0"/>
              <a:t>DDH Vejleder i: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E24744E-5364-9AF9-FDE7-A930DE8E6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620"/>
          <a:stretch/>
        </p:blipFill>
        <p:spPr>
          <a:xfrm>
            <a:off x="560510" y="1240632"/>
            <a:ext cx="2747046" cy="3800475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B2D7C930-261C-AA36-DA07-37D9A35B3E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692"/>
          <a:stretch/>
        </p:blipFill>
        <p:spPr>
          <a:xfrm>
            <a:off x="3704981" y="1240632"/>
            <a:ext cx="4531763" cy="37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2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A908E74-6F93-794D-6110-15DDB6AE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113-5CAE-46E4-BB94-76A5AC81A365}" type="slidenum">
              <a:rPr lang="da-DK" smtClean="0"/>
              <a:t>15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2D7C930-261C-AA36-DA07-37D9A35B3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698"/>
          <a:stretch/>
        </p:blipFill>
        <p:spPr>
          <a:xfrm>
            <a:off x="311701" y="1201291"/>
            <a:ext cx="3967406" cy="370289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ECCAE6D-533D-E6A9-AC05-A222851F3691}"/>
              </a:ext>
            </a:extLst>
          </p:cNvPr>
          <p:cNvSpPr txBox="1">
            <a:spLocks/>
          </p:cNvSpPr>
          <p:nvPr/>
        </p:nvSpPr>
        <p:spPr>
          <a:xfrm>
            <a:off x="4641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da-DK" dirty="0"/>
              <a:t>DDH Vejleder i: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18E24F6-9271-D807-652A-8FB1FD3DFA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291"/>
          <a:stretch/>
        </p:blipFill>
        <p:spPr>
          <a:xfrm>
            <a:off x="4797975" y="1102315"/>
            <a:ext cx="3617362" cy="39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2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677A5-FA34-CA4B-1F70-A67CCB16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DDH Vejleder i: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923B481-C33C-2166-1501-30018337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113-5CAE-46E4-BB94-76A5AC81A365}" type="slidenum">
              <a:rPr lang="da-DK" smtClean="0"/>
              <a:t>16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18E24F6-9271-D807-652A-8FB1FD3DF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877"/>
          <a:stretch/>
        </p:blipFill>
        <p:spPr>
          <a:xfrm>
            <a:off x="311700" y="1140262"/>
            <a:ext cx="3331613" cy="3900845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D078E14-AB8B-423D-4BD1-7D5D07148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993" y="1144193"/>
            <a:ext cx="3972295" cy="37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4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D89E7A41-F9FC-8807-32DB-B81C7ECC0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5" b="-229"/>
          <a:stretch/>
        </p:blipFill>
        <p:spPr>
          <a:xfrm>
            <a:off x="289248" y="362606"/>
            <a:ext cx="4488991" cy="4418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2F96DCBE-381A-B6DC-8741-711BBF79621F}"/>
              </a:ext>
            </a:extLst>
          </p:cNvPr>
          <p:cNvSpPr txBox="1"/>
          <p:nvPr/>
        </p:nvSpPr>
        <p:spPr>
          <a:xfrm>
            <a:off x="5192837" y="1626316"/>
            <a:ext cx="35661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/>
              <a:t>”Som samlet gruppe vurderes det, at de digitalt udsatte udgør 17-22 pct. af den voksne befolkning.”</a:t>
            </a:r>
          </a:p>
        </p:txBody>
      </p:sp>
    </p:spTree>
    <p:extLst>
      <p:ext uri="{BB962C8B-B14F-4D97-AF65-F5344CB8AC3E}">
        <p14:creationId xmlns:p14="http://schemas.microsoft.com/office/powerpoint/2010/main" val="304873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D2A1AF7-08D4-08B1-D414-991DDD54D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16" y="445329"/>
            <a:ext cx="5033983" cy="211079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68D3C7C-AC55-E343-C661-AFEB78A10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16" y="2639581"/>
            <a:ext cx="4773028" cy="898956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DB82009F-102D-48D1-5E99-5BF4923C5809}"/>
              </a:ext>
            </a:extLst>
          </p:cNvPr>
          <p:cNvSpPr txBox="1"/>
          <p:nvPr/>
        </p:nvSpPr>
        <p:spPr>
          <a:xfrm>
            <a:off x="178796" y="4867263"/>
            <a:ext cx="620767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50" i="1" dirty="0"/>
              <a:t>Kilde: Befolkningens oplevelser og udfordringer i et digitalt samfund – med fokus på ældre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C1EC87A3-B163-B18E-C0D2-77FB79E12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16" y="3610639"/>
            <a:ext cx="4472239" cy="936977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B23B2555-C11A-DE06-E777-F214948EB7F4}"/>
              </a:ext>
            </a:extLst>
          </p:cNvPr>
          <p:cNvSpPr/>
          <p:nvPr/>
        </p:nvSpPr>
        <p:spPr>
          <a:xfrm>
            <a:off x="489459" y="58954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28D338D-A637-333B-C117-B7A7E2048673}"/>
              </a:ext>
            </a:extLst>
          </p:cNvPr>
          <p:cNvSpPr/>
          <p:nvPr/>
        </p:nvSpPr>
        <p:spPr>
          <a:xfrm>
            <a:off x="489459" y="1197185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5A2D151-0AFB-D6C9-CD54-D13FD595BDAA}"/>
              </a:ext>
            </a:extLst>
          </p:cNvPr>
          <p:cNvSpPr/>
          <p:nvPr/>
        </p:nvSpPr>
        <p:spPr>
          <a:xfrm>
            <a:off x="489459" y="263836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4DBDDE7-88AB-D340-C725-BFC079740D18}"/>
              </a:ext>
            </a:extLst>
          </p:cNvPr>
          <p:cNvSpPr/>
          <p:nvPr/>
        </p:nvSpPr>
        <p:spPr>
          <a:xfrm>
            <a:off x="489459" y="353853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4</a:t>
            </a:r>
          </a:p>
        </p:txBody>
      </p:sp>
      <p:pic>
        <p:nvPicPr>
          <p:cNvPr id="15" name="Pladsholder til indhold 4" descr="Et billede, der indeholder tekst, elektronik&#10;&#10;Automatisk genereret beskrivelse">
            <a:extLst>
              <a:ext uri="{FF2B5EF4-FFF2-40B4-BE49-F238E27FC236}">
                <a16:creationId xmlns:a16="http://schemas.microsoft.com/office/drawing/2014/main" id="{063E49DC-3D9C-DED0-753A-C6CBCC3DC7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647"/>
          <a:stretch/>
        </p:blipFill>
        <p:spPr>
          <a:xfrm>
            <a:off x="5887722" y="967478"/>
            <a:ext cx="3256278" cy="3177284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A4263984-D14B-2B59-ADC3-5E777759E02C}"/>
              </a:ext>
            </a:extLst>
          </p:cNvPr>
          <p:cNvSpPr txBox="1"/>
          <p:nvPr/>
        </p:nvSpPr>
        <p:spPr>
          <a:xfrm>
            <a:off x="7979247" y="3307704"/>
            <a:ext cx="1164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>
                    <a:lumMod val="10000"/>
                  </a:schemeClr>
                </a:solidFill>
              </a:rPr>
              <a:t>Mette Dreyer, Politikken</a:t>
            </a:r>
          </a:p>
        </p:txBody>
      </p:sp>
    </p:spTree>
    <p:extLst>
      <p:ext uri="{BB962C8B-B14F-4D97-AF65-F5344CB8AC3E}">
        <p14:creationId xmlns:p14="http://schemas.microsoft.com/office/powerpoint/2010/main" val="315425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D8F0099-7F88-0693-2534-422384BE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113-5CAE-46E4-BB94-76A5AC81A365}" type="slidenum">
              <a:rPr lang="da-DK" smtClean="0"/>
              <a:t>4</a:t>
            </a:fld>
            <a:endParaRPr lang="da-DK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EB64E27-D6F8-BDCD-F5B2-4885A789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DDH?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BEF9747-4B47-8640-B5F6-6C5D9DCE349B}"/>
              </a:ext>
            </a:extLst>
          </p:cNvPr>
          <p:cNvSpPr txBox="1">
            <a:spLocks/>
          </p:cNvSpPr>
          <p:nvPr/>
        </p:nvSpPr>
        <p:spPr>
          <a:xfrm>
            <a:off x="1820709" y="1452662"/>
            <a:ext cx="6024520" cy="242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da-DK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DDH er et servicefællesskab mellem 45 kommuner på tværs af Danmark, hvis primære opgave er at samarbejde om at hjælpe borgerne i deres møde med det offentlige Danmark.  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15673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D8F0099-7F88-0693-2534-422384BE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7B113-5CAE-46E4-BB94-76A5AC81A365}" type="slidenum">
              <a:rPr lang="da-DK" smtClean="0"/>
              <a:t>5</a:t>
            </a:fld>
            <a:endParaRPr lang="da-DK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EB64E27-D6F8-BDCD-F5B2-4885A789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DDH Kontaktcenter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BEF9747-4B47-8640-B5F6-6C5D9DCE349B}"/>
              </a:ext>
            </a:extLst>
          </p:cNvPr>
          <p:cNvSpPr txBox="1">
            <a:spLocks/>
          </p:cNvSpPr>
          <p:nvPr/>
        </p:nvSpPr>
        <p:spPr>
          <a:xfrm>
            <a:off x="388417" y="1559977"/>
            <a:ext cx="4369700" cy="233717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da-DK" b="0" dirty="0">
                <a:solidFill>
                  <a:srgbClr val="333333"/>
                </a:solidFill>
                <a:latin typeface="Arial" panose="020B0604020202020204" pitchFamily="34" charset="0"/>
              </a:rPr>
              <a:t>Et virtuelt kontaktcenter, hvor medlems-kommunerne samarbejder om at besvare borgernes spørgsmål på tværs af kommunegrænser</a:t>
            </a:r>
            <a:endParaRPr lang="da-DK" sz="40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165F1F9-7540-E47C-32E2-86D705691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662" y="0"/>
            <a:ext cx="37014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0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9D1D2-A60A-496A-A365-B252CCCD4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271" y="554351"/>
            <a:ext cx="4406771" cy="3492414"/>
          </a:xfrm>
        </p:spPr>
        <p:txBody>
          <a:bodyPr>
            <a:normAutofit/>
          </a:bodyPr>
          <a:lstStyle/>
          <a:p>
            <a:r>
              <a:rPr lang="da-DK" sz="5400" dirty="0"/>
              <a:t>Åben</a:t>
            </a:r>
            <a:br>
              <a:rPr lang="da-DK" sz="5400" dirty="0"/>
            </a:br>
            <a:r>
              <a:rPr lang="da-DK" sz="5400" dirty="0"/>
              <a:t>60 timer om ugen</a:t>
            </a:r>
          </a:p>
        </p:txBody>
      </p:sp>
    </p:spTree>
    <p:extLst>
      <p:ext uri="{BB962C8B-B14F-4D97-AF65-F5344CB8AC3E}">
        <p14:creationId xmlns:p14="http://schemas.microsoft.com/office/powerpoint/2010/main" val="283007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480C954-BE58-43FA-9AE8-0B762D9EB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228" y="907454"/>
            <a:ext cx="5203787" cy="3291395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D817BA97-BB1B-4B8A-8A46-9CE63EE5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369" y="170349"/>
            <a:ext cx="7633742" cy="1119099"/>
          </a:xfrm>
        </p:spPr>
        <p:txBody>
          <a:bodyPr>
            <a:normAutofit/>
          </a:bodyPr>
          <a:lstStyle/>
          <a:p>
            <a:r>
              <a:rPr lang="da-DK" dirty="0"/>
              <a:t>Henvendelsestyper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03B23AC-616E-4D07-9849-B65FCA641CB7}"/>
              </a:ext>
            </a:extLst>
          </p:cNvPr>
          <p:cNvSpPr txBox="1"/>
          <p:nvPr/>
        </p:nvSpPr>
        <p:spPr>
          <a:xfrm>
            <a:off x="0" y="4912668"/>
            <a:ext cx="5267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  <a:defRPr/>
            </a:pPr>
            <a:r>
              <a:rPr lang="da-DK" sz="900" kern="1200" dirty="0">
                <a:latin typeface="Gill Sans MT" panose="020B0502020104020203"/>
                <a:ea typeface="+mn-ea"/>
                <a:cs typeface="+mn-cs"/>
              </a:rPr>
              <a:t>* Kilde: Boston Consulting Group, juni 2013.  9,5 mio.</a:t>
            </a:r>
            <a:r>
              <a:rPr lang="da-DK" sz="900" dirty="0">
                <a:latin typeface="Gill Sans MT" panose="020B0502020104020203"/>
              </a:rPr>
              <a:t> henvendelser er for 98 kommuner</a:t>
            </a:r>
            <a:endParaRPr lang="da-DK" sz="900" kern="1200" dirty="0"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9AED6F9-4CBF-49F8-8C06-FC632AE4167E}"/>
              </a:ext>
            </a:extLst>
          </p:cNvPr>
          <p:cNvSpPr/>
          <p:nvPr/>
        </p:nvSpPr>
        <p:spPr>
          <a:xfrm>
            <a:off x="6358657" y="907454"/>
            <a:ext cx="2005654" cy="2006541"/>
          </a:xfrm>
          <a:prstGeom prst="ellipse">
            <a:avLst/>
          </a:prstGeom>
          <a:noFill/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endParaRPr lang="da-DK" sz="1350" kern="1200">
              <a:noFill/>
              <a:latin typeface="Gill Sans MT" panose="020B0502020104020203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1CB70E6-89E3-492E-A4E5-8562B5DCC1D4}"/>
              </a:ext>
            </a:extLst>
          </p:cNvPr>
          <p:cNvSpPr txBox="1"/>
          <p:nvPr/>
        </p:nvSpPr>
        <p:spPr>
          <a:xfrm>
            <a:off x="6431940" y="1404906"/>
            <a:ext cx="1760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  <a:defRPr/>
            </a:pPr>
            <a:r>
              <a:rPr lang="da-DK" sz="5400" kern="1200" dirty="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DDH</a:t>
            </a:r>
          </a:p>
        </p:txBody>
      </p:sp>
    </p:spTree>
    <p:extLst>
      <p:ext uri="{BB962C8B-B14F-4D97-AF65-F5344CB8AC3E}">
        <p14:creationId xmlns:p14="http://schemas.microsoft.com/office/powerpoint/2010/main" val="427654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DE63D-2F67-E40E-74CD-8E7F1E2DE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164" y="821886"/>
            <a:ext cx="6839896" cy="572700"/>
          </a:xfrm>
        </p:spPr>
        <p:txBody>
          <a:bodyPr/>
          <a:lstStyle/>
          <a:p>
            <a:r>
              <a:rPr lang="da-DK" sz="4000" b="1" dirty="0" err="1"/>
              <a:t>KPIer</a:t>
            </a:r>
            <a:r>
              <a:rPr lang="da-DK" sz="4000" b="1" dirty="0"/>
              <a:t> 2024: 205</a:t>
            </a:r>
            <a:r>
              <a:rPr lang="da-DK" sz="3600" b="1" dirty="0"/>
              <a:t>.000 opkald</a:t>
            </a:r>
            <a:br>
              <a:rPr lang="da-DK" sz="4000" b="1" dirty="0"/>
            </a:br>
            <a:endParaRPr lang="da-DK" sz="3600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52C0D1A-7E16-4479-8385-C5A73445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42987"/>
            <a:ext cx="2057400" cy="273844"/>
          </a:xfrm>
        </p:spPr>
        <p:txBody>
          <a:bodyPr/>
          <a:lstStyle/>
          <a:p>
            <a:fld id="{4F97B113-5CAE-46E4-BB94-76A5AC81A365}" type="slidenum">
              <a:rPr lang="da-DK" smtClean="0"/>
              <a:t>8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F1F8B09-C564-8E9B-5A62-84230DA54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86" y="2600075"/>
            <a:ext cx="2598726" cy="152282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8F16BAD-1A5A-7E1B-08C2-9F2D3AB3BBCB}"/>
              </a:ext>
            </a:extLst>
          </p:cNvPr>
          <p:cNvSpPr txBox="1">
            <a:spLocks/>
          </p:cNvSpPr>
          <p:nvPr/>
        </p:nvSpPr>
        <p:spPr>
          <a:xfrm>
            <a:off x="1261615" y="1999050"/>
            <a:ext cx="2455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da-DK" sz="2400" dirty="0" err="1"/>
              <a:t>Straksafklaring</a:t>
            </a:r>
            <a:br>
              <a:rPr lang="da-DK" sz="3200" dirty="0"/>
            </a:br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7498108-1F95-91AA-C65A-83BFB148D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290" y="2571750"/>
            <a:ext cx="2580637" cy="1401405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C6B2D4D9-3606-5431-E3ED-046E18FF709E}"/>
              </a:ext>
            </a:extLst>
          </p:cNvPr>
          <p:cNvSpPr txBox="1">
            <a:spLocks/>
          </p:cNvSpPr>
          <p:nvPr/>
        </p:nvSpPr>
        <p:spPr>
          <a:xfrm>
            <a:off x="5091804" y="1999050"/>
            <a:ext cx="29426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da-DK" sz="2400" dirty="0"/>
              <a:t>Borgertilfredshed</a:t>
            </a:r>
            <a:br>
              <a:rPr lang="da-DK" sz="3200" dirty="0"/>
            </a:br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C703CF6-43C8-01DD-D868-9FA512FAF590}"/>
              </a:ext>
            </a:extLst>
          </p:cNvPr>
          <p:cNvSpPr txBox="1">
            <a:spLocks/>
          </p:cNvSpPr>
          <p:nvPr/>
        </p:nvSpPr>
        <p:spPr>
          <a:xfrm>
            <a:off x="1641587" y="3985316"/>
            <a:ext cx="1693124" cy="33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da-DK" sz="1400" dirty="0"/>
              <a:t>Målsætning: 60%</a:t>
            </a:r>
            <a:endParaRPr lang="da-DK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8FB99A9-141F-DA0E-AABD-0DB95FA36374}"/>
              </a:ext>
            </a:extLst>
          </p:cNvPr>
          <p:cNvSpPr txBox="1">
            <a:spLocks/>
          </p:cNvSpPr>
          <p:nvPr/>
        </p:nvSpPr>
        <p:spPr>
          <a:xfrm>
            <a:off x="5475046" y="3956991"/>
            <a:ext cx="1693124" cy="33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da-DK" sz="1400" dirty="0"/>
              <a:t>Målsætning: 7/9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319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83F035-645A-7950-5FA7-116148A1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kunne DDH tilbyde Ældre Sagen?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F72689E-C946-CF36-231E-B2479A30293B}"/>
              </a:ext>
            </a:extLst>
          </p:cNvPr>
          <p:cNvSpPr txBox="1"/>
          <p:nvPr/>
        </p:nvSpPr>
        <p:spPr>
          <a:xfrm>
            <a:off x="370306" y="3043573"/>
            <a:ext cx="27854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Den Digitale Hotline (DDH) har siden 2012 har erfaring med at hjælpe borgere med at </a:t>
            </a:r>
            <a:r>
              <a:rPr lang="da-DK" b="1" dirty="0"/>
              <a:t>navigere i det offentlige, digitale landskab. </a:t>
            </a:r>
            <a:r>
              <a:rPr lang="da-DK" dirty="0"/>
              <a:t>Digital inklusion er et fortsat fokusområde i samarbejdet!</a:t>
            </a:r>
            <a:endParaRPr lang="da-DK" b="1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B9054BAD-16C1-5B3C-CD22-F73CE2AA1EFD}"/>
              </a:ext>
            </a:extLst>
          </p:cNvPr>
          <p:cNvSpPr txBox="1"/>
          <p:nvPr/>
        </p:nvSpPr>
        <p:spPr>
          <a:xfrm>
            <a:off x="3325779" y="2935851"/>
            <a:ext cx="25799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DDH Kontaktcenter består af mere end </a:t>
            </a:r>
            <a:r>
              <a:rPr lang="da-DK" b="1" dirty="0"/>
              <a:t>200 kompetente medarbejdere </a:t>
            </a:r>
            <a:r>
              <a:rPr lang="da-DK" dirty="0"/>
              <a:t>på tværs af samarbejdskommunerne, og med den arbejdsstyrke kan DDH tilbyde </a:t>
            </a:r>
            <a:r>
              <a:rPr lang="da-DK" b="1" dirty="0"/>
              <a:t>en tilgængelighed på 60 timers ugentligt </a:t>
            </a:r>
            <a:r>
              <a:rPr lang="da-DK" dirty="0"/>
              <a:t>til borgerne.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E35A8DC-5C26-7E4C-E4F0-9BF5AF011E30}"/>
              </a:ext>
            </a:extLst>
          </p:cNvPr>
          <p:cNvSpPr/>
          <p:nvPr/>
        </p:nvSpPr>
        <p:spPr>
          <a:xfrm>
            <a:off x="370306" y="2494980"/>
            <a:ext cx="2718707" cy="3429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Erfaring med Digital Inklusion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F143BC7-633D-0A54-830D-8AD3603C3006}"/>
              </a:ext>
            </a:extLst>
          </p:cNvPr>
          <p:cNvSpPr/>
          <p:nvPr/>
        </p:nvSpPr>
        <p:spPr>
          <a:xfrm>
            <a:off x="3325778" y="2486816"/>
            <a:ext cx="2579914" cy="3429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Stor Tilgængelighed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5E1ACFD-4148-E712-C053-9AFFED1072B6}"/>
              </a:ext>
            </a:extLst>
          </p:cNvPr>
          <p:cNvSpPr/>
          <p:nvPr/>
        </p:nvSpPr>
        <p:spPr>
          <a:xfrm>
            <a:off x="6142457" y="2486816"/>
            <a:ext cx="2579914" cy="3429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Høj Kvalitet og Faglighed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C2AD29B1-B54F-CB1B-BDE7-FBA1C6801A95}"/>
              </a:ext>
            </a:extLst>
          </p:cNvPr>
          <p:cNvSpPr txBox="1"/>
          <p:nvPr/>
        </p:nvSpPr>
        <p:spPr>
          <a:xfrm>
            <a:off x="6142457" y="2935851"/>
            <a:ext cx="26898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I Samarbejdet vægtes kvalitet højt! Derfor er statistik en hel central del af DDH Kontaktcenter med </a:t>
            </a:r>
            <a:r>
              <a:rPr lang="da-DK" b="1" dirty="0"/>
              <a:t>klare </a:t>
            </a:r>
            <a:r>
              <a:rPr lang="da-DK" b="1" dirty="0" err="1"/>
              <a:t>KPIer</a:t>
            </a:r>
            <a:r>
              <a:rPr lang="da-DK" dirty="0"/>
              <a:t>. Alle medarbejdere deltager i løbende </a:t>
            </a:r>
            <a:r>
              <a:rPr lang="da-DK" b="1" dirty="0"/>
              <a:t>kompetenceudvikling </a:t>
            </a:r>
            <a:r>
              <a:rPr lang="da-DK" dirty="0"/>
              <a:t>for at sikre høj kvalitet i mødet med borgerne.</a:t>
            </a:r>
          </a:p>
        </p:txBody>
      </p:sp>
      <p:pic>
        <p:nvPicPr>
          <p:cNvPr id="21" name="Grafik 20" descr="Hoved med tandhjul kontur">
            <a:extLst>
              <a:ext uri="{FF2B5EF4-FFF2-40B4-BE49-F238E27FC236}">
                <a16:creationId xmlns:a16="http://schemas.microsoft.com/office/drawing/2014/main" id="{6084EA35-64C9-C0AB-46B1-8D6CB3F76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244" y="1151165"/>
            <a:ext cx="1294830" cy="1294830"/>
          </a:xfrm>
          <a:prstGeom prst="rect">
            <a:avLst/>
          </a:prstGeom>
        </p:spPr>
      </p:pic>
      <p:pic>
        <p:nvPicPr>
          <p:cNvPr id="23" name="Grafik 22" descr="Stopur med massiv udfyldning">
            <a:extLst>
              <a:ext uri="{FF2B5EF4-FFF2-40B4-BE49-F238E27FC236}">
                <a16:creationId xmlns:a16="http://schemas.microsoft.com/office/drawing/2014/main" id="{D215ECA5-3C64-ECCD-CFF5-F4B4EC9A1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4585" y="1151165"/>
            <a:ext cx="1294829" cy="1294829"/>
          </a:xfrm>
          <a:prstGeom prst="rect">
            <a:avLst/>
          </a:prstGeom>
        </p:spPr>
      </p:pic>
      <p:pic>
        <p:nvPicPr>
          <p:cNvPr id="25" name="Grafik 24" descr="Skriveplade afkrydset med massiv udfyldning">
            <a:extLst>
              <a:ext uri="{FF2B5EF4-FFF2-40B4-BE49-F238E27FC236}">
                <a16:creationId xmlns:a16="http://schemas.microsoft.com/office/drawing/2014/main" id="{A200541A-4A1D-4E47-B0E5-640E88E44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7708" y="1240803"/>
            <a:ext cx="1194048" cy="11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11847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143A78"/>
      </a:dk1>
      <a:lt1>
        <a:srgbClr val="F3F3F3"/>
      </a:lt1>
      <a:dk2>
        <a:srgbClr val="D9D9D9"/>
      </a:dk2>
      <a:lt2>
        <a:srgbClr val="2E5FAF"/>
      </a:lt2>
      <a:accent1>
        <a:srgbClr val="143A78"/>
      </a:accent1>
      <a:accent2>
        <a:srgbClr val="0A419B"/>
      </a:accent2>
      <a:accent3>
        <a:srgbClr val="EE5C00"/>
      </a:accent3>
      <a:accent4>
        <a:srgbClr val="6C98DF"/>
      </a:accent4>
      <a:accent5>
        <a:srgbClr val="004BC5"/>
      </a:accent5>
      <a:accent6>
        <a:srgbClr val="143A78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8" ma:contentTypeDescription="Opret et nyt dokument." ma:contentTypeScope="" ma:versionID="9fc738c4435eeed51fb8d5e62744536a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2935c841d6e6b1dc58282ee7ef173c85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2aa115-c284-453e-8f37-5cfa47456063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5C1F1B-36B0-4844-814F-F9ACABAA8692}">
  <ds:schemaRefs>
    <ds:schemaRef ds:uri="http://purl.org/dc/terms/"/>
    <ds:schemaRef ds:uri="http://purl.org/dc/dcmitype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8b3e670a-1cac-4f20-8850-c84fc57e1a23"/>
    <ds:schemaRef ds:uri="52EDD6EB-99C2-46CB-A0DD-ACF54EB6B521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31f27a57-5daa-4240-845d-578cc8bddeed"/>
    <ds:schemaRef ds:uri="a408f06c-1694-489f-9cdc-5efa500d75a8"/>
  </ds:schemaRefs>
</ds:datastoreItem>
</file>

<file path=customXml/itemProps2.xml><?xml version="1.0" encoding="utf-8"?>
<ds:datastoreItem xmlns:ds="http://schemas.openxmlformats.org/officeDocument/2006/customXml" ds:itemID="{44AB77CA-C526-44A5-B5DE-2D0BC0E30F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8f06c-1694-489f-9cdc-5efa500d75a8"/>
    <ds:schemaRef ds:uri="31f27a57-5daa-4240-845d-578cc8bdde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7303B4-60E2-42F2-8778-AFB62CEED7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5415</TotalTime>
  <Words>457</Words>
  <Application>Microsoft Office PowerPoint</Application>
  <PresentationFormat>Skærmshow (16:9)</PresentationFormat>
  <Paragraphs>60</Paragraphs>
  <Slides>16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4" baseType="lpstr">
      <vt:lpstr>Aptos</vt:lpstr>
      <vt:lpstr>Arial</vt:lpstr>
      <vt:lpstr>Assistant Light</vt:lpstr>
      <vt:lpstr>Gill Sans MT</vt:lpstr>
      <vt:lpstr>Nunito Sans</vt:lpstr>
      <vt:lpstr>Nunito Sans ExtraBold</vt:lpstr>
      <vt:lpstr>Pontano Sans</vt:lpstr>
      <vt:lpstr>Marketing Newsletter</vt:lpstr>
      <vt:lpstr>Indsatsforslag for Digital inklusion</vt:lpstr>
      <vt:lpstr>PowerPoint-præsentation</vt:lpstr>
      <vt:lpstr>PowerPoint-præsentation</vt:lpstr>
      <vt:lpstr>Hvad er DDH?</vt:lpstr>
      <vt:lpstr>DDH Kontaktcenter</vt:lpstr>
      <vt:lpstr>Åben 60 timer om ugen</vt:lpstr>
      <vt:lpstr>Henvendelsestyper </vt:lpstr>
      <vt:lpstr>KPIer 2024: 205.000 opkald </vt:lpstr>
      <vt:lpstr>Hvad kunne DDH tilbyde Ældre Sagen?</vt:lpstr>
      <vt:lpstr> DDHs kontaktcenterservice gøres tilgængelig for Ældre Sagens medlemmer via Ældre Sagens kommunikationskanaler.   Eksempelvis: Nummer gøres tilgængelig på hjemmeside, nyhedsbreve osv.  </vt:lpstr>
      <vt:lpstr>Appendix</vt:lpstr>
      <vt:lpstr>DDH Vejleder i:</vt:lpstr>
      <vt:lpstr>PowerPoint-præsentation</vt:lpstr>
      <vt:lpstr>PowerPoint-præsentation</vt:lpstr>
      <vt:lpstr>PowerPoint-præsentation</vt:lpstr>
      <vt:lpstr>DDH Vejleder 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Indsatsforslag for øget digital inklusion i Region Sjælland</dc:title>
  <dc:creator>Nils William Bay Houmann</dc:creator>
  <cp:lastModifiedBy>Rikke Bækgaard Christensen</cp:lastModifiedBy>
  <cp:revision>124</cp:revision>
  <dcterms:modified xsi:type="dcterms:W3CDTF">2024-11-22T11:42:07Z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  <property fmtid="{D5CDD505-2E9C-101B-9397-08002B2CF9AE}" pid="3" name="CCMOneDriveID">
    <vt:lpwstr/>
  </property>
  <property fmtid="{D5CDD505-2E9C-101B-9397-08002B2CF9AE}" pid="4" name="CCMOneDriveOwnerID">
    <vt:lpwstr/>
  </property>
  <property fmtid="{D5CDD505-2E9C-101B-9397-08002B2CF9AE}" pid="5" name="CCMOneDriveItemID">
    <vt:lpwstr/>
  </property>
  <property fmtid="{D5CDD505-2E9C-101B-9397-08002B2CF9AE}" pid="6" name="CCMIsSharedOnOneDrive">
    <vt:bool>false</vt:bool>
  </property>
  <property fmtid="{D5CDD505-2E9C-101B-9397-08002B2CF9AE}" pid="7" name="Classification">
    <vt:lpwstr/>
  </property>
  <property fmtid="{D5CDD505-2E9C-101B-9397-08002B2CF9AE}" pid="8" name="CCMSystem">
    <vt:lpwstr> </vt:lpwstr>
  </property>
  <property fmtid="{D5CDD505-2E9C-101B-9397-08002B2CF9AE}" pid="9" name="Enhed">
    <vt:lpwstr/>
  </property>
  <property fmtid="{D5CDD505-2E9C-101B-9397-08002B2CF9AE}" pid="10" name="CCMEventContext">
    <vt:lpwstr>31c960d1-6de0-4138-9319-01eadc97fb53</vt:lpwstr>
  </property>
  <property fmtid="{D5CDD505-2E9C-101B-9397-08002B2CF9AE}" pid="11" name="Dokumenttype">
    <vt:lpwstr/>
  </property>
  <property fmtid="{D5CDD505-2E9C-101B-9397-08002B2CF9AE}" pid="12" name="CCMCommunication">
    <vt:lpwstr/>
  </property>
  <property fmtid="{D5CDD505-2E9C-101B-9397-08002B2CF9AE}" pid="13" name="Modtager">
    <vt:lpwstr>1;#dummy</vt:lpwstr>
  </property>
  <property fmtid="{D5CDD505-2E9C-101B-9397-08002B2CF9AE}" pid="14" name="Afsender">
    <vt:lpwstr/>
  </property>
  <property fmtid="{D5CDD505-2E9C-101B-9397-08002B2CF9AE}" pid="15" name="Afdeling">
    <vt:lpwstr>7;#Uddannelse og Attraktivitet (RU)|b5de7e1b-24c1-4f4c-8ac7-92cb297de0bc</vt:lpwstr>
  </property>
  <property fmtid="{D5CDD505-2E9C-101B-9397-08002B2CF9AE}" pid="16" name="CCMIsEmailAttachment">
    <vt:i4>1</vt:i4>
  </property>
  <property fmtid="{D5CDD505-2E9C-101B-9397-08002B2CF9AE}" pid="17" name="MediaServiceImageTags">
    <vt:lpwstr/>
  </property>
</Properties>
</file>