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</p:sldMasterIdLst>
  <p:notesMasterIdLst>
    <p:notesMasterId r:id="rId13"/>
  </p:notesMasterIdLst>
  <p:sldIdLst>
    <p:sldId id="2134805981" r:id="rId6"/>
    <p:sldId id="2134805948" r:id="rId7"/>
    <p:sldId id="2134806114" r:id="rId8"/>
    <p:sldId id="2134806057" r:id="rId9"/>
    <p:sldId id="2134805992" r:id="rId10"/>
    <p:sldId id="2134805993" r:id="rId11"/>
    <p:sldId id="2134806024" r:id="rId12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7D595C-2DF2-CEE0-DDC7-5FA894B83334}" name="Ina Bøge Eskildsen" initials="IE" userId="S::irbe@aarhus.dk::c506c721-bca3-499e-8a0f-eabb61bc396f" providerId="AD"/>
  <p188:author id="{BE67DB62-5519-76E2-1EC9-3AC874C04C61}" name="Trine Kiil Naldal" initials="TKN" userId="S::ntrk@aarhus.dk::58caf551-95da-4e40-8f17-aa0d26097c76" providerId="AD"/>
  <p188:author id="{79AFFA99-8076-03D6-6805-6C55C0CBDBE5}" name="Maria Mølleskov Blæsbjerg" initials="MMB" userId="S::bmamo@aarhus.dk::d5ddbc75-da2a-4900-9eda-c2a2d1828d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1A5B-3EAC-43AF-B9CA-E2F4F8763F19}" type="datetimeFigureOut">
              <a:rPr lang="da-DK" smtClean="0"/>
              <a:t>15-11-2024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1BA-97B1-4A4F-B552-DFFAEB34C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B1D0-EEC9-4C2B-99D0-3E48F24C954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AF14-8D65-430D-B50F-3151E809F85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5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65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74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31645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6709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1" y="2125981"/>
            <a:ext cx="8420101" cy="29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2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2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0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3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52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5" name="bg object 25"/>
          <p:cNvSpPr/>
          <p:nvPr/>
        </p:nvSpPr>
        <p:spPr>
          <a:xfrm>
            <a:off x="380974" y="2"/>
            <a:ext cx="172088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6" name="bg object 26"/>
          <p:cNvSpPr/>
          <p:nvPr/>
        </p:nvSpPr>
        <p:spPr>
          <a:xfrm>
            <a:off x="1" y="227221"/>
            <a:ext cx="2377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7" name="bg object 27"/>
          <p:cNvSpPr/>
          <p:nvPr/>
        </p:nvSpPr>
        <p:spPr>
          <a:xfrm>
            <a:off x="2741936" y="5876413"/>
            <a:ext cx="1161123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8" name="bg object 28"/>
          <p:cNvSpPr/>
          <p:nvPr/>
        </p:nvSpPr>
        <p:spPr>
          <a:xfrm>
            <a:off x="3296033" y="5277183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9" name="bg object 29"/>
          <p:cNvSpPr/>
          <p:nvPr/>
        </p:nvSpPr>
        <p:spPr>
          <a:xfrm>
            <a:off x="3447755" y="4642090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0" name="bg object 30"/>
          <p:cNvSpPr/>
          <p:nvPr/>
        </p:nvSpPr>
        <p:spPr>
          <a:xfrm>
            <a:off x="3508908" y="3990389"/>
            <a:ext cx="876083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1" name="bg object 31"/>
          <p:cNvSpPr/>
          <p:nvPr/>
        </p:nvSpPr>
        <p:spPr>
          <a:xfrm>
            <a:off x="3447772" y="3154786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2" name="bg object 32"/>
          <p:cNvSpPr/>
          <p:nvPr/>
        </p:nvSpPr>
        <p:spPr>
          <a:xfrm>
            <a:off x="3296047" y="2347759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3" name="bg object 33"/>
          <p:cNvSpPr/>
          <p:nvPr/>
        </p:nvSpPr>
        <p:spPr>
          <a:xfrm>
            <a:off x="1913460" y="6"/>
            <a:ext cx="1989648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4" name="bg object 34"/>
          <p:cNvSpPr/>
          <p:nvPr/>
        </p:nvSpPr>
        <p:spPr>
          <a:xfrm>
            <a:off x="1426554" y="0"/>
            <a:ext cx="343550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5" name="bg object 35"/>
          <p:cNvSpPr/>
          <p:nvPr/>
        </p:nvSpPr>
        <p:spPr>
          <a:xfrm>
            <a:off x="910493" y="0"/>
            <a:ext cx="230911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39151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0890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10956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707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04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1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73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2" r:id="rId19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5"/>
            <a:ext cx="400276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hyperlink" Target="mailto:irbe@aarhus.dk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2351B2-4CBC-CDEA-ED44-9DE2E60A38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708" y="1335465"/>
            <a:ext cx="8192433" cy="799702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Nye veje </a:t>
            </a:r>
          </a:p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i ledelse</a:t>
            </a:r>
          </a:p>
        </p:txBody>
      </p:sp>
      <p:pic>
        <p:nvPicPr>
          <p:cNvPr id="2" name="Billede 1" descr="Et billede, der indeholder Font/skrifttype, Grafik, diagram, design&#10;&#10;Automatisk genereret beskrivelse">
            <a:extLst>
              <a:ext uri="{FF2B5EF4-FFF2-40B4-BE49-F238E27FC236}">
                <a16:creationId xmlns:a16="http://schemas.microsoft.com/office/drawing/2014/main" id="{591D2A56-2838-41B3-0F68-85629856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11" y="1998486"/>
            <a:ext cx="4846060" cy="369912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EAA2DC30-6BD8-3891-7403-692FC6FC5871}"/>
              </a:ext>
            </a:extLst>
          </p:cNvPr>
          <p:cNvSpPr txBox="1">
            <a:spLocks/>
          </p:cNvSpPr>
          <p:nvPr/>
        </p:nvSpPr>
        <p:spPr>
          <a:xfrm>
            <a:off x="467473" y="2875239"/>
            <a:ext cx="5650859" cy="1068915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 dirty="0">
                <a:solidFill>
                  <a:srgbClr val="FFFFFF"/>
                </a:solidFill>
              </a:rPr>
            </a:br>
            <a:r>
              <a:rPr lang="da-DK" sz="1840" kern="0" spc="-4" dirty="0">
                <a:solidFill>
                  <a:srgbClr val="FF9F83"/>
                </a:solidFill>
              </a:rPr>
              <a:t>Mellemrumsaktivitet</a:t>
            </a:r>
          </a:p>
          <a:p>
            <a:pPr marL="4980" marR="1992" defTabSz="168279">
              <a:spcBef>
                <a:spcPts val="37"/>
              </a:spcBef>
              <a:defRPr/>
            </a:pPr>
            <a:r>
              <a:rPr lang="da-DK" sz="1840" kern="0" spc="-4" dirty="0">
                <a:solidFill>
                  <a:srgbClr val="FF9F83"/>
                </a:solidFill>
              </a:rPr>
              <a:t>indtil vi ses igen d. 6. februar 2025</a:t>
            </a:r>
            <a:endParaRPr lang="da-DK" sz="1840" kern="0" dirty="0"/>
          </a:p>
        </p:txBody>
      </p:sp>
    </p:spTree>
    <p:extLst>
      <p:ext uri="{BB962C8B-B14F-4D97-AF65-F5344CB8AC3E}">
        <p14:creationId xmlns:p14="http://schemas.microsoft.com/office/powerpoint/2010/main" val="261484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848D-1F8A-B3BC-A156-C9D6895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27569"/>
            <a:ext cx="6885307" cy="566437"/>
          </a:xfrm>
        </p:spPr>
        <p:txBody>
          <a:bodyPr/>
          <a:lstStyle/>
          <a:p>
            <a:r>
              <a:rPr lang="da-DK" sz="3681"/>
              <a:t>Nye veje i ledelse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3F1FD0F7-2B1D-1D55-BD66-03CCFE19B51D}"/>
              </a:ext>
            </a:extLst>
          </p:cNvPr>
          <p:cNvSpPr txBox="1">
            <a:spLocks/>
          </p:cNvSpPr>
          <p:nvPr/>
        </p:nvSpPr>
        <p:spPr>
          <a:xfrm>
            <a:off x="704850" y="695271"/>
            <a:ext cx="5899201" cy="785760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Et forløb med flere elementer</a:t>
            </a:r>
            <a:endParaRPr lang="da-DK" sz="1840" kern="0"/>
          </a:p>
        </p:txBody>
      </p:sp>
      <p:pic>
        <p:nvPicPr>
          <p:cNvPr id="19" name="Billede 18" descr="Et billede, der indeholder skærmbillede, sort, design&#10;&#10;Automatisk genereret beskrivelse">
            <a:extLst>
              <a:ext uri="{FF2B5EF4-FFF2-40B4-BE49-F238E27FC236}">
                <a16:creationId xmlns:a16="http://schemas.microsoft.com/office/drawing/2014/main" id="{DFC98898-A7B5-EE95-8160-5189086B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61" y="1780119"/>
            <a:ext cx="5259427" cy="3989600"/>
          </a:xfrm>
          <a:prstGeom prst="rect">
            <a:avLst/>
          </a:prstGeom>
        </p:spPr>
      </p:pic>
      <p:pic>
        <p:nvPicPr>
          <p:cNvPr id="20" name="Billede 19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845310C7-CE43-C57B-A628-61EEF9720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88" y="2478925"/>
            <a:ext cx="1062000" cy="1281142"/>
          </a:xfrm>
          <a:prstGeom prst="rect">
            <a:avLst/>
          </a:prstGeom>
        </p:spPr>
      </p:pic>
      <p:pic>
        <p:nvPicPr>
          <p:cNvPr id="21" name="Billede 2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058853EE-CB34-8A23-424A-617E8520E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13" y="2334465"/>
            <a:ext cx="931740" cy="810675"/>
          </a:xfrm>
          <a:prstGeom prst="rect">
            <a:avLst/>
          </a:prstGeom>
        </p:spPr>
      </p:pic>
      <p:pic>
        <p:nvPicPr>
          <p:cNvPr id="22" name="Billede 21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D3E4A2CE-87A0-B164-C1AD-2DDFF3EBF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7" y="2478925"/>
            <a:ext cx="675818" cy="743247"/>
          </a:xfrm>
          <a:prstGeom prst="rect">
            <a:avLst/>
          </a:prstGeom>
        </p:spPr>
      </p:pic>
      <p:pic>
        <p:nvPicPr>
          <p:cNvPr id="23" name="Billede 22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C2490849-7B02-5F11-F0E8-5825D143B8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7" y="4265622"/>
            <a:ext cx="996104" cy="429091"/>
          </a:xfrm>
          <a:prstGeom prst="rect">
            <a:avLst/>
          </a:prstGeom>
        </p:spPr>
      </p:pic>
      <p:sp>
        <p:nvSpPr>
          <p:cNvPr id="24" name="object 12">
            <a:extLst>
              <a:ext uri="{FF2B5EF4-FFF2-40B4-BE49-F238E27FC236}">
                <a16:creationId xmlns:a16="http://schemas.microsoft.com/office/drawing/2014/main" id="{AC9B6D1B-2A07-BEFB-BB7F-552DE0DD5755}"/>
              </a:ext>
            </a:extLst>
          </p:cNvPr>
          <p:cNvSpPr txBox="1">
            <a:spLocks/>
          </p:cNvSpPr>
          <p:nvPr/>
        </p:nvSpPr>
        <p:spPr>
          <a:xfrm>
            <a:off x="526300" y="2059092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seminarer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238DBC12-F02A-DCFA-F0B8-AFC8F8E20C3E}"/>
              </a:ext>
            </a:extLst>
          </p:cNvPr>
          <p:cNvSpPr txBox="1">
            <a:spLocks/>
          </p:cNvSpPr>
          <p:nvPr/>
        </p:nvSpPr>
        <p:spPr>
          <a:xfrm>
            <a:off x="3212269" y="4176217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Mellemrums-aktiviteter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2B82A05B-1861-26C7-1694-E275635E3992}"/>
              </a:ext>
            </a:extLst>
          </p:cNvPr>
          <p:cNvSpPr txBox="1">
            <a:spLocks/>
          </p:cNvSpPr>
          <p:nvPr/>
        </p:nvSpPr>
        <p:spPr>
          <a:xfrm>
            <a:off x="6562063" y="3448557"/>
            <a:ext cx="1261827" cy="124615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horisont-udvidelse og individuel læring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8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6CB75A-9A3D-5D89-6CAE-ACF84CE154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83191" y="1659528"/>
            <a:ext cx="8235796" cy="4484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50" b="1" dirty="0"/>
              <a:t>I skal mødes med jeres nye team.</a:t>
            </a:r>
            <a:r>
              <a:rPr lang="da-DK" sz="1950" dirty="0"/>
              <a:t> Ét møde af 60-90 min. varighed. I skal mødes hos den, der lægger navn til teamet.</a:t>
            </a:r>
          </a:p>
          <a:p>
            <a:pPr marL="0" indent="0">
              <a:buNone/>
            </a:pPr>
            <a:endParaRPr lang="da-DK" sz="1950" b="1" dirty="0"/>
          </a:p>
          <a:p>
            <a:pPr marL="0" indent="0">
              <a:buNone/>
            </a:pPr>
            <a:r>
              <a:rPr lang="da-DK" sz="1950" b="1" dirty="0"/>
              <a:t>I skal i fællesskab udvælge:</a:t>
            </a:r>
          </a:p>
          <a:p>
            <a:r>
              <a:rPr lang="da-DK" sz="1950" dirty="0"/>
              <a:t>3-5 forandringer i omverden, organisation eller opgaver, som I oplever forandrer den strategiske ledelsesrolle</a:t>
            </a:r>
          </a:p>
          <a:p>
            <a:r>
              <a:rPr lang="da-DK" sz="1950" dirty="0"/>
              <a:t>Et antal begreber / sætninger vedr. ledelse, som går igen i jeres personlige ledelsesgrundlag og siger noget om de nye veje i ledelse, I indtil videre har fået øje på. Ord, som jeres team gerne vil bringe i spil, når vi tager hul på arbejdet med det fælles ledelsesgrundlag i 2025.</a:t>
            </a:r>
          </a:p>
          <a:p>
            <a:pPr marL="0" indent="0">
              <a:buNone/>
            </a:pPr>
            <a:endParaRPr lang="da-DK" sz="1950" b="1" dirty="0"/>
          </a:p>
          <a:p>
            <a:pPr marL="0" indent="0">
              <a:buNone/>
            </a:pPr>
            <a:r>
              <a:rPr lang="da-DK" sz="1950" b="1" dirty="0"/>
              <a:t>I skal sende mail til Ina med jeres fælles svar på de to opgaver. </a:t>
            </a:r>
          </a:p>
          <a:p>
            <a:pPr marL="0" indent="0">
              <a:buNone/>
            </a:pPr>
            <a:r>
              <a:rPr lang="da-DK" sz="1950" dirty="0"/>
              <a:t>Skriv til </a:t>
            </a:r>
            <a:r>
              <a:rPr lang="da-DK" sz="1950" dirty="0">
                <a:hlinkClick r:id="rId3"/>
              </a:rPr>
              <a:t>irbe@aarhus.dk</a:t>
            </a:r>
            <a:r>
              <a:rPr lang="da-DK" sz="1950" dirty="0"/>
              <a:t> senest den 27. januar.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0FD7E8-A2DC-C82C-201A-983EBDB2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Hjemmeopgave inden vi ses igen i februar</a:t>
            </a:r>
          </a:p>
        </p:txBody>
      </p:sp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987C5190-B436-AE33-A3F7-7BFF7C987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5" y="1442957"/>
            <a:ext cx="757039" cy="658673"/>
          </a:xfrm>
          <a:prstGeom prst="rect">
            <a:avLst/>
          </a:prstGeom>
        </p:spPr>
      </p:pic>
      <p:pic>
        <p:nvPicPr>
          <p:cNvPr id="5" name="Billede 4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240C6244-AA28-C736-BC02-894D7154F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" y="3009299"/>
            <a:ext cx="809335" cy="348636"/>
          </a:xfrm>
          <a:prstGeom prst="rect">
            <a:avLst/>
          </a:prstGeom>
        </p:spPr>
      </p:pic>
      <p:pic>
        <p:nvPicPr>
          <p:cNvPr id="6" name="Billede 5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FC03191E-7D6E-373E-8930-9C783EFB23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" y="3687875"/>
            <a:ext cx="549102" cy="603888"/>
          </a:xfrm>
          <a:prstGeom prst="rect">
            <a:avLst/>
          </a:prstGeom>
        </p:spPr>
      </p:pic>
      <p:pic>
        <p:nvPicPr>
          <p:cNvPr id="8" name="Grafik 7" descr="Konvolut kontur">
            <a:extLst>
              <a:ext uri="{FF2B5EF4-FFF2-40B4-BE49-F238E27FC236}">
                <a16:creationId xmlns:a16="http://schemas.microsoft.com/office/drawing/2014/main" id="{17E1BA6C-CB97-C2D8-84A9-E84A05754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372" y="5140778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Baggrund</a:t>
            </a:r>
          </a:p>
        </p:txBody>
      </p:sp>
    </p:spTree>
    <p:extLst>
      <p:ext uri="{BB962C8B-B14F-4D97-AF65-F5344CB8AC3E}">
        <p14:creationId xmlns:p14="http://schemas.microsoft.com/office/powerpoint/2010/main" val="122520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FC0A-1BC4-18A0-5B82-F714150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Forløbets formål 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54779-189A-CE78-066D-D95989AD33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organisationen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være på forkant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ved at have fokus på de forandringer, der sker i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 omverden, vores organisation og vores ledelsesopgave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At hjælpe os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løfte den strategiske ledelsesrolle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der følger med disse forandringer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os til hele tiden at overveje: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6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F229-C4D5-DCC6-7C43-9CC680F1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 gør halvlegene til spilletid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C1B7B-9823-066E-DADF-BD52217AE0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skal </a:t>
            </a:r>
            <a:r>
              <a:rPr lang="da-DK" sz="2000" dirty="0">
                <a:solidFill>
                  <a:srgbClr val="FF9F83"/>
                </a:solidFill>
              </a:rPr>
              <a:t>flytte os sammen</a:t>
            </a:r>
            <a:r>
              <a:rPr lang="da-DK" sz="2000" dirty="0">
                <a:solidFill>
                  <a:schemeClr val="accent3"/>
                </a:solidFill>
              </a:rPr>
              <a:t> hen over disse 2 år.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Derfor binder vi forløbet sammen via forskellige </a:t>
            </a:r>
            <a:r>
              <a:rPr lang="da-DK" sz="2000" dirty="0">
                <a:solidFill>
                  <a:srgbClr val="FF9F83"/>
                </a:solidFill>
              </a:rPr>
              <a:t>mellemrumsaktiviteter</a:t>
            </a:r>
            <a:r>
              <a:rPr lang="da-DK" sz="2000" dirty="0">
                <a:solidFill>
                  <a:schemeClr val="accent3"/>
                </a:solidFill>
              </a:rPr>
              <a:t> mellem seminarerne.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samler løbende vores </a:t>
            </a:r>
            <a:r>
              <a:rPr lang="da-DK" sz="2000" dirty="0">
                <a:solidFill>
                  <a:srgbClr val="FF9F83"/>
                </a:solidFill>
              </a:rPr>
              <a:t>læring</a:t>
            </a:r>
            <a:r>
              <a:rPr lang="da-DK" sz="2000" dirty="0">
                <a:solidFill>
                  <a:schemeClr val="accent3"/>
                </a:solidFill>
              </a:rPr>
              <a:t> op og </a:t>
            </a:r>
            <a:r>
              <a:rPr lang="da-DK" sz="2000" dirty="0">
                <a:solidFill>
                  <a:srgbClr val="FF9F83"/>
                </a:solidFill>
              </a:rPr>
              <a:t>fastholder</a:t>
            </a:r>
            <a:r>
              <a:rPr lang="da-DK" sz="2000" dirty="0">
                <a:solidFill>
                  <a:schemeClr val="accent3"/>
                </a:solidFill>
              </a:rPr>
              <a:t> den, så flere end vi kan få glæde af den – og så det bliver muligt for nye at komme til. 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Det er Strategisk Ledelsesforums </a:t>
            </a:r>
            <a:r>
              <a:rPr lang="da-DK" sz="2000" dirty="0">
                <a:solidFill>
                  <a:srgbClr val="FF9F83"/>
                </a:solidFill>
              </a:rPr>
              <a:t>eget forløb</a:t>
            </a:r>
            <a:r>
              <a:rPr lang="da-DK" sz="2000" dirty="0">
                <a:solidFill>
                  <a:schemeClr val="accent3"/>
                </a:solidFill>
              </a:rPr>
              <a:t>. Derfor skal vi også selv være med til løbende at sætte ord på vores læring.</a:t>
            </a:r>
          </a:p>
        </p:txBody>
      </p:sp>
    </p:spTree>
    <p:extLst>
      <p:ext uri="{BB962C8B-B14F-4D97-AF65-F5344CB8AC3E}">
        <p14:creationId xmlns:p14="http://schemas.microsoft.com/office/powerpoint/2010/main" val="256966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0D50-02A4-069A-CFED-33448569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8B8BA-CF6C-DA7F-9711-025F4DB9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0" y="104775"/>
            <a:ext cx="9427977" cy="576000"/>
          </a:xfrm>
        </p:spPr>
        <p:txBody>
          <a:bodyPr/>
          <a:lstStyle/>
          <a:p>
            <a:pPr algn="ctr"/>
            <a:r>
              <a:rPr lang="da-DK" dirty="0"/>
              <a:t>Teams til 5. mellemrum</a:t>
            </a:r>
          </a:p>
        </p:txBody>
      </p:sp>
      <p:pic>
        <p:nvPicPr>
          <p:cNvPr id="3" name="Billede 2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7E0793E9-7AAC-DE2E-02A1-2E351D29B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" y="1244967"/>
            <a:ext cx="794891" cy="691607"/>
          </a:xfrm>
          <a:prstGeom prst="rect">
            <a:avLst/>
          </a:prstGeom>
        </p:spPr>
      </p:pic>
      <p:pic>
        <p:nvPicPr>
          <p:cNvPr id="6" name="Billede 5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434D80D-C544-2F1F-3B92-E1E9A068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" y="3133101"/>
            <a:ext cx="794891" cy="691607"/>
          </a:xfrm>
          <a:prstGeom prst="rect">
            <a:avLst/>
          </a:prstGeom>
        </p:spPr>
      </p:pic>
      <p:pic>
        <p:nvPicPr>
          <p:cNvPr id="14" name="Billede 1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77216981-7A01-6367-ACD7-C7CECBC66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" y="5021235"/>
            <a:ext cx="794891" cy="691607"/>
          </a:xfrm>
          <a:prstGeom prst="rect">
            <a:avLst/>
          </a:prstGeom>
        </p:spPr>
      </p:pic>
      <p:pic>
        <p:nvPicPr>
          <p:cNvPr id="24" name="Billede 2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237B62E4-854C-D144-D799-37DE09F3A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76" y="1244967"/>
            <a:ext cx="794891" cy="691607"/>
          </a:xfrm>
          <a:prstGeom prst="rect">
            <a:avLst/>
          </a:prstGeom>
        </p:spPr>
      </p:pic>
      <p:pic>
        <p:nvPicPr>
          <p:cNvPr id="25" name="Billede 24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962A78C8-C079-499F-2A3A-41241D802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76" y="3133101"/>
            <a:ext cx="794891" cy="691607"/>
          </a:xfrm>
          <a:prstGeom prst="rect">
            <a:avLst/>
          </a:prstGeom>
        </p:spPr>
      </p:pic>
      <p:pic>
        <p:nvPicPr>
          <p:cNvPr id="26" name="Billede 25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B3314B8A-0A83-6C2E-369D-53BA8502E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76" y="5021235"/>
            <a:ext cx="794891" cy="691607"/>
          </a:xfrm>
          <a:prstGeom prst="rect">
            <a:avLst/>
          </a:prstGeom>
        </p:spPr>
      </p:pic>
      <p:pic>
        <p:nvPicPr>
          <p:cNvPr id="27" name="Billede 26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8006123-1FF5-826C-37C0-1A7D3556C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94" y="1244967"/>
            <a:ext cx="794891" cy="691607"/>
          </a:xfrm>
          <a:prstGeom prst="rect">
            <a:avLst/>
          </a:prstGeom>
        </p:spPr>
      </p:pic>
      <p:pic>
        <p:nvPicPr>
          <p:cNvPr id="28" name="Billede 27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FF2D7162-E2CF-6325-D66B-D530DAC92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94" y="3133101"/>
            <a:ext cx="794891" cy="691607"/>
          </a:xfrm>
          <a:prstGeom prst="rect">
            <a:avLst/>
          </a:prstGeom>
        </p:spPr>
      </p:pic>
      <p:pic>
        <p:nvPicPr>
          <p:cNvPr id="29" name="Billede 28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D080AC13-2684-A1D2-3398-654685DC5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94" y="5021235"/>
            <a:ext cx="794891" cy="691607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FB501086-A3F9-F185-B336-FECB6B98BE18}"/>
              </a:ext>
            </a:extLst>
          </p:cNvPr>
          <p:cNvSpPr txBox="1"/>
          <p:nvPr/>
        </p:nvSpPr>
        <p:spPr>
          <a:xfrm>
            <a:off x="912136" y="1244967"/>
            <a:ext cx="1989249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Holst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Carsten Holst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Mia Brix Jensen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Heidi Have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Kristian Dalsgaard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Michael Tolstrup</a:t>
            </a:r>
          </a:p>
          <a:p>
            <a:pPr defTabSz="780098">
              <a:defRPr/>
            </a:pPr>
            <a:endParaRPr lang="da-DK" sz="1365">
              <a:solidFill>
                <a:srgbClr val="59827C"/>
              </a:solidFill>
              <a:latin typeface="Arial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4924B0C-3B36-492B-DB7D-1093B4A2848B}"/>
              </a:ext>
            </a:extLst>
          </p:cNvPr>
          <p:cNvSpPr txBox="1"/>
          <p:nvPr/>
        </p:nvSpPr>
        <p:spPr>
          <a:xfrm>
            <a:off x="912136" y="3133100"/>
            <a:ext cx="2315914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Bach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Helle Bach Lauridsen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Tyge Wanstrup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Michael Justesen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Rasmus R. B. Graff</a:t>
            </a:r>
          </a:p>
          <a:p>
            <a:pPr defTabSz="780098">
              <a:defRPr/>
            </a:pPr>
            <a:endParaRPr lang="da-DK" sz="1365">
              <a:solidFill>
                <a:srgbClr val="59827C"/>
              </a:solidFill>
              <a:latin typeface="Arial"/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6EE736EC-C80F-95B5-C4B4-0BF358495FE3}"/>
              </a:ext>
            </a:extLst>
          </p:cNvPr>
          <p:cNvSpPr txBox="1"/>
          <p:nvPr/>
        </p:nvSpPr>
        <p:spPr>
          <a:xfrm>
            <a:off x="912136" y="5021233"/>
            <a:ext cx="1989249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Henriksen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Lotte Henriksen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Martin Østergaard Chr.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Nikolaj Harbjerg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Bente Lykke Sørensen</a:t>
            </a:r>
          </a:p>
          <a:p>
            <a:pPr defTabSz="780098">
              <a:defRPr/>
            </a:pPr>
            <a:endParaRPr lang="da-DK" sz="1365">
              <a:solidFill>
                <a:srgbClr val="59827C"/>
              </a:solidFill>
              <a:latin typeface="Arial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8F055C1-35B7-D257-7A79-FF1184BB0CFD}"/>
              </a:ext>
            </a:extLst>
          </p:cNvPr>
          <p:cNvSpPr txBox="1"/>
          <p:nvPr/>
        </p:nvSpPr>
        <p:spPr>
          <a:xfrm>
            <a:off x="4357567" y="1244967"/>
            <a:ext cx="2980694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Holch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Heidi Frostholm Holch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Anne Mette Boye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Erik Kaastrup-Hansen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Henning Mols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B265D6C-DA70-BF14-5D01-02B2CAA9EBA1}"/>
              </a:ext>
            </a:extLst>
          </p:cNvPr>
          <p:cNvSpPr txBox="1"/>
          <p:nvPr/>
        </p:nvSpPr>
        <p:spPr>
          <a:xfrm>
            <a:off x="4357567" y="3133099"/>
            <a:ext cx="2307788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Juric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Lone Juric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Stefan Møller Christiansen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Maibritt Møller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Christian Boel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Jacob Ljungberg</a:t>
            </a:r>
          </a:p>
          <a:p>
            <a:pPr defTabSz="780098">
              <a:defRPr/>
            </a:pPr>
            <a:endParaRPr lang="da-DK" sz="1365">
              <a:solidFill>
                <a:srgbClr val="59827C"/>
              </a:solidFill>
              <a:latin typeface="Arial"/>
            </a:endParaRP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881F79F9-6DAD-F87E-E30C-581D4B7CDC89}"/>
              </a:ext>
            </a:extLst>
          </p:cNvPr>
          <p:cNvSpPr txBox="1"/>
          <p:nvPr/>
        </p:nvSpPr>
        <p:spPr>
          <a:xfrm>
            <a:off x="4357567" y="5021233"/>
            <a:ext cx="2307788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Bejer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Jens Bejer Damgaard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Lise Uhre Pless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Susanne Holst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Charlotte Storm Gregersen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8B23564E-DFE7-AC32-2752-78B8F364C02A}"/>
              </a:ext>
            </a:extLst>
          </p:cNvPr>
          <p:cNvSpPr txBox="1"/>
          <p:nvPr/>
        </p:nvSpPr>
        <p:spPr>
          <a:xfrm>
            <a:off x="7915185" y="1244966"/>
            <a:ext cx="1989249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Davidsen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Lars Davidsen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Tanja Nyborg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Louise Rohde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Jacob Amtorp</a:t>
            </a:r>
          </a:p>
          <a:p>
            <a:pPr defTabSz="780098">
              <a:defRPr/>
            </a:pPr>
            <a:endParaRPr lang="da-DK" sz="1365">
              <a:solidFill>
                <a:srgbClr val="59827C"/>
              </a:solidFill>
              <a:latin typeface="Arial"/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361D2789-C4CB-CE53-5D61-541C687BDCC2}"/>
              </a:ext>
            </a:extLst>
          </p:cNvPr>
          <p:cNvSpPr txBox="1"/>
          <p:nvPr/>
        </p:nvSpPr>
        <p:spPr>
          <a:xfrm>
            <a:off x="7915185" y="3133099"/>
            <a:ext cx="1989249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Korsgaard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Morten Korsgaard Kr.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Henrik Seiding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Signe Rønn Sørensen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Jette Bjørn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226BF573-F082-CC9E-E065-7AC2E842A865}"/>
              </a:ext>
            </a:extLst>
          </p:cNvPr>
          <p:cNvSpPr txBox="1"/>
          <p:nvPr/>
        </p:nvSpPr>
        <p:spPr>
          <a:xfrm>
            <a:off x="7915184" y="5021233"/>
            <a:ext cx="1990816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0098">
              <a:defRPr/>
            </a:pPr>
            <a:r>
              <a:rPr lang="da-DK" sz="1365" b="1">
                <a:solidFill>
                  <a:srgbClr val="59827C"/>
                </a:solidFill>
                <a:latin typeface="Arial"/>
              </a:rPr>
              <a:t>Team Ohrt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Otto Ohrt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Eddie Dydensborg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Jeanette Hoppe</a:t>
            </a:r>
          </a:p>
          <a:p>
            <a:pPr defTabSz="780098">
              <a:defRPr/>
            </a:pPr>
            <a:r>
              <a:rPr lang="da-DK" sz="1365">
                <a:solidFill>
                  <a:srgbClr val="59827C"/>
                </a:solidFill>
                <a:latin typeface="Arial"/>
              </a:rPr>
              <a:t>Niels Jørgen Rasmus.</a:t>
            </a:r>
          </a:p>
        </p:txBody>
      </p:sp>
    </p:spTree>
    <p:extLst>
      <p:ext uri="{BB962C8B-B14F-4D97-AF65-F5344CB8AC3E}">
        <p14:creationId xmlns:p14="http://schemas.microsoft.com/office/powerpoint/2010/main" val="1263924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05f647-91b2-4057-9cdd-98303216f773">
      <UserInfo>
        <DisplayName>Inge Lisbeth Nygaard</DisplayName>
        <AccountId>34</AccountId>
        <AccountType/>
      </UserInfo>
      <UserInfo>
        <DisplayName>Maria Mølleskov Blæsbjerg</DisplayName>
        <AccountId>28</AccountId>
        <AccountType/>
      </UserInfo>
      <UserInfo>
        <DisplayName>Trine Kiil Naldal</DisplayName>
        <AccountId>32</AccountId>
        <AccountType/>
      </UserInfo>
      <UserInfo>
        <DisplayName>Camilla Staniok</DisplayName>
        <AccountId>319</AccountId>
        <AccountType/>
      </UserInfo>
    </SharedWithUsers>
    <TaxCatchAll xmlns="8a05f647-91b2-4057-9cdd-98303216f773" xsi:nil="true"/>
    <lcf76f155ced4ddcb4097134ff3c332f xmlns="d60ac4d7-6a12-4bab-a95a-516dc771e4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2CA9BEA828964495390D188ECD6ADB" ma:contentTypeVersion="15" ma:contentTypeDescription="Opret et nyt dokument." ma:contentTypeScope="" ma:versionID="18864341c5cad54c75c2dd831ebc0665">
  <xsd:schema xmlns:xsd="http://www.w3.org/2001/XMLSchema" xmlns:xs="http://www.w3.org/2001/XMLSchema" xmlns:p="http://schemas.microsoft.com/office/2006/metadata/properties" xmlns:ns2="d60ac4d7-6a12-4bab-a95a-516dc771e4e8" xmlns:ns3="8a05f647-91b2-4057-9cdd-98303216f773" targetNamespace="http://schemas.microsoft.com/office/2006/metadata/properties" ma:root="true" ma:fieldsID="5597d7bae463f9b72021f1a731d3663f" ns2:_="" ns3:_="">
    <xsd:import namespace="d60ac4d7-6a12-4bab-a95a-516dc771e4e8"/>
    <xsd:import namespace="8a05f647-91b2-4057-9cdd-98303216f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c4d7-6a12-4bab-a95a-516dc771e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5f647-91b2-4057-9cdd-98303216f7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da6e71-ed11-4105-b311-41fc0d7e41a7}" ma:internalName="TaxCatchAll" ma:showField="CatchAllData" ma:web="8a05f647-91b2-4057-9cdd-98303216f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3BF3A-106A-4F7C-A09A-DCF0B1B4E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973BD-F1EF-495E-8248-E337C7E32E7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60ac4d7-6a12-4bab-a95a-516dc771e4e8"/>
    <ds:schemaRef ds:uri="http://schemas.microsoft.com/office/infopath/2007/PartnerControls"/>
    <ds:schemaRef ds:uri="http://schemas.microsoft.com/office/2006/metadata/properties"/>
    <ds:schemaRef ds:uri="8a05f647-91b2-4057-9cdd-98303216f7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111FE4-C334-4ECF-BCE3-ADCD59A85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ac4d7-6a12-4bab-a95a-516dc771e4e8"/>
    <ds:schemaRef ds:uri="8a05f647-91b2-4057-9cdd-98303216f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461</Words>
  <Application>Microsoft Office PowerPoint</Application>
  <PresentationFormat>A4-papir (210 x 297 mm)</PresentationFormat>
  <Paragraphs>88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black(Overskrifter)</vt:lpstr>
      <vt:lpstr>Calibri</vt:lpstr>
      <vt:lpstr>Template 2022</vt:lpstr>
      <vt:lpstr>1_Office Theme</vt:lpstr>
      <vt:lpstr>PowerPoint-præsentation</vt:lpstr>
      <vt:lpstr>Nye veje i ledelse</vt:lpstr>
      <vt:lpstr>Hjemmeopgave inden vi ses igen i februar</vt:lpstr>
      <vt:lpstr>Baggrund</vt:lpstr>
      <vt:lpstr>Forløbets formål er</vt:lpstr>
      <vt:lpstr>Vi gør halvlegene til spilletid</vt:lpstr>
      <vt:lpstr>Teams til 5. mellemrum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Ina Bøge Eskildsen</dc:creator>
  <cp:lastModifiedBy>Ina Bøge Eskildsen</cp:lastModifiedBy>
  <cp:revision>4</cp:revision>
  <cp:lastPrinted>2024-02-07T13:31:13Z</cp:lastPrinted>
  <dcterms:created xsi:type="dcterms:W3CDTF">2024-02-07T12:08:44Z</dcterms:created>
  <dcterms:modified xsi:type="dcterms:W3CDTF">2024-11-15T15:33:45Z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0x010100CB2CA9BEA828964495390D188ECD6ADB</vt:lpwstr>
  </property>
  <property fmtid="{D5CDD505-2E9C-101B-9397-08002B2CF9AE}" pid="3" name="MediaServiceImageTags">
    <vt:lpwstr/>
  </property>
</Properties>
</file>