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41E"/>
    <a:srgbClr val="FF3300"/>
    <a:srgbClr val="636466"/>
    <a:srgbClr val="002957"/>
    <a:srgbClr val="9DCBCD"/>
    <a:srgbClr val="F7B9D4"/>
    <a:srgbClr val="955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14" autoAdjust="0"/>
  </p:normalViewPr>
  <p:slideViewPr>
    <p:cSldViewPr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07-12-2017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05910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07-12-2017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9839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igitale.mitbu.dk/uni-login_komgodtigan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forældre på skolerne i Aarhus Kommune får nu UNI-Login</a:t>
            </a:r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giver dem ét login til skolens digitale løsninger</a:t>
            </a:r>
          </a:p>
          <a:p>
            <a:endParaRPr lang="da-DK" dirty="0"/>
          </a:p>
          <a:p>
            <a:r>
              <a:rPr lang="da-DK" dirty="0"/>
              <a:t>Det betyder, at forældrene får samme login til både ForældreIntra og MinUddannelse – og at de kan få adgang til MinUddannelse uden NemID, direkte fra ForældreIntra via ‘Planer’ eller minuddannelse.dk</a:t>
            </a:r>
          </a:p>
          <a:p>
            <a:endParaRPr lang="da-DK" dirty="0"/>
          </a:p>
          <a:p>
            <a:r>
              <a:rPr lang="da-DK" dirty="0"/>
              <a:t>Det betyder også, at forældrene kun skal bruge et login, selvom de har børn på flere skoler</a:t>
            </a:r>
          </a:p>
          <a:p>
            <a:endParaRPr lang="da-DK" dirty="0"/>
          </a:p>
          <a:p>
            <a:r>
              <a:rPr lang="da-DK" dirty="0"/>
              <a:t>Samtidig er UNI-Login første skridt på vejen til Aula og en endnu bedre beskyttelse af barnets data. Forældrene får adgang til Aula ved skoleårets start </a:t>
            </a:r>
            <a:r>
              <a:rPr lang="da-DK" dirty="0" smtClean="0"/>
              <a:t>2019/2020</a:t>
            </a:r>
          </a:p>
          <a:p>
            <a:endParaRPr lang="da-DK" dirty="0"/>
          </a:p>
          <a:p>
            <a:r>
              <a:rPr lang="da-DK" dirty="0" err="1" smtClean="0"/>
              <a:t>Tabulex</a:t>
            </a:r>
            <a:r>
              <a:rPr lang="da-DK" baseline="0" dirty="0" smtClean="0"/>
              <a:t> SFO forventer, at forældre kan bruge UNI-Login til sfoweb.dk fra medio januar 2018</a:t>
            </a: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336914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Når skolen aktiverer UNI-Login den </a:t>
            </a:r>
            <a:r>
              <a:rPr lang="da-DK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dd</a:t>
            </a:r>
            <a:r>
              <a:rPr lang="da-DK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/mm </a:t>
            </a:r>
            <a:r>
              <a:rPr lang="da-DK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åååå</a:t>
            </a:r>
            <a:r>
              <a:rPr lang="da-DK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b="1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(skolen vælger selv en dato)</a:t>
            </a:r>
            <a:r>
              <a:rPr lang="da-DK" u="non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 forældre ikke længere har adgang til ForældreIntra med det almindelige login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Forældrene skal selv aktivere deres UNI-Login inden denne dato – dog senest 9. februar 2018 – derfor igangsættes en kampagne for UNI-Login på skolen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medarbejdere betyder det: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de forsat kan bruge det almindelige login til SkoleIntra – selvom det almindelige login er lukket for forældre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de skal bruge deres UNI-Login til de digitale løsninger på skoler, hvor de selv er forældre. Dette skyldes at deres UNI-Login er knyttet til deres cpr.nr.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Forbindelsen mellem SkoleIntra og MinUddannelse i SkoleIntra skal aktiveres senest 9. februar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7954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Når forældrene får deres UNI-Login, skal det bruges til at logge på ForældreIntra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ForældreIntra via skolens</a:t>
            </a:r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hjemmeside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Her skal forældrene altid logge ind med UNI-Login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ForældreIntra via </a:t>
            </a:r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Her skal forældrene kun logge ind med deres UNI-Login, første gang de bruger appen - herefter en 4-cifret kode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Bruger de allerede appen, skal de gøre som de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plejer – de skal kun bruge UNI-Login, hvis de mister forbindelsen til skolen</a:t>
            </a:r>
            <a:r>
              <a:rPr lang="da-DK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 </a:t>
            </a:r>
            <a:r>
              <a:rPr lang="da-DK" baseline="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app’en</a:t>
            </a:r>
            <a:r>
              <a:rPr lang="da-DK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(og det sker af og til)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a-DK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UNI-Login kan også bruges som login på </a:t>
            </a:r>
            <a:r>
              <a:rPr lang="da-DK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Tabulex</a:t>
            </a:r>
            <a:r>
              <a:rPr lang="da-DK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SFO, hvis skolen benytter </a:t>
            </a:r>
            <a:r>
              <a:rPr lang="da-DK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da-DK" sz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 forventeligt fra medio januar. Leverandøren arbejder på det. </a:t>
            </a:r>
            <a:endParaRPr lang="da-DK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7276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UNI-Login kampagnen til forældre falder i to bølger:</a:t>
            </a:r>
          </a:p>
          <a:p>
            <a:endParaRPr lang="da-DK" dirty="0"/>
          </a:p>
          <a:p>
            <a:pPr>
              <a:buSzPct val="110000"/>
              <a:buFont typeface="+mj-lt"/>
              <a:buAutoNum type="arabicPeriod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Fra uge 50: Lokal kommunikation på skolen via skolens kanaler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Ny ForældreIntra pjece og plakater kommer ud til skolen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Kommunikationsmaterialer kan findes på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http://digitale.mitbu.dk/uni-login_komgodtigang 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Uge 3-6 2018: Fælles kommunikation via Aarhus Kommunes Facebook, ForældreIntra etc.</a:t>
            </a:r>
          </a:p>
          <a:p>
            <a:endParaRPr lang="da-DK" dirty="0"/>
          </a:p>
          <a:p>
            <a:r>
              <a:rPr lang="da-DK" dirty="0"/>
              <a:t>Det giver skolen mulighed for at informere forældrene lokalt, inden den fælles kampagne løber af stablen i uge 3-6, 2018</a:t>
            </a:r>
          </a:p>
        </p:txBody>
      </p:sp>
    </p:spTree>
    <p:extLst>
      <p:ext uri="{BB962C8B-B14F-4D97-AF65-F5344CB8AC3E}">
        <p14:creationId xmlns:p14="http://schemas.microsoft.com/office/powerpoint/2010/main" val="3055968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Skolen skal derfor tage stilling til hvornår, den lokale kampagne skal sættes i gang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Vil skolen begynde den lokale kommunikationskampagne før den fælles kampagne i januar?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Vil skolen operere med samme deadline som den fælles indsats, eller vil skolen gennemføre processen hurtigere?</a:t>
            </a:r>
          </a:p>
          <a:p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Husk: </a:t>
            </a:r>
            <a:r>
              <a:rPr lang="da-DK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er vigtigt, at forældrene har haft tid til at få deres UNI-Login, før skolen lukker for det almindelige login senest d. 9. februar 2018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9301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824000" y="1440000"/>
            <a:ext cx="36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7704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4" name="Billed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4824000" y="396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720000" y="1440000"/>
            <a:ext cx="7704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07-12-2017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igitale.mitbu.dk/uni-login_komgodtiga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hyperlink" Target="http://aarhus.dk/uni-logi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8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digitale.mitbu.dk/digitaleboernogunge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 rot="20511163">
            <a:off x="764168" y="3293607"/>
            <a:ext cx="2160240" cy="21600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NYT!</a:t>
            </a:r>
            <a:br>
              <a:rPr lang="da-DK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a-DK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 får </a:t>
            </a:r>
          </a:p>
          <a:p>
            <a:pPr algn="ctr"/>
            <a:r>
              <a:rPr lang="da-DK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UNI-Login til ForældreIntra og MinUddannelse</a:t>
            </a:r>
          </a:p>
        </p:txBody>
      </p:sp>
      <p:sp>
        <p:nvSpPr>
          <p:cNvPr id="2" name="Tekstfelt 1"/>
          <p:cNvSpPr txBox="1"/>
          <p:nvPr/>
        </p:nvSpPr>
        <p:spPr>
          <a:xfrm>
            <a:off x="0" y="2721694"/>
            <a:ext cx="9144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5400" b="1" dirty="0">
                <a:solidFill>
                  <a:srgbClr val="F7941E"/>
                </a:solidFill>
              </a:rPr>
              <a:t>UNI-Login til forældre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tekst 11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Skriv her</a:t>
            </a:r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/>
              <a:t>Uni-login til forældre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773792" y="3062471"/>
            <a:ext cx="36004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500" b="1" dirty="0">
                <a:solidFill>
                  <a:srgbClr val="F7941E"/>
                </a:solidFill>
              </a:rPr>
              <a:t>!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1547664" y="3062471"/>
            <a:ext cx="71287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 får ét login til ForældreIntra og MinUddannelse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Adgang til MinUddannelse uden </a:t>
            </a:r>
            <a:r>
              <a:rPr lang="da-DK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NemID</a:t>
            </a:r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direkte fra ForældreIntra via ‘Planer’ eller minuddannelse.dk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Samme login på alle skoler, selvom de har børn på flere skoler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Første skridt på vejen til Aula og endnu bedre beskyttelse af barnets data</a:t>
            </a:r>
            <a:endParaRPr lang="da-DK" sz="2800" dirty="0"/>
          </a:p>
          <a:p>
            <a:endParaRPr lang="da-DK" dirty="0"/>
          </a:p>
        </p:txBody>
      </p:sp>
      <p:sp>
        <p:nvSpPr>
          <p:cNvPr id="11" name="Afrundet rektangel 10"/>
          <p:cNvSpPr/>
          <p:nvPr/>
        </p:nvSpPr>
        <p:spPr>
          <a:xfrm>
            <a:off x="720000" y="1550342"/>
            <a:ext cx="6696744" cy="1152128"/>
          </a:xfrm>
          <a:prstGeom prst="roundRect">
            <a:avLst/>
          </a:prstGeom>
          <a:noFill/>
          <a:ln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Alle forældre på skolerne i Aarhus Kommune får nu UNI-Login</a:t>
            </a:r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giver dem ét login til skolens digitale løsninger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 og med den </a:t>
            </a:r>
            <a:r>
              <a:rPr lang="da-DK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dd</a:t>
            </a:r>
            <a:r>
              <a:rPr lang="da-DK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/mm </a:t>
            </a:r>
            <a:r>
              <a:rPr lang="da-DK" b="1" u="sng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åååå</a:t>
            </a:r>
            <a:r>
              <a:rPr lang="da-DK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har forældre ikke længere har adgang til ForældreIntra med det almindelige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login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Forældrene skal selv aktivere deres UNI-Login inden denne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dato</a:t>
            </a:r>
          </a:p>
          <a:p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 skal kontakte skolen, hvis de oplever problemer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medarbejdere betyder det: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I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forsat kan bruge det almindelige login til SkoleIntra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skal bruge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jeres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UNI-Login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 skoler i Aarhus Kommune,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hvor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selv er forældre</a:t>
            </a:r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 smtClean="0"/>
              <a:t>hvad </a:t>
            </a:r>
            <a:r>
              <a:rPr lang="da-DK" sz="2800" dirty="0"/>
              <a:t>betyder </a:t>
            </a:r>
            <a:r>
              <a:rPr lang="da-DK" sz="2800" dirty="0" smtClean="0"/>
              <a:t>det?</a:t>
            </a:r>
            <a:endParaRPr lang="da-DK" sz="2800" dirty="0"/>
          </a:p>
        </p:txBody>
      </p:sp>
      <p:sp>
        <p:nvSpPr>
          <p:cNvPr id="4" name="Rektangel: afrundede hjørner 3">
            <a:extLst>
              <a:ext uri="{FF2B5EF4-FFF2-40B4-BE49-F238E27FC236}">
                <a16:creationId xmlns="" xmlns:a16="http://schemas.microsoft.com/office/drawing/2014/main" id="{C93C283A-905B-4BDE-AE66-20839692CC82}"/>
              </a:ext>
            </a:extLst>
          </p:cNvPr>
          <p:cNvSpPr/>
          <p:nvPr/>
        </p:nvSpPr>
        <p:spPr>
          <a:xfrm>
            <a:off x="1331640" y="2420888"/>
            <a:ext cx="5832648" cy="864096"/>
          </a:xfrm>
          <a:prstGeom prst="roundRect">
            <a:avLst/>
          </a:prstGeom>
          <a:noFill/>
          <a:ln>
            <a:solidFill>
              <a:srgbClr val="F79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Forbindelsen mellem SkoleIntra og MinUddannelse i SkoleIntra skal aktiveres senest 9.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februar!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tekst 1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 err="1"/>
              <a:t>Forældreintra</a:t>
            </a:r>
            <a:r>
              <a:rPr lang="da-DK" sz="2800" dirty="0"/>
              <a:t> via </a:t>
            </a:r>
            <a:r>
              <a:rPr lang="da-DK" sz="2800" dirty="0" smtClean="0"/>
              <a:t>skolens</a:t>
            </a:r>
          </a:p>
          <a:p>
            <a:r>
              <a:rPr lang="da-DK" sz="2800" dirty="0" smtClean="0"/>
              <a:t>hjemmeside </a:t>
            </a:r>
            <a:r>
              <a:rPr lang="da-DK" sz="2800" dirty="0"/>
              <a:t>og app 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="" xmlns:a16="http://schemas.microsoft.com/office/drawing/2014/main" id="{13A0AC37-02AF-4AFC-980E-C3EF8856DA4D}"/>
              </a:ext>
            </a:extLst>
          </p:cNvPr>
          <p:cNvSpPr txBox="1"/>
          <p:nvPr/>
        </p:nvSpPr>
        <p:spPr>
          <a:xfrm>
            <a:off x="2629140" y="1910319"/>
            <a:ext cx="60233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ForældreIntra via skolens</a:t>
            </a:r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hjemmeside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Her skal forældrene </a:t>
            </a:r>
            <a:r>
              <a:rPr lang="da-DK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altid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logge ind med UNI-Login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ForældreIntra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via </a:t>
            </a:r>
            <a:r>
              <a:rPr lang="da-DK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Her skal forældrene kun logge ind med deres UNI-Login, </a:t>
            </a:r>
            <a:r>
              <a:rPr lang="da-DK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første gang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bruger appen - herefter en 4-cifret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kode som de selv vælger 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Bruger de allerede appen, skal de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gøre, </a:t>
            </a: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 de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plejer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="" xmlns:a16="http://schemas.microsoft.com/office/drawing/2014/main" id="{BEA83EDF-4A4A-4635-8CEF-43A2E13E7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20" y="3618479"/>
            <a:ext cx="986728" cy="997631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="" xmlns:a16="http://schemas.microsoft.com/office/drawing/2014/main" id="{5028B09E-89C9-4BFF-AA4B-F329E265DC9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t="8614" r="85136" b="87399"/>
          <a:stretch/>
        </p:blipFill>
        <p:spPr>
          <a:xfrm>
            <a:off x="467544" y="2002471"/>
            <a:ext cx="1909140" cy="288032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tekst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 smtClean="0"/>
              <a:t>Kommunikationskampagne</a:t>
            </a:r>
          </a:p>
          <a:p>
            <a:r>
              <a:rPr lang="da-DK" sz="2800" dirty="0" smtClean="0"/>
              <a:t>til forældre</a:t>
            </a:r>
            <a:endParaRPr lang="da-DK" sz="2800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="" xmlns:a16="http://schemas.microsoft.com/office/drawing/2014/main" id="{DE2D6719-E04C-4460-9B37-DE6C01ACEF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412776"/>
            <a:ext cx="5364168" cy="2853096"/>
          </a:xfrm>
        </p:spPr>
        <p:txBody>
          <a:bodyPr/>
          <a:lstStyle/>
          <a:p>
            <a:pPr marL="0" indent="0"/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Kampagnen falder i to bølger</a:t>
            </a:r>
          </a:p>
          <a:p>
            <a:pPr marL="0" indent="0"/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SzPct val="110000"/>
              <a:buFont typeface="+mj-lt"/>
              <a:buAutoNum type="arabicPeriod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Fra uge 50: Lokal kommunikation på skolen via skolens kanaler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Ny ForældreIntra pjece og plakater kommer ud til skolen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Kommunikationsmaterialer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 skolen på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digitale.mitbu.dk/</a:t>
            </a:r>
            <a:r>
              <a:rPr lang="da-DK" dirty="0" err="1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uni-login_komgodtigang</a:t>
            </a:r>
            <a:endParaRPr lang="da-DK" dirty="0" smtClean="0">
              <a:solidFill>
                <a:schemeClr val="tx1">
                  <a:lumMod val="75000"/>
                  <a:lumOff val="25000"/>
                </a:schemeClr>
              </a:solidFill>
              <a:hlinkClick r:id="rId3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Forældre får kommunikation fra skolen og kan finde info på 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aarhus.dk/</a:t>
            </a:r>
            <a:r>
              <a:rPr lang="da-DK" dirty="0" err="1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uni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-login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+mj-lt"/>
              <a:buAutoNum type="arabicPeriod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Uge 3-6 2018: Fælles kommunikation via Aarhus Kommunes Facebook, ForældreIntra etc.</a:t>
            </a:r>
          </a:p>
          <a:p>
            <a:pPr>
              <a:buFont typeface="+mj-lt"/>
              <a:buAutoNum type="arabicPeriod"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" name="Billede 2">
            <a:extLst>
              <a:ext uri="{FF2B5EF4-FFF2-40B4-BE49-F238E27FC236}">
                <a16:creationId xmlns="" xmlns:a16="http://schemas.microsoft.com/office/drawing/2014/main" id="{B0C36369-15CC-49B2-8585-7CCBCC16AE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90" t="2300"/>
          <a:stretch/>
        </p:blipFill>
        <p:spPr>
          <a:xfrm>
            <a:off x="6108129" y="2132856"/>
            <a:ext cx="2788475" cy="278363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teks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 smtClean="0"/>
              <a:t>Hvad skal skolen gøre?</a:t>
            </a:r>
            <a:endParaRPr lang="da-DK" sz="2800" dirty="0"/>
          </a:p>
        </p:txBody>
      </p:sp>
      <p:sp>
        <p:nvSpPr>
          <p:cNvPr id="5" name="Tekstfelt 4">
            <a:extLst>
              <a:ext uri="{FF2B5EF4-FFF2-40B4-BE49-F238E27FC236}">
                <a16:creationId xmlns="" xmlns:a16="http://schemas.microsoft.com/office/drawing/2014/main" id="{D54018A0-8D1B-49FA-9D61-67D2CB873E61}"/>
              </a:ext>
            </a:extLst>
          </p:cNvPr>
          <p:cNvSpPr txBox="1"/>
          <p:nvPr/>
        </p:nvSpPr>
        <p:spPr>
          <a:xfrm>
            <a:off x="720000" y="1268760"/>
            <a:ext cx="65162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Skolen skal tage stilling til hvornår, den lokale kampagne skal sættes i gang</a:t>
            </a: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Vil skolen begynde den lokale kommunikationskampagne før den fælles kampagne i januar?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Vil skolen operere med samme deadline som den fælles indsats, eller vil skolen gennemføre processen hurtigere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b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Det er skolen, som aktiverer UNI-Login, </a:t>
            </a:r>
            <a:r>
              <a:rPr lang="da-DK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deaktiverer</a:t>
            </a:r>
            <a:r>
              <a:rPr lang="da-DK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det almindelige login og aktiverer forbindelsen ml. SkoleIntra og MinUddannelse</a:t>
            </a:r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da-DK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="" xmlns:a16="http://schemas.microsoft.com/office/drawing/2014/main" id="{C0F5C2FB-6669-4040-A458-3640CB062748}"/>
              </a:ext>
            </a:extLst>
          </p:cNvPr>
          <p:cNvSpPr txBox="1"/>
          <p:nvPr/>
        </p:nvSpPr>
        <p:spPr>
          <a:xfrm>
            <a:off x="2123728" y="4980005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er vigtigt, forældrene har haft tid til at få deres UNI-Login, før skolen lukker for det almindelige login senest d. 9. februar 2018</a:t>
            </a:r>
          </a:p>
        </p:txBody>
      </p:sp>
      <p:pic>
        <p:nvPicPr>
          <p:cNvPr id="9" name="Grafik 8" descr="Knappenål">
            <a:extLst>
              <a:ext uri="{FF2B5EF4-FFF2-40B4-BE49-F238E27FC236}">
                <a16:creationId xmlns="" xmlns:a16="http://schemas.microsoft.com/office/drawing/2014/main" id="{364CB140-5F83-4DE2-A0FF-A5C7C94419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91680" y="4628676"/>
            <a:ext cx="504056" cy="504056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4" name="Grafik 3" descr="Dagskalendar">
            <a:extLst>
              <a:ext uri="{FF2B5EF4-FFF2-40B4-BE49-F238E27FC236}">
                <a16:creationId xmlns="" xmlns:a16="http://schemas.microsoft.com/office/drawing/2014/main" id="{018F3842-471C-4260-A456-E7644B7245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36296" y="1831663"/>
            <a:ext cx="1148081" cy="11480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="" xmlns:a16="http://schemas.microsoft.com/office/drawing/2014/main" id="{1F714EAF-305B-414A-AB0B-E5B9ABEA0A10}"/>
              </a:ext>
            </a:extLst>
          </p:cNvPr>
          <p:cNvSpPr txBox="1"/>
          <p:nvPr/>
        </p:nvSpPr>
        <p:spPr>
          <a:xfrm>
            <a:off x="720000" y="1700808"/>
            <a:ext cx="7673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UNI-Login udgør en del af den fællesinfrastruktur i brugerportalsinitiativet. 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Projektet </a:t>
            </a:r>
            <a:r>
              <a:rPr lang="da-DK" dirty="0"/>
              <a:t>‘UNI-Login til forældre’ er en del af programmet Digitale Børn og Unge, som har til opgave at realisere brugerportalsinitiativet med læringsplatformen MinUddannelse til skolerne og </a:t>
            </a:r>
            <a:r>
              <a:rPr lang="da-DK" dirty="0" err="1"/>
              <a:t>samarbejdsplatformen</a:t>
            </a:r>
            <a:r>
              <a:rPr lang="da-DK" dirty="0"/>
              <a:t> </a:t>
            </a:r>
            <a:r>
              <a:rPr lang="da-DK" dirty="0" smtClean="0"/>
              <a:t>Aula. </a:t>
            </a:r>
          </a:p>
          <a:p>
            <a:endParaRPr lang="da-DK" dirty="0"/>
          </a:p>
          <a:p>
            <a:r>
              <a:rPr lang="da-DK" dirty="0" smtClean="0"/>
              <a:t>Forældrene skal logge på Aula med UNI-Login og derfor vil UNI-Login til forældre blive udbredt på landsplan, når de enkelte kommuner vælger at kommunikere det ud. </a:t>
            </a:r>
            <a:endParaRPr lang="da-DK" dirty="0"/>
          </a:p>
          <a:p>
            <a:endParaRPr lang="da-DK" dirty="0"/>
          </a:p>
          <a:p>
            <a:r>
              <a:rPr lang="da-DK" dirty="0"/>
              <a:t>Læs mere om programmet Digitale Børn og Unge på </a:t>
            </a:r>
            <a:r>
              <a:rPr lang="da-DK" dirty="0" smtClean="0">
                <a:hlinkClick r:id="rId2"/>
              </a:rPr>
              <a:t>digitale.mitbu.dk/</a:t>
            </a:r>
            <a:r>
              <a:rPr lang="da-DK" dirty="0" err="1" smtClean="0">
                <a:hlinkClick r:id="rId2"/>
              </a:rPr>
              <a:t>digitaleboernogunge</a:t>
            </a:r>
            <a:r>
              <a:rPr lang="da-DK" dirty="0" smtClean="0"/>
              <a:t> </a:t>
            </a:r>
            <a:endParaRPr lang="da-DK" dirty="0"/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="" xmlns:a16="http://schemas.microsoft.com/office/drawing/2014/main" id="{3C491FDF-097D-472C-B622-68E134288D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/>
              <a:t>En del af </a:t>
            </a:r>
            <a:r>
              <a:rPr lang="da-DK" sz="2800" dirty="0" smtClean="0"/>
              <a:t>programmet</a:t>
            </a:r>
          </a:p>
          <a:p>
            <a:r>
              <a:rPr lang="da-DK" sz="2800" dirty="0" smtClean="0"/>
              <a:t>digitale </a:t>
            </a:r>
            <a:r>
              <a:rPr lang="da-DK" sz="2800" dirty="0"/>
              <a:t>børn og unge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9A9C3DBC90E941A1B2808491BAB128" ma:contentTypeVersion="7" ma:contentTypeDescription="Opret et nyt dokument." ma:contentTypeScope="" ma:versionID="91d16a2933739852d253ae4ae459e1be">
  <xsd:schema xmlns:xsd="http://www.w3.org/2001/XMLSchema" xmlns:xs="http://www.w3.org/2001/XMLSchema" xmlns:p="http://schemas.microsoft.com/office/2006/metadata/properties" xmlns:ns2="16ca11c2-652e-4984-bdfe-49786aa2f500" xmlns:ns3="f26a3494-fb29-4aa4-bfb0-35341ca39cf4" targetNamespace="http://schemas.microsoft.com/office/2006/metadata/properties" ma:root="true" ma:fieldsID="770d8220dc17f23bd25660a39d935895" ns2:_="" ns3:_="">
    <xsd:import namespace="16ca11c2-652e-4984-bdfe-49786aa2f500"/>
    <xsd:import namespace="f26a3494-fb29-4aa4-bfb0-35341ca39c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a11c2-652e-4984-bdfe-49786aa2f5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a3494-fb29-4aa4-bfb0-35341ca39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36AC69-BA96-4933-B77E-C729A9229382}"/>
</file>

<file path=customXml/itemProps2.xml><?xml version="1.0" encoding="utf-8"?>
<ds:datastoreItem xmlns:ds="http://schemas.openxmlformats.org/officeDocument/2006/customXml" ds:itemID="{02B15BB0-87F3-466F-920B-5DD89C1F4453}"/>
</file>

<file path=customXml/itemProps3.xml><?xml version="1.0" encoding="utf-8"?>
<ds:datastoreItem xmlns:ds="http://schemas.openxmlformats.org/officeDocument/2006/customXml" ds:itemID="{25E5489A-12B4-4D7B-9327-E70599CEC6C3}"/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1040</TotalTime>
  <Words>939</Words>
  <Application>Microsoft Office PowerPoint</Application>
  <PresentationFormat>Skærmshow (4:3)</PresentationFormat>
  <Paragraphs>109</Paragraphs>
  <Slides>7</Slides>
  <Notes>5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test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Birgitte Mouritzen</cp:lastModifiedBy>
  <cp:revision>68</cp:revision>
  <dcterms:created xsi:type="dcterms:W3CDTF">2014-12-17T11:00:57Z</dcterms:created>
  <dcterms:modified xsi:type="dcterms:W3CDTF">2017-12-07T08:30:19Z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0x010100059A9C3DBC90E941A1B2808491BAB128</vt:lpwstr>
  </property>
</Properties>
</file>