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sldIdLst>
    <p:sldId id="309" r:id="rId5"/>
    <p:sldId id="300" r:id="rId6"/>
    <p:sldId id="307" r:id="rId7"/>
    <p:sldId id="301" r:id="rId8"/>
    <p:sldId id="283" r:id="rId9"/>
    <p:sldId id="285" r:id="rId10"/>
    <p:sldId id="287" r:id="rId11"/>
    <p:sldId id="292" r:id="rId12"/>
    <p:sldId id="288" r:id="rId13"/>
    <p:sldId id="306" r:id="rId14"/>
    <p:sldId id="290" r:id="rId15"/>
    <p:sldId id="289" r:id="rId16"/>
    <p:sldId id="293" r:id="rId17"/>
    <p:sldId id="275" r:id="rId18"/>
    <p:sldId id="280" r:id="rId19"/>
    <p:sldId id="312" r:id="rId20"/>
    <p:sldId id="276" r:id="rId21"/>
    <p:sldId id="279" r:id="rId22"/>
  </p:sldIdLst>
  <p:sldSz cx="12192000" cy="6858000"/>
  <p:notesSz cx="6797675" cy="9926638"/>
  <p:custDataLst>
    <p:tags r:id="rId24"/>
  </p:custDataLst>
  <p:defaultTextStyle>
    <a:defPPr>
      <a:defRPr lang="da-DK"/>
    </a:defPPr>
    <a:lvl1pPr marL="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sten Kåg Mortensen" initials="KKM" lastIdx="2" clrIdx="0">
    <p:extLst>
      <p:ext uri="{19B8F6BF-5375-455C-9EA6-DF929625EA0E}">
        <p15:presenceInfo xmlns:p15="http://schemas.microsoft.com/office/powerpoint/2012/main" userId="S::kikm@aarhus.dk::2896b428-d8dc-44d6-8e1d-b69bb076778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8994"/>
    <a:srgbClr val="E32F4A"/>
    <a:srgbClr val="002E55"/>
    <a:srgbClr val="2F95BF"/>
    <a:srgbClr val="FFF123"/>
    <a:srgbClr val="10BDB7"/>
    <a:srgbClr val="FFFFFF"/>
    <a:srgbClr val="F34E2F"/>
    <a:srgbClr val="17638E"/>
    <a:srgbClr val="337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034089-FE7D-4356-ADFB-350D49D529E0}" v="3" dt="2019-02-22T11:28:12.4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249" autoAdjust="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outlineViewPr>
    <p:cViewPr>
      <p:scale>
        <a:sx n="33" d="100"/>
        <a:sy n="33" d="100"/>
      </p:scale>
      <p:origin x="0" y="-6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en Kåg Mortensen" userId="2896b428-d8dc-44d6-8e1d-b69bb076778e" providerId="ADAL" clId="{49FAF5F8-307D-4006-871B-D1E8DEBEC383}"/>
    <pc:docChg chg="delSld">
      <pc:chgData name="Kirsten Kåg Mortensen" userId="2896b428-d8dc-44d6-8e1d-b69bb076778e" providerId="ADAL" clId="{49FAF5F8-307D-4006-871B-D1E8DEBEC383}" dt="2019-02-21T09:10:47.643" v="1" actId="2696"/>
      <pc:docMkLst>
        <pc:docMk/>
      </pc:docMkLst>
      <pc:sldChg chg="del">
        <pc:chgData name="Kirsten Kåg Mortensen" userId="2896b428-d8dc-44d6-8e1d-b69bb076778e" providerId="ADAL" clId="{49FAF5F8-307D-4006-871B-D1E8DEBEC383}" dt="2019-02-21T09:10:43.770" v="0" actId="2696"/>
        <pc:sldMkLst>
          <pc:docMk/>
          <pc:sldMk cId="1122747864" sldId="256"/>
        </pc:sldMkLst>
      </pc:sldChg>
      <pc:sldChg chg="del">
        <pc:chgData name="Kirsten Kåg Mortensen" userId="2896b428-d8dc-44d6-8e1d-b69bb076778e" providerId="ADAL" clId="{49FAF5F8-307D-4006-871B-D1E8DEBEC383}" dt="2019-02-21T09:10:47.643" v="1" actId="2696"/>
        <pc:sldMkLst>
          <pc:docMk/>
          <pc:sldMk cId="1207457278" sldId="308"/>
        </pc:sldMkLst>
      </pc:sldChg>
    </pc:docChg>
  </pc:docChgLst>
  <pc:docChgLst>
    <pc:chgData name="Kirsten Kåg Mortensen" userId="2896b428-d8dc-44d6-8e1d-b69bb076778e" providerId="ADAL" clId="{73034089-FE7D-4356-ADFB-350D49D529E0}"/>
    <pc:docChg chg="addSld delSld modSld">
      <pc:chgData name="Kirsten Kåg Mortensen" userId="2896b428-d8dc-44d6-8e1d-b69bb076778e" providerId="ADAL" clId="{73034089-FE7D-4356-ADFB-350D49D529E0}" dt="2019-02-22T11:28:25.007" v="5" actId="2696"/>
      <pc:docMkLst>
        <pc:docMk/>
      </pc:docMkLst>
      <pc:sldChg chg="del">
        <pc:chgData name="Kirsten Kåg Mortensen" userId="2896b428-d8dc-44d6-8e1d-b69bb076778e" providerId="ADAL" clId="{73034089-FE7D-4356-ADFB-350D49D529E0}" dt="2019-02-22T11:28:17.268" v="3" actId="2696"/>
        <pc:sldMkLst>
          <pc:docMk/>
          <pc:sldMk cId="2061268618" sldId="257"/>
        </pc:sldMkLst>
      </pc:sldChg>
      <pc:sldChg chg="add del">
        <pc:chgData name="Kirsten Kåg Mortensen" userId="2896b428-d8dc-44d6-8e1d-b69bb076778e" providerId="ADAL" clId="{73034089-FE7D-4356-ADFB-350D49D529E0}" dt="2019-02-22T11:28:25.007" v="5" actId="2696"/>
        <pc:sldMkLst>
          <pc:docMk/>
          <pc:sldMk cId="41601255" sldId="310"/>
        </pc:sldMkLst>
      </pc:sldChg>
      <pc:sldChg chg="add del">
        <pc:chgData name="Kirsten Kåg Mortensen" userId="2896b428-d8dc-44d6-8e1d-b69bb076778e" providerId="ADAL" clId="{73034089-FE7D-4356-ADFB-350D49D529E0}" dt="2019-02-22T11:28:20.407" v="4" actId="2696"/>
        <pc:sldMkLst>
          <pc:docMk/>
          <pc:sldMk cId="3076478826" sldId="311"/>
        </pc:sldMkLst>
      </pc:sldChg>
      <pc:sldChg chg="add">
        <pc:chgData name="Kirsten Kåg Mortensen" userId="2896b428-d8dc-44d6-8e1d-b69bb076778e" providerId="ADAL" clId="{73034089-FE7D-4356-ADFB-350D49D529E0}" dt="2019-02-22T11:28:12.493" v="2"/>
        <pc:sldMkLst>
          <pc:docMk/>
          <pc:sldMk cId="2680062178" sldId="312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4AD23-51AC-4E03-A45E-80EE2BB7A9F8}" type="datetimeFigureOut">
              <a:rPr lang="da-DK" smtClean="0"/>
              <a:t>22-02-2019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6856C-1270-41DC-A6F7-50545A246C1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6687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189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1411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7873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9200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4908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5797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5245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8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6956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8766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0569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1609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1886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486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3621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1140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0560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308482AD-0383-754A-ABAE-5382F1666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1" r="1" b="46919"/>
          <a:stretch/>
        </p:blipFill>
        <p:spPr>
          <a:xfrm>
            <a:off x="1" y="2113707"/>
            <a:ext cx="9322105" cy="474429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9EFAE13-1D60-0A4F-ADDA-84E37D999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5772632"/>
            <a:ext cx="2105259" cy="7615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7517" y="1658621"/>
            <a:ext cx="9144000" cy="1199251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432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7517" y="3012103"/>
            <a:ext cx="9144000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2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707607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6771B9-0C4B-4007-9B83-3E9306764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105" y="5679300"/>
            <a:ext cx="1905225" cy="90428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8D58DCA8-DEB7-4EB1-9C1D-5A00B6604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310" y="60079"/>
            <a:ext cx="2987777" cy="13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512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  <p15:guide id="3" pos="61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8645016-76ED-4EE3-8FFC-B30B39DE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697" y="0"/>
            <a:ext cx="5080000" cy="6858000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2929B431-9BD3-4E8A-82C6-0CDCF3DA1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8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E84D96DD-CD55-470E-99C7-FCDCADA64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944" y="0"/>
            <a:ext cx="11430000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CEACBA7-A9C8-4585-AA0D-1E4A59D9E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5" name="Titel 15">
            <a:extLst>
              <a:ext uri="{FF2B5EF4-FFF2-40B4-BE49-F238E27FC236}">
                <a16:creationId xmlns:a16="http://schemas.microsoft.com/office/drawing/2014/main" id="{700EA361-643F-4CAB-9597-F8FDCBCECD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6" name="Pladsholder til tekst 22">
            <a:extLst>
              <a:ext uri="{FF2B5EF4-FFF2-40B4-BE49-F238E27FC236}">
                <a16:creationId xmlns:a16="http://schemas.microsoft.com/office/drawing/2014/main" id="{B7B48C13-BD93-4E1B-9456-285902489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7" name="Pladsholder til tekst 24">
            <a:extLst>
              <a:ext uri="{FF2B5EF4-FFF2-40B4-BE49-F238E27FC236}">
                <a16:creationId xmlns:a16="http://schemas.microsoft.com/office/drawing/2014/main" id="{2A941B51-9823-452D-AD17-66EAA5722C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8939471-0D22-4DD2-BBF2-1C71599CD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55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274D0406-323E-0D43-8C60-996658180A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4" t="-16854" r="4256" b="77660"/>
          <a:stretch/>
        </p:blipFill>
        <p:spPr>
          <a:xfrm>
            <a:off x="4047067" y="3605350"/>
            <a:ext cx="8144933" cy="3252650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1994536"/>
            <a:ext cx="8984585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714E126-39B4-E64E-A629-2D1688476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59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027F4CB8-748C-E04E-84E9-6C7174910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2" b="6657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6173725E-F125-1A49-AB08-CF61964002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-1" r="26539" b="60967"/>
          <a:stretch/>
        </p:blipFill>
        <p:spPr>
          <a:xfrm>
            <a:off x="5836800" y="3818881"/>
            <a:ext cx="6355200" cy="3039120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1994536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714E126-39B4-E64E-A629-2D1688476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89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og indhold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59A32A2-47D7-1C4D-848A-E69E9E87A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88" b="61228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87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el og indhold">
    <p:bg>
      <p:bgPr>
        <a:solidFill>
          <a:srgbClr val="45B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4D3D39DC-B166-7A45-AE68-9A7F13061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42" b="61310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51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el og indhold">
    <p:bg>
      <p:bgPr>
        <a:solidFill>
          <a:srgbClr val="2091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2786D59D-BD04-8F44-9FD3-56EBF47B2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39" b="60967"/>
          <a:stretch/>
        </p:blipFill>
        <p:spPr>
          <a:xfrm>
            <a:off x="5836801" y="3818881"/>
            <a:ext cx="6355200" cy="3039120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70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el og indhold">
    <p:bg>
      <p:bgPr>
        <a:solidFill>
          <a:srgbClr val="007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E95201FA-75DE-2C4A-A557-5E1EDD1DE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39" b="60967"/>
          <a:stretch/>
        </p:blipFill>
        <p:spPr>
          <a:xfrm>
            <a:off x="5836801" y="3818881"/>
            <a:ext cx="6355200" cy="3039120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35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el og indhold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5B697E9-8A92-D243-8D84-6A38C8D1D5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00225" y="1994536"/>
            <a:ext cx="8591551" cy="1685924"/>
          </a:xfrm>
        </p:spPr>
        <p:txBody>
          <a:bodyPr>
            <a:normAutofit/>
          </a:bodyPr>
          <a:lstStyle>
            <a:lvl1pPr algn="ctr">
              <a:defRPr sz="504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348190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og indhold">
    <p:bg>
      <p:bgPr>
        <a:solidFill>
          <a:srgbClr val="33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59A32A2-47D7-1C4D-848A-E69E9E87A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88" b="61228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7211850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-610798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A362614-BAA2-0443-82DE-CE0117E3F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0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slide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308482AD-0383-754A-ABAE-5382F1666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1" r="1" b="46919"/>
          <a:stretch/>
        </p:blipFill>
        <p:spPr>
          <a:xfrm>
            <a:off x="1" y="2113707"/>
            <a:ext cx="9322105" cy="474429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9EFAE13-1D60-0A4F-ADDA-84E37D999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5772632"/>
            <a:ext cx="2105259" cy="76151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707607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7517" y="1658621"/>
            <a:ext cx="7445888" cy="1199251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432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7517" y="3012103"/>
            <a:ext cx="9144000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2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4492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  <p15:guide id="3" pos="61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el og indhold">
    <p:bg>
      <p:bgPr>
        <a:solidFill>
          <a:srgbClr val="33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7211850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059A32A2-47D7-1C4D-848A-E69E9E87A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88" b="61228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-610798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97A7741-8029-B34C-BB59-C4D5D4B29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825" y="2529895"/>
            <a:ext cx="3559755" cy="128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53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dholdsobjekter">
    <p:bg>
      <p:bgPr>
        <a:solidFill>
          <a:srgbClr val="1345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2270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  <p15:guide id="3" pos="5756">
          <p15:clr>
            <a:srgbClr val="FBAE40"/>
          </p15:clr>
        </p15:guide>
        <p15:guide id="4" orient="horz" pos="343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630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10515600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1994536"/>
            <a:ext cx="10515316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C9EE5561-02F8-9440-93F9-F10EBBB4F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9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C9EE5561-02F8-9440-93F9-F10EBBB4F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6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66F9560D-F720-0B45-8059-8893C9EB3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388" r="-4514"/>
          <a:stretch/>
        </p:blipFill>
        <p:spPr>
          <a:xfrm>
            <a:off x="7161759" y="1"/>
            <a:ext cx="5486276" cy="685799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74D0406-323E-0D43-8C60-996658180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2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B025B07-46B0-4D1D-B6E2-2CA9A8EA6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955" y="0"/>
            <a:ext cx="5087112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F100CF3A-B05F-4011-8BCF-8BB74C9BC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45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24C085C-62C8-41F2-ADBB-7D30B7ADF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343" y="1"/>
            <a:ext cx="10160956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9CE7B058-4BCB-49A0-A4E1-C11302046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3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1AD65F9-14F5-432D-98A3-0D28E1FC9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878" y="1"/>
            <a:ext cx="11427711" cy="6857998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C62ECFB-77F1-41D3-95BB-B1C25E3B3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6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9F93209-7709-4C8F-B5B0-974D05873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748" y="0"/>
            <a:ext cx="11432305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C62ECFB-77F1-41D3-95BB-B1C25E3B3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9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0983" y="1224916"/>
            <a:ext cx="10515600" cy="72502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a-DK" dirty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983" y="1999819"/>
            <a:ext cx="10515600" cy="381040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4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08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288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None/>
        <a:defRPr sz="216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270510" indent="-264796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92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83870" indent="-21336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68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270510" indent="-264796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6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0510" indent="-264796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6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  <p15:guide id="3" pos="385">
          <p15:clr>
            <a:srgbClr val="F26B43"/>
          </p15:clr>
        </p15:guide>
        <p15:guide id="4" orient="horz" pos="3430">
          <p15:clr>
            <a:srgbClr val="F26B43"/>
          </p15:clr>
        </p15:guide>
        <p15:guide id="5" orient="horz" pos="643">
          <p15:clr>
            <a:srgbClr val="F26B43"/>
          </p15:clr>
        </p15:guide>
        <p15:guide id="6" pos="5359">
          <p15:clr>
            <a:srgbClr val="F26B43"/>
          </p15:clr>
        </p15:guide>
        <p15:guide id="7" orient="horz" pos="104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6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9.emf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tags" Target="../tags/tag9.xml"/><Relationship Id="rId7" Type="http://schemas.openxmlformats.org/officeDocument/2006/relationships/oleObject" Target="../embeddings/oleObject3.bin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tags" Target="../tags/tag11.xml"/><Relationship Id="rId7" Type="http://schemas.openxmlformats.org/officeDocument/2006/relationships/oleObject" Target="../embeddings/oleObject4.bin"/><Relationship Id="rId2" Type="http://schemas.openxmlformats.org/officeDocument/2006/relationships/tags" Target="../tags/tag10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C8D44F9-2C63-4299-B737-CE9BD8F53DD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900995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5" imgW="240" imgH="240" progId="TCLayout.ActiveDocument.1">
                  <p:embed/>
                </p:oleObj>
              </mc:Choice>
              <mc:Fallback>
                <p:oleObj name="think-cell Slide" r:id="rId5" imgW="240" imgH="24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C8D44F9-2C63-4299-B737-CE9BD8F53D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3" hidden="1">
            <a:extLst>
              <a:ext uri="{FF2B5EF4-FFF2-40B4-BE49-F238E27FC236}">
                <a16:creationId xmlns:a16="http://schemas.microsoft.com/office/drawing/2014/main" id="{E16871DB-3DDA-48FC-99DE-AD76B07C9E4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da-DK" sz="432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1E510A-A02E-4BA4-BBA8-3E92092D9A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Oprydning i SkoleIntra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CAC1B53-305B-4F74-AE8D-67C4C96597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sz="1800" b="1" dirty="0"/>
              <a:t>Aula workshop </a:t>
            </a:r>
            <a:br>
              <a:rPr lang="da-DK" sz="1800" b="1" dirty="0"/>
            </a:br>
            <a:r>
              <a:rPr lang="da-DK" sz="1800" b="1" dirty="0"/>
              <a:t>#</a:t>
            </a:r>
            <a:r>
              <a:rPr lang="da-DK" sz="1800" b="1" dirty="0" err="1"/>
              <a:t>detvigør</a:t>
            </a:r>
            <a:r>
              <a:rPr lang="da-DK" sz="1800" b="1" dirty="0"/>
              <a:t> i Aarhus Kommune </a:t>
            </a:r>
          </a:p>
          <a:p>
            <a:r>
              <a:rPr lang="da-DK" sz="1200" dirty="0"/>
              <a:t>Torsdag 21. februar 2019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0241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A543D0-F950-4E83-9888-C4C37496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Behov for meget specifikke vejledninger - som hjælp til: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F9006F-D98F-4946-900A-75E8099380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I SKOLEINTRA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C76C6F5-3100-4A9C-AD4C-92DC9991B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BEVARING – hvad og hvorfor</a:t>
            </a:r>
          </a:p>
          <a:p>
            <a:endParaRPr lang="da-DK" b="1" dirty="0">
              <a:solidFill>
                <a:srgbClr val="2F95B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Sikre at lovgivningen overholdes ift. hvilke typer filer, der skal bevares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Sikre at de rette filer følger med over i Aula og tilknyttes de rette elever (fx gamle elevplaner, </a:t>
            </a:r>
            <a:r>
              <a:rPr lang="da-DK" dirty="0" err="1"/>
              <a:t>klasselogsnoter</a:t>
            </a:r>
            <a:r>
              <a:rPr lang="da-DK" dirty="0"/>
              <a:t>, kontaktbogsnoter og lign.)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Sikre at I får bevaret indhold af værdi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874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A543D0-F950-4E83-9888-C4C37496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Behov for meget specifikke vejledninger - som hjælp til: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F9006F-D98F-4946-900A-75E8099380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I SKOLEINTRA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C76C6F5-3100-4A9C-AD4C-92DC9991B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SLETNING – hvad og hvorfor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Fordi samlemappernes indhold flytter med i Aula, er det vigtigt at få slettet alt det indhold man ikke vil beholde:</a:t>
            </a:r>
          </a:p>
          <a:p>
            <a:pPr lvl="1" indent="0">
              <a:buNone/>
            </a:pPr>
            <a:endParaRPr lang="da-DK" dirty="0"/>
          </a:p>
          <a:p>
            <a:pPr marL="613410" lvl="1" indent="-342900">
              <a:buFont typeface="Courier New" panose="02070309020205020404" pitchFamily="49" charset="0"/>
              <a:buChar char="o"/>
            </a:pPr>
            <a:r>
              <a:rPr lang="da-DK" dirty="0"/>
              <a:t>Aula er ikke til filopbevaring på samme måde som vi kender det i SkoleIntra – man skal derfor selv flytte samlemappernes indhold fra Aula til drev (Google Drev og OneDrive) efter datamigreringen fra SkoleIntra</a:t>
            </a:r>
          </a:p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8200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A543D0-F950-4E83-9888-C4C37496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Behov for oprydning i de systemer, der styrer adgangen til Aula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F9006F-D98F-4946-900A-75E8099380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I ADGANGEN TIL SKOLENS AULA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C76C6F5-3100-4A9C-AD4C-92DC9991B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38764" y="1994536"/>
            <a:ext cx="8297818" cy="3480436"/>
          </a:xfrm>
        </p:spPr>
        <p:txBody>
          <a:bodyPr>
            <a:normAutofit/>
          </a:bodyPr>
          <a:lstStyle/>
          <a:p>
            <a:r>
              <a:rPr lang="da-DK" dirty="0"/>
              <a:t>Sikre at kun de brugere, der er berettiget hertil, får adgang til jeres skoles Aula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/>
              <a:t>Sikre at skolens brugere indlæses korrekt, med de rette roller og tilknytninger i Aula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/>
              <a:t>Sikre at der kan oprettes grupper i Aula med de rette medlemmer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3" name="Grafik 2" descr="Mand">
            <a:extLst>
              <a:ext uri="{FF2B5EF4-FFF2-40B4-BE49-F238E27FC236}">
                <a16:creationId xmlns:a16="http://schemas.microsoft.com/office/drawing/2014/main" id="{A5629439-7A10-42FB-A783-0C3081B61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510" y="1994536"/>
            <a:ext cx="914400" cy="914400"/>
          </a:xfrm>
          <a:prstGeom prst="rect">
            <a:avLst/>
          </a:prstGeom>
        </p:spPr>
      </p:pic>
      <p:pic>
        <p:nvPicPr>
          <p:cNvPr id="8" name="Grafik 7" descr="Afkrydsning">
            <a:extLst>
              <a:ext uri="{FF2B5EF4-FFF2-40B4-BE49-F238E27FC236}">
                <a16:creationId xmlns:a16="http://schemas.microsoft.com/office/drawing/2014/main" id="{ACA02A5B-2C17-48EC-9C25-9B4E46B84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23112" y="1781380"/>
            <a:ext cx="725029" cy="725029"/>
          </a:xfrm>
          <a:prstGeom prst="rect">
            <a:avLst/>
          </a:prstGeom>
        </p:spPr>
      </p:pic>
      <p:pic>
        <p:nvPicPr>
          <p:cNvPr id="16" name="Grafik 15" descr="Familie med to børn">
            <a:extLst>
              <a:ext uri="{FF2B5EF4-FFF2-40B4-BE49-F238E27FC236}">
                <a16:creationId xmlns:a16="http://schemas.microsoft.com/office/drawing/2014/main" id="{4E25F0BA-705E-4EC9-933C-3FE77A9A55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5911" y="3239085"/>
            <a:ext cx="1104315" cy="1104315"/>
          </a:xfrm>
          <a:prstGeom prst="rect">
            <a:avLst/>
          </a:prstGeom>
        </p:spPr>
      </p:pic>
      <p:pic>
        <p:nvPicPr>
          <p:cNvPr id="19" name="Grafik 18" descr="Brugere">
            <a:extLst>
              <a:ext uri="{FF2B5EF4-FFF2-40B4-BE49-F238E27FC236}">
                <a16:creationId xmlns:a16="http://schemas.microsoft.com/office/drawing/2014/main" id="{CC3539D1-EFFD-4ABE-82FA-EE2C8A03D7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6326" y="4718684"/>
            <a:ext cx="914400" cy="914400"/>
          </a:xfrm>
          <a:prstGeom prst="rect">
            <a:avLst/>
          </a:prstGeom>
        </p:spPr>
      </p:pic>
      <p:pic>
        <p:nvPicPr>
          <p:cNvPr id="20" name="Grafik 19" descr="Afkrydsning">
            <a:extLst>
              <a:ext uri="{FF2B5EF4-FFF2-40B4-BE49-F238E27FC236}">
                <a16:creationId xmlns:a16="http://schemas.microsoft.com/office/drawing/2014/main" id="{31803137-0EBE-4AD1-8F98-C9BC6E23F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5857" y="4356169"/>
            <a:ext cx="725029" cy="725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0837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64B969A-AD97-4D9C-B3A9-140676EB0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Oprydningsplan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86F09F8C-C8B6-4C2B-BB69-3496C6C2C4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Opbygning og opgavetyper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837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0DB4B-7663-4B54-8A2B-E9BB366B6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Oprydningsplanens opbygning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880027-23FD-4769-A4FC-85EEA291A2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OPRYDNINGSPLAN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B02D7F-BA33-4BDC-B821-F760A287BA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32217" y="1994536"/>
            <a:ext cx="4639738" cy="3480436"/>
          </a:xfrm>
        </p:spPr>
        <p:txBody>
          <a:bodyPr>
            <a:normAutofit fontScale="70000" lnSpcReduction="20000"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DEADLINE FOR ALLE OPGAVER I PLANEN: 21/6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OPDELT I 5 FASER MED HVER SIN DEADLINE</a:t>
            </a:r>
          </a:p>
          <a:p>
            <a:endParaRPr lang="da-DK" dirty="0"/>
          </a:p>
          <a:p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OPDELT I 4 ROLLER:</a:t>
            </a:r>
          </a:p>
          <a:p>
            <a:pPr marL="613410" lvl="1" indent="-342900"/>
            <a:r>
              <a:rPr lang="da-DK" dirty="0"/>
              <a:t>Aula-administrator</a:t>
            </a:r>
          </a:p>
          <a:p>
            <a:pPr marL="613410" lvl="1" indent="-342900"/>
            <a:r>
              <a:rPr lang="da-DK" dirty="0"/>
              <a:t>Ledelse</a:t>
            </a:r>
          </a:p>
          <a:p>
            <a:pPr marL="613410" lvl="1" indent="-342900"/>
            <a:r>
              <a:rPr lang="da-DK" dirty="0"/>
              <a:t>Fælles (alle medarbejdere, dog primært de pædagogiske)</a:t>
            </a:r>
          </a:p>
          <a:p>
            <a:pPr marL="613410" lvl="1" indent="-342900"/>
            <a:r>
              <a:rPr lang="da-DK" dirty="0"/>
              <a:t>Individuel (alle medarbejdere)</a:t>
            </a:r>
          </a:p>
        </p:txBody>
      </p:sp>
      <p:pic>
        <p:nvPicPr>
          <p:cNvPr id="6" name="Grafik 5" descr="Stopur">
            <a:extLst>
              <a:ext uri="{FF2B5EF4-FFF2-40B4-BE49-F238E27FC236}">
                <a16:creationId xmlns:a16="http://schemas.microsoft.com/office/drawing/2014/main" id="{E4F77D7F-3B06-4D78-8616-7387C8E36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0456" y="1855721"/>
            <a:ext cx="914400" cy="9144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9E04F24D-9948-4137-8D80-87360414274B}"/>
              </a:ext>
            </a:extLst>
          </p:cNvPr>
          <p:cNvSpPr txBox="1"/>
          <p:nvPr/>
        </p:nvSpPr>
        <p:spPr>
          <a:xfrm>
            <a:off x="796754" y="1980279"/>
            <a:ext cx="1292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rgbClr val="2F95BF"/>
                </a:solidFill>
              </a:rPr>
              <a:t>21/6</a:t>
            </a:r>
          </a:p>
        </p:txBody>
      </p:sp>
      <p:pic>
        <p:nvPicPr>
          <p:cNvPr id="39" name="Grafik 38" descr="Stopur">
            <a:extLst>
              <a:ext uri="{FF2B5EF4-FFF2-40B4-BE49-F238E27FC236}">
                <a16:creationId xmlns:a16="http://schemas.microsoft.com/office/drawing/2014/main" id="{6D0737CB-AC26-4BF8-ACD2-33789D845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003" y="3360630"/>
            <a:ext cx="376007" cy="376007"/>
          </a:xfrm>
          <a:prstGeom prst="rect">
            <a:avLst/>
          </a:prstGeom>
        </p:spPr>
      </p:pic>
      <p:pic>
        <p:nvPicPr>
          <p:cNvPr id="40" name="Grafik 39" descr="Stopur">
            <a:extLst>
              <a:ext uri="{FF2B5EF4-FFF2-40B4-BE49-F238E27FC236}">
                <a16:creationId xmlns:a16="http://schemas.microsoft.com/office/drawing/2014/main" id="{A32B333B-4E84-4B5E-9810-1CA97696B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3870" y="3357993"/>
            <a:ext cx="376007" cy="376007"/>
          </a:xfrm>
          <a:prstGeom prst="rect">
            <a:avLst/>
          </a:prstGeom>
        </p:spPr>
      </p:pic>
      <p:pic>
        <p:nvPicPr>
          <p:cNvPr id="41" name="Grafik 40" descr="Stopur">
            <a:extLst>
              <a:ext uri="{FF2B5EF4-FFF2-40B4-BE49-F238E27FC236}">
                <a16:creationId xmlns:a16="http://schemas.microsoft.com/office/drawing/2014/main" id="{1CD6F62C-306A-4655-A15F-A768C3890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9604" y="3346357"/>
            <a:ext cx="376007" cy="376007"/>
          </a:xfrm>
          <a:prstGeom prst="rect">
            <a:avLst/>
          </a:prstGeom>
        </p:spPr>
      </p:pic>
      <p:pic>
        <p:nvPicPr>
          <p:cNvPr id="42" name="Grafik 41" descr="Stopur">
            <a:extLst>
              <a:ext uri="{FF2B5EF4-FFF2-40B4-BE49-F238E27FC236}">
                <a16:creationId xmlns:a16="http://schemas.microsoft.com/office/drawing/2014/main" id="{9DB6BE28-5421-4DE0-B7D3-C3AD9CAEE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2470" y="3357993"/>
            <a:ext cx="376007" cy="376007"/>
          </a:xfrm>
          <a:prstGeom prst="rect">
            <a:avLst/>
          </a:prstGeom>
        </p:spPr>
      </p:pic>
      <p:pic>
        <p:nvPicPr>
          <p:cNvPr id="43" name="Grafik 42" descr="Stopur">
            <a:extLst>
              <a:ext uri="{FF2B5EF4-FFF2-40B4-BE49-F238E27FC236}">
                <a16:creationId xmlns:a16="http://schemas.microsoft.com/office/drawing/2014/main" id="{6C6B196C-C881-410E-BD9E-84802EFBE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6737" y="3357993"/>
            <a:ext cx="376007" cy="376007"/>
          </a:xfrm>
          <a:prstGeom prst="rect">
            <a:avLst/>
          </a:prstGeom>
        </p:spPr>
      </p:pic>
      <p:pic>
        <p:nvPicPr>
          <p:cNvPr id="45" name="Grafik 44" descr="Bruger">
            <a:extLst>
              <a:ext uri="{FF2B5EF4-FFF2-40B4-BE49-F238E27FC236}">
                <a16:creationId xmlns:a16="http://schemas.microsoft.com/office/drawing/2014/main" id="{DF5CE38A-41AA-416F-8894-7790763FA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0983" y="4519731"/>
            <a:ext cx="542470" cy="542470"/>
          </a:xfrm>
          <a:prstGeom prst="rect">
            <a:avLst/>
          </a:prstGeom>
        </p:spPr>
      </p:pic>
      <p:pic>
        <p:nvPicPr>
          <p:cNvPr id="46" name="Grafik 45" descr="Bruger">
            <a:extLst>
              <a:ext uri="{FF2B5EF4-FFF2-40B4-BE49-F238E27FC236}">
                <a16:creationId xmlns:a16="http://schemas.microsoft.com/office/drawing/2014/main" id="{80EBB5FE-F14D-459E-8FB1-D117D3DBB3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0337" y="4513490"/>
            <a:ext cx="542470" cy="542470"/>
          </a:xfrm>
          <a:prstGeom prst="rect">
            <a:avLst/>
          </a:prstGeom>
        </p:spPr>
      </p:pic>
      <p:pic>
        <p:nvPicPr>
          <p:cNvPr id="47" name="Grafik 46" descr="Bruger">
            <a:extLst>
              <a:ext uri="{FF2B5EF4-FFF2-40B4-BE49-F238E27FC236}">
                <a16:creationId xmlns:a16="http://schemas.microsoft.com/office/drawing/2014/main" id="{BF87BFC3-F457-4E43-AD1F-F875DB0D00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34565" y="4516973"/>
            <a:ext cx="542470" cy="542470"/>
          </a:xfrm>
          <a:prstGeom prst="rect">
            <a:avLst/>
          </a:prstGeom>
        </p:spPr>
      </p:pic>
      <p:pic>
        <p:nvPicPr>
          <p:cNvPr id="48" name="Grafik 47" descr="Bruger">
            <a:extLst>
              <a:ext uri="{FF2B5EF4-FFF2-40B4-BE49-F238E27FC236}">
                <a16:creationId xmlns:a16="http://schemas.microsoft.com/office/drawing/2014/main" id="{8E42C045-5CC7-4CAB-9F2F-0FEAAA2BA9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22352" y="4519731"/>
            <a:ext cx="542470" cy="542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2974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0DB4B-7663-4B54-8A2B-E9BB366B6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 typer opgaver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880027-23FD-4769-A4FC-85EEA291A2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OPRYDNINGSPLAN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B02D7F-BA33-4BDC-B821-F760A287BA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0522" y="1994536"/>
            <a:ext cx="6595329" cy="3480436"/>
          </a:xfrm>
        </p:spPr>
        <p:txBody>
          <a:bodyPr>
            <a:normAutofit fontScale="85000" lnSpcReduction="20000"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MED VIGTIG DEADLINE</a:t>
            </a:r>
            <a:r>
              <a:rPr lang="da-DK" dirty="0">
                <a:solidFill>
                  <a:srgbClr val="2F95BF"/>
                </a:solidFill>
              </a:rPr>
              <a:t>:</a:t>
            </a:r>
          </a:p>
          <a:p>
            <a:r>
              <a:rPr lang="da-DK" dirty="0"/>
              <a:t>Skal udføres inden den næstkommende deadline (fx opgaverne for Aula-administratoren i fase 1 og fase 2)</a:t>
            </a:r>
          </a:p>
          <a:p>
            <a:endParaRPr lang="da-DK" b="1" dirty="0"/>
          </a:p>
          <a:p>
            <a:r>
              <a:rPr lang="da-DK" b="1" dirty="0">
                <a:solidFill>
                  <a:srgbClr val="2F95BF"/>
                </a:solidFill>
              </a:rPr>
              <a:t>MED FAST PLACERING I DEN PÅGÆLDENDE FASE</a:t>
            </a:r>
          </a:p>
          <a:p>
            <a:r>
              <a:rPr lang="da-DK" dirty="0"/>
              <a:t>Den må kun udføres i den fase, den er placeret i</a:t>
            </a:r>
          </a:p>
          <a:p>
            <a:endParaRPr lang="da-DK" b="1" dirty="0"/>
          </a:p>
          <a:p>
            <a:r>
              <a:rPr lang="da-DK" b="1" dirty="0">
                <a:solidFill>
                  <a:srgbClr val="2F95BF"/>
                </a:solidFill>
              </a:rPr>
              <a:t>MED ANBEFALET PLACERING/DEADLINE</a:t>
            </a:r>
            <a:r>
              <a:rPr lang="da-DK" dirty="0">
                <a:solidFill>
                  <a:srgbClr val="2F95BF"/>
                </a:solidFill>
              </a:rPr>
              <a:t>:</a:t>
            </a:r>
          </a:p>
          <a:p>
            <a:r>
              <a:rPr lang="da-DK" dirty="0"/>
              <a:t>Det anbefales at følge placeringen i planens faser for at sikre, at der ikke sker en opgaveophobning lige inden den endelige deadline 21/6.</a:t>
            </a:r>
          </a:p>
          <a:p>
            <a:r>
              <a:rPr lang="da-DK" dirty="0"/>
              <a:t>Men opgaven kan udføres i foregående eller efterfølgende fase, såfremt den løses inden 21/6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C2397CF-F8E5-4693-B255-E6C7A30517C2}"/>
              </a:ext>
            </a:extLst>
          </p:cNvPr>
          <p:cNvSpPr txBox="1"/>
          <p:nvPr/>
        </p:nvSpPr>
        <p:spPr>
          <a:xfrm>
            <a:off x="1549996" y="1621929"/>
            <a:ext cx="1455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0" dirty="0">
                <a:solidFill>
                  <a:srgbClr val="2F95BF"/>
                </a:solidFill>
              </a:rPr>
              <a:t>*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DF56670-1353-4AE7-8AD2-ADBF92E802BC}"/>
              </a:ext>
            </a:extLst>
          </p:cNvPr>
          <p:cNvSpPr txBox="1"/>
          <p:nvPr/>
        </p:nvSpPr>
        <p:spPr>
          <a:xfrm>
            <a:off x="800370" y="2390729"/>
            <a:ext cx="2055382" cy="55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rgbClr val="2F95BF"/>
                </a:solidFill>
              </a:rPr>
              <a:t>Markeret med stjerne</a:t>
            </a:r>
          </a:p>
          <a:p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EBBC5D1A-C582-4AE3-AD70-F2FEC6DC9434}"/>
              </a:ext>
            </a:extLst>
          </p:cNvPr>
          <p:cNvSpPr txBox="1"/>
          <p:nvPr/>
        </p:nvSpPr>
        <p:spPr>
          <a:xfrm>
            <a:off x="1155140" y="2836653"/>
            <a:ext cx="145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2F95BF"/>
                </a:solidFill>
              </a:rPr>
              <a:t>Opgaver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6FB0FA7-9A1A-448B-A1D9-70B0E9E22C7B}"/>
              </a:ext>
            </a:extLst>
          </p:cNvPr>
          <p:cNvSpPr txBox="1"/>
          <p:nvPr/>
        </p:nvSpPr>
        <p:spPr>
          <a:xfrm>
            <a:off x="1120705" y="3359873"/>
            <a:ext cx="1455938" cy="338554"/>
          </a:xfrm>
          <a:prstGeom prst="rect">
            <a:avLst/>
          </a:prstGeom>
          <a:solidFill>
            <a:srgbClr val="2F95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rgbClr val="FFF123"/>
                </a:solidFill>
              </a:rPr>
              <a:t>Med gul skrift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57E01C7-A17D-4B85-BD43-1F90F32A3FA8}"/>
              </a:ext>
            </a:extLst>
          </p:cNvPr>
          <p:cNvSpPr txBox="1"/>
          <p:nvPr/>
        </p:nvSpPr>
        <p:spPr>
          <a:xfrm>
            <a:off x="1120705" y="4098605"/>
            <a:ext cx="145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2F95BF"/>
                </a:solidFill>
              </a:rPr>
              <a:t>Opgaver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657336C1-6FBF-431E-8A3F-721DB9D2538B}"/>
              </a:ext>
            </a:extLst>
          </p:cNvPr>
          <p:cNvSpPr txBox="1"/>
          <p:nvPr/>
        </p:nvSpPr>
        <p:spPr>
          <a:xfrm>
            <a:off x="1120705" y="4621825"/>
            <a:ext cx="1455938" cy="338554"/>
          </a:xfrm>
          <a:prstGeom prst="rect">
            <a:avLst/>
          </a:prstGeom>
          <a:solidFill>
            <a:srgbClr val="2F95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chemeClr val="bg1"/>
                </a:solidFill>
              </a:rPr>
              <a:t>Med hvid skrift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1147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286">
            <a:extLst>
              <a:ext uri="{FF2B5EF4-FFF2-40B4-BE49-F238E27FC236}">
                <a16:creationId xmlns:a16="http://schemas.microsoft.com/office/drawing/2014/main" id="{5D78E18F-C1A1-42B2-A7BC-71162122B46E}"/>
              </a:ext>
            </a:extLst>
          </p:cNvPr>
          <p:cNvSpPr/>
          <p:nvPr/>
        </p:nvSpPr>
        <p:spPr>
          <a:xfrm>
            <a:off x="1765801" y="1098901"/>
            <a:ext cx="9358947" cy="422200"/>
          </a:xfrm>
          <a:prstGeom prst="rect">
            <a:avLst/>
          </a:prstGeom>
          <a:solidFill>
            <a:srgbClr val="E32F4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E90194F-CA96-46EB-A4BE-A559B458C3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>
                <a:latin typeface="+mn-lt"/>
              </a:rPr>
              <a:t>OPRYDNINGSPLAN</a:t>
            </a:r>
          </a:p>
        </p:txBody>
      </p:sp>
      <p:sp>
        <p:nvSpPr>
          <p:cNvPr id="7" name="Shape 284">
            <a:extLst>
              <a:ext uri="{FF2B5EF4-FFF2-40B4-BE49-F238E27FC236}">
                <a16:creationId xmlns:a16="http://schemas.microsoft.com/office/drawing/2014/main" id="{4ABDF31E-B5CF-4B24-A9A4-8F5D34595BFA}"/>
              </a:ext>
            </a:extLst>
          </p:cNvPr>
          <p:cNvSpPr/>
          <p:nvPr/>
        </p:nvSpPr>
        <p:spPr>
          <a:xfrm>
            <a:off x="426657" y="5911428"/>
            <a:ext cx="10698091" cy="707200"/>
          </a:xfrm>
          <a:prstGeom prst="rect">
            <a:avLst/>
          </a:prstGeom>
          <a:solidFill>
            <a:srgbClr val="002E55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" name="Shape 285">
            <a:extLst>
              <a:ext uri="{FF2B5EF4-FFF2-40B4-BE49-F238E27FC236}">
                <a16:creationId xmlns:a16="http://schemas.microsoft.com/office/drawing/2014/main" id="{A22BF52A-AAA5-43EA-9B68-DE52F8F1F3FF}"/>
              </a:ext>
            </a:extLst>
          </p:cNvPr>
          <p:cNvSpPr/>
          <p:nvPr/>
        </p:nvSpPr>
        <p:spPr>
          <a:xfrm>
            <a:off x="426657" y="4711863"/>
            <a:ext cx="10698091" cy="1145604"/>
          </a:xfrm>
          <a:prstGeom prst="rect">
            <a:avLst/>
          </a:prstGeom>
          <a:solidFill>
            <a:srgbClr val="1F729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Shape 286">
            <a:extLst>
              <a:ext uri="{FF2B5EF4-FFF2-40B4-BE49-F238E27FC236}">
                <a16:creationId xmlns:a16="http://schemas.microsoft.com/office/drawing/2014/main" id="{7BAAD5BD-137A-4903-8F69-6F4BA34272A3}"/>
              </a:ext>
            </a:extLst>
          </p:cNvPr>
          <p:cNvSpPr/>
          <p:nvPr/>
        </p:nvSpPr>
        <p:spPr>
          <a:xfrm>
            <a:off x="426657" y="4222814"/>
            <a:ext cx="10698091" cy="445600"/>
          </a:xfrm>
          <a:prstGeom prst="rect">
            <a:avLst/>
          </a:prstGeom>
          <a:solidFill>
            <a:srgbClr val="12899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Shape 287">
            <a:extLst>
              <a:ext uri="{FF2B5EF4-FFF2-40B4-BE49-F238E27FC236}">
                <a16:creationId xmlns:a16="http://schemas.microsoft.com/office/drawing/2014/main" id="{49EFE14D-C1E7-4B85-BE0D-FDB4D4325FE1}"/>
              </a:ext>
            </a:extLst>
          </p:cNvPr>
          <p:cNvSpPr/>
          <p:nvPr/>
        </p:nvSpPr>
        <p:spPr>
          <a:xfrm>
            <a:off x="426729" y="1562813"/>
            <a:ext cx="10698091" cy="2588452"/>
          </a:xfrm>
          <a:prstGeom prst="rect">
            <a:avLst/>
          </a:prstGeom>
          <a:solidFill>
            <a:srgbClr val="10BDB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Shape 291">
            <a:extLst>
              <a:ext uri="{FF2B5EF4-FFF2-40B4-BE49-F238E27FC236}">
                <a16:creationId xmlns:a16="http://schemas.microsoft.com/office/drawing/2014/main" id="{A84FF389-D965-46F1-AEF4-89082B30C92B}"/>
              </a:ext>
            </a:extLst>
          </p:cNvPr>
          <p:cNvSpPr txBox="1"/>
          <p:nvPr/>
        </p:nvSpPr>
        <p:spPr>
          <a:xfrm>
            <a:off x="1786008" y="1098796"/>
            <a:ext cx="1806081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1		</a:t>
            </a:r>
            <a:endParaRPr sz="1467" b="1" kern="0" dirty="0">
              <a:solidFill>
                <a:schemeClr val="bg1"/>
              </a:solidFill>
              <a:ea typeface="Nunito"/>
              <a:cs typeface="Nunito"/>
              <a:sym typeface="Nunito"/>
            </a:endParaRPr>
          </a:p>
        </p:txBody>
      </p:sp>
      <p:sp>
        <p:nvSpPr>
          <p:cNvPr id="14" name="Shape 299">
            <a:extLst>
              <a:ext uri="{FF2B5EF4-FFF2-40B4-BE49-F238E27FC236}">
                <a16:creationId xmlns:a16="http://schemas.microsoft.com/office/drawing/2014/main" id="{79268333-8EF6-46A2-AB0C-F7B3591A723E}"/>
              </a:ext>
            </a:extLst>
          </p:cNvPr>
          <p:cNvSpPr txBox="1"/>
          <p:nvPr/>
        </p:nvSpPr>
        <p:spPr>
          <a:xfrm>
            <a:off x="426658" y="6134380"/>
            <a:ext cx="1359364" cy="3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-DK" sz="1200" b="1" kern="0" dirty="0">
                <a:solidFill>
                  <a:srgbClr val="FFFFFF"/>
                </a:solidFill>
                <a:ea typeface="Nunito"/>
                <a:cs typeface="Nunito"/>
                <a:sym typeface="Nunito"/>
              </a:rPr>
              <a:t>INDIVIDUEL</a:t>
            </a:r>
            <a:endParaRPr sz="1467" b="1" kern="0" dirty="0">
              <a:solidFill>
                <a:srgbClr val="FFFFFF"/>
              </a:solidFill>
              <a:ea typeface="Nunito"/>
              <a:cs typeface="Nunito"/>
              <a:sym typeface="Nunito"/>
            </a:endParaRPr>
          </a:p>
        </p:txBody>
      </p:sp>
      <p:sp>
        <p:nvSpPr>
          <p:cNvPr id="15" name="Shape 301">
            <a:extLst>
              <a:ext uri="{FF2B5EF4-FFF2-40B4-BE49-F238E27FC236}">
                <a16:creationId xmlns:a16="http://schemas.microsoft.com/office/drawing/2014/main" id="{DE101CEE-7BCC-4CE0-972C-DCB45DFB8613}"/>
              </a:ext>
            </a:extLst>
          </p:cNvPr>
          <p:cNvSpPr txBox="1"/>
          <p:nvPr/>
        </p:nvSpPr>
        <p:spPr>
          <a:xfrm>
            <a:off x="426657" y="5269079"/>
            <a:ext cx="1359364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" sz="1200" b="1" kern="0" dirty="0">
                <a:solidFill>
                  <a:srgbClr val="FFFFFF"/>
                </a:solidFill>
                <a:ea typeface="Nunito"/>
                <a:cs typeface="Nunito"/>
                <a:sym typeface="Nunito"/>
              </a:rPr>
              <a:t>FÆLLES</a:t>
            </a:r>
            <a:endParaRPr sz="1467" b="1" kern="0" dirty="0">
              <a:solidFill>
                <a:srgbClr val="FFFFFF"/>
              </a:solidFill>
              <a:ea typeface="Nunito"/>
              <a:cs typeface="Nunito"/>
              <a:sym typeface="Nunito"/>
            </a:endParaRPr>
          </a:p>
        </p:txBody>
      </p:sp>
      <p:sp>
        <p:nvSpPr>
          <p:cNvPr id="16" name="Shape 302">
            <a:extLst>
              <a:ext uri="{FF2B5EF4-FFF2-40B4-BE49-F238E27FC236}">
                <a16:creationId xmlns:a16="http://schemas.microsoft.com/office/drawing/2014/main" id="{4063D59E-797B-4610-BE30-C79281963AFB}"/>
              </a:ext>
            </a:extLst>
          </p:cNvPr>
          <p:cNvSpPr txBox="1"/>
          <p:nvPr/>
        </p:nvSpPr>
        <p:spPr>
          <a:xfrm>
            <a:off x="426730" y="2757861"/>
            <a:ext cx="1373605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-DK" sz="1067" b="1" kern="0" dirty="0">
                <a:solidFill>
                  <a:srgbClr val="FFFFFF"/>
                </a:solidFill>
                <a:cs typeface="Arial"/>
                <a:sym typeface="Nunito"/>
              </a:rPr>
              <a:t>AULA-ADMINISTRATOR</a:t>
            </a:r>
            <a:endParaRPr lang="da-DK" sz="1200" b="1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7" name="Shape 304">
            <a:extLst>
              <a:ext uri="{FF2B5EF4-FFF2-40B4-BE49-F238E27FC236}">
                <a16:creationId xmlns:a16="http://schemas.microsoft.com/office/drawing/2014/main" id="{AD00786A-718B-4E54-AC90-A64EB68AF8F6}"/>
              </a:ext>
            </a:extLst>
          </p:cNvPr>
          <p:cNvSpPr txBox="1"/>
          <p:nvPr/>
        </p:nvSpPr>
        <p:spPr>
          <a:xfrm>
            <a:off x="426657" y="4315118"/>
            <a:ext cx="1359291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-DK" sz="1200" b="1" kern="0" dirty="0">
                <a:solidFill>
                  <a:srgbClr val="FFFFFF"/>
                </a:solidFill>
                <a:ea typeface="Nunito"/>
                <a:cs typeface="Nunito"/>
                <a:sym typeface="Nunito"/>
              </a:rPr>
              <a:t>LEDELSE</a:t>
            </a:r>
            <a:endParaRPr lang="da-DK" sz="1467" b="1" kern="0" dirty="0">
              <a:solidFill>
                <a:srgbClr val="FFFFFF"/>
              </a:solidFill>
              <a:ea typeface="Nunito"/>
              <a:cs typeface="Nunito"/>
              <a:sym typeface="Nunito"/>
            </a:endParaRPr>
          </a:p>
        </p:txBody>
      </p:sp>
      <p:sp>
        <p:nvSpPr>
          <p:cNvPr id="18" name="Shape 310">
            <a:extLst>
              <a:ext uri="{FF2B5EF4-FFF2-40B4-BE49-F238E27FC236}">
                <a16:creationId xmlns:a16="http://schemas.microsoft.com/office/drawing/2014/main" id="{ECFB0629-B049-4394-A2B1-57DB7BFE0EF8}"/>
              </a:ext>
            </a:extLst>
          </p:cNvPr>
          <p:cNvSpPr/>
          <p:nvPr/>
        </p:nvSpPr>
        <p:spPr>
          <a:xfrm>
            <a:off x="5971607" y="3168795"/>
            <a:ext cx="248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" sz="1867" kern="0">
                <a:solidFill>
                  <a:srgbClr val="C0791B"/>
                </a:solidFill>
                <a:ea typeface="Arial"/>
                <a:cs typeface="Arial"/>
                <a:sym typeface="Arial"/>
              </a:rPr>
              <a:t> </a:t>
            </a:r>
            <a:endParaRPr sz="14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Shape 311">
            <a:extLst>
              <a:ext uri="{FF2B5EF4-FFF2-40B4-BE49-F238E27FC236}">
                <a16:creationId xmlns:a16="http://schemas.microsoft.com/office/drawing/2014/main" id="{2644A2DF-0686-4055-85AB-A3122AE766D0}"/>
              </a:ext>
            </a:extLst>
          </p:cNvPr>
          <p:cNvSpPr/>
          <p:nvPr/>
        </p:nvSpPr>
        <p:spPr>
          <a:xfrm>
            <a:off x="5971607" y="3168795"/>
            <a:ext cx="248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" sz="1867" kern="0">
                <a:solidFill>
                  <a:srgbClr val="C0791B"/>
                </a:solidFill>
                <a:ea typeface="Arial"/>
                <a:cs typeface="Arial"/>
                <a:sym typeface="Arial"/>
              </a:rPr>
              <a:t> </a:t>
            </a:r>
            <a:endParaRPr sz="14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20" name="Shape 313">
            <a:extLst>
              <a:ext uri="{FF2B5EF4-FFF2-40B4-BE49-F238E27FC236}">
                <a16:creationId xmlns:a16="http://schemas.microsoft.com/office/drawing/2014/main" id="{D3A013EE-46DF-44E4-ACB2-497485137AC3}"/>
              </a:ext>
            </a:extLst>
          </p:cNvPr>
          <p:cNvCxnSpPr/>
          <p:nvPr/>
        </p:nvCxnSpPr>
        <p:spPr>
          <a:xfrm>
            <a:off x="1765801" y="769933"/>
            <a:ext cx="0" cy="62544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Shape 314">
            <a:extLst>
              <a:ext uri="{FF2B5EF4-FFF2-40B4-BE49-F238E27FC236}">
                <a16:creationId xmlns:a16="http://schemas.microsoft.com/office/drawing/2014/main" id="{94012AF8-CD6B-4CB1-8D8E-3D169DD13AD8}"/>
              </a:ext>
            </a:extLst>
          </p:cNvPr>
          <p:cNvCxnSpPr>
            <a:cxnSpLocks/>
            <a:stCxn id="59" idx="4"/>
          </p:cNvCxnSpPr>
          <p:nvPr/>
        </p:nvCxnSpPr>
        <p:spPr>
          <a:xfrm>
            <a:off x="3590883" y="1547728"/>
            <a:ext cx="11721" cy="2645249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Shape 315">
            <a:extLst>
              <a:ext uri="{FF2B5EF4-FFF2-40B4-BE49-F238E27FC236}">
                <a16:creationId xmlns:a16="http://schemas.microsoft.com/office/drawing/2014/main" id="{FDACC446-F62D-4A91-98EF-B3BD7DC1C630}"/>
              </a:ext>
            </a:extLst>
          </p:cNvPr>
          <p:cNvCxnSpPr>
            <a:cxnSpLocks/>
            <a:stCxn id="55" idx="4"/>
          </p:cNvCxnSpPr>
          <p:nvPr/>
        </p:nvCxnSpPr>
        <p:spPr>
          <a:xfrm>
            <a:off x="5516659" y="1544425"/>
            <a:ext cx="0" cy="260684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Shape 316">
            <a:extLst>
              <a:ext uri="{FF2B5EF4-FFF2-40B4-BE49-F238E27FC236}">
                <a16:creationId xmlns:a16="http://schemas.microsoft.com/office/drawing/2014/main" id="{BA950901-F2F5-4338-A000-13421338425F}"/>
              </a:ext>
            </a:extLst>
          </p:cNvPr>
          <p:cNvCxnSpPr>
            <a:cxnSpLocks/>
          </p:cNvCxnSpPr>
          <p:nvPr/>
        </p:nvCxnSpPr>
        <p:spPr>
          <a:xfrm>
            <a:off x="7467601" y="946825"/>
            <a:ext cx="0" cy="569943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Tekstfelt 24">
            <a:extLst>
              <a:ext uri="{FF2B5EF4-FFF2-40B4-BE49-F238E27FC236}">
                <a16:creationId xmlns:a16="http://schemas.microsoft.com/office/drawing/2014/main" id="{FAAEACD5-0EAE-4E73-A570-386D67759E38}"/>
              </a:ext>
            </a:extLst>
          </p:cNvPr>
          <p:cNvSpPr txBox="1"/>
          <p:nvPr/>
        </p:nvSpPr>
        <p:spPr>
          <a:xfrm>
            <a:off x="3628888" y="1108214"/>
            <a:ext cx="18925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2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CFC3C9A7-546C-42DC-BF45-4B0C755E5E7B}"/>
              </a:ext>
            </a:extLst>
          </p:cNvPr>
          <p:cNvSpPr txBox="1"/>
          <p:nvPr/>
        </p:nvSpPr>
        <p:spPr>
          <a:xfrm>
            <a:off x="5534935" y="1108214"/>
            <a:ext cx="191758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3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2CD75120-B6A9-4CED-B6BC-2A3875BDB726}"/>
              </a:ext>
            </a:extLst>
          </p:cNvPr>
          <p:cNvSpPr txBox="1"/>
          <p:nvPr/>
        </p:nvSpPr>
        <p:spPr>
          <a:xfrm>
            <a:off x="7497328" y="1103600"/>
            <a:ext cx="173504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4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1EB14D24-2426-4686-939C-16CF99713F90}"/>
              </a:ext>
            </a:extLst>
          </p:cNvPr>
          <p:cNvSpPr txBox="1"/>
          <p:nvPr/>
        </p:nvSpPr>
        <p:spPr>
          <a:xfrm>
            <a:off x="9277176" y="1097518"/>
            <a:ext cx="18447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5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746B5275-F2EF-4616-8678-A3B6302CAF99}"/>
              </a:ext>
            </a:extLst>
          </p:cNvPr>
          <p:cNvSpPr txBox="1"/>
          <p:nvPr/>
        </p:nvSpPr>
        <p:spPr>
          <a:xfrm>
            <a:off x="3613641" y="4187264"/>
            <a:ext cx="19076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i arbejdsmiljømaterialer fx handleplaner og personalehåndbog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6C8C5DB3-434A-493A-B30C-392913ABF8F0}"/>
              </a:ext>
            </a:extLst>
          </p:cNvPr>
          <p:cNvSpPr txBox="1"/>
          <p:nvPr/>
        </p:nvSpPr>
        <p:spPr>
          <a:xfrm>
            <a:off x="1776097" y="1569888"/>
            <a:ext cx="18060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NB! UDFØRES FØRST: Sletning af manuelt oprettede brugere i UNI-logins administrationsmodul*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chemeClr val="accent2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Oprettelse af alle medarbejdere i TEA* 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chemeClr val="accent2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Gennemgang og tildeling af de rette roller til medarbejdere i TEA*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Tilknytning medarbejdere til de rette klasser i TEA*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Gemme lister over alle ressourcer, der skal kunne bookes i Aula*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AF67406E-4DFE-49B1-B7FB-5BC514C30D03}"/>
              </a:ext>
            </a:extLst>
          </p:cNvPr>
          <p:cNvSpPr txBox="1"/>
          <p:nvPr/>
        </p:nvSpPr>
        <p:spPr>
          <a:xfrm>
            <a:off x="3590882" y="1570668"/>
            <a:ext cx="1906540" cy="2169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b="1" kern="0" dirty="0">
                <a:solidFill>
                  <a:srgbClr val="FFFF00"/>
                </a:solidFill>
                <a:cs typeface="Arial"/>
                <a:sym typeface="Arial"/>
              </a:rPr>
              <a:t>Oprette og opsætte grupper i Aula (påbegyndes på Aula-administrator-workshop)*</a:t>
            </a:r>
          </a:p>
          <a:p>
            <a:pPr defTabSz="1219170">
              <a:buClr>
                <a:srgbClr val="000000"/>
              </a:buClr>
            </a:pPr>
            <a:endParaRPr lang="da-DK" sz="900" b="1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b="1" kern="0" dirty="0">
                <a:solidFill>
                  <a:srgbClr val="FFFF00"/>
                </a:solidFill>
                <a:cs typeface="Arial"/>
                <a:sym typeface="Arial"/>
              </a:rPr>
              <a:t>Tildeling af roller og rettigheder i Aula (påbegyndes på Aula-administrator-workshop)*</a:t>
            </a:r>
          </a:p>
          <a:p>
            <a:pPr defTabSz="1219170">
              <a:buClr>
                <a:srgbClr val="000000"/>
              </a:buClr>
            </a:pPr>
            <a:endParaRPr lang="da-DK" sz="900" b="1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b="1" kern="0" dirty="0">
                <a:solidFill>
                  <a:srgbClr val="FFFF00"/>
                </a:solidFill>
                <a:cs typeface="Arial"/>
                <a:sym typeface="Arial"/>
              </a:rPr>
              <a:t>Oprette ressourcer, der skal kunne bookes, i Aula (påbegyndes på Aula-administrator-workshop)*</a:t>
            </a:r>
          </a:p>
          <a:p>
            <a:pPr defTabSz="1219170">
              <a:buClr>
                <a:srgbClr val="000000"/>
              </a:buClr>
            </a:pPr>
            <a:endParaRPr lang="da-DK" sz="900" b="1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b="1" kern="0" dirty="0">
                <a:solidFill>
                  <a:srgbClr val="FFFF00"/>
                </a:solidFill>
                <a:cs typeface="Arial"/>
                <a:sym typeface="Arial"/>
              </a:rPr>
              <a:t>Kvalitetssikring af data fra UNI-login (påbegyndes på Aula-administrator-workshop)*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EBD715D1-F8F4-477C-809E-A05E4E03386F}"/>
              </a:ext>
            </a:extLst>
          </p:cNvPr>
          <p:cNvSpPr txBox="1"/>
          <p:nvPr/>
        </p:nvSpPr>
        <p:spPr>
          <a:xfrm>
            <a:off x="5542990" y="1566223"/>
            <a:ext cx="1923359" cy="10618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Flytte årsplaner  (fra tidligere skoleår - nye ligger i MinUddannelse)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Flytte elevplaner (historiske)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D5B58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Gemme fælles læringsforløb og skabeloner (udviklet lokalt)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110B1F99-0D13-4ACA-9647-CC097D9AA572}"/>
              </a:ext>
            </a:extLst>
          </p:cNvPr>
          <p:cNvSpPr txBox="1"/>
          <p:nvPr/>
        </p:nvSpPr>
        <p:spPr>
          <a:xfrm>
            <a:off x="5582521" y="5890099"/>
            <a:ext cx="17667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Stillingtagen til og flytning af individuelle links, læringsforløb og skabeloner (udviklet lokalt)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CDB3F037-9C9E-4DF6-8FC3-D1DF45149F52}"/>
              </a:ext>
            </a:extLst>
          </p:cNvPr>
          <p:cNvSpPr txBox="1"/>
          <p:nvPr/>
        </p:nvSpPr>
        <p:spPr>
          <a:xfrm>
            <a:off x="1751428" y="5878795"/>
            <a:ext cx="1888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Oprydning, sletning og flytning af filer fra individuelt dokumentarkiv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og sletning individuelle samlemapper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3E142FF8-429E-42DC-9B1B-1137BDCB74B9}"/>
              </a:ext>
            </a:extLst>
          </p:cNvPr>
          <p:cNvSpPr txBox="1"/>
          <p:nvPr/>
        </p:nvSpPr>
        <p:spPr>
          <a:xfrm>
            <a:off x="7489157" y="1570032"/>
            <a:ext cx="1772943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Tjekke, at der er ryddet op i fælles samlemapper og billedarkiver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Downloade og flytte filer fra fælles dokumentarkiv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Downloade og flytte billeder fra SkoleIntra til Aula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A56879DB-8276-4860-950D-C7793A277151}"/>
              </a:ext>
            </a:extLst>
          </p:cNvPr>
          <p:cNvSpPr txBox="1"/>
          <p:nvPr/>
        </p:nvSpPr>
        <p:spPr>
          <a:xfrm>
            <a:off x="5570543" y="4690911"/>
            <a:ext cx="1881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og sletning af filer fra fælles dokumentarkiv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Oprydning, sletning og download af filer fra billedarkiver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og sletning af filer fra fælles samlemapper</a:t>
            </a: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7B2AF4FF-5EBA-4BE5-ABAD-0F4DA0C31740}"/>
              </a:ext>
            </a:extLst>
          </p:cNvPr>
          <p:cNvSpPr txBox="1"/>
          <p:nvPr/>
        </p:nvSpPr>
        <p:spPr>
          <a:xfrm>
            <a:off x="7497329" y="4717671"/>
            <a:ext cx="171996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endParaRPr lang="da-DK" sz="8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da-DK" sz="8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D1CA0697-4AEF-4AEB-9876-177FE1D90999}"/>
              </a:ext>
            </a:extLst>
          </p:cNvPr>
          <p:cNvSpPr txBox="1"/>
          <p:nvPr/>
        </p:nvSpPr>
        <p:spPr>
          <a:xfrm>
            <a:off x="9240225" y="1570085"/>
            <a:ext cx="1850296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Oprette nyheder og opslag i Aula (vedr. det kommende skoleår)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Oprette begivenheder i Aula (for det kommende skoleår – med/uden tilmelding)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Oprette reservationer i Aula (til det kommende skoleår)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Flytning af dokumenter for skolebestyrelsen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Flytning af arbejdsmiljømateriale 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(fx. handleplaner, personalehåndbog)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Oprette fælles links i Aula</a:t>
            </a:r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F7926263-7931-4A6E-B08B-293D4BFBD3AD}"/>
              </a:ext>
            </a:extLst>
          </p:cNvPr>
          <p:cNvSpPr txBox="1"/>
          <p:nvPr/>
        </p:nvSpPr>
        <p:spPr>
          <a:xfrm>
            <a:off x="7482685" y="5878796"/>
            <a:ext cx="17794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Flytning af aktuel elevplan, hvis SkoleIntra er brugt til dette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0EF753D8-6ECD-49A5-B3DF-4A57602ACB43}"/>
              </a:ext>
            </a:extLst>
          </p:cNvPr>
          <p:cNvSpPr txBox="1"/>
          <p:nvPr/>
        </p:nvSpPr>
        <p:spPr>
          <a:xfrm>
            <a:off x="9277179" y="5878795"/>
            <a:ext cx="1835215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Overførsel af læsekontrakter (igangværende) til </a:t>
            </a:r>
            <a:r>
              <a:rPr lang="da-DK" sz="900" kern="0" dirty="0" err="1">
                <a:solidFill>
                  <a:srgbClr val="FFFF00"/>
                </a:solidFill>
                <a:cs typeface="Arial"/>
                <a:sym typeface="Arial"/>
              </a:rPr>
              <a:t>Klasselog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Arkivering af vigtige beskeder til Beskedarkiv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1D0B5598-AC35-4ED3-8B4A-732AA224CCEC}"/>
              </a:ext>
            </a:extLst>
          </p:cNvPr>
          <p:cNvSpPr txBox="1"/>
          <p:nvPr/>
        </p:nvSpPr>
        <p:spPr>
          <a:xfrm>
            <a:off x="5559202" y="4170100"/>
            <a:ext cx="189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fælles dokumentarkiver og samlemapper fra ledelse/adm.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CC21B246-E5D7-4917-8333-531156AD6A53}"/>
              </a:ext>
            </a:extLst>
          </p:cNvPr>
          <p:cNvSpPr txBox="1"/>
          <p:nvPr/>
        </p:nvSpPr>
        <p:spPr>
          <a:xfrm>
            <a:off x="7467652" y="4177858"/>
            <a:ext cx="1844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dokumenter for skolebestyrelsen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C9A01AAD-0FEC-4217-9501-41306FC1FDE6}"/>
              </a:ext>
            </a:extLst>
          </p:cNvPr>
          <p:cNvSpPr txBox="1"/>
          <p:nvPr/>
        </p:nvSpPr>
        <p:spPr>
          <a:xfrm>
            <a:off x="3599034" y="4709791"/>
            <a:ext cx="1775359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Stillingtagen til, hvilke fælles links, læringsforløb og skabeloner (udviklet lokalt), der skal bevares.</a:t>
            </a:r>
          </a:p>
        </p:txBody>
      </p:sp>
      <p:cxnSp>
        <p:nvCxnSpPr>
          <p:cNvPr id="51" name="Shape 316">
            <a:extLst>
              <a:ext uri="{FF2B5EF4-FFF2-40B4-BE49-F238E27FC236}">
                <a16:creationId xmlns:a16="http://schemas.microsoft.com/office/drawing/2014/main" id="{B6CC40D7-5689-4016-91B9-1299A64EDAF0}"/>
              </a:ext>
            </a:extLst>
          </p:cNvPr>
          <p:cNvCxnSpPr>
            <a:cxnSpLocks/>
          </p:cNvCxnSpPr>
          <p:nvPr/>
        </p:nvCxnSpPr>
        <p:spPr>
          <a:xfrm>
            <a:off x="9262096" y="954665"/>
            <a:ext cx="0" cy="610818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8B9D2048-30BD-445D-B917-2802481C38AA}"/>
              </a:ext>
            </a:extLst>
          </p:cNvPr>
          <p:cNvGrpSpPr/>
          <p:nvPr/>
        </p:nvGrpSpPr>
        <p:grpSpPr>
          <a:xfrm>
            <a:off x="5174333" y="948200"/>
            <a:ext cx="690843" cy="596225"/>
            <a:chOff x="5174333" y="1361145"/>
            <a:chExt cx="690843" cy="596225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2883ED62-224F-4F4D-ACEB-8E62C6E659BC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56" name="Tekstfelt 55">
              <a:extLst>
                <a:ext uri="{FF2B5EF4-FFF2-40B4-BE49-F238E27FC236}">
                  <a16:creationId xmlns:a16="http://schemas.microsoft.com/office/drawing/2014/main" id="{D2F0B595-0D1D-4CDC-B304-FD1B617DB8CA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12/4</a:t>
              </a:r>
            </a:p>
          </p:txBody>
        </p: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E8B9FA1-CF31-448F-9BD7-0C5F91284CED}"/>
              </a:ext>
            </a:extLst>
          </p:cNvPr>
          <p:cNvGrpSpPr/>
          <p:nvPr/>
        </p:nvGrpSpPr>
        <p:grpSpPr>
          <a:xfrm>
            <a:off x="3248557" y="951503"/>
            <a:ext cx="690843" cy="596225"/>
            <a:chOff x="5174333" y="1361145"/>
            <a:chExt cx="690843" cy="596225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E065E06F-90A5-4161-A949-B5129D3364AA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60" name="Tekstfelt 59">
              <a:extLst>
                <a:ext uri="{FF2B5EF4-FFF2-40B4-BE49-F238E27FC236}">
                  <a16:creationId xmlns:a16="http://schemas.microsoft.com/office/drawing/2014/main" id="{6EADD890-2C02-4D62-A269-33A4AC3CB0FD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14/2</a:t>
              </a:r>
            </a:p>
          </p:txBody>
        </p:sp>
      </p:grpSp>
      <p:grpSp>
        <p:nvGrpSpPr>
          <p:cNvPr id="61" name="Gruppe 60">
            <a:extLst>
              <a:ext uri="{FF2B5EF4-FFF2-40B4-BE49-F238E27FC236}">
                <a16:creationId xmlns:a16="http://schemas.microsoft.com/office/drawing/2014/main" id="{9C9413C3-14B6-46A1-AE87-A8AABEF2AA03}"/>
              </a:ext>
            </a:extLst>
          </p:cNvPr>
          <p:cNvGrpSpPr/>
          <p:nvPr/>
        </p:nvGrpSpPr>
        <p:grpSpPr>
          <a:xfrm>
            <a:off x="10766972" y="951502"/>
            <a:ext cx="690843" cy="596225"/>
            <a:chOff x="5174333" y="1361145"/>
            <a:chExt cx="690843" cy="596225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CC80FD17-810D-4A84-9FFA-2883D58DDAB2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63" name="Tekstfelt 62">
              <a:extLst>
                <a:ext uri="{FF2B5EF4-FFF2-40B4-BE49-F238E27FC236}">
                  <a16:creationId xmlns:a16="http://schemas.microsoft.com/office/drawing/2014/main" id="{FA7E641C-5BD7-47FB-952A-AFD28B660700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21/6</a:t>
              </a:r>
            </a:p>
          </p:txBody>
        </p:sp>
      </p:grpSp>
      <p:grpSp>
        <p:nvGrpSpPr>
          <p:cNvPr id="48" name="Gruppe 47">
            <a:extLst>
              <a:ext uri="{FF2B5EF4-FFF2-40B4-BE49-F238E27FC236}">
                <a16:creationId xmlns:a16="http://schemas.microsoft.com/office/drawing/2014/main" id="{5F153B6D-8529-469D-A891-6F0B170469F7}"/>
              </a:ext>
            </a:extLst>
          </p:cNvPr>
          <p:cNvGrpSpPr/>
          <p:nvPr/>
        </p:nvGrpSpPr>
        <p:grpSpPr>
          <a:xfrm>
            <a:off x="7101501" y="949942"/>
            <a:ext cx="690843" cy="596225"/>
            <a:chOff x="5174333" y="1361145"/>
            <a:chExt cx="690843" cy="596225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3AF0C1EE-F1CB-41F2-8CAC-CB27C3D24DF4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50" name="Tekstfelt 49">
              <a:extLst>
                <a:ext uri="{FF2B5EF4-FFF2-40B4-BE49-F238E27FC236}">
                  <a16:creationId xmlns:a16="http://schemas.microsoft.com/office/drawing/2014/main" id="{7CB2B965-0B10-4976-9578-FD578D0B593B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3/5</a:t>
              </a:r>
            </a:p>
          </p:txBody>
        </p:sp>
      </p:grpSp>
      <p:grpSp>
        <p:nvGrpSpPr>
          <p:cNvPr id="53" name="Gruppe 52">
            <a:extLst>
              <a:ext uri="{FF2B5EF4-FFF2-40B4-BE49-F238E27FC236}">
                <a16:creationId xmlns:a16="http://schemas.microsoft.com/office/drawing/2014/main" id="{A76D37F4-BA84-4E8F-A51C-FBD21C709BCB}"/>
              </a:ext>
            </a:extLst>
          </p:cNvPr>
          <p:cNvGrpSpPr/>
          <p:nvPr/>
        </p:nvGrpSpPr>
        <p:grpSpPr>
          <a:xfrm>
            <a:off x="8912150" y="951502"/>
            <a:ext cx="690843" cy="596225"/>
            <a:chOff x="5174333" y="1361145"/>
            <a:chExt cx="690843" cy="596225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57E3772C-1C6E-47C1-8EC2-B58872DFC15C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Tekstfelt 63">
              <a:extLst>
                <a:ext uri="{FF2B5EF4-FFF2-40B4-BE49-F238E27FC236}">
                  <a16:creationId xmlns:a16="http://schemas.microsoft.com/office/drawing/2014/main" id="{2884BBD7-3C23-4BE9-90B0-F66B8749D5BA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31/5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0062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5119F-869F-40AC-BD4A-32650E99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Opfølgningsværktøj til oprydningsplanen (Skema i </a:t>
            </a:r>
            <a:r>
              <a:rPr lang="da-DK" dirty="0" err="1"/>
              <a:t>SurveyXact</a:t>
            </a:r>
            <a:r>
              <a:rPr lang="da-DK" dirty="0"/>
              <a:t>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E81E78F-7154-4D1D-A854-08DDD406E0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OPRYDNINGSPLAN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ED48574-1BB2-4285-A295-465101D765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HVORFOR:</a:t>
            </a:r>
          </a:p>
          <a:p>
            <a:r>
              <a:rPr lang="da-DK" b="1" dirty="0"/>
              <a:t>	Hjælp til skolerne ift. at få overblik over, hvilke opgaver der er udført</a:t>
            </a:r>
          </a:p>
          <a:p>
            <a:endParaRPr lang="da-DK" dirty="0"/>
          </a:p>
          <a:p>
            <a:pPr marL="5714" lvl="1" indent="0">
              <a:buNone/>
            </a:pPr>
            <a:r>
              <a:rPr lang="da-DK" b="1" dirty="0"/>
              <a:t>	Behov for at sikre, at de vigtige deadlines overholdes, da det har betydning for:</a:t>
            </a:r>
          </a:p>
          <a:p>
            <a:pPr marL="2606040" lvl="5" indent="-342900"/>
            <a:r>
              <a:rPr lang="da-DK" dirty="0"/>
              <a:t>Korrekt indlæsning af skolens elever, forældre og medarbejdere</a:t>
            </a:r>
          </a:p>
          <a:p>
            <a:pPr marL="2606040" lvl="5" indent="-342900"/>
            <a:r>
              <a:rPr lang="da-DK" dirty="0"/>
              <a:t>Opsætning af bl.a. grupperinger i jeres skoles Aula</a:t>
            </a:r>
          </a:p>
          <a:p>
            <a:pPr marL="2606040" lvl="5" indent="-342900"/>
            <a:r>
              <a:rPr lang="da-DK" dirty="0"/>
              <a:t>Korrekt overførsel af indhold fra SkoleIntra til Aula</a:t>
            </a:r>
          </a:p>
          <a:p>
            <a:pPr marL="613410" lvl="1" indent="-342900"/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HVORDAN:</a:t>
            </a:r>
          </a:p>
          <a:p>
            <a:r>
              <a:rPr lang="da-DK" b="1" dirty="0"/>
              <a:t>	Den lokale Aula administrator modtager en mailinvitation til </a:t>
            </a:r>
            <a:r>
              <a:rPr lang="da-DK" b="1" dirty="0" err="1"/>
              <a:t>SurveyXact</a:t>
            </a:r>
            <a:endParaRPr lang="da-DK" b="1" dirty="0"/>
          </a:p>
          <a:p>
            <a:pPr marL="2606040" lvl="5" indent="-342900"/>
            <a:r>
              <a:rPr lang="da-DK" dirty="0"/>
              <a:t>Man kan løbende opdatere skemaet via det link, der sendes ud efter første besøg i skemaet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0417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BE67E-717D-4FC2-8D88-FE06FFD7E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er det vigtigt at følge vejledningerne?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1B13864-868F-4D7F-B155-D78CA8A6E9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VEJLEDNINGER TIL OPRYDNINGSPLANEN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BD3AB55-94F5-48A3-854D-A1076EE85D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MAN FÅR DE HURTIGSTE ARBEJDSGANGE IFT. AT SIKRE:</a:t>
            </a:r>
          </a:p>
          <a:p>
            <a:pPr marL="613410" lvl="1" indent="-342900"/>
            <a:r>
              <a:rPr lang="da-DK" dirty="0"/>
              <a:t>At lovgivningen overholdes ift. hvilke typer filer, der skal bevares og hvor det skal opbevares henne</a:t>
            </a:r>
          </a:p>
          <a:p>
            <a:pPr marL="613410" lvl="1" indent="-342900"/>
            <a:endParaRPr lang="da-DK" dirty="0"/>
          </a:p>
          <a:p>
            <a:pPr marL="613410" lvl="1" indent="-342900"/>
            <a:r>
              <a:rPr lang="da-DK" dirty="0"/>
              <a:t>At de rette filer følger med over i Aula og tilknyttes de rette elever (fx gamle elevplaner, </a:t>
            </a:r>
            <a:r>
              <a:rPr lang="da-DK" dirty="0" err="1"/>
              <a:t>klasselogsnoter</a:t>
            </a:r>
            <a:r>
              <a:rPr lang="da-DK" dirty="0"/>
              <a:t>, kontaktbogsnoter og lign.)</a:t>
            </a:r>
          </a:p>
          <a:p>
            <a:pPr marL="613410" lvl="1" indent="-342900"/>
            <a:endParaRPr lang="da-DK" dirty="0"/>
          </a:p>
          <a:p>
            <a:pPr marL="613410" lvl="1" indent="-342900"/>
            <a:r>
              <a:rPr lang="da-DK" dirty="0"/>
              <a:t>At man får bevaret indhold af værdi</a:t>
            </a:r>
          </a:p>
          <a:p>
            <a:pPr marL="613410" lvl="1" indent="-342900"/>
            <a:endParaRPr lang="da-DK" dirty="0"/>
          </a:p>
          <a:p>
            <a:pPr marL="613410" lvl="1" indent="-342900"/>
            <a:r>
              <a:rPr lang="da-DK" dirty="0"/>
              <a:t>At skolen ikke får en masse overflødigt overført til Aula - som man efterfølgende selv skal rydde op 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0788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A783D-5560-4A02-916D-D7AFFB24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Dagsorden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73CFDF-9DE5-43EF-A937-5073207370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1266" y="392430"/>
            <a:ext cx="7834461" cy="312965"/>
          </a:xfrm>
        </p:spPr>
        <p:txBody>
          <a:bodyPr>
            <a:normAutofit/>
          </a:bodyPr>
          <a:lstStyle/>
          <a:p>
            <a:r>
              <a:rPr lang="da-DK" dirty="0"/>
              <a:t>NETVÆRKSMØDE JANUAR 2019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C2A66E-83E7-48C4-B148-5DA8A0A18A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a-DK" sz="2800" dirty="0"/>
              <a:t>Opstarten og principperne</a:t>
            </a:r>
          </a:p>
          <a:p>
            <a:pPr marL="514350" indent="-514350">
              <a:buFont typeface="+mj-lt"/>
              <a:buAutoNum type="arabicPeriod"/>
            </a:pPr>
            <a:endParaRPr lang="da-DK" sz="2800" dirty="0"/>
          </a:p>
          <a:p>
            <a:pPr marL="514350" indent="-514350">
              <a:buFont typeface="+mj-lt"/>
              <a:buAutoNum type="arabicPeriod"/>
            </a:pPr>
            <a:r>
              <a:rPr lang="da-DK" sz="2800" dirty="0"/>
              <a:t>Rollen som lokal Aula-administrator</a:t>
            </a:r>
          </a:p>
          <a:p>
            <a:pPr marL="514350" indent="-514350">
              <a:buFont typeface="+mj-lt"/>
              <a:buAutoNum type="arabicPeriod"/>
            </a:pPr>
            <a:endParaRPr lang="da-DK" sz="2800" dirty="0"/>
          </a:p>
          <a:p>
            <a:pPr marL="514350" indent="-514350">
              <a:buFont typeface="+mj-lt"/>
              <a:buAutoNum type="arabicPeriod"/>
            </a:pPr>
            <a:r>
              <a:rPr lang="da-DK" sz="2800" dirty="0"/>
              <a:t>Oprydning – hvor og hvorfor?</a:t>
            </a:r>
          </a:p>
          <a:p>
            <a:pPr marL="514350" indent="-514350">
              <a:buFont typeface="+mj-lt"/>
              <a:buAutoNum type="arabicPeriod"/>
            </a:pPr>
            <a:endParaRPr lang="da-DK" sz="2800" dirty="0"/>
          </a:p>
          <a:p>
            <a:pPr marL="514350" indent="-514350">
              <a:buFont typeface="+mj-lt"/>
              <a:buAutoNum type="arabicPeriod"/>
            </a:pPr>
            <a:r>
              <a:rPr lang="da-DK" sz="2800" dirty="0"/>
              <a:t>Oprydningsplanen</a:t>
            </a:r>
          </a:p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6344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F048062-BBF3-4E86-AB3A-48B2EA13A71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654746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DF048062-BBF3-4E86-AB3A-48B2EA13A7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 hidden="1">
            <a:extLst>
              <a:ext uri="{FF2B5EF4-FFF2-40B4-BE49-F238E27FC236}">
                <a16:creationId xmlns:a16="http://schemas.microsoft.com/office/drawing/2014/main" id="{A98145C2-E655-4497-BBCA-73ABF1E1AF9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a-DK" sz="2880" b="1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06BDDD-FDA7-4040-8045-C17FFA7BA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har vi grebet opgaven an?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5C14F24-D8F0-434E-9F3A-DB3DC307AF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OPSTARTEN OG PRINCIPPERNE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36EAA64-9220-47FA-BB26-9DA727C51F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endParaRPr lang="da-DK" sz="1600" dirty="0"/>
          </a:p>
          <a:p>
            <a:pPr>
              <a:lnSpc>
                <a:spcPct val="70000"/>
              </a:lnSpc>
            </a:pPr>
            <a:r>
              <a:rPr lang="da-DK" sz="1700" b="1" dirty="0">
                <a:solidFill>
                  <a:srgbClr val="2F95BF"/>
                </a:solidFill>
              </a:rPr>
              <a:t>OPSTARTEN:</a:t>
            </a:r>
          </a:p>
          <a:p>
            <a:pPr marL="285750" indent="-285750">
              <a:buFontTx/>
              <a:buChar char="-"/>
            </a:pPr>
            <a:r>
              <a:rPr lang="da-DK" sz="1600" dirty="0"/>
              <a:t>Stor opgave / mindre opgave ?</a:t>
            </a:r>
          </a:p>
          <a:p>
            <a:pPr marL="285750" indent="-285750">
              <a:buFontTx/>
              <a:buChar char="-"/>
            </a:pPr>
            <a:r>
              <a:rPr lang="da-DK" sz="1600" dirty="0"/>
              <a:t>Vi manglede viden i projektgruppen - Aula arbejdsgruppen </a:t>
            </a:r>
          </a:p>
          <a:p>
            <a:pPr marL="285750" indent="-285750">
              <a:buFontTx/>
              <a:buChar char="-"/>
            </a:pPr>
            <a:r>
              <a:rPr lang="da-DK" sz="1600" dirty="0"/>
              <a:t>Teste metoden i piloten</a:t>
            </a:r>
          </a:p>
          <a:p>
            <a:endParaRPr lang="da-DK" sz="1600" dirty="0"/>
          </a:p>
          <a:p>
            <a:pPr>
              <a:lnSpc>
                <a:spcPct val="70000"/>
              </a:lnSpc>
            </a:pPr>
            <a:r>
              <a:rPr lang="da-DK" sz="1700" b="1" dirty="0">
                <a:solidFill>
                  <a:srgbClr val="2F95BF"/>
                </a:solidFill>
              </a:rPr>
              <a:t>TILGANGSVINKLEN:</a:t>
            </a:r>
          </a:p>
          <a:p>
            <a:pPr marL="342900" indent="-342900">
              <a:buFontTx/>
              <a:buChar char="-"/>
            </a:pPr>
            <a:r>
              <a:rPr lang="da-DK" sz="1600" dirty="0"/>
              <a:t>Opfinde den dybe tallerken inden skolerne skal i gang</a:t>
            </a:r>
          </a:p>
          <a:p>
            <a:pPr marL="342900" indent="-342900">
              <a:buFontTx/>
              <a:buChar char="-"/>
            </a:pPr>
            <a:r>
              <a:rPr lang="da-DK" sz="1600" dirty="0"/>
              <a:t>Sikre at lovgivning bliver overholdt</a:t>
            </a:r>
          </a:p>
          <a:p>
            <a:pPr marL="342900" indent="-342900">
              <a:buFontTx/>
              <a:buChar char="-"/>
            </a:pPr>
            <a:r>
              <a:rPr lang="da-DK" sz="1600" dirty="0"/>
              <a:t>Sikre at alle kommer i mål til deadline</a:t>
            </a:r>
          </a:p>
          <a:p>
            <a:pPr marL="342900" indent="-342900">
              <a:buFontTx/>
              <a:buChar char="-"/>
            </a:pPr>
            <a:r>
              <a:rPr lang="da-DK" sz="1600" dirty="0"/>
              <a:t>Sikre at Aula er lækkert fra start</a:t>
            </a:r>
          </a:p>
          <a:p>
            <a:pPr marL="342900" indent="-342900">
              <a:buFontTx/>
              <a:buChar char="-"/>
            </a:pPr>
            <a:r>
              <a:rPr lang="da-DK" sz="1600" dirty="0"/>
              <a:t>Sikre at vi i projektet ikke drukner i 1:1 hjælp</a:t>
            </a:r>
          </a:p>
          <a:p>
            <a:pPr marL="342900" indent="-342900">
              <a:buFontTx/>
              <a:buChar char="-"/>
            </a:pP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548994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53A10FC-8BF3-43D8-A9F3-0ED4431266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Rollen som</a:t>
            </a:r>
            <a:br>
              <a:rPr lang="da-DK" dirty="0"/>
            </a:br>
            <a:r>
              <a:rPr lang="da-DK" dirty="0"/>
              <a:t>lokal Aula-administrator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2897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lede 20">
            <a:extLst>
              <a:ext uri="{FF2B5EF4-FFF2-40B4-BE49-F238E27FC236}">
                <a16:creationId xmlns:a16="http://schemas.microsoft.com/office/drawing/2014/main" id="{F5DBB077-B989-483A-81E7-A972F33AF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362" y="869495"/>
            <a:ext cx="9605638" cy="5119009"/>
          </a:xfrm>
          <a:prstGeom prst="rect">
            <a:avLst/>
          </a:prstGeom>
        </p:spPr>
      </p:pic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5010534B-04FB-48B5-B8E7-970C3F651159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7" imgW="493" imgH="493" progId="TCLayout.ActiveDocument.1">
                  <p:embed/>
                </p:oleObj>
              </mc:Choice>
              <mc:Fallback>
                <p:oleObj name="think-cell Slide" r:id="rId7" imgW="493" imgH="49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5010534B-04FB-48B5-B8E7-970C3F6511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3E11985A-F432-4ED4-810F-A668AEC9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83" y="1224916"/>
            <a:ext cx="10515600" cy="725028"/>
          </a:xfrm>
        </p:spPr>
        <p:txBody>
          <a:bodyPr/>
          <a:lstStyle/>
          <a:p>
            <a:r>
              <a:rPr lang="da-DK" dirty="0"/>
              <a:t>Aula roller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1C8245E-2C35-4EA6-934D-8E2C1DE5B1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ROLLEN SOM LOKAL AULA-ADMINISTRATOR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57218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445C65ED-F8E3-4721-B765-207AADD5D13E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8953003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7" imgW="470" imgH="469" progId="TCLayout.ActiveDocument.1">
                  <p:embed/>
                </p:oleObj>
              </mc:Choice>
              <mc:Fallback>
                <p:oleObj name="think-cell Slide" r:id="rId7" imgW="470" imgH="469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445C65ED-F8E3-4721-B765-207AADD5D1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 hidden="1">
            <a:extLst>
              <a:ext uri="{FF2B5EF4-FFF2-40B4-BE49-F238E27FC236}">
                <a16:creationId xmlns:a16="http://schemas.microsoft.com/office/drawing/2014/main" id="{2F0F6C44-D889-4859-AF74-27B9FEECCD8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a-DK" sz="2600" b="1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AFCFA7-9E55-4B9E-B588-26BB73FC2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82" y="1224916"/>
            <a:ext cx="7064585" cy="725028"/>
          </a:xfrm>
        </p:spPr>
        <p:txBody>
          <a:bodyPr>
            <a:normAutofit fontScale="90000"/>
          </a:bodyPr>
          <a:lstStyle/>
          <a:p>
            <a:r>
              <a:rPr lang="da-DK" dirty="0"/>
              <a:t>Klædt på til at være skolens Aula-administrator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28C8CFD-C70B-41D3-9097-EFFA2D692B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ROLLEN SOM LOKAL AULA-ADMINISTRATOR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F1DAF28-3ED2-4C89-9894-3666C1B9DC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OBLIGATORISK: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Deltagelse i første informationsmøde for Aula-administratorer (</a:t>
            </a:r>
            <a:r>
              <a:rPr lang="da-DK" dirty="0" err="1"/>
              <a:t>dec</a:t>
            </a:r>
            <a:r>
              <a:rPr lang="da-DK" dirty="0"/>
              <a:t>-jan)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Deltagelse i opsætningsworkshop (april)</a:t>
            </a:r>
          </a:p>
          <a:p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ANBEFALES KRAFTIGT: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Deltagelse i superbrugerkursus (februar-marts)</a:t>
            </a:r>
          </a:p>
          <a:p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HVIS BEHOV: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Mulighed for opfølgende hjælp til lokal opsætning (primo april)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VEJLEDNINGER: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Udførlige vejledninger gøres tilgængelige</a:t>
            </a:r>
          </a:p>
          <a:p>
            <a:endParaRPr lang="da-DK" dirty="0"/>
          </a:p>
          <a:p>
            <a:endParaRPr lang="da-DK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35582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003A609-FC7F-4DEA-86BA-D4AAEFC757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Oprydning – hvor og hvorfor?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5595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55D8B06-4261-4C8F-9D38-327E31D23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Behov for oprydning flere steder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F3CE23E-7514-4CB6-9741-DABCEAA5A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– HVOR OG HVORFOR?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1BFBF4F8-D56E-407A-B0D3-055D9CD8AC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Indhold i SkoleIntra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613410" lvl="1" indent="-342900"/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 systemer, der styrer adgangen til Aula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8412EE8-4F86-4628-9175-2D8433A9A6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19" t="19445" r="23138" b="56735"/>
          <a:stretch/>
        </p:blipFill>
        <p:spPr>
          <a:xfrm>
            <a:off x="6549741" y="2887298"/>
            <a:ext cx="3011244" cy="205173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DB0DEB6-3677-42E8-B214-D46B44BE58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54" t="11656" r="8895"/>
          <a:stretch/>
        </p:blipFill>
        <p:spPr>
          <a:xfrm>
            <a:off x="9086485" y="1140976"/>
            <a:ext cx="1992769" cy="242075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5E9B1C86-2D2D-4465-9101-62E9B8BC5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52" y="548912"/>
            <a:ext cx="1992769" cy="1992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6301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A543D0-F950-4E83-9888-C4C37496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Indholdet i SkoleIntra håndteres på forskellige måder</a:t>
            </a:r>
            <a:br>
              <a:rPr lang="da-DK" dirty="0"/>
            </a:b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F9006F-D98F-4946-900A-75E8099380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I SKOLEINTRA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C76C6F5-3100-4A9C-AD4C-92DC9991B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5029" y="1994536"/>
            <a:ext cx="7630822" cy="3480436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/>
              <a:t>Noget indhold flyttes </a:t>
            </a:r>
            <a:r>
              <a:rPr lang="da-DK" b="1" dirty="0">
                <a:solidFill>
                  <a:srgbClr val="2F95BF"/>
                </a:solidFill>
              </a:rPr>
              <a:t>automatisk</a:t>
            </a:r>
          </a:p>
          <a:p>
            <a:pPr marL="613410" lvl="1" indent="-342900"/>
            <a:r>
              <a:rPr lang="da-DK" dirty="0"/>
              <a:t>Noget indhold skal flyttes til bestemte steder i SkoleIntra for at flytte 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  <a:p>
            <a:r>
              <a:rPr lang="da-DK" dirty="0"/>
              <a:t>Noget skal I </a:t>
            </a:r>
            <a:r>
              <a:rPr lang="da-DK" b="1" dirty="0">
                <a:solidFill>
                  <a:srgbClr val="2F95BF"/>
                </a:solidFill>
              </a:rPr>
              <a:t>selv flytte </a:t>
            </a:r>
            <a:r>
              <a:rPr lang="da-DK" dirty="0"/>
              <a:t>til Aula eller til fx Google Drev eller OneDrive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  <a:p>
            <a:r>
              <a:rPr lang="da-DK" dirty="0"/>
              <a:t>Noget indhold skal </a:t>
            </a:r>
            <a:r>
              <a:rPr lang="da-DK" b="1" dirty="0">
                <a:solidFill>
                  <a:srgbClr val="2F95BF"/>
                </a:solidFill>
              </a:rPr>
              <a:t>slettes helt</a:t>
            </a:r>
          </a:p>
          <a:p>
            <a:endParaRPr lang="da-DK" b="1" dirty="0"/>
          </a:p>
        </p:txBody>
      </p:sp>
      <p:pic>
        <p:nvPicPr>
          <p:cNvPr id="3" name="Grafik 2" descr="Del">
            <a:extLst>
              <a:ext uri="{FF2B5EF4-FFF2-40B4-BE49-F238E27FC236}">
                <a16:creationId xmlns:a16="http://schemas.microsoft.com/office/drawing/2014/main" id="{6C0ED32F-7B66-4AD0-9610-6B3CD89C3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483" y="2008434"/>
            <a:ext cx="1089892" cy="1089892"/>
          </a:xfrm>
          <a:prstGeom prst="rect">
            <a:avLst/>
          </a:prstGeom>
        </p:spPr>
      </p:pic>
      <p:pic>
        <p:nvPicPr>
          <p:cNvPr id="8" name="Grafik 7" descr="Åben mappe">
            <a:extLst>
              <a:ext uri="{FF2B5EF4-FFF2-40B4-BE49-F238E27FC236}">
                <a16:creationId xmlns:a16="http://schemas.microsoft.com/office/drawing/2014/main" id="{FA69D786-985D-4691-922D-F23D54FBBB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8056" y="3671823"/>
            <a:ext cx="428754" cy="428754"/>
          </a:xfrm>
          <a:prstGeom prst="rect">
            <a:avLst/>
          </a:prstGeom>
        </p:spPr>
      </p:pic>
      <p:pic>
        <p:nvPicPr>
          <p:cNvPr id="10" name="Grafik 9" descr="Gå">
            <a:extLst>
              <a:ext uri="{FF2B5EF4-FFF2-40B4-BE49-F238E27FC236}">
                <a16:creationId xmlns:a16="http://schemas.microsoft.com/office/drawing/2014/main" id="{55DE10C8-2179-426B-9CBA-170A3EA8D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2178" y="3406972"/>
            <a:ext cx="914400" cy="9144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E3BD5E51-31B2-435F-9F52-F3EEA5DCF46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76" y="4730965"/>
            <a:ext cx="964534" cy="964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28529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AULA SKABELON FRA KOMMUNIKATION" val="vtxKG9aQ"/>
  <p:tag name="ARTICULATE_SLIDE_THUMBNAIL_REFRESH" val="1"/>
  <p:tag name="ARTICULATE_SLIDE_COUNT" val="46"/>
  <p:tag name="ARTICULATE_PROJECT_OPEN" val="0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hBg2rVBT8GkrulhxYh4n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qzlVXjPSGevos6ThZwqa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B2MlLaRTheSfY3f99gV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ula skabelon fra Kommunikation">
  <a:themeElements>
    <a:clrScheme name="Brugerdefinere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39EC6"/>
      </a:accent1>
      <a:accent2>
        <a:srgbClr val="337DA6"/>
      </a:accent2>
      <a:accent3>
        <a:srgbClr val="17638E"/>
      </a:accent3>
      <a:accent4>
        <a:srgbClr val="19415F"/>
      </a:accent4>
      <a:accent5>
        <a:srgbClr val="539EC6"/>
      </a:accent5>
      <a:accent6>
        <a:srgbClr val="337DA6"/>
      </a:accent6>
      <a:hlink>
        <a:srgbClr val="17638E"/>
      </a:hlink>
      <a:folHlink>
        <a:srgbClr val="19415F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la" id="{81F5F617-9A3D-5344-938D-741E46F761D9}" vid="{2CA48539-7013-B04F-AB67-6A85BA2D1BF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59A9C3DBC90E941A1B2808491BAB128" ma:contentTypeVersion="7" ma:contentTypeDescription="Opret et nyt dokument." ma:contentTypeScope="" ma:versionID="91d16a2933739852d253ae4ae459e1be">
  <xsd:schema xmlns:xsd="http://www.w3.org/2001/XMLSchema" xmlns:xs="http://www.w3.org/2001/XMLSchema" xmlns:p="http://schemas.microsoft.com/office/2006/metadata/properties" xmlns:ns2="16ca11c2-652e-4984-bdfe-49786aa2f500" xmlns:ns3="f26a3494-fb29-4aa4-bfb0-35341ca39cf4" targetNamespace="http://schemas.microsoft.com/office/2006/metadata/properties" ma:root="true" ma:fieldsID="770d8220dc17f23bd25660a39d935895" ns2:_="" ns3:_="">
    <xsd:import namespace="16ca11c2-652e-4984-bdfe-49786aa2f500"/>
    <xsd:import namespace="f26a3494-fb29-4aa4-bfb0-35341ca39c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a11c2-652e-4984-bdfe-49786aa2f5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6a3494-fb29-4aa4-bfb0-35341ca39cf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6A57BD-7FA7-4BAF-9B54-8CD6785323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E75966-2738-4E6B-ABDD-E3EAA5B055F9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16ca11c2-652e-4984-bdfe-49786aa2f500"/>
    <ds:schemaRef ds:uri="f26a3494-fb29-4aa4-bfb0-35341ca39cf4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6A7C634-4145-4F9D-BE43-EB22119468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ca11c2-652e-4984-bdfe-49786aa2f500"/>
    <ds:schemaRef ds:uri="f26a3494-fb29-4aa4-bfb0-35341ca39c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Aula skabelon fra Kommunikation</Template>
  <TotalTime>5961</TotalTime>
  <Words>1063</Words>
  <Application>Microsoft Office PowerPoint</Application>
  <PresentationFormat>Widescreen</PresentationFormat>
  <Paragraphs>239</Paragraphs>
  <Slides>18</Slides>
  <Notes>17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3" baseType="lpstr">
      <vt:lpstr>Arial</vt:lpstr>
      <vt:lpstr>Calibri</vt:lpstr>
      <vt:lpstr>Courier New</vt:lpstr>
      <vt:lpstr>Aula skabelon fra Kommunikation</vt:lpstr>
      <vt:lpstr>think-cell Slide</vt:lpstr>
      <vt:lpstr>Oprydning i SkoleIntra</vt:lpstr>
      <vt:lpstr>Dagsorden</vt:lpstr>
      <vt:lpstr>Hvordan har vi grebet opgaven an?</vt:lpstr>
      <vt:lpstr>Rollen som lokal Aula-administrator</vt:lpstr>
      <vt:lpstr>Aula roller</vt:lpstr>
      <vt:lpstr>Klædt på til at være skolens Aula-administrator</vt:lpstr>
      <vt:lpstr>Oprydning – hvor og hvorfor?</vt:lpstr>
      <vt:lpstr>Behov for oprydning flere steder</vt:lpstr>
      <vt:lpstr>Indholdet i SkoleIntra håndteres på forskellige måder </vt:lpstr>
      <vt:lpstr>Behov for meget specifikke vejledninger - som hjælp til:</vt:lpstr>
      <vt:lpstr>Behov for meget specifikke vejledninger - som hjælp til:</vt:lpstr>
      <vt:lpstr>Behov for oprydning i de systemer, der styrer adgangen til Aula</vt:lpstr>
      <vt:lpstr>Oprydningsplan</vt:lpstr>
      <vt:lpstr>Oprydningsplanens opbygning</vt:lpstr>
      <vt:lpstr>3 typer opgaver</vt:lpstr>
      <vt:lpstr>PowerPoint-præsentation</vt:lpstr>
      <vt:lpstr>Opfølgningsværktøj til oprydningsplanen (Skema i SurveyXact)</vt:lpstr>
      <vt:lpstr>Hvorfor er det vigtigt at følge vejledningerne?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Oprydning i SkoleIntra</dc:title>
  <dc:creator>Sara Sprogøe Jønsson</dc:creator>
  <cp:lastModifiedBy>Kirsten Kåg Mortensen</cp:lastModifiedBy>
  <cp:revision>9</cp:revision>
  <cp:lastPrinted>2018-12-17T08:47:19Z</cp:lastPrinted>
  <dcterms:created xsi:type="dcterms:W3CDTF">2018-12-10T07:38:39Z</dcterms:created>
  <dcterms:modified xsi:type="dcterms:W3CDTF">2019-02-22T11:28:33Z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7A91B21C-DFCD-4229-A01E-C0B93F487466</vt:lpwstr>
  </property>
  <property fmtid="{D5CDD505-2E9C-101B-9397-08002B2CF9AE}" pid="3" name="ArticulatePath">
    <vt:lpwstr>Præsentation11</vt:lpwstr>
  </property>
  <property fmtid="{D5CDD505-2E9C-101B-9397-08002B2CF9AE}" pid="4" name="ContentTypeId">
    <vt:lpwstr>0x010100059A9C3DBC90E941A1B2808491BAB128</vt:lpwstr>
  </property>
</Properties>
</file>