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25" r:id="rId2"/>
    <p:sldId id="324" r:id="rId3"/>
    <p:sldId id="308" r:id="rId4"/>
    <p:sldId id="327" r:id="rId5"/>
    <p:sldId id="326" r:id="rId6"/>
    <p:sldId id="321" r:id="rId7"/>
    <p:sldId id="320" r:id="rId8"/>
    <p:sldId id="315" r:id="rId9"/>
    <p:sldId id="322" r:id="rId10"/>
    <p:sldId id="313" r:id="rId11"/>
    <p:sldId id="303" r:id="rId12"/>
    <p:sldId id="309" r:id="rId13"/>
    <p:sldId id="323" r:id="rId14"/>
    <p:sldId id="310" r:id="rId15"/>
    <p:sldId id="307" r:id="rId16"/>
    <p:sldId id="306" r:id="rId17"/>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5"/>
    <a:srgbClr val="4A4A4B"/>
    <a:srgbClr val="0B46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82" autoAdjust="0"/>
    <p:restoredTop sz="83026" autoAdjust="0"/>
  </p:normalViewPr>
  <p:slideViewPr>
    <p:cSldViewPr snapToGrid="0">
      <p:cViewPr varScale="1">
        <p:scale>
          <a:sx n="95" d="100"/>
          <a:sy n="95" d="100"/>
        </p:scale>
        <p:origin x="294" y="9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E7307ED-02F0-4C96-888F-5BE269E2EAAA}" type="datetimeFigureOut">
              <a:rPr lang="da-DK" smtClean="0"/>
              <a:t>22-06-2018</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2CBC3F0-A319-4602-AFD8-0324D6AD16B4}" type="slidenum">
              <a:rPr lang="da-DK" smtClean="0"/>
              <a:t>‹nr.›</a:t>
            </a:fld>
            <a:endParaRPr lang="da-DK"/>
          </a:p>
        </p:txBody>
      </p:sp>
    </p:spTree>
    <p:extLst>
      <p:ext uri="{BB962C8B-B14F-4D97-AF65-F5344CB8AC3E}">
        <p14:creationId xmlns:p14="http://schemas.microsoft.com/office/powerpoint/2010/main" val="459737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sz="1200" b="1" kern="1200" dirty="0">
                <a:solidFill>
                  <a:schemeClr val="tx1"/>
                </a:solidFill>
                <a:effectLst/>
                <a:latin typeface="+mn-lt"/>
                <a:ea typeface="+mn-ea"/>
                <a:cs typeface="+mn-cs"/>
              </a:rPr>
              <a:t>Kritisk masse afgørende både nationalt og internationalt</a:t>
            </a:r>
            <a:br>
              <a:rPr lang="da-DK" sz="1200" kern="1200" dirty="0">
                <a:solidFill>
                  <a:schemeClr val="tx1"/>
                </a:solidFill>
                <a:effectLst/>
                <a:latin typeface="+mn-lt"/>
                <a:ea typeface="+mn-ea"/>
                <a:cs typeface="+mn-cs"/>
              </a:rPr>
            </a:br>
            <a:r>
              <a:rPr lang="da-DK" sz="1200" kern="1200" dirty="0">
                <a:solidFill>
                  <a:schemeClr val="tx1"/>
                </a:solidFill>
                <a:effectLst/>
                <a:latin typeface="+mn-lt"/>
                <a:ea typeface="+mn-ea"/>
                <a:cs typeface="+mn-cs"/>
              </a:rPr>
              <a:t>Den internationale konkurrence mellem vækstregioner og byområder bliver hårdere. Derfor må byerne danne netværk imellem sig og sammen skabe kritisk masse; både af befolkning, arbejdskraft og stærke klynger i erhvervslivet. Det øger evnen til at tiltrække investeringer, skabe nye produkter, hjælpe hinanden i udvikling og vækst. En stærk funktionel byregion tiltrækker erhvervsliv, fordi den har kritisk masse – både i form af kunder og kvalificeret arbejdskraft. </a:t>
            </a:r>
          </a:p>
          <a:p>
            <a:r>
              <a:rPr lang="da-DK" sz="1200" kern="1200" dirty="0">
                <a:solidFill>
                  <a:schemeClr val="tx1"/>
                </a:solidFill>
                <a:effectLst/>
                <a:latin typeface="+mn-lt"/>
                <a:ea typeface="+mn-ea"/>
                <a:cs typeface="+mn-cs"/>
              </a:rPr>
              <a:t>I Østjylland udgør vi i fællesskab et stærkt sammenhængende arbejdskraftopland. Vores erhvervsmæssige styrker er informations- og kommunikationsteknologi, produktion og innovation inden for fødevarer og klog industriproduktion. </a:t>
            </a:r>
          </a:p>
          <a:p>
            <a:endParaRPr lang="da-DK" dirty="0"/>
          </a:p>
        </p:txBody>
      </p:sp>
      <p:sp>
        <p:nvSpPr>
          <p:cNvPr id="4" name="Pladsholder til diasnummer 3"/>
          <p:cNvSpPr>
            <a:spLocks noGrp="1"/>
          </p:cNvSpPr>
          <p:nvPr>
            <p:ph type="sldNum" sz="quarter" idx="10"/>
          </p:nvPr>
        </p:nvSpPr>
        <p:spPr/>
        <p:txBody>
          <a:bodyPr/>
          <a:lstStyle/>
          <a:p>
            <a:fld id="{01159B43-83B9-4EBF-B44C-2ABD910239B9}" type="slidenum">
              <a:rPr lang="da-DK" smtClean="0">
                <a:solidFill>
                  <a:prstClr val="black"/>
                </a:solidFill>
              </a:rPr>
              <a:pPr/>
              <a:t>1</a:t>
            </a:fld>
            <a:endParaRPr lang="da-DK">
              <a:solidFill>
                <a:prstClr val="black"/>
              </a:solidFill>
            </a:endParaRPr>
          </a:p>
        </p:txBody>
      </p:sp>
    </p:spTree>
    <p:extLst>
      <p:ext uri="{BB962C8B-B14F-4D97-AF65-F5344CB8AC3E}">
        <p14:creationId xmlns:p14="http://schemas.microsoft.com/office/powerpoint/2010/main" val="1817226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baseline="0" dirty="0"/>
              <a:t>Business Region Aarhus har igangsat en række initiativer rettet mod de omtalte udfordringer, jævnfør slide</a:t>
            </a:r>
            <a:endParaRPr lang="da-DK" b="1" dirty="0"/>
          </a:p>
          <a:p>
            <a:pPr marL="0" indent="0">
              <a:buFont typeface="Arial" panose="020B0604020202020204" pitchFamily="34" charset="0"/>
              <a:buNone/>
            </a:pPr>
            <a:endParaRPr lang="da-DK" sz="1200" kern="1200" dirty="0">
              <a:solidFill>
                <a:schemeClr val="tx1"/>
              </a:solidFill>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D2CBC3F0-A319-4602-AFD8-0324D6AD16B4}" type="slidenum">
              <a:rPr lang="da-DK" smtClean="0"/>
              <a:t>10</a:t>
            </a:fld>
            <a:endParaRPr lang="da-DK"/>
          </a:p>
        </p:txBody>
      </p:sp>
    </p:spTree>
    <p:extLst>
      <p:ext uri="{BB962C8B-B14F-4D97-AF65-F5344CB8AC3E}">
        <p14:creationId xmlns:p14="http://schemas.microsoft.com/office/powerpoint/2010/main" val="761587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a:t>Fødevarer og relaterede produkter er det største eksporterhverv i Business Region Aarhus med en samlet andel af eksporten på 37 procent, herefter følger Energi og miljø med 14 procent.</a:t>
            </a:r>
          </a:p>
          <a:p>
            <a:r>
              <a:rPr lang="da-DK" sz="1200" dirty="0"/>
              <a:t>Fødevareeksporten tegner sig for 33 procent af landets samlede fødevareeksport.</a:t>
            </a:r>
          </a:p>
          <a:p>
            <a:endParaRPr lang="da-DK" sz="1200" baseline="0" dirty="0"/>
          </a:p>
          <a:p>
            <a:r>
              <a:rPr lang="da-DK" sz="1200" baseline="0" dirty="0"/>
              <a:t>Konkrete initiativer – se næste slide</a:t>
            </a:r>
            <a:endParaRPr lang="da-DK" baseline="0" dirty="0"/>
          </a:p>
        </p:txBody>
      </p:sp>
      <p:sp>
        <p:nvSpPr>
          <p:cNvPr id="4" name="Pladsholder til slidenummer 3"/>
          <p:cNvSpPr>
            <a:spLocks noGrp="1"/>
          </p:cNvSpPr>
          <p:nvPr>
            <p:ph type="sldNum" sz="quarter" idx="10"/>
          </p:nvPr>
        </p:nvSpPr>
        <p:spPr/>
        <p:txBody>
          <a:bodyPr/>
          <a:lstStyle/>
          <a:p>
            <a:fld id="{D2CBC3F0-A319-4602-AFD8-0324D6AD16B4}" type="slidenum">
              <a:rPr lang="da-DK" smtClean="0"/>
              <a:t>11</a:t>
            </a:fld>
            <a:endParaRPr lang="da-DK"/>
          </a:p>
        </p:txBody>
      </p:sp>
    </p:spTree>
    <p:extLst>
      <p:ext uri="{BB962C8B-B14F-4D97-AF65-F5344CB8AC3E}">
        <p14:creationId xmlns:p14="http://schemas.microsoft.com/office/powerpoint/2010/main" val="980529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b="1" baseline="0" dirty="0"/>
              <a:t>Business Region Aarhus har igangsat en række initiativer rettet mod de omtalte udfordringer, jævnfør slide</a:t>
            </a:r>
            <a:endParaRPr lang="da-DK" b="1" dirty="0"/>
          </a:p>
        </p:txBody>
      </p:sp>
      <p:sp>
        <p:nvSpPr>
          <p:cNvPr id="4" name="Pladsholder til slidenummer 3"/>
          <p:cNvSpPr>
            <a:spLocks noGrp="1"/>
          </p:cNvSpPr>
          <p:nvPr>
            <p:ph type="sldNum" sz="quarter" idx="10"/>
          </p:nvPr>
        </p:nvSpPr>
        <p:spPr/>
        <p:txBody>
          <a:bodyPr/>
          <a:lstStyle/>
          <a:p>
            <a:fld id="{D2CBC3F0-A319-4602-AFD8-0324D6AD16B4}" type="slidenum">
              <a:rPr lang="da-DK" smtClean="0"/>
              <a:t>12</a:t>
            </a:fld>
            <a:endParaRPr lang="da-DK"/>
          </a:p>
        </p:txBody>
      </p:sp>
    </p:spTree>
    <p:extLst>
      <p:ext uri="{BB962C8B-B14F-4D97-AF65-F5344CB8AC3E}">
        <p14:creationId xmlns:p14="http://schemas.microsoft.com/office/powerpoint/2010/main" val="1086686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baseline="0" dirty="0">
                <a:solidFill>
                  <a:schemeClr val="tx1"/>
                </a:solidFill>
                <a:latin typeface="+mn-lt"/>
                <a:ea typeface="+mn-ea"/>
                <a:cs typeface="+mn-cs"/>
              </a:rPr>
              <a:t>Teknologi skal understøtte virksomhedernes vækstmuligheder, samt skabe gode bosætningsmuligheder i byer og landområder.</a:t>
            </a:r>
          </a:p>
          <a:p>
            <a:endParaRPr lang="da-DK" sz="1200" kern="1200" baseline="0" dirty="0">
              <a:solidFill>
                <a:schemeClr val="tx1"/>
              </a:solidFill>
              <a:latin typeface="+mn-lt"/>
              <a:ea typeface="+mn-ea"/>
              <a:cs typeface="+mn-cs"/>
            </a:endParaRPr>
          </a:p>
          <a:p>
            <a:r>
              <a:rPr lang="da-DK" sz="1200" kern="1200" baseline="0" dirty="0">
                <a:solidFill>
                  <a:schemeClr val="tx1"/>
                </a:solidFill>
                <a:latin typeface="+mn-lt"/>
                <a:ea typeface="+mn-ea"/>
                <a:cs typeface="+mn-cs"/>
              </a:rPr>
              <a:t>Med 20.000 arbejdspladser inden for en radius af ti kilometer i Aarhus har Business Region Aarhus Danmarks højeste koncentration af IT-relaterede arbejdspladser i forhold til det samlede antal ansatte i den private sektor. Dertil kommer, at andelen af private arbejdspladser på IT/kommunikationsområdet i hele Business Region Aarhus er højere end andelen på landsplan. </a:t>
            </a:r>
            <a:r>
              <a:rPr lang="da-DK" sz="1200" kern="1200" dirty="0">
                <a:solidFill>
                  <a:schemeClr val="tx1"/>
                </a:solidFill>
                <a:effectLst/>
                <a:latin typeface="+mn-lt"/>
                <a:ea typeface="+mn-ea"/>
                <a:cs typeface="+mn-cs"/>
              </a:rPr>
              <a:t>Business Region Aarhus er centrum for den vestdanske IKT-klynge.</a:t>
            </a:r>
          </a:p>
          <a:p>
            <a:endParaRPr lang="da-DK" sz="1200" kern="1200" dirty="0">
              <a:solidFill>
                <a:schemeClr val="tx1"/>
              </a:solidFill>
              <a:effectLst/>
              <a:latin typeface="+mn-lt"/>
              <a:ea typeface="+mn-ea"/>
              <a:cs typeface="+mn-cs"/>
            </a:endParaRPr>
          </a:p>
          <a:p>
            <a:r>
              <a:rPr lang="da-DK" sz="1200" b="1" u="sng" kern="1200" dirty="0">
                <a:solidFill>
                  <a:schemeClr val="tx1"/>
                </a:solidFill>
                <a:effectLst/>
                <a:latin typeface="+mn-lt"/>
                <a:ea typeface="+mn-ea"/>
                <a:cs typeface="+mn-cs"/>
              </a:rPr>
              <a:t>Konkrete initiativer – se næste slide</a:t>
            </a:r>
            <a:endParaRPr lang="da-DK" sz="1200" kern="1200" baseline="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D2CBC3F0-A319-4602-AFD8-0324D6AD16B4}" type="slidenum">
              <a:rPr lang="da-DK" smtClean="0"/>
              <a:t>13</a:t>
            </a:fld>
            <a:endParaRPr lang="da-DK"/>
          </a:p>
        </p:txBody>
      </p:sp>
    </p:spTree>
    <p:extLst>
      <p:ext uri="{BB962C8B-B14F-4D97-AF65-F5344CB8AC3E}">
        <p14:creationId xmlns:p14="http://schemas.microsoft.com/office/powerpoint/2010/main" val="3771113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baseline="0" dirty="0"/>
              <a:t>Business Region Aarhus har igangsat en række initiativer rettet mod de omtalte udfordringer, jævnfør slide</a:t>
            </a:r>
            <a:endParaRPr lang="da-DK" b="1" dirty="0"/>
          </a:p>
          <a:p>
            <a:endParaRPr lang="da-DK" dirty="0"/>
          </a:p>
        </p:txBody>
      </p:sp>
      <p:sp>
        <p:nvSpPr>
          <p:cNvPr id="4" name="Pladsholder til slidenummer 3"/>
          <p:cNvSpPr>
            <a:spLocks noGrp="1"/>
          </p:cNvSpPr>
          <p:nvPr>
            <p:ph type="sldNum" sz="quarter" idx="10"/>
          </p:nvPr>
        </p:nvSpPr>
        <p:spPr/>
        <p:txBody>
          <a:bodyPr/>
          <a:lstStyle/>
          <a:p>
            <a:fld id="{D2CBC3F0-A319-4602-AFD8-0324D6AD16B4}" type="slidenum">
              <a:rPr lang="da-DK" smtClean="0"/>
              <a:t>14</a:t>
            </a:fld>
            <a:endParaRPr lang="da-DK"/>
          </a:p>
        </p:txBody>
      </p:sp>
    </p:spTree>
    <p:extLst>
      <p:ext uri="{BB962C8B-B14F-4D97-AF65-F5344CB8AC3E}">
        <p14:creationId xmlns:p14="http://schemas.microsoft.com/office/powerpoint/2010/main" val="3286867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latin typeface="+mn-lt"/>
                <a:ea typeface="+mn-ea"/>
                <a:cs typeface="+mn-cs"/>
              </a:rPr>
              <a:t>Hvad skal vi gøre mere af? </a:t>
            </a:r>
            <a:r>
              <a:rPr lang="da-DK" sz="1200" kern="1200" dirty="0">
                <a:solidFill>
                  <a:schemeClr val="tx1"/>
                </a:solidFill>
                <a:latin typeface="+mn-lt"/>
                <a:ea typeface="+mn-ea"/>
                <a:cs typeface="+mn-cs"/>
              </a:rPr>
              <a:t>Business Region Aarhus arbejder overordnet set</a:t>
            </a:r>
            <a:r>
              <a:rPr lang="da-DK" sz="1200" kern="1200" baseline="0" dirty="0">
                <a:solidFill>
                  <a:schemeClr val="tx1"/>
                </a:solidFill>
                <a:latin typeface="+mn-lt"/>
                <a:ea typeface="+mn-ea"/>
                <a:cs typeface="+mn-cs"/>
              </a:rPr>
              <a:t> </a:t>
            </a:r>
            <a:r>
              <a:rPr lang="da-DK" sz="1200" kern="1200" dirty="0">
                <a:solidFill>
                  <a:schemeClr val="tx1"/>
                </a:solidFill>
                <a:latin typeface="+mn-lt"/>
                <a:ea typeface="+mn-ea"/>
                <a:cs typeface="+mn-cs"/>
              </a:rPr>
              <a:t>med fire veje til at styrke vækst og produktivitet</a:t>
            </a:r>
            <a:r>
              <a:rPr lang="da-DK" sz="1200" kern="1200" baseline="0" dirty="0">
                <a:solidFill>
                  <a:schemeClr val="tx1"/>
                </a:solidFill>
                <a:latin typeface="+mn-lt"/>
                <a:ea typeface="+mn-ea"/>
                <a:cs typeface="+mn-cs"/>
              </a:rPr>
              <a:t> :</a:t>
            </a:r>
            <a:endParaRPr lang="da-DK" sz="1200" kern="1200" dirty="0">
              <a:solidFill>
                <a:schemeClr val="tx1"/>
              </a:solidFill>
              <a:latin typeface="+mn-lt"/>
              <a:ea typeface="+mn-ea"/>
              <a:cs typeface="+mn-cs"/>
            </a:endParaRPr>
          </a:p>
          <a:p>
            <a:endParaRPr lang="da-DK" sz="1200" kern="1200" dirty="0">
              <a:solidFill>
                <a:schemeClr val="tx1"/>
              </a:solidFill>
              <a:latin typeface="+mn-lt"/>
              <a:ea typeface="+mn-ea"/>
              <a:cs typeface="+mn-cs"/>
            </a:endParaRPr>
          </a:p>
          <a:p>
            <a:pPr marL="0" indent="0">
              <a:buNone/>
            </a:pPr>
            <a:r>
              <a:rPr lang="da-DK" sz="1200" kern="1200" dirty="0">
                <a:solidFill>
                  <a:schemeClr val="tx1"/>
                </a:solidFill>
                <a:latin typeface="+mn-lt"/>
                <a:ea typeface="+mn-ea"/>
                <a:cs typeface="+mn-cs"/>
              </a:rPr>
              <a:t>1. </a:t>
            </a:r>
          </a:p>
          <a:p>
            <a:pPr marL="0" indent="0">
              <a:buNone/>
            </a:pPr>
            <a:r>
              <a:rPr lang="da-DK" sz="1200" kern="1200" dirty="0">
                <a:solidFill>
                  <a:schemeClr val="tx1"/>
                </a:solidFill>
                <a:latin typeface="+mn-lt"/>
                <a:ea typeface="+mn-ea"/>
                <a:cs typeface="+mn-cs"/>
              </a:rPr>
              <a:t>Øget mobilitet: Business Region Aarhus</a:t>
            </a:r>
            <a:r>
              <a:rPr lang="da-DK" sz="1200" kern="1200" baseline="0" dirty="0">
                <a:solidFill>
                  <a:schemeClr val="tx1"/>
                </a:solidFill>
                <a:latin typeface="+mn-lt"/>
                <a:ea typeface="+mn-ea"/>
                <a:cs typeface="+mn-cs"/>
              </a:rPr>
              <a:t> skal til at realisere anbefalingerne fra den</a:t>
            </a:r>
            <a:r>
              <a:rPr lang="da-DK" sz="1200" kern="1200" dirty="0">
                <a:solidFill>
                  <a:schemeClr val="tx1"/>
                </a:solidFill>
                <a:latin typeface="+mn-lt"/>
                <a:ea typeface="+mn-ea"/>
                <a:cs typeface="+mn-cs"/>
              </a:rPr>
              <a:t> østjyske Mobilitetskommissions - bl.a</a:t>
            </a:r>
            <a:r>
              <a:rPr lang="da-DK" sz="1200" kern="1200" baseline="0" dirty="0">
                <a:solidFill>
                  <a:schemeClr val="tx1"/>
                </a:solidFill>
                <a:latin typeface="+mn-lt"/>
                <a:ea typeface="+mn-ea"/>
                <a:cs typeface="+mn-cs"/>
              </a:rPr>
              <a:t>. endnu tættere samarbejde om </a:t>
            </a:r>
            <a:r>
              <a:rPr lang="da-DK" sz="1200" kern="1200" dirty="0">
                <a:solidFill>
                  <a:schemeClr val="tx1"/>
                </a:solidFill>
                <a:latin typeface="+mn-lt"/>
                <a:ea typeface="+mn-ea"/>
                <a:cs typeface="+mn-cs"/>
              </a:rPr>
              <a:t>bedre løsninger for borgere og erhverv på tværs af kommuner, region og stat, når rammerne for fremtidens mobilitet planlægges. Et</a:t>
            </a:r>
            <a:r>
              <a:rPr lang="da-DK" sz="1200" kern="1200" baseline="0" dirty="0">
                <a:solidFill>
                  <a:schemeClr val="tx1"/>
                </a:solidFill>
                <a:latin typeface="+mn-lt"/>
                <a:ea typeface="+mn-ea"/>
                <a:cs typeface="+mn-cs"/>
              </a:rPr>
              <a:t> konkret projekt er d</a:t>
            </a:r>
            <a:r>
              <a:rPr lang="da-DK" sz="1200" kern="1200" dirty="0">
                <a:solidFill>
                  <a:schemeClr val="tx1"/>
                </a:solidFill>
                <a:latin typeface="+mn-lt"/>
                <a:ea typeface="+mn-ea"/>
                <a:cs typeface="+mn-cs"/>
              </a:rPr>
              <a:t>igital mobilitet projektet ser på det samlede mobilitetssystem, bl.a. gennem øget brug af IT, så det også for borgerne bliver et sammenhængende system på tværs af individuel og kollektiv trafik samt deleordninger. </a:t>
            </a:r>
            <a:r>
              <a:rPr lang="da-DK" sz="1200" b="1" kern="1200" baseline="0" dirty="0">
                <a:solidFill>
                  <a:schemeClr val="tx1"/>
                </a:solidFill>
                <a:latin typeface="+mn-lt"/>
                <a:ea typeface="+mn-ea"/>
                <a:cs typeface="+mn-cs"/>
              </a:rPr>
              <a:t>På området for statslige investeringer varetages i</a:t>
            </a:r>
            <a:r>
              <a:rPr lang="da-DK" sz="1200" b="1" kern="1200" dirty="0">
                <a:solidFill>
                  <a:schemeClr val="tx1"/>
                </a:solidFill>
                <a:latin typeface="+mn-lt"/>
                <a:ea typeface="+mn-ea"/>
                <a:cs typeface="+mn-cs"/>
              </a:rPr>
              <a:t>nteressen for udvidelsen af Østjyske Motorvej E45 fra Vejle til Randers pt. i fællesskab.</a:t>
            </a:r>
          </a:p>
          <a:p>
            <a:pPr marL="0" indent="0">
              <a:buNone/>
            </a:pPr>
            <a:endParaRPr lang="da-DK" sz="1200" kern="1200" dirty="0">
              <a:solidFill>
                <a:schemeClr val="tx1"/>
              </a:solidFill>
              <a:latin typeface="+mn-lt"/>
              <a:ea typeface="+mn-ea"/>
              <a:cs typeface="+mn-cs"/>
            </a:endParaRPr>
          </a:p>
          <a:p>
            <a:r>
              <a:rPr lang="da-DK" sz="1200" kern="1200" dirty="0">
                <a:solidFill>
                  <a:schemeClr val="tx1"/>
                </a:solidFill>
                <a:latin typeface="+mn-lt"/>
                <a:ea typeface="+mn-ea"/>
                <a:cs typeface="+mn-cs"/>
              </a:rPr>
              <a:t>2. </a:t>
            </a:r>
          </a:p>
          <a:p>
            <a:r>
              <a:rPr lang="da-DK" sz="1200" kern="1200" dirty="0">
                <a:solidFill>
                  <a:schemeClr val="tx1"/>
                </a:solidFill>
                <a:latin typeface="+mn-lt"/>
                <a:ea typeface="+mn-ea"/>
                <a:cs typeface="+mn-cs"/>
              </a:rPr>
              <a:t>Business Region Aarhus har lige nu fokus på erhvervsmæssige styrker og </a:t>
            </a:r>
            <a:r>
              <a:rPr lang="da-DK" sz="1200" kern="1200" dirty="0" err="1">
                <a:solidFill>
                  <a:schemeClr val="tx1"/>
                </a:solidFill>
                <a:latin typeface="+mn-lt"/>
                <a:ea typeface="+mn-ea"/>
                <a:cs typeface="+mn-cs"/>
              </a:rPr>
              <a:t>iværksætteri</a:t>
            </a:r>
            <a:r>
              <a:rPr lang="da-DK" sz="1200" kern="1200" dirty="0">
                <a:solidFill>
                  <a:schemeClr val="tx1"/>
                </a:solidFill>
                <a:latin typeface="+mn-lt"/>
                <a:ea typeface="+mn-ea"/>
                <a:cs typeface="+mn-cs"/>
              </a:rPr>
              <a:t> gennem udviklingsinitiativer og events</a:t>
            </a:r>
            <a:endParaRPr lang="da-DK" sz="1200" b="1" i="0" u="none" strike="noStrike" kern="1200" baseline="0" dirty="0">
              <a:solidFill>
                <a:schemeClr val="tx1"/>
              </a:solidFill>
              <a:latin typeface="+mn-lt"/>
              <a:ea typeface="+mn-ea"/>
              <a:cs typeface="+mn-cs"/>
            </a:endParaRPr>
          </a:p>
          <a:p>
            <a:endParaRPr lang="da-DK" sz="1200" kern="1200" dirty="0">
              <a:solidFill>
                <a:schemeClr val="tx1"/>
              </a:solidFill>
              <a:latin typeface="+mn-lt"/>
              <a:ea typeface="+mn-ea"/>
              <a:cs typeface="+mn-cs"/>
            </a:endParaRPr>
          </a:p>
          <a:p>
            <a:r>
              <a:rPr lang="da-DK" sz="1200" kern="1200" dirty="0">
                <a:solidFill>
                  <a:schemeClr val="tx1"/>
                </a:solidFill>
                <a:latin typeface="+mn-lt"/>
                <a:ea typeface="+mn-ea"/>
                <a:cs typeface="+mn-cs"/>
              </a:rPr>
              <a:t>3. </a:t>
            </a:r>
          </a:p>
          <a:p>
            <a:r>
              <a:rPr lang="da-DK" sz="1200" kern="1200" dirty="0">
                <a:solidFill>
                  <a:schemeClr val="tx1"/>
                </a:solidFill>
                <a:latin typeface="+mn-lt"/>
                <a:ea typeface="+mn-ea"/>
                <a:cs typeface="+mn-cs"/>
              </a:rPr>
              <a:t>Forbedring af samarbejdsstrukturer mellem erhverv, arbejdsmarked og uddannelse gennem bl.a. Business Region Aarhus Koalitionen, samarbejder mellem de 12 kommuners jobcentre, lettere adgang til genbrugspladser og lettere at byde på kommunale anlægsopgaver</a:t>
            </a:r>
          </a:p>
          <a:p>
            <a:endParaRPr lang="da-DK" sz="1200" kern="1200" dirty="0">
              <a:solidFill>
                <a:schemeClr val="tx1"/>
              </a:solidFill>
              <a:latin typeface="+mn-lt"/>
              <a:ea typeface="+mn-ea"/>
              <a:cs typeface="+mn-cs"/>
            </a:endParaRPr>
          </a:p>
          <a:p>
            <a:r>
              <a:rPr lang="da-DK" sz="1200" kern="1200" dirty="0">
                <a:solidFill>
                  <a:schemeClr val="tx1"/>
                </a:solidFill>
                <a:latin typeface="+mn-lt"/>
                <a:ea typeface="+mn-ea"/>
                <a:cs typeface="+mn-cs"/>
              </a:rPr>
              <a:t>4. </a:t>
            </a:r>
          </a:p>
          <a:p>
            <a:r>
              <a:rPr lang="da-DK" sz="1200" kern="1200" dirty="0">
                <a:solidFill>
                  <a:schemeClr val="tx1"/>
                </a:solidFill>
                <a:latin typeface="+mn-lt"/>
                <a:ea typeface="+mn-ea"/>
                <a:cs typeface="+mn-cs"/>
              </a:rPr>
              <a:t>International branding gennem bl.a. synlighed over for studerende og arbejdskraft fra udlandet samt fokus på ægtefællejobs.</a:t>
            </a:r>
          </a:p>
          <a:p>
            <a:endParaRPr lang="da-DK" sz="1200" b="1" i="0" u="none" strike="noStrike" kern="1200" baseline="0" dirty="0">
              <a:solidFill>
                <a:schemeClr val="tx1"/>
              </a:solidFill>
              <a:latin typeface="+mn-lt"/>
              <a:ea typeface="+mn-ea"/>
              <a:cs typeface="+mn-cs"/>
            </a:endParaRPr>
          </a:p>
          <a:p>
            <a:endParaRPr lang="da-DK" sz="1200" b="1" i="0" u="none" strike="noStrike" kern="1200" baseline="0" dirty="0">
              <a:solidFill>
                <a:schemeClr val="tx1"/>
              </a:solidFill>
              <a:latin typeface="+mn-lt"/>
              <a:ea typeface="+mn-ea"/>
              <a:cs typeface="+mn-cs"/>
            </a:endParaRPr>
          </a:p>
        </p:txBody>
      </p:sp>
      <p:sp>
        <p:nvSpPr>
          <p:cNvPr id="4" name="Pladsholder til slidenummer 3"/>
          <p:cNvSpPr>
            <a:spLocks noGrp="1"/>
          </p:cNvSpPr>
          <p:nvPr>
            <p:ph type="sldNum" sz="quarter" idx="10"/>
          </p:nvPr>
        </p:nvSpPr>
        <p:spPr/>
        <p:txBody>
          <a:bodyPr/>
          <a:lstStyle/>
          <a:p>
            <a:fld id="{77CDBD13-A233-49B1-A444-CF0B910CF8D7}" type="slidenum">
              <a:rPr lang="da-DK" smtClean="0"/>
              <a:t>15</a:t>
            </a:fld>
            <a:endParaRPr lang="da-DK"/>
          </a:p>
        </p:txBody>
      </p:sp>
    </p:spTree>
    <p:extLst>
      <p:ext uri="{BB962C8B-B14F-4D97-AF65-F5344CB8AC3E}">
        <p14:creationId xmlns:p14="http://schemas.microsoft.com/office/powerpoint/2010/main" val="2447439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r>
              <a:rPr lang="da-DK" sz="1200" baseline="0" dirty="0"/>
              <a:t>Det handler om kritisk masse og funktionalitet på områder, der er meningsfyldte for kommunerne at samarbejde om. </a:t>
            </a:r>
          </a:p>
          <a:p>
            <a:pPr marL="0" indent="0">
              <a:buFont typeface="Arial" panose="020B0604020202020204" pitchFamily="34" charset="0"/>
              <a:buNone/>
            </a:pPr>
            <a:endParaRPr lang="da-DK" sz="1200" baseline="0" dirty="0"/>
          </a:p>
          <a:p>
            <a:r>
              <a:rPr lang="da-DK" sz="1200" kern="1200" dirty="0">
                <a:solidFill>
                  <a:schemeClr val="tx1"/>
                </a:solidFill>
                <a:effectLst/>
                <a:latin typeface="+mn-lt"/>
                <a:ea typeface="+mn-ea"/>
                <a:cs typeface="+mn-cs"/>
              </a:rPr>
              <a:t>Byerne og det fælles netværk af byer i Østjylland er tæt på østjyderne, erhvervsledere og institutioner. Derfor er vejen til løsninger og initiativer nemmere. Hvis Danmark også fremover skal klare sig godt i den internationale konkurrence, er der brug for netop netværk mellem byer. Når byer vokser, vokser den nationale økonomi også. </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Østjyderne er allerede gode til at udnytte de enkelte østjyske byer og områders styrker og funktioner. Vi er i bevægelse hele tiden – på vej til arbejde, uddannelse og fritidstilbud, til handel og indkøb, til kultur og natur</a:t>
            </a:r>
            <a:r>
              <a:rPr lang="da-DK" sz="1200" kern="1200">
                <a:solidFill>
                  <a:schemeClr val="tx1"/>
                </a:solidFill>
                <a:effectLst/>
                <a:latin typeface="+mn-lt"/>
                <a:ea typeface="+mn-ea"/>
                <a:cs typeface="+mn-cs"/>
              </a:rPr>
              <a:t>. </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Byerne i Business Region Aarhus ”låner størrelse” af hinanden. På den måde får alle byerne flere funktioner, flere arbejdspladser og en større arbejdsstyrke. Det har værdi for østjyderne, for virksomhederne, for kommunerne – og for hele landet. Derfor arbejder Østjylland for vækst og udvikling i Danmark. Vi har ikke råd til at lade være.  </a:t>
            </a:r>
          </a:p>
          <a:p>
            <a:pPr marL="0" indent="0">
              <a:buFont typeface="Arial" panose="020B0604020202020204" pitchFamily="34" charset="0"/>
              <a:buNone/>
            </a:pPr>
            <a:endParaRPr lang="da-DK" sz="1200" baseline="0" dirty="0"/>
          </a:p>
          <a:p>
            <a:pPr marL="0" indent="0">
              <a:buFont typeface="Arial" panose="020B0604020202020204" pitchFamily="34" charset="0"/>
              <a:buNone/>
            </a:pPr>
            <a:r>
              <a:rPr lang="da-DK" sz="1200" b="1" baseline="0" dirty="0"/>
              <a:t>Spørgsmål?</a:t>
            </a:r>
          </a:p>
        </p:txBody>
      </p:sp>
      <p:sp>
        <p:nvSpPr>
          <p:cNvPr id="4" name="Pladsholder til slidenummer 3"/>
          <p:cNvSpPr>
            <a:spLocks noGrp="1"/>
          </p:cNvSpPr>
          <p:nvPr>
            <p:ph type="sldNum" sz="quarter" idx="10"/>
          </p:nvPr>
        </p:nvSpPr>
        <p:spPr/>
        <p:txBody>
          <a:bodyPr/>
          <a:lstStyle/>
          <a:p>
            <a:fld id="{D2CBC3F0-A319-4602-AFD8-0324D6AD16B4}" type="slidenum">
              <a:rPr lang="da-DK" smtClean="0"/>
              <a:t>16</a:t>
            </a:fld>
            <a:endParaRPr lang="da-DK"/>
          </a:p>
        </p:txBody>
      </p:sp>
    </p:spTree>
    <p:extLst>
      <p:ext uri="{BB962C8B-B14F-4D97-AF65-F5344CB8AC3E}">
        <p14:creationId xmlns:p14="http://schemas.microsoft.com/office/powerpoint/2010/main" val="1862453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sz="1200" kern="1200" dirty="0">
                <a:solidFill>
                  <a:schemeClr val="tx1"/>
                </a:solidFill>
                <a:effectLst/>
                <a:latin typeface="+mn-lt"/>
                <a:ea typeface="+mn-ea"/>
                <a:cs typeface="+mn-cs"/>
              </a:rPr>
              <a:t>Business Region Aarhus består af Hedensted, Horsens, Skanderborg, Samsø, Odder, Norddjurs, Syddjurs, Randers, Silkeborg, Favrskov, Viborg og Aarhus kommuner. </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Tilsammen knap en million østjyder. Og ca. en halv million arbejdspladser. Sammen har vi kritisk masse. Sammen med erhvervsliv, </a:t>
            </a:r>
            <a:r>
              <a:rPr lang="da-DK" sz="1200" kern="1200" dirty="0" err="1">
                <a:solidFill>
                  <a:schemeClr val="tx1"/>
                </a:solidFill>
                <a:effectLst/>
                <a:latin typeface="+mn-lt"/>
                <a:ea typeface="+mn-ea"/>
                <a:cs typeface="+mn-cs"/>
              </a:rPr>
              <a:t>videninstitutioner</a:t>
            </a:r>
            <a:r>
              <a:rPr lang="da-DK" sz="1200" kern="1200" dirty="0">
                <a:solidFill>
                  <a:schemeClr val="tx1"/>
                </a:solidFill>
                <a:effectLst/>
                <a:latin typeface="+mn-lt"/>
                <a:ea typeface="+mn-ea"/>
                <a:cs typeface="+mn-cs"/>
              </a:rPr>
              <a:t> og organisationer udvikler vi løsninger på udfordringer, rydder forhindringer af vejen, styrker vores erhvervsklynger og skærper konkurrenceevnen. Både nationalt og internationalt.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aseline="0" dirty="0"/>
          </a:p>
        </p:txBody>
      </p:sp>
      <p:sp>
        <p:nvSpPr>
          <p:cNvPr id="4" name="Pladsholder til diasnummer 3"/>
          <p:cNvSpPr>
            <a:spLocks noGrp="1"/>
          </p:cNvSpPr>
          <p:nvPr>
            <p:ph type="sldNum" sz="quarter" idx="10"/>
          </p:nvPr>
        </p:nvSpPr>
        <p:spPr/>
        <p:txBody>
          <a:bodyPr/>
          <a:lstStyle/>
          <a:p>
            <a:fld id="{01159B43-83B9-4EBF-B44C-2ABD910239B9}" type="slidenum">
              <a:rPr lang="da-DK" smtClean="0">
                <a:solidFill>
                  <a:prstClr val="black"/>
                </a:solidFill>
              </a:rPr>
              <a:pPr/>
              <a:t>2</a:t>
            </a:fld>
            <a:endParaRPr lang="da-DK">
              <a:solidFill>
                <a:prstClr val="black"/>
              </a:solidFill>
            </a:endParaRPr>
          </a:p>
        </p:txBody>
      </p:sp>
    </p:spTree>
    <p:extLst>
      <p:ext uri="{BB962C8B-B14F-4D97-AF65-F5344CB8AC3E}">
        <p14:creationId xmlns:p14="http://schemas.microsoft.com/office/powerpoint/2010/main" val="1497988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r>
              <a:rPr lang="da-DK" sz="1200" b="1" kern="1200" dirty="0">
                <a:solidFill>
                  <a:schemeClr val="tx1"/>
                </a:solidFill>
                <a:effectLst/>
                <a:latin typeface="+mn-lt"/>
                <a:ea typeface="+mn-ea"/>
                <a:cs typeface="+mn-cs"/>
              </a:rPr>
              <a:t>Ambitioner er vi fælles om at realisere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kern="1200" dirty="0">
                <a:solidFill>
                  <a:schemeClr val="tx1"/>
                </a:solidFill>
                <a:effectLst/>
                <a:latin typeface="+mn-lt"/>
                <a:ea typeface="+mn-ea"/>
                <a:cs typeface="+mn-cs"/>
              </a:rPr>
              <a:t>I Business Region Aarhus er der fokus på østjyske interesser for at styrke produktivitet og vækst. Bag netværket af de 12 kommuner står 12 byråd og en lang række samarbejdspartnere fra erhvervsliv, organisationer og </a:t>
            </a:r>
            <a:r>
              <a:rPr lang="da-DK" sz="1200" kern="1200" dirty="0" err="1">
                <a:solidFill>
                  <a:schemeClr val="tx1"/>
                </a:solidFill>
                <a:effectLst/>
                <a:latin typeface="+mn-lt"/>
                <a:ea typeface="+mn-ea"/>
                <a:cs typeface="+mn-cs"/>
              </a:rPr>
              <a:t>videninstitutioner</a:t>
            </a:r>
            <a:r>
              <a:rPr lang="da-DK" sz="1200" kern="1200" dirty="0">
                <a:solidFill>
                  <a:schemeClr val="tx1"/>
                </a:solidFill>
                <a:effectLst/>
                <a:latin typeface="+mn-lt"/>
                <a:ea typeface="+mn-ea"/>
                <a:cs typeface="+mn-cs"/>
              </a:rPr>
              <a:t>. Til sammen udgør Business Region Aarhus landets største vækstområde uden for hovedstaden og står for over 20 procent af landets industrieksport.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kern="1200" dirty="0">
                <a:solidFill>
                  <a:schemeClr val="tx1"/>
                </a:solidFill>
                <a:effectLst/>
                <a:latin typeface="+mn-lt"/>
                <a:ea typeface="+mn-ea"/>
                <a:cs typeface="+mn-cs"/>
              </a:rPr>
              <a:t>Business Region Aarhus arbejder med interessevaretagelse, markedsføring og realisering af strategiske spor, udpeget for 2016-2018 </a:t>
            </a:r>
            <a:r>
              <a:rPr lang="da-DK" sz="1200" u="sng" kern="1200" dirty="0">
                <a:solidFill>
                  <a:schemeClr val="tx1"/>
                </a:solidFill>
                <a:effectLst/>
                <a:latin typeface="+mn-lt"/>
                <a:ea typeface="+mn-ea"/>
                <a:cs typeface="+mn-cs"/>
              </a:rPr>
              <a:t>(se næste slides).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a-DK" sz="1200" kern="1200" dirty="0">
                <a:solidFill>
                  <a:schemeClr val="tx1"/>
                </a:solidFill>
                <a:effectLst/>
                <a:latin typeface="+mn-lt"/>
                <a:ea typeface="+mn-ea"/>
                <a:cs typeface="+mn-cs"/>
              </a:rPr>
              <a:t>Eksempel på partnerskabsaftaler: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kern="1200" dirty="0">
              <a:solidFill>
                <a:schemeClr val="tx1"/>
              </a:solidFill>
              <a:effectLst/>
              <a:latin typeface="+mn-lt"/>
              <a:ea typeface="+mn-ea"/>
              <a:cs typeface="+mn-cs"/>
            </a:endParaRPr>
          </a:p>
          <a:p>
            <a:r>
              <a:rPr lang="da-DK" sz="1200" i="0" kern="1200" dirty="0">
                <a:solidFill>
                  <a:schemeClr val="tx1"/>
                </a:solidFill>
                <a:effectLst/>
                <a:latin typeface="+mn-lt"/>
                <a:ea typeface="+mn-ea"/>
                <a:cs typeface="+mn-cs"/>
              </a:rPr>
              <a:t>Business Region Aarhus kommunerne samarbejder med Dansk Byggeri om en fælles og langt mere fleksibel ordning for aflevering af erhvervsaffald på de østjyske genbrugspladser. Ved at harmonisere ordningerne bliver det lettere for virksomhederne at få adgang til genbrugspladserne. Det er et skridt i retning mod en styrket business region, som arbejder sammen om tiltag, der giver merværdi for virksomhederne.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effectLst/>
              </a:rPr>
              <a:t>Aarhus Universitet og Business Region Aarhus har indgået en samarbejdsaftale. Formålet er at skabe optimale betingelser for vækst og udvikling i business regionen – blandt andet ved at rekruttere flere internationale forskere til universitetet. Her fokuseres dels ægtefællers tilknytning til arbejdsmarkedet i spil for at kunne tiltrække og fastholde udenlandske forskere til universitetet. Dels samarbejde om 3 forskningsprojekter, der skaber ny viden om regional vækst og udvikling.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Derudover partnerskabsaftaler med </a:t>
            </a:r>
            <a:r>
              <a:rPr lang="da-DK" sz="1200" u="sng" kern="1200" dirty="0">
                <a:solidFill>
                  <a:schemeClr val="tx1"/>
                </a:solidFill>
                <a:effectLst/>
                <a:latin typeface="+mn-lt"/>
                <a:ea typeface="+mn-ea"/>
                <a:cs typeface="+mn-cs"/>
              </a:rPr>
              <a:t>RAR Østjylland </a:t>
            </a:r>
            <a:r>
              <a:rPr lang="da-DK" sz="1200" kern="1200" dirty="0">
                <a:solidFill>
                  <a:schemeClr val="tx1"/>
                </a:solidFill>
                <a:effectLst/>
                <a:latin typeface="+mn-lt"/>
                <a:ea typeface="+mn-ea"/>
                <a:cs typeface="+mn-cs"/>
              </a:rPr>
              <a:t>(sammentænkning af erhverv og arbejdsmarked) samt </a:t>
            </a:r>
            <a:r>
              <a:rPr lang="da-DK" sz="1200" u="sng" kern="1200" dirty="0">
                <a:solidFill>
                  <a:schemeClr val="tx1"/>
                </a:solidFill>
                <a:effectLst/>
                <a:latin typeface="+mn-lt"/>
                <a:ea typeface="+mn-ea"/>
                <a:cs typeface="+mn-cs"/>
              </a:rPr>
              <a:t>arbejdsmarkedets parter </a:t>
            </a:r>
            <a:r>
              <a:rPr lang="da-DK" sz="1200" kern="1200" dirty="0">
                <a:solidFill>
                  <a:schemeClr val="tx1"/>
                </a:solidFill>
                <a:effectLst/>
                <a:latin typeface="+mn-lt"/>
                <a:ea typeface="+mn-ea"/>
                <a:cs typeface="+mn-cs"/>
              </a:rPr>
              <a:t>ift. forskellige projekter om bl.a. voksenlærlinge, rekruttering af international arbejdskraft mv.</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200" kern="1200" dirty="0">
              <a:solidFill>
                <a:schemeClr val="tx1"/>
              </a:solidFill>
              <a:effectLst/>
              <a:latin typeface="+mn-lt"/>
              <a:ea typeface="+mn-ea"/>
              <a:cs typeface="+mn-cs"/>
            </a:endParaRPr>
          </a:p>
          <a:p>
            <a:pPr marL="0" indent="0">
              <a:buFont typeface="Arial" panose="020B0604020202020204" pitchFamily="34" charset="0"/>
              <a:buNone/>
            </a:pPr>
            <a:endParaRPr lang="da-DK" sz="1200" kern="1200" dirty="0">
              <a:solidFill>
                <a:schemeClr val="tx1"/>
              </a:solidFill>
              <a:effectLst/>
              <a:latin typeface="+mn-lt"/>
              <a:ea typeface="+mn-ea"/>
              <a:cs typeface="+mn-cs"/>
            </a:endParaRPr>
          </a:p>
          <a:p>
            <a:pPr marL="0" indent="0">
              <a:buFont typeface="Arial" panose="020B0604020202020204" pitchFamily="34" charset="0"/>
              <a:buNone/>
            </a:pPr>
            <a:endParaRPr lang="da-DK" b="1" i="1" dirty="0"/>
          </a:p>
        </p:txBody>
      </p:sp>
      <p:sp>
        <p:nvSpPr>
          <p:cNvPr id="4" name="Pladsholder til slidenummer 3"/>
          <p:cNvSpPr>
            <a:spLocks noGrp="1"/>
          </p:cNvSpPr>
          <p:nvPr>
            <p:ph type="sldNum" sz="quarter" idx="10"/>
          </p:nvPr>
        </p:nvSpPr>
        <p:spPr/>
        <p:txBody>
          <a:bodyPr/>
          <a:lstStyle/>
          <a:p>
            <a:fld id="{D2CBC3F0-A319-4602-AFD8-0324D6AD16B4}" type="slidenum">
              <a:rPr lang="da-DK" smtClean="0"/>
              <a:t>3</a:t>
            </a:fld>
            <a:endParaRPr lang="da-DK"/>
          </a:p>
        </p:txBody>
      </p:sp>
    </p:spTree>
    <p:extLst>
      <p:ext uri="{BB962C8B-B14F-4D97-AF65-F5344CB8AC3E}">
        <p14:creationId xmlns:p14="http://schemas.microsoft.com/office/powerpoint/2010/main" val="3172136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Interessevaretagelse når det er vigtigt for østjyske interesser ift. mobilitet, uddannelse, erhvervsmæssige styrkepositioner (</a:t>
            </a:r>
            <a:r>
              <a:rPr lang="da-DK" dirty="0" err="1"/>
              <a:t>feks</a:t>
            </a:r>
            <a:r>
              <a:rPr lang="da-DK" dirty="0"/>
              <a:t> fødevarer) og statslige arbejdspladser. </a:t>
            </a:r>
          </a:p>
          <a:p>
            <a:endParaRPr lang="da-DK" dirty="0"/>
          </a:p>
          <a:p>
            <a:r>
              <a:rPr lang="da-DK" sz="1200" b="1" kern="1200" dirty="0">
                <a:solidFill>
                  <a:schemeClr val="tx1"/>
                </a:solidFill>
                <a:effectLst/>
                <a:latin typeface="+mn-lt"/>
                <a:ea typeface="+mn-ea"/>
                <a:cs typeface="+mn-cs"/>
              </a:rPr>
              <a:t>Offentlige investeringer – flere statslige arbejdspladser </a:t>
            </a:r>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Den strukturerede indsats og det effektive samarbejde mellem kommunerne bærer frugt. </a:t>
            </a:r>
          </a:p>
          <a:p>
            <a:r>
              <a:rPr lang="da-DK" sz="1200" kern="1200" dirty="0">
                <a:solidFill>
                  <a:schemeClr val="tx1"/>
                </a:solidFill>
                <a:effectLst/>
                <a:latin typeface="+mn-lt"/>
                <a:ea typeface="+mn-ea"/>
                <a:cs typeface="+mn-cs"/>
              </a:rPr>
              <a:t>Både den nuværende og tidligere Lars Løkke-regering har været positive over for både indsatsen og forslagene fra Business Region Aarhus i forhold til flytning af statslige arbejdspladser. Flere af </a:t>
            </a:r>
            <a:r>
              <a:rPr lang="da-DK" sz="1200" kern="1200" dirty="0" err="1">
                <a:solidFill>
                  <a:schemeClr val="tx1"/>
                </a:solidFill>
                <a:effectLst/>
                <a:latin typeface="+mn-lt"/>
                <a:ea typeface="+mn-ea"/>
                <a:cs typeface="+mn-cs"/>
              </a:rPr>
              <a:t>SKAT’s</a:t>
            </a:r>
            <a:r>
              <a:rPr lang="da-DK" sz="1200" kern="1200" dirty="0">
                <a:solidFill>
                  <a:schemeClr val="tx1"/>
                </a:solidFill>
                <a:effectLst/>
                <a:latin typeface="+mn-lt"/>
                <a:ea typeface="+mn-ea"/>
                <a:cs typeface="+mn-cs"/>
              </a:rPr>
              <a:t> nye institutioner ligger nu i Business Region Aarhus, ligesom flere af de eksisterende arbejdspladser i Østjylland er delvist udvidet eller bevaret.</a:t>
            </a:r>
          </a:p>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Flere folketingsmedlemmer har på baggrund af Business Region Aarhus’ indsats været i medierne med forslag om at udflytte konkrete institutioner til Østjylland. Også flere virksomheder er blevet kontaktet og har været lydhøre over for vores forslag. </a:t>
            </a:r>
          </a:p>
          <a:p>
            <a:r>
              <a:rPr lang="da-DK" sz="1200" kern="1200" dirty="0">
                <a:solidFill>
                  <a:schemeClr val="tx1"/>
                </a:solidFill>
                <a:effectLst/>
                <a:latin typeface="+mn-lt"/>
                <a:ea typeface="+mn-ea"/>
                <a:cs typeface="+mn-cs"/>
              </a:rPr>
              <a:t>Indsatsen intensiveres yderligere for at sikre, at der også i anden runde af flytningen oprettes institutioner i Business Region Aarhus.</a:t>
            </a:r>
          </a:p>
          <a:p>
            <a:endParaRPr lang="da-DK" dirty="0"/>
          </a:p>
        </p:txBody>
      </p:sp>
      <p:sp>
        <p:nvSpPr>
          <p:cNvPr id="4" name="Pladsholder til slidenummer 3"/>
          <p:cNvSpPr>
            <a:spLocks noGrp="1"/>
          </p:cNvSpPr>
          <p:nvPr>
            <p:ph type="sldNum" sz="quarter" idx="10"/>
          </p:nvPr>
        </p:nvSpPr>
        <p:spPr/>
        <p:txBody>
          <a:bodyPr/>
          <a:lstStyle/>
          <a:p>
            <a:fld id="{D2CBC3F0-A319-4602-AFD8-0324D6AD16B4}" type="slidenum">
              <a:rPr lang="da-DK" smtClean="0"/>
              <a:t>4</a:t>
            </a:fld>
            <a:endParaRPr lang="da-DK"/>
          </a:p>
        </p:txBody>
      </p:sp>
    </p:spTree>
    <p:extLst>
      <p:ext uri="{BB962C8B-B14F-4D97-AF65-F5344CB8AC3E}">
        <p14:creationId xmlns:p14="http://schemas.microsoft.com/office/powerpoint/2010/main" val="3303699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Det er lykkedes Business Region Aarhus at opnå markante resultater gennem en struktureret indsats og et effektivt samarbejde mellem kommunerne. Samtlige regeringer har som følge heraf prioriteret indsatsen for E45-udvidelsen. </a:t>
            </a:r>
          </a:p>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Lars Løkke Rasmussens regering med Liberal Alliance og Konservative har udvidelsen i regeringsgrundlaget, ligesom Socialdemokratiet og Dansk Folkeparti støtter regeringens prioritering. </a:t>
            </a:r>
          </a:p>
          <a:p>
            <a:r>
              <a:rPr lang="da-DK" sz="1200" kern="1200" dirty="0">
                <a:solidFill>
                  <a:schemeClr val="tx1"/>
                </a:solidFill>
                <a:effectLst/>
                <a:latin typeface="+mn-lt"/>
                <a:ea typeface="+mn-ea"/>
                <a:cs typeface="+mn-cs"/>
              </a:rPr>
              <a:t> </a:t>
            </a:r>
          </a:p>
          <a:p>
            <a:r>
              <a:rPr lang="da-DK" sz="1200" kern="1200" dirty="0">
                <a:solidFill>
                  <a:schemeClr val="tx1"/>
                </a:solidFill>
                <a:effectLst/>
                <a:latin typeface="+mn-lt"/>
                <a:ea typeface="+mn-ea"/>
                <a:cs typeface="+mn-cs"/>
              </a:rPr>
              <a:t>Udvidelsen af strækningen Aarhus S – Skanderborg er nu sat i gang (færdig i 2019). I denne regerings finanslovsudspil er der endvidere afsat midler til VVM-undersøgelser af strækningerne Vejle – Skanderborg S samt Aarhus S – Aarhus N. Der udestår nu et behov for at sikre, at strækningen Aarhus N – Randers bliver en del af VVM-undersøgelsen, og at E45 får topprioritet, når regeringen senere fremlægger en prioriteringsplan for store infrastrukturinvesteringer.</a:t>
            </a:r>
            <a:endParaRPr lang="da-DK" dirty="0"/>
          </a:p>
        </p:txBody>
      </p:sp>
      <p:sp>
        <p:nvSpPr>
          <p:cNvPr id="4" name="Pladsholder til slidenummer 3"/>
          <p:cNvSpPr>
            <a:spLocks noGrp="1"/>
          </p:cNvSpPr>
          <p:nvPr>
            <p:ph type="sldNum" sz="quarter" idx="10"/>
          </p:nvPr>
        </p:nvSpPr>
        <p:spPr/>
        <p:txBody>
          <a:bodyPr/>
          <a:lstStyle/>
          <a:p>
            <a:fld id="{D2CBC3F0-A319-4602-AFD8-0324D6AD16B4}" type="slidenum">
              <a:rPr lang="da-DK" smtClean="0"/>
              <a:t>5</a:t>
            </a:fld>
            <a:endParaRPr lang="da-DK"/>
          </a:p>
        </p:txBody>
      </p:sp>
    </p:spTree>
    <p:extLst>
      <p:ext uri="{BB962C8B-B14F-4D97-AF65-F5344CB8AC3E}">
        <p14:creationId xmlns:p14="http://schemas.microsoft.com/office/powerpoint/2010/main" val="1055255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Business Region Aarhus’ Mobilitetskommission har på baggrund af et grundigt udredningsarbejde udarbejdet en række konkrete anbefalinger, som kan forbedre mobiliteten i Østjylland – og ikke mindst et styrket samarbejde om mobilitet og infrastruktur.</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Business Region Aarhus har fokus på spørgsmålet: </a:t>
            </a:r>
          </a:p>
          <a:p>
            <a:r>
              <a:rPr lang="da-DK" sz="1200" kern="1200" dirty="0">
                <a:solidFill>
                  <a:schemeClr val="tx1"/>
                </a:solidFill>
                <a:effectLst/>
                <a:latin typeface="+mn-lt"/>
                <a:ea typeface="+mn-ea"/>
                <a:cs typeface="+mn-cs"/>
              </a:rPr>
              <a:t>Hvordan kan der skabes en bedre sammenhæng i trafikplanlægning og prioritering mellem det nationale, regionale og lokale niveau? Hvordan skabes en sammenhæng mellem trafikformerne? Og hvordan spiller nye indsatser for bedre mobilitet sammen med vej- og baneinvesteringer?</a:t>
            </a:r>
          </a:p>
          <a:p>
            <a:endParaRPr lang="da-DK" sz="1200" b="0" i="0" kern="1200" dirty="0">
              <a:solidFill>
                <a:schemeClr val="tx1"/>
              </a:solidFill>
              <a:effectLst/>
              <a:latin typeface="+mn-lt"/>
              <a:ea typeface="+mn-ea"/>
              <a:cs typeface="+mn-cs"/>
            </a:endParaRPr>
          </a:p>
          <a:p>
            <a:r>
              <a:rPr lang="da-DK" dirty="0">
                <a:effectLst/>
              </a:rPr>
              <a:t>Bilisterne spilder årligt millioner af timer på at sidde i kø på vejene, og problemet er stigende omkring de større byer i Vestdanmark. Det koster på dansk konkurrenceevne. Derfor undersøger Business Region Aarhus om der kan udvikles bedre løsninger for borgere og erhverv kan skabes ved at arbejde på tværs mellem kommuner, region og stat, når man skal planlægge rammerne for fremtidens mobilitet. </a:t>
            </a:r>
            <a:endParaRPr lang="da-DK" sz="1200" kern="1200" dirty="0">
              <a:solidFill>
                <a:schemeClr val="tx1"/>
              </a:solidFill>
              <a:effectLst/>
              <a:latin typeface="+mn-lt"/>
              <a:ea typeface="+mn-ea"/>
              <a:cs typeface="+mn-cs"/>
            </a:endParaRPr>
          </a:p>
          <a:p>
            <a:endParaRPr lang="da-DK" sz="1200" kern="1200" dirty="0">
              <a:solidFill>
                <a:schemeClr val="tx1"/>
              </a:solidFill>
              <a:effectLst/>
              <a:latin typeface="+mn-lt"/>
              <a:ea typeface="+mn-ea"/>
              <a:cs typeface="+mn-cs"/>
            </a:endParaRPr>
          </a:p>
          <a:p>
            <a:endParaRPr lang="da-DK" sz="1200" kern="1200" dirty="0">
              <a:solidFill>
                <a:schemeClr val="tx1"/>
              </a:solidFill>
              <a:effectLst/>
              <a:latin typeface="+mn-lt"/>
              <a:ea typeface="+mn-ea"/>
              <a:cs typeface="+mn-cs"/>
            </a:endParaRPr>
          </a:p>
          <a:p>
            <a:endParaRPr lang="da-DK" dirty="0"/>
          </a:p>
          <a:p>
            <a:endParaRPr lang="da-DK" dirty="0"/>
          </a:p>
        </p:txBody>
      </p:sp>
      <p:sp>
        <p:nvSpPr>
          <p:cNvPr id="4" name="Pladsholder til slidenummer 3"/>
          <p:cNvSpPr>
            <a:spLocks noGrp="1"/>
          </p:cNvSpPr>
          <p:nvPr>
            <p:ph type="sldNum" sz="quarter" idx="10"/>
          </p:nvPr>
        </p:nvSpPr>
        <p:spPr/>
        <p:txBody>
          <a:bodyPr/>
          <a:lstStyle/>
          <a:p>
            <a:fld id="{0F26C582-0B68-434D-980F-AA66909AC549}" type="slidenum">
              <a:rPr lang="da-DK" smtClean="0"/>
              <a:t>6</a:t>
            </a:fld>
            <a:endParaRPr lang="da-DK"/>
          </a:p>
        </p:txBody>
      </p:sp>
    </p:spTree>
    <p:extLst>
      <p:ext uri="{BB962C8B-B14F-4D97-AF65-F5344CB8AC3E}">
        <p14:creationId xmlns:p14="http://schemas.microsoft.com/office/powerpoint/2010/main" val="2413140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I 2017-2018 har Business Region Aarhus udover interessevaretagelse og markedsføring fokus på de strategiske spor</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Turisme, fødevarer, produktion og viden, på IKT/smarte fællesskaber.</a:t>
            </a:r>
            <a:endParaRPr lang="da-DK" dirty="0"/>
          </a:p>
        </p:txBody>
      </p:sp>
      <p:sp>
        <p:nvSpPr>
          <p:cNvPr id="4" name="Pladsholder til slidenummer 3"/>
          <p:cNvSpPr>
            <a:spLocks noGrp="1"/>
          </p:cNvSpPr>
          <p:nvPr>
            <p:ph type="sldNum" sz="quarter" idx="10"/>
          </p:nvPr>
        </p:nvSpPr>
        <p:spPr/>
        <p:txBody>
          <a:bodyPr/>
          <a:lstStyle/>
          <a:p>
            <a:fld id="{D2CBC3F0-A319-4602-AFD8-0324D6AD16B4}" type="slidenum">
              <a:rPr lang="da-DK" smtClean="0"/>
              <a:t>7</a:t>
            </a:fld>
            <a:endParaRPr lang="da-DK"/>
          </a:p>
        </p:txBody>
      </p:sp>
    </p:spTree>
    <p:extLst>
      <p:ext uri="{BB962C8B-B14F-4D97-AF65-F5344CB8AC3E}">
        <p14:creationId xmlns:p14="http://schemas.microsoft.com/office/powerpoint/2010/main" val="3423635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100" b="1" i="0" kern="1200" dirty="0">
                <a:solidFill>
                  <a:schemeClr val="tx1"/>
                </a:solidFill>
                <a:effectLst/>
                <a:latin typeface="+mn-lt"/>
                <a:ea typeface="+mn-ea"/>
                <a:cs typeface="+mn-cs"/>
              </a:rPr>
              <a:t>Turisme og</a:t>
            </a:r>
            <a:r>
              <a:rPr lang="da-DK" sz="1100" b="1" i="0" kern="1200" baseline="0" dirty="0">
                <a:solidFill>
                  <a:schemeClr val="tx1"/>
                </a:solidFill>
                <a:effectLst/>
                <a:latin typeface="+mn-lt"/>
                <a:ea typeface="+mn-ea"/>
                <a:cs typeface="+mn-cs"/>
              </a:rPr>
              <a:t> fælles </a:t>
            </a:r>
            <a:r>
              <a:rPr lang="da-DK" sz="1200" b="1" i="0" u="none" strike="noStrike" kern="1200" baseline="0" dirty="0">
                <a:solidFill>
                  <a:schemeClr val="tx1"/>
                </a:solidFill>
                <a:effectLst/>
                <a:latin typeface="+mn-lt"/>
                <a:ea typeface="+mn-ea"/>
                <a:cs typeface="+mn-cs"/>
              </a:rPr>
              <a:t>m</a:t>
            </a:r>
            <a:r>
              <a:rPr lang="da-DK" sz="1200" b="1" i="0" u="none" strike="noStrike" kern="1200" baseline="0" dirty="0">
                <a:solidFill>
                  <a:schemeClr val="tx1"/>
                </a:solidFill>
                <a:latin typeface="+mn-lt"/>
                <a:ea typeface="+mn-ea"/>
                <a:cs typeface="+mn-cs"/>
              </a:rPr>
              <a:t>arkedsføringsindsats i Norge</a:t>
            </a:r>
            <a:endParaRPr lang="da-DK" sz="1200" b="0" i="0" u="none" strike="noStrike" kern="1200" baseline="0" dirty="0">
              <a:solidFill>
                <a:schemeClr val="tx1"/>
              </a:solidFill>
              <a:latin typeface="+mn-lt"/>
              <a:ea typeface="+mn-ea"/>
              <a:cs typeface="+mn-cs"/>
            </a:endParaRPr>
          </a:p>
          <a:p>
            <a:r>
              <a:rPr lang="da-DK" dirty="0"/>
              <a:t>En fælles turisme-indsats er et godt eksempel på</a:t>
            </a:r>
            <a:r>
              <a:rPr lang="da-DK" baseline="0" dirty="0"/>
              <a:t> den funktionelle gensidige afhængighed ift. succes på internationale markeder. </a:t>
            </a:r>
          </a:p>
          <a:p>
            <a:endParaRPr lang="da-DK" sz="1200" b="0" i="0" u="none" strike="noStrike" kern="1200" baseline="0" dirty="0">
              <a:solidFill>
                <a:schemeClr val="tx1"/>
              </a:solidFill>
              <a:latin typeface="+mn-lt"/>
              <a:ea typeface="+mn-ea"/>
              <a:cs typeface="+mn-cs"/>
            </a:endParaRPr>
          </a:p>
          <a:p>
            <a:r>
              <a:rPr lang="da-DK" sz="1200" b="0" i="0" u="none" strike="noStrike" kern="1200" baseline="0" dirty="0">
                <a:solidFill>
                  <a:schemeClr val="tx1"/>
                </a:solidFill>
                <a:latin typeface="+mn-lt"/>
                <a:ea typeface="+mn-ea"/>
                <a:cs typeface="+mn-cs"/>
              </a:rPr>
              <a:t>Business Region Aarhus har på baggrund af gode resultater i første halvår 2016 besluttet, at der i 2017 udvikles en platform for international markedsføring af Business Region Aarhus. </a:t>
            </a:r>
            <a:r>
              <a:rPr lang="da-DK" sz="1200" b="1" i="0" u="none" strike="noStrike" kern="1200" baseline="0" dirty="0">
                <a:solidFill>
                  <a:schemeClr val="tx1"/>
                </a:solidFill>
                <a:latin typeface="+mn-lt"/>
                <a:ea typeface="+mn-ea"/>
                <a:cs typeface="+mn-cs"/>
              </a:rPr>
              <a:t>Den internationale fælles markedsføring kommer fremover til at bestå af 5 tematiske områder med hver sin kernefortælling og storytelling, illustreret med kortet. </a:t>
            </a:r>
          </a:p>
          <a:p>
            <a:endParaRPr lang="da-DK" b="1" baseline="0" dirty="0">
              <a:effectLst/>
            </a:endParaRPr>
          </a:p>
          <a:p>
            <a:pPr marL="0" indent="0">
              <a:buFont typeface="Arial" panose="020B0604020202020204" pitchFamily="34" charset="0"/>
              <a:buNone/>
            </a:pPr>
            <a:endParaRPr lang="da-DK" dirty="0"/>
          </a:p>
        </p:txBody>
      </p:sp>
      <p:sp>
        <p:nvSpPr>
          <p:cNvPr id="4" name="Pladsholder til slidenummer 3"/>
          <p:cNvSpPr>
            <a:spLocks noGrp="1"/>
          </p:cNvSpPr>
          <p:nvPr>
            <p:ph type="sldNum" sz="quarter" idx="10"/>
          </p:nvPr>
        </p:nvSpPr>
        <p:spPr/>
        <p:txBody>
          <a:bodyPr/>
          <a:lstStyle/>
          <a:p>
            <a:fld id="{D2CBC3F0-A319-4602-AFD8-0324D6AD16B4}" type="slidenum">
              <a:rPr lang="da-DK" smtClean="0"/>
              <a:t>8</a:t>
            </a:fld>
            <a:endParaRPr lang="da-DK"/>
          </a:p>
        </p:txBody>
      </p:sp>
    </p:spTree>
    <p:extLst>
      <p:ext uri="{BB962C8B-B14F-4D97-AF65-F5344CB8AC3E}">
        <p14:creationId xmlns:p14="http://schemas.microsoft.com/office/powerpoint/2010/main" val="2072843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a:t>Industrien fylder meget i Business Region Aarhus – til trods for at industrivirksomhederne kun udgør 6 procent af alle virksomheder tegner de sig for en tredjedel af den samlede omsætning og næsten to-tredjedel af eksporten.</a:t>
            </a:r>
          </a:p>
          <a:p>
            <a:r>
              <a:rPr lang="da-DK" sz="1200" dirty="0"/>
              <a:t>Industrivirksomhederne i Business Region Aarhus står for 26 procent af landets samlede industriomsætning og 23 procent af eksporten.</a:t>
            </a:r>
          </a:p>
          <a:p>
            <a:endParaRPr lang="da-DK" sz="1200" dirty="0"/>
          </a:p>
          <a:p>
            <a:r>
              <a:rPr lang="da-DK" sz="1200" dirty="0"/>
              <a:t>Konkrete initiativer ift. at koble produktion og viden same produktion og undes uddannelse - se næste slide</a:t>
            </a:r>
            <a:endParaRPr lang="da-DK" sz="1200" u="sng" dirty="0"/>
          </a:p>
          <a:p>
            <a:endParaRPr lang="da-DK" dirty="0"/>
          </a:p>
        </p:txBody>
      </p:sp>
      <p:sp>
        <p:nvSpPr>
          <p:cNvPr id="4" name="Pladsholder til slidenummer 3"/>
          <p:cNvSpPr>
            <a:spLocks noGrp="1"/>
          </p:cNvSpPr>
          <p:nvPr>
            <p:ph type="sldNum" sz="quarter" idx="10"/>
          </p:nvPr>
        </p:nvSpPr>
        <p:spPr/>
        <p:txBody>
          <a:bodyPr/>
          <a:lstStyle/>
          <a:p>
            <a:fld id="{D2CBC3F0-A319-4602-AFD8-0324D6AD16B4}" type="slidenum">
              <a:rPr lang="da-DK" smtClean="0"/>
              <a:t>9</a:t>
            </a:fld>
            <a:endParaRPr lang="da-DK"/>
          </a:p>
        </p:txBody>
      </p:sp>
    </p:spTree>
    <p:extLst>
      <p:ext uri="{BB962C8B-B14F-4D97-AF65-F5344CB8AC3E}">
        <p14:creationId xmlns:p14="http://schemas.microsoft.com/office/powerpoint/2010/main" val="257385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p>
            <a:fld id="{CA139A1E-CD85-4ADC-83E0-66747D2EF6DE}" type="datetimeFigureOut">
              <a:rPr lang="da-DK" smtClean="0"/>
              <a:t>22-06-2018</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32FC977C-7DD2-4458-A825-ABB91E1EE7D2}" type="slidenum">
              <a:rPr lang="da-DK" smtClean="0"/>
              <a:t>‹nr.›</a:t>
            </a:fld>
            <a:endParaRPr lang="da-DK"/>
          </a:p>
        </p:txBody>
      </p:sp>
    </p:spTree>
    <p:extLst>
      <p:ext uri="{BB962C8B-B14F-4D97-AF65-F5344CB8AC3E}">
        <p14:creationId xmlns:p14="http://schemas.microsoft.com/office/powerpoint/2010/main" val="1579309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CA139A1E-CD85-4ADC-83E0-66747D2EF6DE}" type="datetimeFigureOut">
              <a:rPr lang="da-DK" smtClean="0"/>
              <a:t>22-06-2018</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32FC977C-7DD2-4458-A825-ABB91E1EE7D2}" type="slidenum">
              <a:rPr lang="da-DK" smtClean="0"/>
              <a:t>‹nr.›</a:t>
            </a:fld>
            <a:endParaRPr lang="da-DK"/>
          </a:p>
        </p:txBody>
      </p:sp>
    </p:spTree>
    <p:extLst>
      <p:ext uri="{BB962C8B-B14F-4D97-AF65-F5344CB8AC3E}">
        <p14:creationId xmlns:p14="http://schemas.microsoft.com/office/powerpoint/2010/main" val="3290072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CA139A1E-CD85-4ADC-83E0-66747D2EF6DE}" type="datetimeFigureOut">
              <a:rPr lang="da-DK" smtClean="0"/>
              <a:t>22-06-2018</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32FC977C-7DD2-4458-A825-ABB91E1EE7D2}" type="slidenum">
              <a:rPr lang="da-DK" smtClean="0"/>
              <a:t>‹nr.›</a:t>
            </a:fld>
            <a:endParaRPr lang="da-DK"/>
          </a:p>
        </p:txBody>
      </p:sp>
    </p:spTree>
    <p:extLst>
      <p:ext uri="{BB962C8B-B14F-4D97-AF65-F5344CB8AC3E}">
        <p14:creationId xmlns:p14="http://schemas.microsoft.com/office/powerpoint/2010/main" val="2966580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CA139A1E-CD85-4ADC-83E0-66747D2EF6DE}" type="datetimeFigureOut">
              <a:rPr lang="da-DK" smtClean="0"/>
              <a:t>22-06-2018</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32FC977C-7DD2-4458-A825-ABB91E1EE7D2}" type="slidenum">
              <a:rPr lang="da-DK" smtClean="0"/>
              <a:t>‹nr.›</a:t>
            </a:fld>
            <a:endParaRPr lang="da-DK"/>
          </a:p>
        </p:txBody>
      </p:sp>
    </p:spTree>
    <p:extLst>
      <p:ext uri="{BB962C8B-B14F-4D97-AF65-F5344CB8AC3E}">
        <p14:creationId xmlns:p14="http://schemas.microsoft.com/office/powerpoint/2010/main" val="2945795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CA139A1E-CD85-4ADC-83E0-66747D2EF6DE}" type="datetimeFigureOut">
              <a:rPr lang="da-DK" smtClean="0"/>
              <a:t>22-06-2018</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32FC977C-7DD2-4458-A825-ABB91E1EE7D2}" type="slidenum">
              <a:rPr lang="da-DK" smtClean="0"/>
              <a:t>‹nr.›</a:t>
            </a:fld>
            <a:endParaRPr lang="da-DK"/>
          </a:p>
        </p:txBody>
      </p:sp>
    </p:spTree>
    <p:extLst>
      <p:ext uri="{BB962C8B-B14F-4D97-AF65-F5344CB8AC3E}">
        <p14:creationId xmlns:p14="http://schemas.microsoft.com/office/powerpoint/2010/main" val="3872030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CA139A1E-CD85-4ADC-83E0-66747D2EF6DE}" type="datetimeFigureOut">
              <a:rPr lang="da-DK" smtClean="0"/>
              <a:t>22-06-2018</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32FC977C-7DD2-4458-A825-ABB91E1EE7D2}" type="slidenum">
              <a:rPr lang="da-DK" smtClean="0"/>
              <a:t>‹nr.›</a:t>
            </a:fld>
            <a:endParaRPr lang="da-DK"/>
          </a:p>
        </p:txBody>
      </p:sp>
    </p:spTree>
    <p:extLst>
      <p:ext uri="{BB962C8B-B14F-4D97-AF65-F5344CB8AC3E}">
        <p14:creationId xmlns:p14="http://schemas.microsoft.com/office/powerpoint/2010/main" val="2030306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CA139A1E-CD85-4ADC-83E0-66747D2EF6DE}" type="datetimeFigureOut">
              <a:rPr lang="da-DK" smtClean="0"/>
              <a:t>22-06-2018</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32FC977C-7DD2-4458-A825-ABB91E1EE7D2}" type="slidenum">
              <a:rPr lang="da-DK" smtClean="0"/>
              <a:t>‹nr.›</a:t>
            </a:fld>
            <a:endParaRPr lang="da-DK"/>
          </a:p>
        </p:txBody>
      </p:sp>
    </p:spTree>
    <p:extLst>
      <p:ext uri="{BB962C8B-B14F-4D97-AF65-F5344CB8AC3E}">
        <p14:creationId xmlns:p14="http://schemas.microsoft.com/office/powerpoint/2010/main" val="3398135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CA139A1E-CD85-4ADC-83E0-66747D2EF6DE}" type="datetimeFigureOut">
              <a:rPr lang="da-DK" smtClean="0"/>
              <a:t>22-06-2018</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32FC977C-7DD2-4458-A825-ABB91E1EE7D2}" type="slidenum">
              <a:rPr lang="da-DK" smtClean="0"/>
              <a:t>‹nr.›</a:t>
            </a:fld>
            <a:endParaRPr lang="da-DK"/>
          </a:p>
        </p:txBody>
      </p:sp>
    </p:spTree>
    <p:extLst>
      <p:ext uri="{BB962C8B-B14F-4D97-AF65-F5344CB8AC3E}">
        <p14:creationId xmlns:p14="http://schemas.microsoft.com/office/powerpoint/2010/main" val="1303968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CA139A1E-CD85-4ADC-83E0-66747D2EF6DE}" type="datetimeFigureOut">
              <a:rPr lang="da-DK" smtClean="0"/>
              <a:t>22-06-2018</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32FC977C-7DD2-4458-A825-ABB91E1EE7D2}" type="slidenum">
              <a:rPr lang="da-DK" smtClean="0"/>
              <a:t>‹nr.›</a:t>
            </a:fld>
            <a:endParaRPr lang="da-DK"/>
          </a:p>
        </p:txBody>
      </p:sp>
    </p:spTree>
    <p:extLst>
      <p:ext uri="{BB962C8B-B14F-4D97-AF65-F5344CB8AC3E}">
        <p14:creationId xmlns:p14="http://schemas.microsoft.com/office/powerpoint/2010/main" val="346658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CA139A1E-CD85-4ADC-83E0-66747D2EF6DE}" type="datetimeFigureOut">
              <a:rPr lang="da-DK" smtClean="0"/>
              <a:t>22-06-2018</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32FC977C-7DD2-4458-A825-ABB91E1EE7D2}" type="slidenum">
              <a:rPr lang="da-DK" smtClean="0"/>
              <a:t>‹nr.›</a:t>
            </a:fld>
            <a:endParaRPr lang="da-DK"/>
          </a:p>
        </p:txBody>
      </p:sp>
    </p:spTree>
    <p:extLst>
      <p:ext uri="{BB962C8B-B14F-4D97-AF65-F5344CB8AC3E}">
        <p14:creationId xmlns:p14="http://schemas.microsoft.com/office/powerpoint/2010/main" val="2562722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CA139A1E-CD85-4ADC-83E0-66747D2EF6DE}" type="datetimeFigureOut">
              <a:rPr lang="da-DK" smtClean="0"/>
              <a:t>22-06-2018</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32FC977C-7DD2-4458-A825-ABB91E1EE7D2}" type="slidenum">
              <a:rPr lang="da-DK" smtClean="0"/>
              <a:t>‹nr.›</a:t>
            </a:fld>
            <a:endParaRPr lang="da-DK"/>
          </a:p>
        </p:txBody>
      </p:sp>
    </p:spTree>
    <p:extLst>
      <p:ext uri="{BB962C8B-B14F-4D97-AF65-F5344CB8AC3E}">
        <p14:creationId xmlns:p14="http://schemas.microsoft.com/office/powerpoint/2010/main" val="89372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139A1E-CD85-4ADC-83E0-66747D2EF6DE}" type="datetimeFigureOut">
              <a:rPr lang="da-DK" smtClean="0"/>
              <a:t>22-06-2018</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FC977C-7DD2-4458-A825-ABB91E1EE7D2}" type="slidenum">
              <a:rPr lang="da-DK" smtClean="0"/>
              <a:t>‹nr.›</a:t>
            </a:fld>
            <a:endParaRPr lang="da-DK"/>
          </a:p>
        </p:txBody>
      </p:sp>
    </p:spTree>
    <p:extLst>
      <p:ext uri="{BB962C8B-B14F-4D97-AF65-F5344CB8AC3E}">
        <p14:creationId xmlns:p14="http://schemas.microsoft.com/office/powerpoint/2010/main" val="3895761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B8B64160-4AE3-4F26-90D9-FE9E4B9AC2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371" y="0"/>
            <a:ext cx="11327258" cy="6858000"/>
          </a:xfrm>
          <a:prstGeom prst="rect">
            <a:avLst/>
          </a:prstGeom>
        </p:spPr>
      </p:pic>
      <p:pic>
        <p:nvPicPr>
          <p:cNvPr id="24" name="Billede 23"/>
          <p:cNvPicPr>
            <a:picLocks noChangeAspect="1"/>
          </p:cNvPicPr>
          <p:nvPr/>
        </p:nvPicPr>
        <p:blipFill>
          <a:blip r:embed="rId4"/>
          <a:stretch>
            <a:fillRect/>
          </a:stretch>
        </p:blipFill>
        <p:spPr>
          <a:xfrm flipV="1">
            <a:off x="2351584" y="1466453"/>
            <a:ext cx="672075" cy="67208"/>
          </a:xfrm>
          <a:prstGeom prst="rect">
            <a:avLst/>
          </a:prstGeom>
        </p:spPr>
      </p:pic>
      <p:pic>
        <p:nvPicPr>
          <p:cNvPr id="9" name="Billed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773" y="5379869"/>
            <a:ext cx="2708690" cy="819524"/>
          </a:xfrm>
          <a:prstGeom prst="rect">
            <a:avLst/>
          </a:prstGeom>
        </p:spPr>
      </p:pic>
      <p:sp>
        <p:nvSpPr>
          <p:cNvPr id="11" name="Rektangel 10"/>
          <p:cNvSpPr/>
          <p:nvPr/>
        </p:nvSpPr>
        <p:spPr>
          <a:xfrm>
            <a:off x="0" y="-38668"/>
            <a:ext cx="12192000" cy="1410268"/>
          </a:xfrm>
          <a:prstGeom prst="rect">
            <a:avLst/>
          </a:prstGeom>
          <a:solidFill>
            <a:srgbClr val="0B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00025">
              <a:tabLst>
                <a:tab pos="1708150" algn="l"/>
              </a:tabLst>
            </a:pPr>
            <a:r>
              <a:rPr lang="da-DK" sz="3200" b="1" dirty="0">
                <a:solidFill>
                  <a:schemeClr val="bg1"/>
                </a:solidFill>
                <a:ea typeface="+mj-ea"/>
                <a:cs typeface="+mj-cs"/>
              </a:rPr>
              <a:t>			</a:t>
            </a:r>
          </a:p>
          <a:p>
            <a:r>
              <a:rPr lang="da-DK" sz="3200" b="1" dirty="0">
                <a:solidFill>
                  <a:schemeClr val="bg1"/>
                </a:solidFill>
                <a:ea typeface="+mj-ea"/>
                <a:cs typeface="+mj-cs"/>
              </a:rPr>
              <a:t>	</a:t>
            </a:r>
            <a:r>
              <a:rPr lang="da-DK" sz="4800" b="1" dirty="0">
                <a:solidFill>
                  <a:schemeClr val="bg1"/>
                </a:solidFill>
              </a:rPr>
              <a:t>Østjylland arbejder for Danmark </a:t>
            </a:r>
          </a:p>
          <a:p>
            <a:pPr algn="ctr"/>
            <a:endParaRPr lang="da-DK" sz="3200" dirty="0"/>
          </a:p>
        </p:txBody>
      </p:sp>
      <p:sp>
        <p:nvSpPr>
          <p:cNvPr id="12" name="Rektangel 11"/>
          <p:cNvSpPr/>
          <p:nvPr/>
        </p:nvSpPr>
        <p:spPr>
          <a:xfrm rot="2700000">
            <a:off x="10770217" y="782677"/>
            <a:ext cx="1177844" cy="1177844"/>
          </a:xfrm>
          <a:prstGeom prst="rect">
            <a:avLst/>
          </a:prstGeom>
          <a:solidFill>
            <a:srgbClr val="0B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668655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a:xfrm>
            <a:off x="-5339" y="-52854"/>
            <a:ext cx="12192000" cy="6910854"/>
          </a:xfrm>
          <a:prstGeom prst="rect">
            <a:avLst/>
          </a:prstGeom>
          <a:solidFill>
            <a:srgbClr val="0B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4800" b="1" dirty="0"/>
          </a:p>
        </p:txBody>
      </p:sp>
      <p:sp>
        <p:nvSpPr>
          <p:cNvPr id="11" name="Rektangel 10"/>
          <p:cNvSpPr/>
          <p:nvPr/>
        </p:nvSpPr>
        <p:spPr>
          <a:xfrm rot="2700000">
            <a:off x="10759539" y="785730"/>
            <a:ext cx="1177844" cy="1177844"/>
          </a:xfrm>
          <a:prstGeom prst="rect">
            <a:avLst/>
          </a:prstGeom>
          <a:solidFill>
            <a:srgbClr val="0B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itel 1"/>
          <p:cNvSpPr txBox="1">
            <a:spLocks/>
          </p:cNvSpPr>
          <p:nvPr/>
        </p:nvSpPr>
        <p:spPr>
          <a:xfrm>
            <a:off x="832861" y="245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800" b="1" dirty="0">
              <a:solidFill>
                <a:schemeClr val="bg1"/>
              </a:solidFill>
              <a:latin typeface="+mn-lt"/>
            </a:endParaRPr>
          </a:p>
        </p:txBody>
      </p:sp>
      <p:pic>
        <p:nvPicPr>
          <p:cNvPr id="4" name="Bille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54"/>
            <a:ext cx="12192000" cy="6910854"/>
          </a:xfrm>
          <a:prstGeom prst="rect">
            <a:avLst/>
          </a:prstGeom>
        </p:spPr>
      </p:pic>
    </p:spTree>
    <p:extLst>
      <p:ext uri="{BB962C8B-B14F-4D97-AF65-F5344CB8AC3E}">
        <p14:creationId xmlns:p14="http://schemas.microsoft.com/office/powerpoint/2010/main" val="2495258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657" y="1343147"/>
            <a:ext cx="8717643" cy="5514853"/>
          </a:xfrm>
          <a:prstGeom prst="rect">
            <a:avLst/>
          </a:prstGeom>
        </p:spPr>
      </p:pic>
      <p:pic>
        <p:nvPicPr>
          <p:cNvPr id="7" name="Billede 6"/>
          <p:cNvPicPr>
            <a:picLocks noChangeAspect="1"/>
          </p:cNvPicPr>
          <p:nvPr/>
        </p:nvPicPr>
        <p:blipFill rotWithShape="1">
          <a:blip r:embed="rId4" cstate="print">
            <a:extLst>
              <a:ext uri="{28A0092B-C50C-407E-A947-70E740481C1C}">
                <a14:useLocalDpi xmlns:a14="http://schemas.microsoft.com/office/drawing/2010/main" val="0"/>
              </a:ext>
            </a:extLst>
          </a:blip>
          <a:srcRect b="18268"/>
          <a:stretch/>
        </p:blipFill>
        <p:spPr>
          <a:xfrm>
            <a:off x="0" y="1357415"/>
            <a:ext cx="4486697" cy="5500586"/>
          </a:xfrm>
          <a:prstGeom prst="rect">
            <a:avLst/>
          </a:prstGeom>
        </p:spPr>
      </p:pic>
      <p:sp>
        <p:nvSpPr>
          <p:cNvPr id="10" name="Rektangel 9"/>
          <p:cNvSpPr/>
          <p:nvPr/>
        </p:nvSpPr>
        <p:spPr>
          <a:xfrm>
            <a:off x="0" y="-21288"/>
            <a:ext cx="12192000" cy="1410268"/>
          </a:xfrm>
          <a:prstGeom prst="rect">
            <a:avLst/>
          </a:prstGeom>
          <a:solidFill>
            <a:srgbClr val="0B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4800" b="1" dirty="0"/>
          </a:p>
        </p:txBody>
      </p:sp>
      <p:sp>
        <p:nvSpPr>
          <p:cNvPr id="11" name="Rektangel 10"/>
          <p:cNvSpPr/>
          <p:nvPr/>
        </p:nvSpPr>
        <p:spPr>
          <a:xfrm rot="2700000">
            <a:off x="10759539" y="785730"/>
            <a:ext cx="1177844" cy="1177844"/>
          </a:xfrm>
          <a:prstGeom prst="rect">
            <a:avLst/>
          </a:prstGeom>
          <a:solidFill>
            <a:srgbClr val="0B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itel 1"/>
          <p:cNvSpPr txBox="1">
            <a:spLocks/>
          </p:cNvSpPr>
          <p:nvPr/>
        </p:nvSpPr>
        <p:spPr>
          <a:xfrm>
            <a:off x="832861" y="24545"/>
            <a:ext cx="10515600"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800" b="1" dirty="0">
              <a:solidFill>
                <a:schemeClr val="bg1"/>
              </a:solidFill>
            </a:endParaRPr>
          </a:p>
          <a:p>
            <a:r>
              <a:rPr lang="da-DK" sz="4800" b="1" dirty="0">
                <a:solidFill>
                  <a:schemeClr val="bg1"/>
                </a:solidFill>
                <a:latin typeface="+mn-lt"/>
              </a:rPr>
              <a:t>Fødevareerhvervet</a:t>
            </a:r>
          </a:p>
          <a:p>
            <a:endParaRPr lang="da-DK" sz="4800" b="1" dirty="0">
              <a:solidFill>
                <a:schemeClr val="bg1"/>
              </a:solidFill>
              <a:latin typeface="+mn-lt"/>
            </a:endParaRPr>
          </a:p>
        </p:txBody>
      </p:sp>
    </p:spTree>
    <p:extLst>
      <p:ext uri="{BB962C8B-B14F-4D97-AF65-F5344CB8AC3E}">
        <p14:creationId xmlns:p14="http://schemas.microsoft.com/office/powerpoint/2010/main" val="2878007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a:xfrm>
            <a:off x="-5339" y="-52854"/>
            <a:ext cx="12192000" cy="6910854"/>
          </a:xfrm>
          <a:prstGeom prst="rect">
            <a:avLst/>
          </a:prstGeom>
          <a:solidFill>
            <a:srgbClr val="0B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4800" b="1" dirty="0"/>
          </a:p>
        </p:txBody>
      </p:sp>
      <p:sp>
        <p:nvSpPr>
          <p:cNvPr id="11" name="Rektangel 10"/>
          <p:cNvSpPr/>
          <p:nvPr/>
        </p:nvSpPr>
        <p:spPr>
          <a:xfrm rot="2700000">
            <a:off x="10759539" y="785730"/>
            <a:ext cx="1177844" cy="1177844"/>
          </a:xfrm>
          <a:prstGeom prst="rect">
            <a:avLst/>
          </a:prstGeom>
          <a:solidFill>
            <a:srgbClr val="0B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itel 1"/>
          <p:cNvSpPr txBox="1">
            <a:spLocks/>
          </p:cNvSpPr>
          <p:nvPr/>
        </p:nvSpPr>
        <p:spPr>
          <a:xfrm>
            <a:off x="832861" y="245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800" b="1" dirty="0">
              <a:solidFill>
                <a:schemeClr val="bg1"/>
              </a:solidFill>
              <a:latin typeface="+mn-lt"/>
            </a:endParaRPr>
          </a:p>
        </p:txBody>
      </p:sp>
      <p:pic>
        <p:nvPicPr>
          <p:cNvPr id="3" name="Bille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54"/>
            <a:ext cx="12192000" cy="6910854"/>
          </a:xfrm>
          <a:prstGeom prst="rect">
            <a:avLst/>
          </a:prstGeom>
        </p:spPr>
      </p:pic>
    </p:spTree>
    <p:extLst>
      <p:ext uri="{BB962C8B-B14F-4D97-AF65-F5344CB8AC3E}">
        <p14:creationId xmlns:p14="http://schemas.microsoft.com/office/powerpoint/2010/main" val="4111120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p:cNvPicPr>
            <a:picLocks noChangeAspect="1"/>
          </p:cNvPicPr>
          <p:nvPr/>
        </p:nvPicPr>
        <p:blipFill rotWithShape="1">
          <a:blip r:embed="rId3" cstate="print">
            <a:extLst>
              <a:ext uri="{28A0092B-C50C-407E-A947-70E740481C1C}">
                <a14:useLocalDpi xmlns:a14="http://schemas.microsoft.com/office/drawing/2010/main" val="0"/>
              </a:ext>
            </a:extLst>
          </a:blip>
          <a:srcRect r="74" b="30754"/>
          <a:stretch/>
        </p:blipFill>
        <p:spPr>
          <a:xfrm>
            <a:off x="0" y="1229689"/>
            <a:ext cx="12183035" cy="5628312"/>
          </a:xfrm>
          <a:prstGeom prst="rect">
            <a:avLst/>
          </a:prstGeom>
        </p:spPr>
      </p:pic>
      <p:sp>
        <p:nvSpPr>
          <p:cNvPr id="4" name="Rektangel 3"/>
          <p:cNvSpPr/>
          <p:nvPr/>
        </p:nvSpPr>
        <p:spPr>
          <a:xfrm rot="2700000">
            <a:off x="10775558" y="806483"/>
            <a:ext cx="1177844" cy="1177844"/>
          </a:xfrm>
          <a:prstGeom prst="rect">
            <a:avLst/>
          </a:prstGeom>
          <a:solidFill>
            <a:srgbClr val="0B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p:cNvSpPr/>
          <p:nvPr/>
        </p:nvSpPr>
        <p:spPr>
          <a:xfrm>
            <a:off x="-5339" y="-14862"/>
            <a:ext cx="12192000" cy="1410268"/>
          </a:xfrm>
          <a:prstGeom prst="rect">
            <a:avLst/>
          </a:prstGeom>
          <a:solidFill>
            <a:srgbClr val="0B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p:cNvSpPr txBox="1">
            <a:spLocks/>
          </p:cNvSpPr>
          <p:nvPr/>
        </p:nvSpPr>
        <p:spPr>
          <a:xfrm>
            <a:off x="622299" y="6984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4800" b="1" dirty="0">
                <a:solidFill>
                  <a:schemeClr val="bg1"/>
                </a:solidFill>
                <a:latin typeface="+mn-lt"/>
              </a:rPr>
              <a:t>IT og smarte fællesskaber</a:t>
            </a:r>
          </a:p>
        </p:txBody>
      </p:sp>
    </p:spTree>
    <p:extLst>
      <p:ext uri="{BB962C8B-B14F-4D97-AF65-F5344CB8AC3E}">
        <p14:creationId xmlns:p14="http://schemas.microsoft.com/office/powerpoint/2010/main" val="4272725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p:cNvSpPr/>
          <p:nvPr/>
        </p:nvSpPr>
        <p:spPr>
          <a:xfrm>
            <a:off x="-5339" y="-52854"/>
            <a:ext cx="12192000" cy="6910854"/>
          </a:xfrm>
          <a:prstGeom prst="rect">
            <a:avLst/>
          </a:prstGeom>
          <a:solidFill>
            <a:srgbClr val="0B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4800" b="1" dirty="0"/>
          </a:p>
        </p:txBody>
      </p:sp>
      <p:sp>
        <p:nvSpPr>
          <p:cNvPr id="11" name="Rektangel 10"/>
          <p:cNvSpPr/>
          <p:nvPr/>
        </p:nvSpPr>
        <p:spPr>
          <a:xfrm rot="2700000">
            <a:off x="10759539" y="785730"/>
            <a:ext cx="1177844" cy="1177844"/>
          </a:xfrm>
          <a:prstGeom prst="rect">
            <a:avLst/>
          </a:prstGeom>
          <a:solidFill>
            <a:srgbClr val="0B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itel 1"/>
          <p:cNvSpPr txBox="1">
            <a:spLocks/>
          </p:cNvSpPr>
          <p:nvPr/>
        </p:nvSpPr>
        <p:spPr>
          <a:xfrm>
            <a:off x="832861" y="24545"/>
            <a:ext cx="10515600" cy="68334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800" b="1" dirty="0">
              <a:solidFill>
                <a:schemeClr val="bg1"/>
              </a:solidFill>
              <a:latin typeface="+mn-lt"/>
            </a:endParaRPr>
          </a:p>
        </p:txBody>
      </p:sp>
      <p:pic>
        <p:nvPicPr>
          <p:cNvPr id="3" name="Bille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54"/>
            <a:ext cx="12192000" cy="6910854"/>
          </a:xfrm>
          <a:prstGeom prst="rect">
            <a:avLst/>
          </a:prstGeom>
        </p:spPr>
      </p:pic>
    </p:spTree>
    <p:extLst>
      <p:ext uri="{BB962C8B-B14F-4D97-AF65-F5344CB8AC3E}">
        <p14:creationId xmlns:p14="http://schemas.microsoft.com/office/powerpoint/2010/main" val="2394922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601" y="1652014"/>
            <a:ext cx="10030097" cy="3553972"/>
          </a:xfrm>
          <a:prstGeom prst="rect">
            <a:avLst/>
          </a:prstGeom>
        </p:spPr>
      </p:pic>
      <p:sp>
        <p:nvSpPr>
          <p:cNvPr id="4" name="Rektangel 3"/>
          <p:cNvSpPr/>
          <p:nvPr/>
        </p:nvSpPr>
        <p:spPr>
          <a:xfrm>
            <a:off x="0" y="5295900"/>
            <a:ext cx="12192000" cy="1562100"/>
          </a:xfrm>
          <a:prstGeom prst="rect">
            <a:avLst/>
          </a:prstGeom>
          <a:solidFill>
            <a:srgbClr val="0B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p:cNvSpPr/>
          <p:nvPr/>
        </p:nvSpPr>
        <p:spPr>
          <a:xfrm rot="2700000">
            <a:off x="10770217" y="821347"/>
            <a:ext cx="1177844" cy="1177844"/>
          </a:xfrm>
          <a:prstGeom prst="rect">
            <a:avLst/>
          </a:prstGeom>
          <a:solidFill>
            <a:srgbClr val="0B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p:cNvSpPr/>
          <p:nvPr/>
        </p:nvSpPr>
        <p:spPr>
          <a:xfrm>
            <a:off x="-5339" y="0"/>
            <a:ext cx="12192000" cy="1410268"/>
          </a:xfrm>
          <a:prstGeom prst="rect">
            <a:avLst/>
          </a:prstGeom>
          <a:solidFill>
            <a:srgbClr val="0B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4800" b="1" dirty="0"/>
              <a:t>	Veje til øget konkurrenceevne og vækst</a:t>
            </a:r>
          </a:p>
        </p:txBody>
      </p:sp>
    </p:spTree>
    <p:extLst>
      <p:ext uri="{BB962C8B-B14F-4D97-AF65-F5344CB8AC3E}">
        <p14:creationId xmlns:p14="http://schemas.microsoft.com/office/powerpoint/2010/main" val="3263707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rotWithShape="1">
          <a:blip r:embed="rId3">
            <a:extLst>
              <a:ext uri="{28A0092B-C50C-407E-A947-70E740481C1C}">
                <a14:useLocalDpi xmlns:a14="http://schemas.microsoft.com/office/drawing/2010/main" val="0"/>
              </a:ext>
            </a:extLst>
          </a:blip>
          <a:srcRect t="12234" r="2072" b="11714"/>
          <a:stretch/>
        </p:blipFill>
        <p:spPr>
          <a:xfrm>
            <a:off x="0" y="-23446"/>
            <a:ext cx="12192000" cy="6881446"/>
          </a:xfrm>
          <a:prstGeom prst="rect">
            <a:avLst/>
          </a:prstGeom>
        </p:spPr>
      </p:pic>
      <p:sp>
        <p:nvSpPr>
          <p:cNvPr id="4" name="Rektangel 3"/>
          <p:cNvSpPr/>
          <p:nvPr/>
        </p:nvSpPr>
        <p:spPr>
          <a:xfrm>
            <a:off x="0" y="5295900"/>
            <a:ext cx="12192000" cy="1562100"/>
          </a:xfrm>
          <a:prstGeom prst="rect">
            <a:avLst/>
          </a:prstGeom>
          <a:solidFill>
            <a:srgbClr val="0B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da-DK" b="1" dirty="0"/>
          </a:p>
        </p:txBody>
      </p:sp>
      <p:pic>
        <p:nvPicPr>
          <p:cNvPr id="3" name="Bille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546" y="4553390"/>
            <a:ext cx="6618756" cy="2002531"/>
          </a:xfrm>
          <a:prstGeom prst="rect">
            <a:avLst/>
          </a:prstGeom>
        </p:spPr>
      </p:pic>
    </p:spTree>
    <p:extLst>
      <p:ext uri="{BB962C8B-B14F-4D97-AF65-F5344CB8AC3E}">
        <p14:creationId xmlns:p14="http://schemas.microsoft.com/office/powerpoint/2010/main" val="945298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03DB2AA9-D860-464E-9D50-3B8EFD9B0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4611" y="-938067"/>
            <a:ext cx="8068826" cy="9557300"/>
          </a:xfrm>
          <a:prstGeom prst="rect">
            <a:avLst/>
          </a:prstGeom>
        </p:spPr>
      </p:pic>
      <p:sp>
        <p:nvSpPr>
          <p:cNvPr id="5" name="Tekstboks 4"/>
          <p:cNvSpPr txBox="1"/>
          <p:nvPr/>
        </p:nvSpPr>
        <p:spPr>
          <a:xfrm>
            <a:off x="789315" y="1875149"/>
            <a:ext cx="6402096" cy="2554545"/>
          </a:xfrm>
          <a:prstGeom prst="rect">
            <a:avLst/>
          </a:prstGeom>
          <a:noFill/>
        </p:spPr>
        <p:txBody>
          <a:bodyPr wrap="square" lIns="91440" tIns="45720" rIns="91440" bIns="45720" rtlCol="0">
            <a:spAutoFit/>
          </a:bodyPr>
          <a:lstStyle/>
          <a:p>
            <a:endParaRPr lang="da-DK" sz="3200" b="1" dirty="0">
              <a:solidFill>
                <a:srgbClr val="134352"/>
              </a:solidFill>
              <a:latin typeface="Trebuchet MS"/>
              <a:ea typeface="Tahoma" pitchFamily="34" charset="0"/>
              <a:cs typeface="Trebuchet MS"/>
            </a:endParaRPr>
          </a:p>
          <a:p>
            <a:r>
              <a:rPr lang="da-DK" sz="3200" dirty="0">
                <a:solidFill>
                  <a:srgbClr val="134352"/>
                </a:solidFill>
                <a:latin typeface="Trebuchet MS"/>
                <a:ea typeface="Tahoma" pitchFamily="34" charset="0"/>
                <a:cs typeface="Trebuchet MS"/>
              </a:rPr>
              <a:t>12 byråd</a:t>
            </a:r>
          </a:p>
          <a:p>
            <a:r>
              <a:rPr lang="da-DK" sz="3200" dirty="0">
                <a:solidFill>
                  <a:srgbClr val="134352"/>
                </a:solidFill>
                <a:latin typeface="Trebuchet MS"/>
                <a:ea typeface="Tahoma" pitchFamily="34" charset="0"/>
                <a:cs typeface="Trebuchet MS"/>
              </a:rPr>
              <a:t>1 mio. indbyggere </a:t>
            </a:r>
          </a:p>
          <a:p>
            <a:r>
              <a:rPr lang="da-DK" sz="3200" dirty="0">
                <a:solidFill>
                  <a:srgbClr val="134352"/>
                </a:solidFill>
                <a:latin typeface="Trebuchet MS"/>
                <a:ea typeface="Tahoma" pitchFamily="34" charset="0"/>
                <a:cs typeface="Trebuchet MS"/>
              </a:rPr>
              <a:t>0,5 mio. arbejdspladser</a:t>
            </a:r>
          </a:p>
          <a:p>
            <a:endParaRPr lang="da-DK" sz="3200" dirty="0">
              <a:solidFill>
                <a:srgbClr val="134352"/>
              </a:solidFill>
              <a:latin typeface="Trebuchet MS"/>
              <a:ea typeface="Tahoma" pitchFamily="34" charset="0"/>
              <a:cs typeface="Trebuchet MS"/>
            </a:endParaRPr>
          </a:p>
        </p:txBody>
      </p:sp>
      <p:cxnSp>
        <p:nvCxnSpPr>
          <p:cNvPr id="7" name="Lige forbindelse 6"/>
          <p:cNvCxnSpPr/>
          <p:nvPr/>
        </p:nvCxnSpPr>
        <p:spPr>
          <a:xfrm>
            <a:off x="632398" y="2246528"/>
            <a:ext cx="6007720" cy="12808"/>
          </a:xfrm>
          <a:prstGeom prst="line">
            <a:avLst/>
          </a:prstGeom>
          <a:ln w="19050">
            <a:solidFill>
              <a:srgbClr val="182C46"/>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Lige forbindelse 9"/>
          <p:cNvCxnSpPr/>
          <p:nvPr/>
        </p:nvCxnSpPr>
        <p:spPr>
          <a:xfrm flipV="1">
            <a:off x="766548" y="4535600"/>
            <a:ext cx="6138465" cy="4504"/>
          </a:xfrm>
          <a:prstGeom prst="line">
            <a:avLst/>
          </a:prstGeom>
          <a:ln w="19050">
            <a:solidFill>
              <a:srgbClr val="182C46"/>
            </a:solidFill>
            <a:prstDash val="dash"/>
            <a:headEnd type="none"/>
            <a:tailEnd type="none"/>
          </a:ln>
        </p:spPr>
        <p:style>
          <a:lnRef idx="1">
            <a:schemeClr val="accent1"/>
          </a:lnRef>
          <a:fillRef idx="0">
            <a:schemeClr val="accent1"/>
          </a:fillRef>
          <a:effectRef idx="0">
            <a:schemeClr val="accent1"/>
          </a:effectRef>
          <a:fontRef idx="minor">
            <a:schemeClr val="tx1"/>
          </a:fontRef>
        </p:style>
      </p:cxnSp>
      <p:pic>
        <p:nvPicPr>
          <p:cNvPr id="24" name="Billede 23"/>
          <p:cNvPicPr>
            <a:picLocks noChangeAspect="1"/>
          </p:cNvPicPr>
          <p:nvPr/>
        </p:nvPicPr>
        <p:blipFill>
          <a:blip r:embed="rId4"/>
          <a:stretch>
            <a:fillRect/>
          </a:stretch>
        </p:blipFill>
        <p:spPr>
          <a:xfrm flipV="1">
            <a:off x="2351584" y="1466453"/>
            <a:ext cx="672075" cy="67208"/>
          </a:xfrm>
          <a:prstGeom prst="rect">
            <a:avLst/>
          </a:prstGeom>
        </p:spPr>
      </p:pic>
      <p:pic>
        <p:nvPicPr>
          <p:cNvPr id="9" name="Billed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315" y="5461239"/>
            <a:ext cx="2234344" cy="676009"/>
          </a:xfrm>
          <a:prstGeom prst="rect">
            <a:avLst/>
          </a:prstGeom>
        </p:spPr>
      </p:pic>
      <p:sp>
        <p:nvSpPr>
          <p:cNvPr id="11" name="Rektangel 10"/>
          <p:cNvSpPr/>
          <p:nvPr/>
        </p:nvSpPr>
        <p:spPr>
          <a:xfrm>
            <a:off x="0" y="-38668"/>
            <a:ext cx="12192000" cy="1410268"/>
          </a:xfrm>
          <a:prstGeom prst="rect">
            <a:avLst/>
          </a:prstGeom>
          <a:solidFill>
            <a:srgbClr val="0B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200025">
              <a:tabLst>
                <a:tab pos="1708150" algn="l"/>
              </a:tabLst>
            </a:pPr>
            <a:r>
              <a:rPr lang="da-DK" sz="3200" b="1" dirty="0">
                <a:solidFill>
                  <a:schemeClr val="bg1"/>
                </a:solidFill>
                <a:ea typeface="+mj-ea"/>
                <a:cs typeface="+mj-cs"/>
              </a:rPr>
              <a:t>			</a:t>
            </a:r>
          </a:p>
          <a:p>
            <a:pPr defTabSz="200025">
              <a:tabLst>
                <a:tab pos="811213" algn="l"/>
              </a:tabLst>
            </a:pPr>
            <a:r>
              <a:rPr lang="da-DK" sz="3200" b="1" dirty="0">
                <a:solidFill>
                  <a:schemeClr val="bg1"/>
                </a:solidFill>
                <a:ea typeface="+mj-ea"/>
                <a:cs typeface="+mj-cs"/>
              </a:rPr>
              <a:t>	</a:t>
            </a:r>
            <a:r>
              <a:rPr lang="da-DK" sz="4800" b="1" dirty="0">
                <a:solidFill>
                  <a:schemeClr val="bg1"/>
                </a:solidFill>
                <a:ea typeface="+mj-ea"/>
                <a:cs typeface="+mj-cs"/>
              </a:rPr>
              <a:t>Den østjyske millionby</a:t>
            </a:r>
          </a:p>
          <a:p>
            <a:pPr algn="ctr"/>
            <a:endParaRPr lang="da-DK" sz="3200" dirty="0"/>
          </a:p>
        </p:txBody>
      </p:sp>
      <p:sp>
        <p:nvSpPr>
          <p:cNvPr id="12" name="Rektangel 11"/>
          <p:cNvSpPr/>
          <p:nvPr/>
        </p:nvSpPr>
        <p:spPr>
          <a:xfrm rot="2700000">
            <a:off x="10770217" y="782677"/>
            <a:ext cx="1177844" cy="1177844"/>
          </a:xfrm>
          <a:prstGeom prst="rect">
            <a:avLst/>
          </a:prstGeom>
          <a:solidFill>
            <a:srgbClr val="0B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225213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5339" y="-52854"/>
            <a:ext cx="12192000" cy="6910854"/>
          </a:xfrm>
          <a:prstGeom prst="rect">
            <a:avLst/>
          </a:prstGeom>
          <a:solidFill>
            <a:srgbClr val="0B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p:cNvSpPr txBox="1">
            <a:spLocks/>
          </p:cNvSpPr>
          <p:nvPr/>
        </p:nvSpPr>
        <p:spPr>
          <a:xfrm>
            <a:off x="832861" y="245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000" b="1" dirty="0">
              <a:solidFill>
                <a:schemeClr val="bg1"/>
              </a:solidFill>
              <a:latin typeface="+mn-lt"/>
            </a:endParaRPr>
          </a:p>
          <a:p>
            <a:endParaRPr lang="da-DK" sz="4800" b="1" dirty="0">
              <a:solidFill>
                <a:schemeClr val="bg1"/>
              </a:solidFill>
              <a:latin typeface="+mn-lt"/>
            </a:endParaRPr>
          </a:p>
        </p:txBody>
      </p:sp>
      <p:sp>
        <p:nvSpPr>
          <p:cNvPr id="8" name="Rektangel 7"/>
          <p:cNvSpPr/>
          <p:nvPr/>
        </p:nvSpPr>
        <p:spPr>
          <a:xfrm rot="2700000">
            <a:off x="10759539" y="785730"/>
            <a:ext cx="1177844" cy="1177844"/>
          </a:xfrm>
          <a:prstGeom prst="rect">
            <a:avLst/>
          </a:prstGeom>
          <a:solidFill>
            <a:srgbClr val="0B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0" y="0"/>
            <a:ext cx="8890000" cy="6858000"/>
          </a:xfrm>
          <a:prstGeom prst="rect">
            <a:avLst/>
          </a:prstGeom>
        </p:spPr>
      </p:pic>
    </p:spTree>
    <p:extLst>
      <p:ext uri="{BB962C8B-B14F-4D97-AF65-F5344CB8AC3E}">
        <p14:creationId xmlns:p14="http://schemas.microsoft.com/office/powerpoint/2010/main" val="510023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pic>
        <p:nvPicPr>
          <p:cNvPr id="4" name="Pladsholder til indhold 7"/>
          <p:cNvPicPr>
            <a:picLocks noChangeAspect="1"/>
          </p:cNvPicPr>
          <p:nvPr/>
        </p:nvPicPr>
        <p:blipFill rotWithShape="1">
          <a:blip r:embed="rId3" cstate="print">
            <a:extLst>
              <a:ext uri="{28A0092B-C50C-407E-A947-70E740481C1C}">
                <a14:useLocalDpi xmlns:a14="http://schemas.microsoft.com/office/drawing/2010/main" val="0"/>
              </a:ext>
            </a:extLst>
          </a:blip>
          <a:srcRect l="515" b="31321"/>
          <a:stretch/>
        </p:blipFill>
        <p:spPr>
          <a:xfrm>
            <a:off x="-1" y="1126455"/>
            <a:ext cx="12197340" cy="5718098"/>
          </a:xfrm>
          <a:prstGeom prst="rect">
            <a:avLst/>
          </a:prstGeom>
        </p:spPr>
      </p:pic>
      <p:sp>
        <p:nvSpPr>
          <p:cNvPr id="5" name="Rektangel 4"/>
          <p:cNvSpPr/>
          <p:nvPr/>
        </p:nvSpPr>
        <p:spPr>
          <a:xfrm>
            <a:off x="-5340" y="0"/>
            <a:ext cx="12202679" cy="1410268"/>
          </a:xfrm>
          <a:prstGeom prst="rect">
            <a:avLst/>
          </a:prstGeom>
          <a:solidFill>
            <a:srgbClr val="0B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4800" b="1" dirty="0"/>
              <a:t>	Interessevaretagelse</a:t>
            </a:r>
          </a:p>
        </p:txBody>
      </p:sp>
      <p:sp>
        <p:nvSpPr>
          <p:cNvPr id="6" name="Rektangel 5"/>
          <p:cNvSpPr/>
          <p:nvPr/>
        </p:nvSpPr>
        <p:spPr>
          <a:xfrm rot="2700000">
            <a:off x="10775556" y="821346"/>
            <a:ext cx="1177844" cy="1177844"/>
          </a:xfrm>
          <a:prstGeom prst="rect">
            <a:avLst/>
          </a:prstGeom>
          <a:solidFill>
            <a:srgbClr val="0B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614606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rotWithShape="1">
          <a:blip r:embed="rId3">
            <a:extLst>
              <a:ext uri="{28A0092B-C50C-407E-A947-70E740481C1C}">
                <a14:useLocalDpi xmlns:a14="http://schemas.microsoft.com/office/drawing/2010/main" val="0"/>
              </a:ext>
            </a:extLst>
          </a:blip>
          <a:srcRect t="14446" b="25838"/>
          <a:stretch/>
        </p:blipFill>
        <p:spPr>
          <a:xfrm>
            <a:off x="0" y="1410268"/>
            <a:ext cx="12192000" cy="5460432"/>
          </a:xfrm>
          <a:prstGeom prst="rect">
            <a:avLst/>
          </a:prstGeom>
        </p:spPr>
      </p:pic>
      <p:sp>
        <p:nvSpPr>
          <p:cNvPr id="5" name="Rektangel 4"/>
          <p:cNvSpPr/>
          <p:nvPr/>
        </p:nvSpPr>
        <p:spPr>
          <a:xfrm>
            <a:off x="0" y="0"/>
            <a:ext cx="12192000" cy="1410268"/>
          </a:xfrm>
          <a:prstGeom prst="rect">
            <a:avLst/>
          </a:prstGeom>
          <a:solidFill>
            <a:srgbClr val="0B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3600" b="1" dirty="0"/>
              <a:t>	</a:t>
            </a:r>
            <a:r>
              <a:rPr lang="da-DK" sz="4800" b="1" dirty="0"/>
              <a:t>Østjyske motorvej E45</a:t>
            </a:r>
          </a:p>
        </p:txBody>
      </p:sp>
      <p:sp>
        <p:nvSpPr>
          <p:cNvPr id="6" name="Rektangel 5"/>
          <p:cNvSpPr/>
          <p:nvPr/>
        </p:nvSpPr>
        <p:spPr>
          <a:xfrm rot="2700000">
            <a:off x="10770217" y="821346"/>
            <a:ext cx="1177844" cy="1177844"/>
          </a:xfrm>
          <a:prstGeom prst="rect">
            <a:avLst/>
          </a:prstGeom>
          <a:solidFill>
            <a:srgbClr val="0B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568496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 y="985439"/>
            <a:ext cx="12192003" cy="5982799"/>
          </a:xfrm>
          <a:prstGeom prst="rect">
            <a:avLst/>
          </a:prstGeom>
        </p:spPr>
      </p:pic>
      <p:sp>
        <p:nvSpPr>
          <p:cNvPr id="9" name="Rektangel 8"/>
          <p:cNvSpPr/>
          <p:nvPr/>
        </p:nvSpPr>
        <p:spPr>
          <a:xfrm>
            <a:off x="0" y="0"/>
            <a:ext cx="12192000" cy="1410268"/>
          </a:xfrm>
          <a:prstGeom prst="rect">
            <a:avLst/>
          </a:prstGeom>
          <a:solidFill>
            <a:srgbClr val="0B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3600" b="1" dirty="0"/>
              <a:t>	</a:t>
            </a:r>
            <a:r>
              <a:rPr lang="da-DK" sz="4800" b="1" dirty="0"/>
              <a:t>Strategisk mobilitet</a:t>
            </a:r>
          </a:p>
        </p:txBody>
      </p:sp>
      <p:sp>
        <p:nvSpPr>
          <p:cNvPr id="10" name="Rektangel 9"/>
          <p:cNvSpPr/>
          <p:nvPr/>
        </p:nvSpPr>
        <p:spPr>
          <a:xfrm rot="2700000">
            <a:off x="10770217" y="821346"/>
            <a:ext cx="1177844" cy="1177844"/>
          </a:xfrm>
          <a:prstGeom prst="rect">
            <a:avLst/>
          </a:prstGeom>
          <a:solidFill>
            <a:srgbClr val="0B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924689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3"/>
          <p:cNvPicPr>
            <a:picLocks noGrp="1" noChangeAspect="1"/>
          </p:cNvPicPr>
          <p:nvPr>
            <p:ph idx="1"/>
          </p:nvPr>
        </p:nvPicPr>
        <p:blipFill rotWithShape="1">
          <a:blip r:embed="rId3">
            <a:extLst>
              <a:ext uri="{28A0092B-C50C-407E-A947-70E740481C1C}">
                <a14:useLocalDpi xmlns:a14="http://schemas.microsoft.com/office/drawing/2010/main" val="0"/>
              </a:ext>
            </a:extLst>
          </a:blip>
          <a:srcRect b="24405"/>
          <a:stretch/>
        </p:blipFill>
        <p:spPr>
          <a:xfrm>
            <a:off x="-10679" y="0"/>
            <a:ext cx="12192000" cy="5844105"/>
          </a:xfrm>
        </p:spPr>
      </p:pic>
      <p:sp>
        <p:nvSpPr>
          <p:cNvPr id="11" name="Rektangel 10"/>
          <p:cNvSpPr/>
          <p:nvPr/>
        </p:nvSpPr>
        <p:spPr>
          <a:xfrm rot="2700000">
            <a:off x="249278" y="4841300"/>
            <a:ext cx="1177844" cy="1177844"/>
          </a:xfrm>
          <a:prstGeom prst="rect">
            <a:avLst/>
          </a:prstGeom>
          <a:solidFill>
            <a:srgbClr val="0B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p:cNvSpPr/>
          <p:nvPr/>
        </p:nvSpPr>
        <p:spPr>
          <a:xfrm>
            <a:off x="-10679" y="5447732"/>
            <a:ext cx="12192000" cy="1410268"/>
          </a:xfrm>
          <a:prstGeom prst="rect">
            <a:avLst/>
          </a:prstGeom>
          <a:solidFill>
            <a:srgbClr val="0B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C</a:t>
            </a:r>
          </a:p>
        </p:txBody>
      </p:sp>
      <p:sp>
        <p:nvSpPr>
          <p:cNvPr id="13" name="Titel 1"/>
          <p:cNvSpPr txBox="1">
            <a:spLocks/>
          </p:cNvSpPr>
          <p:nvPr/>
        </p:nvSpPr>
        <p:spPr>
          <a:xfrm>
            <a:off x="674076" y="54360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4800" b="1" dirty="0">
                <a:solidFill>
                  <a:schemeClr val="bg1"/>
                </a:solidFill>
                <a:latin typeface="+mn-lt"/>
              </a:rPr>
              <a:t>Strategiske spor</a:t>
            </a:r>
          </a:p>
        </p:txBody>
      </p:sp>
    </p:spTree>
    <p:extLst>
      <p:ext uri="{BB962C8B-B14F-4D97-AF65-F5344CB8AC3E}">
        <p14:creationId xmlns:p14="http://schemas.microsoft.com/office/powerpoint/2010/main" val="1405044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5339" y="-52854"/>
            <a:ext cx="12192000" cy="6910854"/>
          </a:xfrm>
          <a:prstGeom prst="rect">
            <a:avLst/>
          </a:prstGeom>
          <a:solidFill>
            <a:srgbClr val="0B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p:cNvSpPr txBox="1">
            <a:spLocks/>
          </p:cNvSpPr>
          <p:nvPr/>
        </p:nvSpPr>
        <p:spPr>
          <a:xfrm>
            <a:off x="832861" y="245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da-DK" sz="4000" b="1" dirty="0">
              <a:solidFill>
                <a:schemeClr val="bg1"/>
              </a:solidFill>
              <a:latin typeface="+mn-lt"/>
            </a:endParaRPr>
          </a:p>
          <a:p>
            <a:endParaRPr lang="da-DK" sz="4800" b="1" dirty="0">
              <a:solidFill>
                <a:schemeClr val="bg1"/>
              </a:solidFill>
              <a:latin typeface="+mn-lt"/>
            </a:endParaRPr>
          </a:p>
        </p:txBody>
      </p:sp>
      <p:sp>
        <p:nvSpPr>
          <p:cNvPr id="8" name="Rektangel 7"/>
          <p:cNvSpPr/>
          <p:nvPr/>
        </p:nvSpPr>
        <p:spPr>
          <a:xfrm rot="2700000">
            <a:off x="10759539" y="785730"/>
            <a:ext cx="1177844" cy="1177844"/>
          </a:xfrm>
          <a:prstGeom prst="rect">
            <a:avLst/>
          </a:prstGeom>
          <a:solidFill>
            <a:srgbClr val="0B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Bille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53"/>
            <a:ext cx="12192000" cy="6910853"/>
          </a:xfrm>
          <a:prstGeom prst="rect">
            <a:avLst/>
          </a:prstGeom>
        </p:spPr>
      </p:pic>
    </p:spTree>
    <p:extLst>
      <p:ext uri="{BB962C8B-B14F-4D97-AF65-F5344CB8AC3E}">
        <p14:creationId xmlns:p14="http://schemas.microsoft.com/office/powerpoint/2010/main" val="37044557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p:cNvPicPr>
            <a:picLocks noChangeAspect="1"/>
          </p:cNvPicPr>
          <p:nvPr/>
        </p:nvPicPr>
        <p:blipFill rotWithShape="1">
          <a:blip r:embed="rId3" cstate="print">
            <a:extLst>
              <a:ext uri="{28A0092B-C50C-407E-A947-70E740481C1C}">
                <a14:useLocalDpi xmlns:a14="http://schemas.microsoft.com/office/drawing/2010/main" val="0"/>
              </a:ext>
            </a:extLst>
          </a:blip>
          <a:srcRect l="26939" t="6902" b="14645"/>
          <a:stretch/>
        </p:blipFill>
        <p:spPr>
          <a:xfrm>
            <a:off x="4488296" y="1357413"/>
            <a:ext cx="7703703" cy="5500587"/>
          </a:xfrm>
          <a:prstGeom prst="rect">
            <a:avLst/>
          </a:prstGeom>
        </p:spPr>
      </p:pic>
      <p:sp>
        <p:nvSpPr>
          <p:cNvPr id="5" name="Rektangel 4"/>
          <p:cNvSpPr/>
          <p:nvPr/>
        </p:nvSpPr>
        <p:spPr>
          <a:xfrm>
            <a:off x="-5339" y="-52854"/>
            <a:ext cx="12192000" cy="1410268"/>
          </a:xfrm>
          <a:prstGeom prst="rect">
            <a:avLst/>
          </a:prstGeom>
          <a:solidFill>
            <a:srgbClr val="0B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1"/>
          <p:cNvSpPr txBox="1">
            <a:spLocks/>
          </p:cNvSpPr>
          <p:nvPr/>
        </p:nvSpPr>
        <p:spPr>
          <a:xfrm>
            <a:off x="832861" y="245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4800" b="1" dirty="0">
                <a:solidFill>
                  <a:schemeClr val="bg1"/>
                </a:solidFill>
                <a:latin typeface="+mn-lt"/>
              </a:rPr>
              <a:t>Produktion og viden</a:t>
            </a:r>
          </a:p>
        </p:txBody>
      </p:sp>
      <p:sp>
        <p:nvSpPr>
          <p:cNvPr id="8" name="Rektangel 7"/>
          <p:cNvSpPr/>
          <p:nvPr/>
        </p:nvSpPr>
        <p:spPr>
          <a:xfrm rot="2700000">
            <a:off x="10759539" y="785730"/>
            <a:ext cx="1177844" cy="1177844"/>
          </a:xfrm>
          <a:prstGeom prst="rect">
            <a:avLst/>
          </a:prstGeom>
          <a:solidFill>
            <a:srgbClr val="0B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Billede 2"/>
          <p:cNvPicPr>
            <a:picLocks noChangeAspect="1"/>
          </p:cNvPicPr>
          <p:nvPr/>
        </p:nvPicPr>
        <p:blipFill rotWithShape="1">
          <a:blip r:embed="rId4" cstate="print">
            <a:extLst>
              <a:ext uri="{28A0092B-C50C-407E-A947-70E740481C1C}">
                <a14:useLocalDpi xmlns:a14="http://schemas.microsoft.com/office/drawing/2010/main" val="0"/>
              </a:ext>
            </a:extLst>
          </a:blip>
          <a:srcRect l="32546" r="4522"/>
          <a:stretch/>
        </p:blipFill>
        <p:spPr>
          <a:xfrm>
            <a:off x="0" y="1350108"/>
            <a:ext cx="4488297" cy="5507892"/>
          </a:xfrm>
          <a:prstGeom prst="rect">
            <a:avLst/>
          </a:prstGeom>
        </p:spPr>
      </p:pic>
    </p:spTree>
    <p:extLst>
      <p:ext uri="{BB962C8B-B14F-4D97-AF65-F5344CB8AC3E}">
        <p14:creationId xmlns:p14="http://schemas.microsoft.com/office/powerpoint/2010/main" val="2388622505"/>
      </p:ext>
    </p:extLst>
  </p:cSld>
  <p:clrMapOvr>
    <a:masterClrMapping/>
  </p:clrMapOvr>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1851</TotalTime>
  <Words>1434</Words>
  <Application>Microsoft Office PowerPoint</Application>
  <PresentationFormat>Widescreen</PresentationFormat>
  <Paragraphs>122</Paragraphs>
  <Slides>16</Slides>
  <Notes>16</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16</vt:i4>
      </vt:variant>
    </vt:vector>
  </HeadingPairs>
  <TitlesOfParts>
    <vt:vector size="22" baseType="lpstr">
      <vt:lpstr>Arial</vt:lpstr>
      <vt:lpstr>Calibri</vt:lpstr>
      <vt:lpstr>Calibri Light</vt:lpstr>
      <vt:lpstr>Tahoma</vt:lpstr>
      <vt:lpstr>Trebuchet MS</vt:lpstr>
      <vt:lpstr>Office-tema</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Jonas Enevoldsen</dc:creator>
  <cp:lastModifiedBy>Bodil Kruse Steen-Jørgensen</cp:lastModifiedBy>
  <cp:revision>152</cp:revision>
  <dcterms:created xsi:type="dcterms:W3CDTF">2016-06-13T07:38:54Z</dcterms:created>
  <dcterms:modified xsi:type="dcterms:W3CDTF">2018-06-22T07:43:55Z</dcterms:modified>
</cp:coreProperties>
</file>