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93" r:id="rId5"/>
    <p:sldId id="275" r:id="rId6"/>
    <p:sldId id="280" r:id="rId7"/>
    <p:sldId id="257" r:id="rId8"/>
    <p:sldId id="276" r:id="rId9"/>
    <p:sldId id="303" r:id="rId10"/>
    <p:sldId id="279" r:id="rId11"/>
    <p:sldId id="304" r:id="rId12"/>
    <p:sldId id="260" r:id="rId13"/>
    <p:sldId id="273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x="12192000" cy="6858000"/>
  <p:notesSz cx="6797675" cy="9926638"/>
  <p:custDataLst>
    <p:tags r:id="rId25"/>
  </p:custDataLst>
  <p:defaultTextStyle>
    <a:defPPr>
      <a:defRPr lang="da-DK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Kåg Mortensen" initials="KKM" lastIdx="2" clrIdx="0">
    <p:extLst>
      <p:ext uri="{19B8F6BF-5375-455C-9EA6-DF929625EA0E}">
        <p15:presenceInfo xmlns:p15="http://schemas.microsoft.com/office/powerpoint/2012/main" userId="S::kikm@aarhus.dk::2896b428-d8dc-44d6-8e1d-b69bb07677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994"/>
    <a:srgbClr val="E32F4A"/>
    <a:srgbClr val="002E55"/>
    <a:srgbClr val="2F95BF"/>
    <a:srgbClr val="FFF123"/>
    <a:srgbClr val="10BDB7"/>
    <a:srgbClr val="FFFFFF"/>
    <a:srgbClr val="F34E2F"/>
    <a:srgbClr val="17638E"/>
    <a:srgbClr val="337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ABA65E-3B96-4012-9473-7977E6A80DA1}" v="10" dt="2019-01-17T11:49:51.087"/>
    <p1510:client id="{639F9AF2-AB05-4DB1-BBF4-7AC2CD03B623}" v="2" dt="2019-01-21T08:43:44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Sprogøe Jønsson" userId="372941ef-9cd8-4b5e-b8a9-b85332e58c6e" providerId="ADAL" clId="{8CAB180A-6640-425F-BF1D-64C2CEB452DF}"/>
    <pc:docChg chg="delSld">
      <pc:chgData name="Sara Sprogøe Jønsson" userId="372941ef-9cd8-4b5e-b8a9-b85332e58c6e" providerId="ADAL" clId="{8CAB180A-6640-425F-BF1D-64C2CEB452DF}" dt="2018-12-19T11:11:38.245" v="25" actId="2696"/>
      <pc:docMkLst>
        <pc:docMk/>
      </pc:docMkLst>
    </pc:docChg>
  </pc:docChgLst>
  <pc:docChgLst>
    <pc:chgData name="Sara Sprogøe Jønsson" userId="S::saspj@aarhus.dk::372941ef-9cd8-4b5e-b8a9-b85332e58c6e" providerId="AD" clId="Web-{639F9AF2-AB05-4DB1-BBF4-7AC2CD03B623}"/>
    <pc:docChg chg="modSld">
      <pc:chgData name="Sara Sprogøe Jønsson" userId="S::saspj@aarhus.dk::372941ef-9cd8-4b5e-b8a9-b85332e58c6e" providerId="AD" clId="Web-{639F9AF2-AB05-4DB1-BBF4-7AC2CD03B623}" dt="2019-01-21T08:45:46.118" v="173" actId="14100"/>
      <pc:docMkLst>
        <pc:docMk/>
      </pc:docMkLst>
      <pc:sldChg chg="addSp delSp modSp">
        <pc:chgData name="Sara Sprogøe Jønsson" userId="S::saspj@aarhus.dk::372941ef-9cd8-4b5e-b8a9-b85332e58c6e" providerId="AD" clId="Web-{639F9AF2-AB05-4DB1-BBF4-7AC2CD03B623}" dt="2019-01-21T08:45:46.118" v="173" actId="14100"/>
        <pc:sldMkLst>
          <pc:docMk/>
          <pc:sldMk cId="1423108221" sldId="261"/>
        </pc:sldMkLst>
        <pc:spChg chg="add del">
          <ac:chgData name="Sara Sprogøe Jønsson" userId="S::saspj@aarhus.dk::372941ef-9cd8-4b5e-b8a9-b85332e58c6e" providerId="AD" clId="Web-{639F9AF2-AB05-4DB1-BBF4-7AC2CD03B623}" dt="2019-01-21T08:42:28.557" v="124"/>
          <ac:spMkLst>
            <pc:docMk/>
            <pc:sldMk cId="1423108221" sldId="261"/>
            <ac:spMk id="5" creationId="{D6062A62-7708-4429-A905-31B85DE30DA5}"/>
          </ac:spMkLst>
        </pc:spChg>
        <pc:spChg chg="add del mod">
          <ac:chgData name="Sara Sprogøe Jønsson" userId="S::saspj@aarhus.dk::372941ef-9cd8-4b5e-b8a9-b85332e58c6e" providerId="AD" clId="Web-{639F9AF2-AB05-4DB1-BBF4-7AC2CD03B623}" dt="2019-01-21T08:42:26.697" v="123"/>
          <ac:spMkLst>
            <pc:docMk/>
            <pc:sldMk cId="1423108221" sldId="261"/>
            <ac:spMk id="6" creationId="{824718AF-DFB9-4AC7-A702-2025122110A4}"/>
          </ac:spMkLst>
        </pc:spChg>
        <pc:spChg chg="add mod">
          <ac:chgData name="Sara Sprogøe Jønsson" userId="S::saspj@aarhus.dk::372941ef-9cd8-4b5e-b8a9-b85332e58c6e" providerId="AD" clId="Web-{639F9AF2-AB05-4DB1-BBF4-7AC2CD03B623}" dt="2019-01-21T08:45:46.118" v="173" actId="14100"/>
          <ac:spMkLst>
            <pc:docMk/>
            <pc:sldMk cId="1423108221" sldId="261"/>
            <ac:spMk id="7" creationId="{0FEE980D-33C6-4A1A-AE6E-7A4A64F9AC1D}"/>
          </ac:spMkLst>
        </pc:spChg>
        <pc:spChg chg="mod">
          <ac:chgData name="Sara Sprogøe Jønsson" userId="S::saspj@aarhus.dk::372941ef-9cd8-4b5e-b8a9-b85332e58c6e" providerId="AD" clId="Web-{639F9AF2-AB05-4DB1-BBF4-7AC2CD03B623}" dt="2019-01-21T08:36:16.951" v="2" actId="20577"/>
          <ac:spMkLst>
            <pc:docMk/>
            <pc:sldMk cId="1423108221" sldId="261"/>
            <ac:spMk id="18" creationId="{0B002787-A820-4606-9D9C-8CCACD7212E1}"/>
          </ac:spMkLst>
        </pc:spChg>
        <pc:spChg chg="mod">
          <ac:chgData name="Sara Sprogøe Jønsson" userId="S::saspj@aarhus.dk::372941ef-9cd8-4b5e-b8a9-b85332e58c6e" providerId="AD" clId="Web-{639F9AF2-AB05-4DB1-BBF4-7AC2CD03B623}" dt="2019-01-21T08:45:30.462" v="163" actId="20577"/>
          <ac:spMkLst>
            <pc:docMk/>
            <pc:sldMk cId="1423108221" sldId="261"/>
            <ac:spMk id="26" creationId="{EC1D5020-0C49-4D36-ADAA-E2AEA96273D3}"/>
          </ac:spMkLst>
        </pc:spChg>
        <pc:spChg chg="mod">
          <ac:chgData name="Sara Sprogøe Jønsson" userId="S::saspj@aarhus.dk::372941ef-9cd8-4b5e-b8a9-b85332e58c6e" providerId="AD" clId="Web-{639F9AF2-AB05-4DB1-BBF4-7AC2CD03B623}" dt="2019-01-21T08:45:07.024" v="153" actId="1076"/>
          <ac:spMkLst>
            <pc:docMk/>
            <pc:sldMk cId="1423108221" sldId="261"/>
            <ac:spMk id="28" creationId="{5A5CF84D-3E79-48DF-AD31-B08D4262FE00}"/>
          </ac:spMkLst>
        </pc:spChg>
        <pc:spChg chg="mod">
          <ac:chgData name="Sara Sprogøe Jønsson" userId="S::saspj@aarhus.dk::372941ef-9cd8-4b5e-b8a9-b85332e58c6e" providerId="AD" clId="Web-{639F9AF2-AB05-4DB1-BBF4-7AC2CD03B623}" dt="2019-01-21T08:45:18.259" v="158" actId="1076"/>
          <ac:spMkLst>
            <pc:docMk/>
            <pc:sldMk cId="1423108221" sldId="261"/>
            <ac:spMk id="30" creationId="{6299DA9F-F99D-4C3D-89BF-9E8976A0BCF9}"/>
          </ac:spMkLst>
        </pc:spChg>
        <pc:spChg chg="mod">
          <ac:chgData name="Sara Sprogøe Jønsson" userId="S::saspj@aarhus.dk::372941ef-9cd8-4b5e-b8a9-b85332e58c6e" providerId="AD" clId="Web-{639F9AF2-AB05-4DB1-BBF4-7AC2CD03B623}" dt="2019-01-21T08:45:18.274" v="159" actId="1076"/>
          <ac:spMkLst>
            <pc:docMk/>
            <pc:sldMk cId="1423108221" sldId="261"/>
            <ac:spMk id="31" creationId="{F9AB5E85-4283-4CB0-93E2-32EBE78BCAB3}"/>
          </ac:spMkLst>
        </pc:spChg>
        <pc:picChg chg="add mod modCrop">
          <ac:chgData name="Sara Sprogøe Jønsson" userId="S::saspj@aarhus.dk::372941ef-9cd8-4b5e-b8a9-b85332e58c6e" providerId="AD" clId="Web-{639F9AF2-AB05-4DB1-BBF4-7AC2CD03B623}" dt="2019-01-21T08:45:36.555" v="165" actId="1076"/>
          <ac:picMkLst>
            <pc:docMk/>
            <pc:sldMk cId="1423108221" sldId="261"/>
            <ac:picMk id="2" creationId="{94A13C24-6A50-4925-82E4-5B165BE60545}"/>
          </ac:picMkLst>
        </pc:picChg>
        <pc:picChg chg="add mod">
          <ac:chgData name="Sara Sprogøe Jønsson" userId="S::saspj@aarhus.dk::372941ef-9cd8-4b5e-b8a9-b85332e58c6e" providerId="AD" clId="Web-{639F9AF2-AB05-4DB1-BBF4-7AC2CD03B623}" dt="2019-01-21T08:45:36.540" v="164" actId="1076"/>
          <ac:picMkLst>
            <pc:docMk/>
            <pc:sldMk cId="1423108221" sldId="261"/>
            <ac:picMk id="19" creationId="{F4F0962A-CB95-4159-94E8-2D4842B0EB05}"/>
          </ac:picMkLst>
        </pc:picChg>
        <pc:picChg chg="mod">
          <ac:chgData name="Sara Sprogøe Jønsson" userId="S::saspj@aarhus.dk::372941ef-9cd8-4b5e-b8a9-b85332e58c6e" providerId="AD" clId="Web-{639F9AF2-AB05-4DB1-BBF4-7AC2CD03B623}" dt="2019-01-21T08:45:03.962" v="152" actId="1076"/>
          <ac:picMkLst>
            <pc:docMk/>
            <pc:sldMk cId="1423108221" sldId="261"/>
            <ac:picMk id="27" creationId="{BFD515A5-9519-4243-8892-3BFD3E9D4879}"/>
          </ac:picMkLst>
        </pc:picChg>
        <pc:picChg chg="mod">
          <ac:chgData name="Sara Sprogøe Jønsson" userId="S::saspj@aarhus.dk::372941ef-9cd8-4b5e-b8a9-b85332e58c6e" providerId="AD" clId="Web-{639F9AF2-AB05-4DB1-BBF4-7AC2CD03B623}" dt="2019-01-21T08:45:18.243" v="157" actId="1076"/>
          <ac:picMkLst>
            <pc:docMk/>
            <pc:sldMk cId="1423108221" sldId="261"/>
            <ac:picMk id="29" creationId="{B938CC0C-AF5E-468C-9CF7-6C712CA13EB2}"/>
          </ac:picMkLst>
        </pc:picChg>
      </pc:sldChg>
    </pc:docChg>
  </pc:docChgLst>
  <pc:docChgLst>
    <pc:chgData name="Sara Sprogøe Jønsson" userId="372941ef-9cd8-4b5e-b8a9-b85332e58c6e" providerId="ADAL" clId="{57ABA65E-3B96-4012-9473-7977E6A80DA1}"/>
    <pc:docChg chg="modSld">
      <pc:chgData name="Sara Sprogøe Jønsson" userId="372941ef-9cd8-4b5e-b8a9-b85332e58c6e" providerId="ADAL" clId="{57ABA65E-3B96-4012-9473-7977E6A80DA1}" dt="2019-01-17T11:50:03.313" v="12" actId="20577"/>
      <pc:docMkLst>
        <pc:docMk/>
      </pc:docMkLst>
      <pc:sldChg chg="modSp">
        <pc:chgData name="Sara Sprogøe Jønsson" userId="372941ef-9cd8-4b5e-b8a9-b85332e58c6e" providerId="ADAL" clId="{57ABA65E-3B96-4012-9473-7977E6A80DA1}" dt="2019-01-17T11:50:03.313" v="12" actId="20577"/>
        <pc:sldMkLst>
          <pc:docMk/>
          <pc:sldMk cId="2061268618" sldId="257"/>
        </pc:sldMkLst>
        <pc:spChg chg="mod">
          <ac:chgData name="Sara Sprogøe Jønsson" userId="372941ef-9cd8-4b5e-b8a9-b85332e58c6e" providerId="ADAL" clId="{57ABA65E-3B96-4012-9473-7977E6A80DA1}" dt="2019-01-17T11:50:03.313" v="12" actId="20577"/>
          <ac:spMkLst>
            <pc:docMk/>
            <pc:sldMk cId="2061268618" sldId="257"/>
            <ac:spMk id="50" creationId="{7CB2B965-0B10-4976-9578-FD578D0B593B}"/>
          </ac:spMkLst>
        </pc:spChg>
        <pc:spChg chg="mod">
          <ac:chgData name="Sara Sprogøe Jønsson" userId="372941ef-9cd8-4b5e-b8a9-b85332e58c6e" providerId="ADAL" clId="{57ABA65E-3B96-4012-9473-7977E6A80DA1}" dt="2019-01-17T11:49:57.945" v="7" actId="20577"/>
          <ac:spMkLst>
            <pc:docMk/>
            <pc:sldMk cId="2061268618" sldId="257"/>
            <ac:spMk id="56" creationId="{D2F0B595-0D1D-4CDC-B304-FD1B617DB8C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AD23-51AC-4E03-A45E-80EE2BB7A9F8}" type="datetimeFigureOut">
              <a:rPr lang="da-DK" smtClean="0"/>
              <a:t>21-01-2019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6856C-1270-41DC-A6F7-50545A246C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68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20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653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Må ikke stå som studerende eller tilknyttes en klasse i ba.emu.dk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9480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3443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7688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665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5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7734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152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116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0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90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79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245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8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487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95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325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173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9144000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6771B9-0C4B-4007-9B83-3E9306764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05" y="5679300"/>
            <a:ext cx="1905225" cy="9042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D58DCA8-DEB7-4EB1-9C1D-5A00B660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10" y="60079"/>
            <a:ext cx="2987777" cy="1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12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8645016-76ED-4EE3-8FFC-B30B39DE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97" y="0"/>
            <a:ext cx="5080000" cy="68580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929B431-9BD3-4E8A-82C6-0CDCF3DA1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4D96DD-CD55-470E-99C7-FCDCADA6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44" y="0"/>
            <a:ext cx="11430000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EACBA7-A9C8-4585-AA0D-1E4A59D9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5" name="Titel 15">
            <a:extLst>
              <a:ext uri="{FF2B5EF4-FFF2-40B4-BE49-F238E27FC236}">
                <a16:creationId xmlns:a16="http://schemas.microsoft.com/office/drawing/2014/main" id="{700EA361-643F-4CAB-9597-F8FDCBCEC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6" name="Pladsholder til tekst 22">
            <a:extLst>
              <a:ext uri="{FF2B5EF4-FFF2-40B4-BE49-F238E27FC236}">
                <a16:creationId xmlns:a16="http://schemas.microsoft.com/office/drawing/2014/main" id="{B7B48C13-BD93-4E1B-9456-285902489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7" name="Pladsholder til tekst 24">
            <a:extLst>
              <a:ext uri="{FF2B5EF4-FFF2-40B4-BE49-F238E27FC236}">
                <a16:creationId xmlns:a16="http://schemas.microsoft.com/office/drawing/2014/main" id="{2A941B51-9823-452D-AD17-66EAA5722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39471-0D22-4DD2-BBF2-1C71599CD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4" t="-16854" r="4256" b="77660"/>
          <a:stretch/>
        </p:blipFill>
        <p:spPr>
          <a:xfrm>
            <a:off x="4047067" y="3605350"/>
            <a:ext cx="8144933" cy="325265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27F4CB8-748C-E04E-84E9-6C7174910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" b="665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73725E-F125-1A49-AB08-CF6196400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-1" r="26539" b="60967"/>
          <a:stretch/>
        </p:blipFill>
        <p:spPr>
          <a:xfrm>
            <a:off x="5836800" y="3818881"/>
            <a:ext cx="6355200" cy="303912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el og indhold">
    <p:bg>
      <p:bgPr>
        <a:solidFill>
          <a:srgbClr val="45B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D3D39DC-B166-7A45-AE68-9A7F1306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2" b="61310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og indhold">
    <p:bg>
      <p:bgPr>
        <a:solidFill>
          <a:srgbClr val="20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786D59D-BD04-8F44-9FD3-56EBF47B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og indhold">
    <p:bg>
      <p:bgPr>
        <a:solidFill>
          <a:srgbClr val="007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E95201FA-75DE-2C4A-A557-5E1EDD1D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35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5B697E9-8A92-D243-8D84-6A38C8D1D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0225" y="1994536"/>
            <a:ext cx="8591551" cy="1685924"/>
          </a:xfrm>
        </p:spPr>
        <p:txBody>
          <a:bodyPr>
            <a:normAutofit/>
          </a:bodyPr>
          <a:lstStyle>
            <a:lvl1pPr algn="ctr">
              <a:defRPr sz="504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8190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A362614-BAA2-0443-82DE-CE0117E3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7445888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49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7A7741-8029-B34C-BB59-C4D5D4B2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25" y="2529895"/>
            <a:ext cx="3559755" cy="12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3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bg>
      <p:bgPr>
        <a:solidFill>
          <a:srgbClr val="134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7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5756">
          <p15:clr>
            <a:srgbClr val="FBAE40"/>
          </p15:clr>
        </p15:guide>
        <p15:guide id="4" orient="horz" pos="343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6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10515316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6F9560D-F720-0B45-8059-8893C9EB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88" r="-4514"/>
          <a:stretch/>
        </p:blipFill>
        <p:spPr>
          <a:xfrm>
            <a:off x="7161759" y="1"/>
            <a:ext cx="5486276" cy="68579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025B07-46B0-4D1D-B6E2-2CA9A8EA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55" y="0"/>
            <a:ext cx="5087112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00CF3A-B05F-4011-8BCF-8BB74C9BC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4C085C-62C8-41F2-ADBB-7D30B7AD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43" y="1"/>
            <a:ext cx="10160956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CE7B058-4BCB-49A0-A4E1-C11302046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1AD65F9-14F5-432D-98A3-0D28E1FC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78" y="1"/>
            <a:ext cx="11427711" cy="68579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F93209-7709-4C8F-B5B0-974D0587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48" y="0"/>
            <a:ext cx="11432305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983" y="1999819"/>
            <a:ext cx="10515600" cy="381040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288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None/>
        <a:defRPr sz="216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92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3870" indent="-21336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  <p15:guide id="3" pos="385">
          <p15:clr>
            <a:srgbClr val="F26B43"/>
          </p15:clr>
        </p15:guide>
        <p15:guide id="4" orient="horz" pos="3430">
          <p15:clr>
            <a:srgbClr val="F26B43"/>
          </p15:clr>
        </p15:guide>
        <p15:guide id="5" orient="horz" pos="643">
          <p15:clr>
            <a:srgbClr val="F26B43"/>
          </p15:clr>
        </p15:guide>
        <p15:guide id="6" pos="5359">
          <p15:clr>
            <a:srgbClr val="F26B43"/>
          </p15:clr>
        </p15:guide>
        <p15:guide id="7" orient="horz" pos="10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ba.emu.dk/" TargetMode="Externa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ba.emu.dk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39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39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64B969A-AD97-4D9C-B3A9-140676EB0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86F09F8C-C8B6-4C2B-BB69-3496C6C2C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Opbygning og opgavetyper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3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0B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7301CF-28AF-43CE-9FC9-C8ABE003A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Aula-administrator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4D85ECEF-160B-40C3-96C1-81D4B5B0C6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Opgaver i fase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06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NB! Udføres først: Sletning af manuelt oprettede brugere </a:t>
            </a:r>
            <a:r>
              <a:rPr lang="da-DK" dirty="0">
                <a:solidFill>
                  <a:srgbClr val="E32F4A"/>
                </a:solidFill>
              </a:rPr>
              <a:t>UDEN </a:t>
            </a:r>
            <a:r>
              <a:rPr lang="da-DK" dirty="0"/>
              <a:t>CPR</a:t>
            </a:r>
            <a:br>
              <a:rPr lang="da-DK" dirty="0">
                <a:solidFill>
                  <a:srgbClr val="E32F4A"/>
                </a:solidFill>
              </a:rPr>
            </a:br>
            <a:r>
              <a:rPr lang="da-DK" dirty="0"/>
              <a:t>i UNI-logins brugeradministrationsmodul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Login i UNI-logins brugeradministrations-modul på </a:t>
            </a:r>
            <a:r>
              <a:rPr lang="da-DK" sz="1200" dirty="0">
                <a:latin typeface="+mn-lt"/>
                <a:hlinkClick r:id="rId4"/>
              </a:rPr>
              <a:t>www.ba.emu.dk</a:t>
            </a: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”Manuel administration”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”Slet fra institution”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05A8223A-0FD1-4AB4-AA41-5A3720A6AC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5"/>
          <a:stretch/>
        </p:blipFill>
        <p:spPr>
          <a:xfrm>
            <a:off x="4197947" y="2438319"/>
            <a:ext cx="1455854" cy="1665020"/>
          </a:xfrm>
          <a:prstGeom prst="rect">
            <a:avLst/>
          </a:prstGeom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3387739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9EDEAA9E-9794-47A3-B3C5-08938F9905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2" r="86838" b="50233"/>
          <a:stretch/>
        </p:blipFill>
        <p:spPr>
          <a:xfrm>
            <a:off x="4238139" y="4342380"/>
            <a:ext cx="1375469" cy="1145858"/>
          </a:xfrm>
          <a:prstGeom prst="rect">
            <a:avLst/>
          </a:prstGeom>
        </p:spPr>
      </p:pic>
      <p:sp>
        <p:nvSpPr>
          <p:cNvPr id="25" name="Shape 703">
            <a:extLst>
              <a:ext uri="{FF2B5EF4-FFF2-40B4-BE49-F238E27FC236}">
                <a16:creationId xmlns:a16="http://schemas.microsoft.com/office/drawing/2014/main" id="{329B4E5C-AF4D-4615-8EB5-8C41EE05A241}"/>
              </a:ext>
            </a:extLst>
          </p:cNvPr>
          <p:cNvSpPr/>
          <p:nvPr/>
        </p:nvSpPr>
        <p:spPr>
          <a:xfrm>
            <a:off x="3105683" y="450542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5917724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210" indent="-342900">
              <a:buFont typeface="+mj-lt"/>
              <a:buAutoNum type="arabicPeriod" startAt="4"/>
            </a:pPr>
            <a:r>
              <a:rPr lang="da-DK" sz="1200" dirty="0">
                <a:latin typeface="+mn-lt"/>
              </a:rPr>
              <a:t>Vælg ”Alle brugere” under ”Tilknyttede med </a:t>
            </a:r>
            <a:r>
              <a:rPr lang="da-DK" sz="1200" dirty="0" err="1">
                <a:latin typeface="+mn-lt"/>
              </a:rPr>
              <a:t>brugerID</a:t>
            </a:r>
            <a:r>
              <a:rPr lang="da-DK" sz="1200" dirty="0">
                <a:latin typeface="+mn-lt"/>
              </a:rPr>
              <a:t>”:</a:t>
            </a:r>
            <a:endParaRPr lang="da-DK"/>
          </a:p>
          <a:p>
            <a:pPr marL="537210" indent="-342900">
              <a:buFont typeface="+mj-lt"/>
              <a:buAutoNum type="arabicPeriod" startAt="4"/>
            </a:pPr>
            <a:endParaRPr lang="da-DK" sz="1200" dirty="0">
              <a:latin typeface="+mn-lt"/>
            </a:endParaRPr>
          </a:p>
          <a:p>
            <a:pPr marL="537210" indent="-342900">
              <a:buFont typeface="+mj-lt"/>
              <a:buAutoNum type="arabicPeriod" startAt="4"/>
            </a:pPr>
            <a:endParaRPr lang="da-DK" sz="1200" dirty="0">
              <a:latin typeface="+mn-lt"/>
            </a:endParaRPr>
          </a:p>
          <a:p>
            <a:pPr marL="537210" indent="-342900">
              <a:buFont typeface="+mj-lt"/>
              <a:buAutoNum type="arabicPeriod" startAt="5"/>
            </a:pPr>
            <a:r>
              <a:rPr lang="da-DK" sz="1200" dirty="0">
                <a:latin typeface="+mn-lt"/>
              </a:rPr>
              <a:t>SLET alle de brugere på listen, der ikke </a:t>
            </a:r>
            <a:r>
              <a:rPr lang="da-DK" sz="1200" dirty="0">
                <a:latin typeface="Calibri"/>
                <a:cs typeface="Calibri"/>
              </a:rPr>
              <a:t>skal have adgang til Aula og/eller skal være tilknyttet jeres skole (markér medarbejd</a:t>
            </a:r>
            <a:r>
              <a:rPr lang="da-DK" sz="1200" dirty="0">
                <a:latin typeface="+mn-lt"/>
              </a:rPr>
              <a:t>er og tryk ”Slet fra institution”)</a:t>
            </a:r>
          </a:p>
          <a:p>
            <a:pPr marL="537210" indent="-342900">
              <a:buFont typeface="Calibri Light" panose="020F0302020204030204"/>
              <a:buAutoNum type="arabicPeriod" startAt="5"/>
            </a:pPr>
            <a:endParaRPr lang="da-DK" sz="1200" dirty="0">
              <a:latin typeface="+mn-lt"/>
            </a:endParaRPr>
          </a:p>
          <a:p>
            <a:pPr marL="537210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  <a:p>
            <a:pPr marL="537210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  <a:p>
            <a:pPr marL="537210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  <a:p>
            <a:pPr marL="537210" indent="-342900">
              <a:buFont typeface="Arial" panose="020B0604020202020204" pitchFamily="34" charset="0"/>
              <a:buAutoNum type="arabicPeriod" startAt="5"/>
            </a:pPr>
            <a:endParaRPr lang="da-DK" sz="1200" dirty="0">
              <a:latin typeface="+mn-lt"/>
            </a:endParaRPr>
          </a:p>
          <a:p>
            <a:pPr marL="537210" indent="-342900">
              <a:buAutoNum type="arabicPeriod" startAt="5"/>
            </a:pPr>
            <a:r>
              <a:rPr lang="da-DK" sz="1200" dirty="0">
                <a:latin typeface="+mn-lt"/>
              </a:rPr>
              <a:t>Sammenlign denne liste med listen, du får ved at vælge "Tilknyt med CPR". </a:t>
            </a:r>
          </a:p>
          <a:p>
            <a:pPr marL="537210" indent="-342900">
              <a:buAutoNum type="arabicPeriod" startAt="5"/>
            </a:pPr>
            <a:endParaRPr lang="da-DK" sz="1200" dirty="0">
              <a:latin typeface="+mn-lt"/>
            </a:endParaRPr>
          </a:p>
          <a:p>
            <a:pPr marL="537210" indent="-342900">
              <a:buAutoNum type="arabicPeriod" startAt="5"/>
            </a:pPr>
            <a:endParaRPr lang="da-DK" sz="1200" dirty="0">
              <a:latin typeface="+mn-lt"/>
            </a:endParaRPr>
          </a:p>
          <a:p>
            <a:pPr marL="194310"/>
            <a:endParaRPr lang="da-DK" sz="1200" dirty="0">
              <a:latin typeface="+mn-lt"/>
            </a:endParaRPr>
          </a:p>
          <a:p>
            <a:pPr marL="194310"/>
            <a:r>
              <a:rPr lang="da-DK" sz="1200" dirty="0">
                <a:latin typeface="+mn-lt"/>
              </a:rPr>
              <a:t>Står en medarbejder fra "Slet fra </a:t>
            </a:r>
            <a:r>
              <a:rPr lang="da-DK" sz="1200" dirty="0" err="1">
                <a:latin typeface="+mn-lt"/>
              </a:rPr>
              <a:t>institution"-listen</a:t>
            </a:r>
            <a:r>
              <a:rPr lang="da-DK" sz="1200" dirty="0">
                <a:latin typeface="+mn-lt"/>
              </a:rPr>
              <a:t> ikke på listen "Tilknyt med CPR", og skal medarbejderen fortsat være tilknyttet skolen og/eller have adgang til Aula, kontakt da Sara Sprogøe Jønsson på tlf. 41 85 47 85 eller mail: saspj@aarhus.dk</a:t>
            </a:r>
            <a:endParaRPr lang="da-DK" sz="215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BFD515A5-9519-4243-8892-3BFD3E9D4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4660" y="2274413"/>
            <a:ext cx="1847358" cy="636305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8" name="Shape 703">
            <a:extLst>
              <a:ext uri="{FF2B5EF4-FFF2-40B4-BE49-F238E27FC236}">
                <a16:creationId xmlns:a16="http://schemas.microsoft.com/office/drawing/2014/main" id="{5A5CF84D-3E79-48DF-AD31-B08D4262FE00}"/>
              </a:ext>
            </a:extLst>
          </p:cNvPr>
          <p:cNvSpPr/>
          <p:nvPr/>
        </p:nvSpPr>
        <p:spPr>
          <a:xfrm>
            <a:off x="8738384" y="2272784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B938CC0C-AF5E-468C-9CF7-6C712CA13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155" y="3384600"/>
            <a:ext cx="4445190" cy="1260486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30" name="Shape 724">
            <a:extLst>
              <a:ext uri="{FF2B5EF4-FFF2-40B4-BE49-F238E27FC236}">
                <a16:creationId xmlns:a16="http://schemas.microsoft.com/office/drawing/2014/main" id="{6299DA9F-F99D-4C3D-89BF-9E8976A0BCF9}"/>
              </a:ext>
            </a:extLst>
          </p:cNvPr>
          <p:cNvSpPr/>
          <p:nvPr/>
        </p:nvSpPr>
        <p:spPr>
          <a:xfrm>
            <a:off x="11014012" y="4199326"/>
            <a:ext cx="448905" cy="278633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hape 724">
            <a:extLst>
              <a:ext uri="{FF2B5EF4-FFF2-40B4-BE49-F238E27FC236}">
                <a16:creationId xmlns:a16="http://schemas.microsoft.com/office/drawing/2014/main" id="{F9AB5E85-4283-4CB0-93E2-32EBE78BCAB3}"/>
              </a:ext>
            </a:extLst>
          </p:cNvPr>
          <p:cNvSpPr/>
          <p:nvPr/>
        </p:nvSpPr>
        <p:spPr>
          <a:xfrm>
            <a:off x="10494602" y="3626580"/>
            <a:ext cx="915167" cy="388263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dirty="0"/>
              <a:t>NB!: Lad dagtilbudsledere, klubledere, konsulenter fra B&amp;U, it-supportere og lign. stå på listen, indtil der er afklaring herom.</a:t>
            </a:r>
            <a:endParaRPr lang="da-DK" sz="1400" b="1" dirty="0"/>
          </a:p>
        </p:txBody>
      </p:sp>
      <p:sp>
        <p:nvSpPr>
          <p:cNvPr id="18" name="Pladsholder til tekst 4">
            <a:extLst>
              <a:ext uri="{FF2B5EF4-FFF2-40B4-BE49-F238E27FC236}">
                <a16:creationId xmlns:a16="http://schemas.microsoft.com/office/drawing/2014/main" id="{0B002787-A820-4606-9D9C-8CCACD7212E1}"/>
              </a:ext>
            </a:extLst>
          </p:cNvPr>
          <p:cNvSpPr txBox="1">
            <a:spLocks/>
          </p:cNvSpPr>
          <p:nvPr/>
        </p:nvSpPr>
        <p:spPr>
          <a:xfrm>
            <a:off x="821267" y="392430"/>
            <a:ext cx="7137400" cy="31296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40" b="1" kern="1200" spc="360">
                <a:solidFill>
                  <a:srgbClr val="2091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kern="0" dirty="0">
                <a:solidFill>
                  <a:srgbClr val="2F95BF"/>
                </a:solidFill>
                <a:latin typeface="Calibri"/>
                <a:cs typeface="Calibri"/>
                <a:sym typeface="Arial"/>
              </a:rPr>
              <a:t>NB! UDFØRES FØRST: </a:t>
            </a:r>
            <a:r>
              <a:rPr lang="da-DK" sz="1400" dirty="0">
                <a:latin typeface="Calibri"/>
                <a:cs typeface="Calibri"/>
              </a:rPr>
              <a:t>SLETNING AF MANUELT OPRETTEDE BRUGERE I UNI-LOGINS ADMINISTRATIONSMODUL</a:t>
            </a:r>
          </a:p>
        </p:txBody>
      </p:sp>
      <p:pic>
        <p:nvPicPr>
          <p:cNvPr id="19" name="Billede 18" descr="Et billede, der indeholder skærmbillede&#10;&#10;Beskrivelse, der er oprettet med meget høj tiltro">
            <a:extLst>
              <a:ext uri="{FF2B5EF4-FFF2-40B4-BE49-F238E27FC236}">
                <a16:creationId xmlns:a16="http://schemas.microsoft.com/office/drawing/2014/main" id="{F4F0962A-CB95-4159-94E8-2D4842B0EB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346" y="5226903"/>
            <a:ext cx="1802304" cy="508132"/>
          </a:xfrm>
          <a:prstGeom prst="rect">
            <a:avLst/>
          </a:prstGeom>
          <a:ln>
            <a:solidFill>
              <a:srgbClr val="337DA6"/>
            </a:solidFill>
          </a:ln>
        </p:spPr>
      </p:pic>
      <p:pic>
        <p:nvPicPr>
          <p:cNvPr id="2" name="Billede 2" descr="Et billede, der indeholder skærmbillede&#10;&#10;Beskrivelse, der er oprettet med meget høj tiltro">
            <a:extLst>
              <a:ext uri="{FF2B5EF4-FFF2-40B4-BE49-F238E27FC236}">
                <a16:creationId xmlns:a16="http://schemas.microsoft.com/office/drawing/2014/main" id="{94A13C24-6A50-4925-82E4-5B165BE605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1" b="50173"/>
          <a:stretch/>
        </p:blipFill>
        <p:spPr>
          <a:xfrm>
            <a:off x="9547184" y="5158732"/>
            <a:ext cx="1672565" cy="55310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0FEE980D-33C6-4A1A-AE6E-7A4A64F9AC1D}"/>
              </a:ext>
            </a:extLst>
          </p:cNvPr>
          <p:cNvSpPr txBox="1"/>
          <p:nvPr/>
        </p:nvSpPr>
        <p:spPr>
          <a:xfrm>
            <a:off x="8765894" y="5095754"/>
            <a:ext cx="823731" cy="646331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3600" dirty="0">
                <a:solidFill>
                  <a:srgbClr val="C00000"/>
                </a:solidFill>
              </a:rPr>
              <a:t>= ?</a:t>
            </a:r>
            <a:endParaRPr lang="da-DK" sz="3600" dirty="0">
              <a:solidFill>
                <a:srgbClr val="C00000"/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108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NB! Udføres først: Sletning af manuelt oprettede brugere </a:t>
            </a:r>
            <a:r>
              <a:rPr lang="da-DK" dirty="0">
                <a:solidFill>
                  <a:srgbClr val="E32F4A"/>
                </a:solidFill>
              </a:rPr>
              <a:t>MED </a:t>
            </a:r>
            <a:r>
              <a:rPr lang="da-DK" dirty="0"/>
              <a:t>CPR</a:t>
            </a:r>
            <a:br>
              <a:rPr lang="da-DK" dirty="0">
                <a:solidFill>
                  <a:srgbClr val="E32F4A"/>
                </a:solidFill>
              </a:rPr>
            </a:br>
            <a:r>
              <a:rPr lang="da-DK" dirty="0"/>
              <a:t>i UNI-logins brugeradministrationsmodul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1400" kern="0" dirty="0">
                <a:solidFill>
                  <a:srgbClr val="2F95BF"/>
                </a:solidFill>
                <a:cs typeface="Arial"/>
                <a:sym typeface="Arial"/>
              </a:rPr>
              <a:t>NB! UDFØRES FØRST : </a:t>
            </a:r>
            <a:r>
              <a:rPr lang="da-DK" dirty="0"/>
              <a:t>SLETNING AF MANUELT OPRETTEDE BRUGERE I UNI-LOGINS ADMINISTRATIONSMODUL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Login i UNI-logins brugeradministrations-modul på </a:t>
            </a:r>
            <a:r>
              <a:rPr lang="da-DK" sz="1200" dirty="0">
                <a:latin typeface="+mn-lt"/>
                <a:hlinkClick r:id="rId4"/>
              </a:rPr>
              <a:t>www.ba.emu.dk</a:t>
            </a: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”Manuel administration”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”Tilknyt med CPR”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05A8223A-0FD1-4AB4-AA41-5A3720A6AC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5"/>
          <a:stretch/>
        </p:blipFill>
        <p:spPr>
          <a:xfrm>
            <a:off x="4197947" y="2438319"/>
            <a:ext cx="1455854" cy="1665020"/>
          </a:xfrm>
          <a:prstGeom prst="rect">
            <a:avLst/>
          </a:prstGeom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3387739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9EDEAA9E-9794-47A3-B3C5-08938F9905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2" r="86838" b="50233"/>
          <a:stretch/>
        </p:blipFill>
        <p:spPr>
          <a:xfrm>
            <a:off x="4238139" y="4342380"/>
            <a:ext cx="1375469" cy="1145858"/>
          </a:xfrm>
          <a:prstGeom prst="rect">
            <a:avLst/>
          </a:prstGeom>
        </p:spPr>
      </p:pic>
      <p:sp>
        <p:nvSpPr>
          <p:cNvPr id="25" name="Shape 703">
            <a:extLst>
              <a:ext uri="{FF2B5EF4-FFF2-40B4-BE49-F238E27FC236}">
                <a16:creationId xmlns:a16="http://schemas.microsoft.com/office/drawing/2014/main" id="{329B4E5C-AF4D-4615-8EB5-8C41EE05A241}"/>
              </a:ext>
            </a:extLst>
          </p:cNvPr>
          <p:cNvSpPr/>
          <p:nvPr/>
        </p:nvSpPr>
        <p:spPr>
          <a:xfrm>
            <a:off x="3105683" y="4203417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260126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628" indent="-342900">
              <a:buFont typeface="+mj-lt"/>
              <a:buAutoNum type="arabicPeriod" startAt="4"/>
            </a:pPr>
            <a:r>
              <a:rPr lang="da-DK" sz="1200" dirty="0">
                <a:latin typeface="+mn-lt"/>
              </a:rPr>
              <a:t>Gennemgå listen:</a:t>
            </a:r>
          </a:p>
          <a:p>
            <a:pPr marL="651917" indent="-457189">
              <a:buFont typeface="Arial" panose="020B0604020202020204" pitchFamily="34" charset="0"/>
              <a:buChar char="•"/>
            </a:pPr>
            <a:r>
              <a:rPr lang="da-DK" sz="1200" dirty="0">
                <a:latin typeface="+mn-lt"/>
              </a:rPr>
              <a:t>SLET alle de brugere, der ikke skal have adgang til Aula (sammenhold også gerne med liste over medarbejdere, der allerede er oprettet i TEA)</a:t>
            </a:r>
          </a:p>
          <a:p>
            <a:pPr marL="194728"/>
            <a:endParaRPr lang="da-DK" sz="1200" dirty="0">
              <a:latin typeface="+mn-lt"/>
            </a:endParaRPr>
          </a:p>
          <a:p>
            <a:pPr marL="651917" indent="-457189">
              <a:buFont typeface="Arial" panose="020B0604020202020204" pitchFamily="34" charset="0"/>
              <a:buChar char="•"/>
            </a:pPr>
            <a:r>
              <a:rPr lang="da-DK" sz="1200" dirty="0">
                <a:latin typeface="+mn-lt"/>
              </a:rPr>
              <a:t>Opret listens resterende brugere i TEA (se vejledning på de følgende sider)</a:t>
            </a:r>
          </a:p>
          <a:p>
            <a:pPr marL="651917" indent="-457189"/>
            <a:endParaRPr lang="da-DK" sz="1200" dirty="0">
              <a:latin typeface="+mn-lt"/>
            </a:endParaRPr>
          </a:p>
          <a:p>
            <a:pPr marL="651917" indent="-457189">
              <a:buFont typeface="Arial" panose="020B0604020202020204" pitchFamily="34" charset="0"/>
              <a:buChar char="•"/>
            </a:pPr>
            <a:r>
              <a:rPr lang="da-DK" sz="1200" dirty="0">
                <a:latin typeface="+mn-lt"/>
              </a:rPr>
              <a:t>Dagen efter oprettelse i TEA, vil medarbejderne på listen blive slettet automatisk fra listen i brugeradministrationen. Det er en god idé at tjekke nogle dage efter, om dette er sket.</a:t>
            </a: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17" name="Shape 359">
            <a:extLst>
              <a:ext uri="{FF2B5EF4-FFF2-40B4-BE49-F238E27FC236}">
                <a16:creationId xmlns:a16="http://schemas.microsoft.com/office/drawing/2014/main" id="{9364AA85-38CB-4A6A-8CC8-4B43EA942879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dirty="0"/>
              <a:t>NB!: Lad dagtilbudsledere, klubledere, konsulenter fra B&amp;U, it-supportere og lign. stå på listen, indtil der er afklaring herom.</a:t>
            </a:r>
            <a:endParaRPr lang="da-DK" sz="1400" b="1" dirty="0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55559444-8A63-4C34-98D6-18A58E85D0CC}"/>
              </a:ext>
            </a:extLst>
          </p:cNvPr>
          <p:cNvGrpSpPr/>
          <p:nvPr/>
        </p:nvGrpSpPr>
        <p:grpSpPr>
          <a:xfrm>
            <a:off x="9656781" y="2086612"/>
            <a:ext cx="1952016" cy="1669620"/>
            <a:chOff x="9885017" y="-16901"/>
            <a:chExt cx="1251871" cy="1179509"/>
          </a:xfrm>
        </p:grpSpPr>
        <p:pic>
          <p:nvPicPr>
            <p:cNvPr id="34" name="Billede 33">
              <a:extLst>
                <a:ext uri="{FF2B5EF4-FFF2-40B4-BE49-F238E27FC236}">
                  <a16:creationId xmlns:a16="http://schemas.microsoft.com/office/drawing/2014/main" id="{5139EDC2-118A-4C04-BBDF-B4F4C0266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4" t="25607" r="37851" b="49313"/>
            <a:stretch/>
          </p:blipFill>
          <p:spPr>
            <a:xfrm>
              <a:off x="9885017" y="-16901"/>
              <a:ext cx="1194935" cy="1179509"/>
            </a:xfrm>
            <a:prstGeom prst="rect">
              <a:avLst/>
            </a:prstGeom>
            <a:ln>
              <a:solidFill>
                <a:srgbClr val="337DA6"/>
              </a:solidFill>
            </a:ln>
          </p:spPr>
        </p:pic>
        <p:sp>
          <p:nvSpPr>
            <p:cNvPr id="35" name="Shape 724">
              <a:extLst>
                <a:ext uri="{FF2B5EF4-FFF2-40B4-BE49-F238E27FC236}">
                  <a16:creationId xmlns:a16="http://schemas.microsoft.com/office/drawing/2014/main" id="{43D84F67-0371-4D48-B74A-63E2C392A1AC}"/>
                </a:ext>
              </a:extLst>
            </p:cNvPr>
            <p:cNvSpPr/>
            <p:nvPr/>
          </p:nvSpPr>
          <p:spPr>
            <a:xfrm>
              <a:off x="10735722" y="221736"/>
              <a:ext cx="401166" cy="274290"/>
            </a:xfrm>
            <a:prstGeom prst="ellipse">
              <a:avLst/>
            </a:prstGeom>
            <a:noFill/>
            <a:ln w="28575" cap="flat" cmpd="sng">
              <a:solidFill>
                <a:srgbClr val="337D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388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Oprettelse af alle medarbejdere i TEA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a-DK" dirty="0"/>
              <a:t>OPRETTELSE AF ALLE MEDARBEJDERE I TEA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Login i TEA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”Personale”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”Opret”</a:t>
            </a: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628" indent="-342900">
              <a:buFont typeface="+mj-lt"/>
              <a:buAutoNum type="arabicPeriod" startAt="4"/>
            </a:pPr>
            <a:r>
              <a:rPr lang="da-DK" sz="1200" dirty="0">
                <a:latin typeface="+mn-lt"/>
              </a:rPr>
              <a:t>Udfyld skemaet for medarbejderen:</a:t>
            </a:r>
          </a:p>
          <a:p>
            <a:pPr marL="194728"/>
            <a:endParaRPr lang="da-DK" sz="1200" dirty="0">
              <a:latin typeface="+mn-lt"/>
            </a:endParaRPr>
          </a:p>
          <a:p>
            <a:pPr marL="808138" lvl="1" indent="-342900"/>
            <a:r>
              <a:rPr lang="da-DK" sz="1200" dirty="0">
                <a:latin typeface="+mn-lt"/>
              </a:rPr>
              <a:t>Felter markeret med rødt </a:t>
            </a:r>
            <a:r>
              <a:rPr lang="da-DK" sz="1200" b="1" dirty="0">
                <a:solidFill>
                  <a:srgbClr val="E32F4A"/>
                </a:solidFill>
                <a:latin typeface="+mn-lt"/>
              </a:rPr>
              <a:t>SKAL</a:t>
            </a:r>
            <a:r>
              <a:rPr lang="da-DK" sz="1200" dirty="0">
                <a:latin typeface="+mn-lt"/>
              </a:rPr>
              <a:t> udfyldes. </a:t>
            </a:r>
          </a:p>
          <a:p>
            <a:pPr marL="808138" lvl="1" indent="-342900"/>
            <a:r>
              <a:rPr lang="da-DK" sz="1200" dirty="0">
                <a:latin typeface="+mn-lt"/>
              </a:rPr>
              <a:t>Udfyld </a:t>
            </a:r>
            <a:r>
              <a:rPr lang="da-DK" sz="1200" b="1" dirty="0">
                <a:solidFill>
                  <a:srgbClr val="E32F4A"/>
                </a:solidFill>
                <a:latin typeface="+mn-lt"/>
              </a:rPr>
              <a:t>IKKE</a:t>
            </a:r>
            <a:r>
              <a:rPr lang="da-DK" sz="1200" dirty="0">
                <a:latin typeface="+mn-lt"/>
              </a:rPr>
              <a:t> feltet ”Rolle” endnu!</a:t>
            </a:r>
          </a:p>
          <a:p>
            <a:pPr marL="194728"/>
            <a:endParaRPr lang="da-DK" sz="1200" dirty="0">
              <a:latin typeface="+mn-lt"/>
            </a:endParaRPr>
          </a:p>
          <a:p>
            <a:pPr marL="194728"/>
            <a:r>
              <a:rPr lang="da-DK" sz="1200" dirty="0">
                <a:latin typeface="+mn-lt"/>
              </a:rPr>
              <a:t>OBS! Følgende felter indlæses i Aula og vises derfor på medarbejderens profil:</a:t>
            </a:r>
          </a:p>
          <a:p>
            <a:pPr marL="808138" lvl="1" indent="-342900"/>
            <a:r>
              <a:rPr lang="da-DK" sz="1200" dirty="0">
                <a:latin typeface="+mn-lt"/>
              </a:rPr>
              <a:t>Adresse</a:t>
            </a:r>
          </a:p>
          <a:p>
            <a:pPr marL="808138" lvl="1" indent="-342900"/>
            <a:r>
              <a:rPr lang="da-DK" sz="1200" dirty="0">
                <a:latin typeface="+mn-lt"/>
              </a:rPr>
              <a:t>Postnummer</a:t>
            </a:r>
          </a:p>
          <a:p>
            <a:pPr marL="808138" lvl="1" indent="-342900"/>
            <a:r>
              <a:rPr lang="da-DK" sz="1200" dirty="0">
                <a:latin typeface="+mn-lt"/>
              </a:rPr>
              <a:t>Telefon mobil</a:t>
            </a:r>
          </a:p>
          <a:p>
            <a:pPr marL="808138" lvl="1" indent="-342900"/>
            <a:r>
              <a:rPr lang="da-DK" sz="1200" dirty="0" err="1">
                <a:latin typeface="+mn-lt"/>
              </a:rPr>
              <a:t>Email</a:t>
            </a:r>
            <a:r>
              <a:rPr lang="da-DK" sz="1200" dirty="0">
                <a:latin typeface="+mn-lt"/>
              </a:rPr>
              <a:t>-arbejde</a:t>
            </a:r>
          </a:p>
          <a:p>
            <a:pPr marL="537628" indent="-342900">
              <a:buFont typeface="+mj-lt"/>
              <a:buAutoNum type="arabicPeriod" startAt="4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4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5"/>
            </a:pPr>
            <a:r>
              <a:rPr lang="da-DK" sz="1200" dirty="0">
                <a:latin typeface="+mn-lt"/>
              </a:rPr>
              <a:t>Tryk på ”Gem”</a:t>
            </a:r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E4136840-49E1-45C8-AB69-CAE894F42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3" b="82099"/>
          <a:stretch/>
        </p:blipFill>
        <p:spPr>
          <a:xfrm>
            <a:off x="4201456" y="2862641"/>
            <a:ext cx="1412152" cy="795318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2901177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2E047E21-C008-40D3-A8BC-EEDAF739EF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72922" r="68514" b="11228"/>
          <a:stretch/>
        </p:blipFill>
        <p:spPr>
          <a:xfrm>
            <a:off x="4241650" y="4107456"/>
            <a:ext cx="1412152" cy="989425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5" name="Shape 703">
            <a:extLst>
              <a:ext uri="{FF2B5EF4-FFF2-40B4-BE49-F238E27FC236}">
                <a16:creationId xmlns:a16="http://schemas.microsoft.com/office/drawing/2014/main" id="{329B4E5C-AF4D-4615-8EB5-8C41EE05A241}"/>
              </a:ext>
            </a:extLst>
          </p:cNvPr>
          <p:cNvSpPr/>
          <p:nvPr/>
        </p:nvSpPr>
        <p:spPr>
          <a:xfrm>
            <a:off x="3105683" y="450542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3BC1F705-FFC5-49BB-BEFA-E2697B884488}"/>
              </a:ext>
            </a:extLst>
          </p:cNvPr>
          <p:cNvGrpSpPr/>
          <p:nvPr/>
        </p:nvGrpSpPr>
        <p:grpSpPr>
          <a:xfrm>
            <a:off x="9122402" y="1734085"/>
            <a:ext cx="2248615" cy="3497792"/>
            <a:chOff x="9101284" y="1781147"/>
            <a:chExt cx="2248615" cy="3497792"/>
          </a:xfrm>
        </p:grpSpPr>
        <p:pic>
          <p:nvPicPr>
            <p:cNvPr id="34" name="Billede 33">
              <a:extLst>
                <a:ext uri="{FF2B5EF4-FFF2-40B4-BE49-F238E27FC236}">
                  <a16:creationId xmlns:a16="http://schemas.microsoft.com/office/drawing/2014/main" id="{6BD7F11E-AC92-4FB8-82D2-4551B31A7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" r="2948"/>
            <a:stretch/>
          </p:blipFill>
          <p:spPr>
            <a:xfrm>
              <a:off x="9101284" y="1781147"/>
              <a:ext cx="2248615" cy="3497792"/>
            </a:xfrm>
            <a:prstGeom prst="rect">
              <a:avLst/>
            </a:prstGeom>
            <a:ln>
              <a:solidFill>
                <a:srgbClr val="337DA6"/>
              </a:solidFill>
            </a:ln>
          </p:spPr>
        </p:pic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5F6DB94A-7B95-447E-9252-2EDFEB373B30}"/>
                </a:ext>
              </a:extLst>
            </p:cNvPr>
            <p:cNvSpPr/>
            <p:nvPr/>
          </p:nvSpPr>
          <p:spPr>
            <a:xfrm>
              <a:off x="9885609" y="2143328"/>
              <a:ext cx="234892" cy="92279"/>
            </a:xfrm>
            <a:prstGeom prst="rect">
              <a:avLst/>
            </a:prstGeom>
            <a:solidFill>
              <a:srgbClr val="FE9EA0"/>
            </a:solidFill>
            <a:ln>
              <a:solidFill>
                <a:srgbClr val="337D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28632D0F-1DF0-4B4F-B820-5667EFF76C50}"/>
                </a:ext>
              </a:extLst>
            </p:cNvPr>
            <p:cNvSpPr/>
            <p:nvPr/>
          </p:nvSpPr>
          <p:spPr>
            <a:xfrm>
              <a:off x="9860441" y="2479140"/>
              <a:ext cx="1409351" cy="92279"/>
            </a:xfrm>
            <a:prstGeom prst="rect">
              <a:avLst/>
            </a:prstGeom>
            <a:solidFill>
              <a:srgbClr val="FE9EA0"/>
            </a:solidFill>
            <a:ln>
              <a:solidFill>
                <a:srgbClr val="337D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596DDDAC-4E11-4FD6-BD23-6AD185818246}"/>
                </a:ext>
              </a:extLst>
            </p:cNvPr>
            <p:cNvSpPr/>
            <p:nvPr/>
          </p:nvSpPr>
          <p:spPr>
            <a:xfrm>
              <a:off x="9868830" y="2645774"/>
              <a:ext cx="1409351" cy="92279"/>
            </a:xfrm>
            <a:prstGeom prst="rect">
              <a:avLst/>
            </a:prstGeom>
            <a:solidFill>
              <a:srgbClr val="FE9EA0"/>
            </a:solidFill>
            <a:ln>
              <a:solidFill>
                <a:srgbClr val="337D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3" name="Grafik 2" descr="Luk">
            <a:extLst>
              <a:ext uri="{FF2B5EF4-FFF2-40B4-BE49-F238E27FC236}">
                <a16:creationId xmlns:a16="http://schemas.microsoft.com/office/drawing/2014/main" id="{D24956DB-2B6B-4BFB-B3FB-ED16E4850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8337" y="4122917"/>
            <a:ext cx="310344" cy="310344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8765A68A-0098-4CCB-9A21-3C8DA635C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9" t="85337" r="20459" b="8699"/>
          <a:stretch/>
        </p:blipFill>
        <p:spPr>
          <a:xfrm>
            <a:off x="9122401" y="5462243"/>
            <a:ext cx="2316917" cy="610795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40" name="Shape 703">
            <a:extLst>
              <a:ext uri="{FF2B5EF4-FFF2-40B4-BE49-F238E27FC236}">
                <a16:creationId xmlns:a16="http://schemas.microsoft.com/office/drawing/2014/main" id="{B96353BA-7501-43D4-833D-67ABBF720D79}"/>
              </a:ext>
            </a:extLst>
          </p:cNvPr>
          <p:cNvSpPr/>
          <p:nvPr/>
        </p:nvSpPr>
        <p:spPr>
          <a:xfrm>
            <a:off x="7979796" y="5429120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92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Oprettelse af alle medarbejdere i TEA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a-DK" dirty="0"/>
              <a:t>OPRETTELSE AF ALLE MEDARBEJDERE I TEA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3159458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 startAt="6"/>
            </a:pPr>
            <a:r>
              <a:rPr lang="da-DK" sz="1200" dirty="0">
                <a:latin typeface="+mn-lt"/>
              </a:rPr>
              <a:t>Når du har gemt medarbejderen, tryk da på ”Rolle” og vælg den rette rolle.</a:t>
            </a:r>
          </a:p>
          <a:p>
            <a:pPr marL="194729"/>
            <a:r>
              <a:rPr lang="da-DK" sz="1200" dirty="0">
                <a:latin typeface="+mn-lt"/>
              </a:rPr>
              <a:t>En medarbejder SKAL have en af rollerne markeret med * - der kan derefter evt. suppleres med en af de øvrige roller.</a:t>
            </a:r>
          </a:p>
          <a:p>
            <a:pPr marL="194729"/>
            <a:r>
              <a:rPr lang="da-DK" sz="1200" b="1" dirty="0">
                <a:latin typeface="+mn-lt"/>
              </a:rPr>
              <a:t>Konsulent</a:t>
            </a:r>
            <a:r>
              <a:rPr lang="da-DK" sz="1200" dirty="0">
                <a:latin typeface="+mn-lt"/>
              </a:rPr>
              <a:t>: Bruges KUN til eksterne konsulenter, som I selv betaler for</a:t>
            </a:r>
          </a:p>
          <a:p>
            <a:pPr marL="194729"/>
            <a:r>
              <a:rPr lang="da-DK" sz="1200" b="1" dirty="0">
                <a:latin typeface="+mn-lt"/>
              </a:rPr>
              <a:t>Ledelse</a:t>
            </a:r>
            <a:r>
              <a:rPr lang="da-DK" sz="1200" dirty="0">
                <a:latin typeface="+mn-lt"/>
              </a:rPr>
              <a:t>: Alle i ledelsen (inkl. Skoleleder)</a:t>
            </a:r>
          </a:p>
          <a:p>
            <a:pPr marL="194729"/>
            <a:r>
              <a:rPr lang="da-DK" sz="1200" b="1" dirty="0">
                <a:latin typeface="+mn-lt"/>
              </a:rPr>
              <a:t>Leder</a:t>
            </a:r>
            <a:r>
              <a:rPr lang="da-DK" sz="1200" dirty="0">
                <a:latin typeface="+mn-lt"/>
              </a:rPr>
              <a:t>: KUN skoleleder</a:t>
            </a:r>
          </a:p>
          <a:p>
            <a:pPr marL="194729"/>
            <a:r>
              <a:rPr lang="da-DK" sz="1200" b="1" dirty="0">
                <a:latin typeface="+mn-lt"/>
              </a:rPr>
              <a:t>Lærer</a:t>
            </a:r>
            <a:r>
              <a:rPr lang="da-DK" sz="1200" dirty="0">
                <a:latin typeface="+mn-lt"/>
              </a:rPr>
              <a:t>: Alle lærere</a:t>
            </a:r>
          </a:p>
          <a:p>
            <a:pPr marL="194729"/>
            <a:r>
              <a:rPr lang="da-DK" sz="1200" b="1" dirty="0">
                <a:latin typeface="+mn-lt"/>
              </a:rPr>
              <a:t>Pædagog</a:t>
            </a:r>
            <a:r>
              <a:rPr lang="da-DK" sz="1200" dirty="0">
                <a:latin typeface="+mn-lt"/>
              </a:rPr>
              <a:t>: Alle pædagoger inkl. Pædagogmedhjælpere/faste medarbejdere i SFO</a:t>
            </a:r>
          </a:p>
          <a:p>
            <a:pPr marL="194729"/>
            <a:r>
              <a:rPr lang="da-DK" sz="1200" b="1" dirty="0">
                <a:latin typeface="+mn-lt"/>
              </a:rPr>
              <a:t>TAP</a:t>
            </a:r>
            <a:r>
              <a:rPr lang="da-DK" sz="1200" dirty="0">
                <a:latin typeface="+mn-lt"/>
              </a:rPr>
              <a:t>: Teknisk personale, administrativt personale, kantinepersonale etc.</a:t>
            </a:r>
          </a:p>
          <a:p>
            <a:pPr marL="194729"/>
            <a:r>
              <a:rPr lang="da-DK" sz="1200" b="1" dirty="0">
                <a:latin typeface="+mn-lt"/>
              </a:rPr>
              <a:t>Vikar</a:t>
            </a:r>
            <a:r>
              <a:rPr lang="da-DK" sz="1200" dirty="0">
                <a:latin typeface="+mn-lt"/>
              </a:rPr>
              <a:t>: Alle studerende og timevikarer (ved længerevarende vikariater: vælg en rolle efter uddannelse, dvs. fx ”lærer”.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628" indent="-342900">
              <a:buFont typeface="+mj-lt"/>
              <a:buAutoNum type="arabicPeriod" startAt="7"/>
            </a:pPr>
            <a:r>
              <a:rPr lang="da-DK" sz="1200" dirty="0">
                <a:latin typeface="+mn-lt"/>
              </a:rPr>
              <a:t>Klik på ”Gem”</a:t>
            </a:r>
          </a:p>
          <a:p>
            <a:pPr marL="537628" indent="-342900">
              <a:buFont typeface="+mj-lt"/>
              <a:buAutoNum type="arabicPeriod" startAt="7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7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7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7"/>
            </a:pPr>
            <a:r>
              <a:rPr lang="da-DK" sz="1200" dirty="0">
                <a:latin typeface="+mn-lt"/>
              </a:rPr>
              <a:t>Fortsæt til </a:t>
            </a:r>
            <a:r>
              <a:rPr lang="da-DK" sz="1200" b="1" dirty="0">
                <a:latin typeface="+mn-lt"/>
              </a:rPr>
              <a:t>alle</a:t>
            </a:r>
            <a:r>
              <a:rPr lang="da-DK" sz="1200" dirty="0">
                <a:latin typeface="+mn-lt"/>
              </a:rPr>
              <a:t> medarbejdere er tildelt den/de rette rolle/roller i TEA</a:t>
            </a: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39" name="Billede 38">
            <a:extLst>
              <a:ext uri="{FF2B5EF4-FFF2-40B4-BE49-F238E27FC236}">
                <a16:creationId xmlns:a16="http://schemas.microsoft.com/office/drawing/2014/main" id="{8765A68A-0098-4CCB-9A21-3C8DA635CC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9" t="85337" r="20459" b="8699"/>
          <a:stretch/>
        </p:blipFill>
        <p:spPr>
          <a:xfrm>
            <a:off x="9122401" y="2014364"/>
            <a:ext cx="2316917" cy="610795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40" name="Shape 703">
            <a:extLst>
              <a:ext uri="{FF2B5EF4-FFF2-40B4-BE49-F238E27FC236}">
                <a16:creationId xmlns:a16="http://schemas.microsoft.com/office/drawing/2014/main" id="{B96353BA-7501-43D4-833D-67ABBF720D79}"/>
              </a:ext>
            </a:extLst>
          </p:cNvPr>
          <p:cNvSpPr/>
          <p:nvPr/>
        </p:nvSpPr>
        <p:spPr>
          <a:xfrm>
            <a:off x="7979796" y="198124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1109C486-01E5-4A0F-B5B9-BA4095F02F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1822" b="1961"/>
          <a:stretch/>
        </p:blipFill>
        <p:spPr>
          <a:xfrm>
            <a:off x="4026952" y="3003550"/>
            <a:ext cx="1958353" cy="2546682"/>
          </a:xfrm>
          <a:prstGeom prst="rect">
            <a:avLst/>
          </a:prstGeom>
          <a:ln>
            <a:solidFill>
              <a:srgbClr val="337DA6"/>
            </a:solidFill>
          </a:ln>
        </p:spPr>
      </p:pic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03C68653-22E6-42E8-AF93-1CEEB514D88E}"/>
              </a:ext>
            </a:extLst>
          </p:cNvPr>
          <p:cNvCxnSpPr>
            <a:cxnSpLocks/>
          </p:cNvCxnSpPr>
          <p:nvPr/>
        </p:nvCxnSpPr>
        <p:spPr>
          <a:xfrm flipH="1" flipV="1">
            <a:off x="3331964" y="3417015"/>
            <a:ext cx="803048" cy="19902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8BB4FB7F-D545-4319-B1A7-179179862968}"/>
              </a:ext>
            </a:extLst>
          </p:cNvPr>
          <p:cNvCxnSpPr>
            <a:cxnSpLocks/>
          </p:cNvCxnSpPr>
          <p:nvPr/>
        </p:nvCxnSpPr>
        <p:spPr>
          <a:xfrm flipH="1">
            <a:off x="2659310" y="3868589"/>
            <a:ext cx="1475702" cy="23362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C56CAFA6-7E7C-49C2-B200-15770606680E}"/>
              </a:ext>
            </a:extLst>
          </p:cNvPr>
          <p:cNvCxnSpPr>
            <a:cxnSpLocks/>
          </p:cNvCxnSpPr>
          <p:nvPr/>
        </p:nvCxnSpPr>
        <p:spPr>
          <a:xfrm flipH="1">
            <a:off x="3640962" y="3734754"/>
            <a:ext cx="494050" cy="198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>
            <a:extLst>
              <a:ext uri="{FF2B5EF4-FFF2-40B4-BE49-F238E27FC236}">
                <a16:creationId xmlns:a16="http://schemas.microsoft.com/office/drawing/2014/main" id="{77316648-2E2F-455D-BF23-36269361DE7E}"/>
              </a:ext>
            </a:extLst>
          </p:cNvPr>
          <p:cNvCxnSpPr>
            <a:cxnSpLocks/>
          </p:cNvCxnSpPr>
          <p:nvPr/>
        </p:nvCxnSpPr>
        <p:spPr>
          <a:xfrm flipH="1">
            <a:off x="2390862" y="3983506"/>
            <a:ext cx="1854108" cy="35360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pilforbindelse 30">
            <a:extLst>
              <a:ext uri="{FF2B5EF4-FFF2-40B4-BE49-F238E27FC236}">
                <a16:creationId xmlns:a16="http://schemas.microsoft.com/office/drawing/2014/main" id="{AC299E8F-0889-4317-8BB3-CB62E15BCDF0}"/>
              </a:ext>
            </a:extLst>
          </p:cNvPr>
          <p:cNvCxnSpPr>
            <a:cxnSpLocks/>
          </p:cNvCxnSpPr>
          <p:nvPr/>
        </p:nvCxnSpPr>
        <p:spPr>
          <a:xfrm flipH="1">
            <a:off x="3331964" y="4337108"/>
            <a:ext cx="926328" cy="80740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>
            <a:extLst>
              <a:ext uri="{FF2B5EF4-FFF2-40B4-BE49-F238E27FC236}">
                <a16:creationId xmlns:a16="http://schemas.microsoft.com/office/drawing/2014/main" id="{5CED55AE-3B14-4F17-86EB-1AADF8175FEA}"/>
              </a:ext>
            </a:extLst>
          </p:cNvPr>
          <p:cNvCxnSpPr>
            <a:cxnSpLocks/>
          </p:cNvCxnSpPr>
          <p:nvPr/>
        </p:nvCxnSpPr>
        <p:spPr>
          <a:xfrm flipH="1">
            <a:off x="3042462" y="4102217"/>
            <a:ext cx="1202509" cy="54788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F5E595A3-211A-4023-8C94-8890ECF1B2F8}"/>
              </a:ext>
            </a:extLst>
          </p:cNvPr>
          <p:cNvCxnSpPr>
            <a:cxnSpLocks/>
          </p:cNvCxnSpPr>
          <p:nvPr/>
        </p:nvCxnSpPr>
        <p:spPr>
          <a:xfrm flipH="1">
            <a:off x="3414320" y="4555222"/>
            <a:ext cx="843972" cy="107786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F4C43C86-8068-48D8-A07F-71D9D4B01BBB}"/>
              </a:ext>
            </a:extLst>
          </p:cNvPr>
          <p:cNvSpPr/>
          <p:nvPr/>
        </p:nvSpPr>
        <p:spPr>
          <a:xfrm>
            <a:off x="6578353" y="5361685"/>
            <a:ext cx="5335480" cy="1172867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4729"/>
            <a:r>
              <a:rPr lang="da-DK" sz="1600" dirty="0"/>
              <a:t>NB! Skal en studerende eller vikar have adgang til </a:t>
            </a:r>
            <a:r>
              <a:rPr lang="da-DK" sz="1600" dirty="0">
                <a:solidFill>
                  <a:schemeClr val="tx1"/>
                </a:solidFill>
              </a:rPr>
              <a:t>MinUddannelse</a:t>
            </a:r>
            <a:r>
              <a:rPr lang="da-DK" sz="1600" dirty="0"/>
              <a:t>, skal der også sættes kryds i ”Lærer” eller ”Pædagog”, da rollen ”Vikar” på nuværende tidspunkt ikke giver adgang til MinUddannelse.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0953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Gennemgang og tildeling af de rette roller til medarbejdere i TEA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 fontScale="92500"/>
          </a:bodyPr>
          <a:lstStyle/>
          <a:p>
            <a:r>
              <a:rPr lang="da-DK" dirty="0"/>
              <a:t>GENNEMGANG OG TILDELING AF DE RETTEROLLER TIL ALLE MEDARBEJDERE I TEA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Login i TEA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”Personale”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Du får nu en liste over alle de medarbejdere, der er registreret i TEA for din skole. 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da-DK" sz="1200" dirty="0"/>
              <a:t> Gennemgå listen og tjek, at hver enkelt medarbejder er tildelt den rette rolle (jf. de roller, der må anvendes - se listen på næste side) i kolonnen ”</a:t>
            </a:r>
            <a:r>
              <a:rPr lang="da-DK" sz="1200" dirty="0" err="1"/>
              <a:t>Pers.rolle</a:t>
            </a:r>
            <a:r>
              <a:rPr lang="da-DK" sz="1200" dirty="0"/>
              <a:t>)</a:t>
            </a:r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r>
              <a:rPr lang="da-DK" sz="1200" dirty="0"/>
              <a:t> Har en medarbejder ikke den rette rolle, vælger du medarbejderen på listen</a:t>
            </a:r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r>
              <a:rPr lang="da-DK" sz="1200" dirty="0"/>
              <a:t> Vælg ny rolle i feltet ”Rolle” i højre side (jf. de roller, der må anvendes – se listen på næste side)</a:t>
            </a:r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E4136840-49E1-45C8-AB69-CAE894F42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3" b="82099"/>
          <a:stretch/>
        </p:blipFill>
        <p:spPr>
          <a:xfrm>
            <a:off x="4201456" y="2862641"/>
            <a:ext cx="1412152" cy="795318"/>
          </a:xfrm>
          <a:prstGeom prst="rect">
            <a:avLst/>
          </a:prstGeom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2901177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CD69C892-3AB7-45F1-80A5-E6410BD39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" b="2172"/>
          <a:stretch/>
        </p:blipFill>
        <p:spPr>
          <a:xfrm>
            <a:off x="3196315" y="4663268"/>
            <a:ext cx="2679691" cy="1802302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26BBE02D-0C96-4191-9306-92FE87441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3" b="66167"/>
          <a:stretch/>
        </p:blipFill>
        <p:spPr>
          <a:xfrm>
            <a:off x="9047432" y="1948123"/>
            <a:ext cx="2429374" cy="1450058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44ADE3C0-5840-4527-9101-AA65001A6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0" b="74968"/>
          <a:stretch/>
        </p:blipFill>
        <p:spPr>
          <a:xfrm>
            <a:off x="9085960" y="3651171"/>
            <a:ext cx="2390846" cy="626918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D148D4D-5092-4DDC-9DD4-2C9A0B9D9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7" t="39090"/>
          <a:stretch/>
        </p:blipFill>
        <p:spPr>
          <a:xfrm>
            <a:off x="9613275" y="4432502"/>
            <a:ext cx="1843723" cy="2173733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9" name="Shape 724">
            <a:extLst>
              <a:ext uri="{FF2B5EF4-FFF2-40B4-BE49-F238E27FC236}">
                <a16:creationId xmlns:a16="http://schemas.microsoft.com/office/drawing/2014/main" id="{0439D386-2A8C-4420-AC2D-D7C39884E4A4}"/>
              </a:ext>
            </a:extLst>
          </p:cNvPr>
          <p:cNvSpPr/>
          <p:nvPr/>
        </p:nvSpPr>
        <p:spPr>
          <a:xfrm>
            <a:off x="9525740" y="5086709"/>
            <a:ext cx="1924563" cy="388263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05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Gennemgang og tildeling af de rette roller til medarbejdere i TEA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8819883" cy="312965"/>
          </a:xfrm>
        </p:spPr>
        <p:txBody>
          <a:bodyPr>
            <a:normAutofit fontScale="92500"/>
          </a:bodyPr>
          <a:lstStyle/>
          <a:p>
            <a:r>
              <a:rPr lang="da-DK" dirty="0"/>
              <a:t>GENNEMGANG OG TILDELING AF DE RETTEROLLER TIL ALLE MEDARBEJDERE I TEA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3159458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 startAt="6"/>
            </a:pPr>
            <a:r>
              <a:rPr lang="da-DK" sz="1200" dirty="0">
                <a:latin typeface="+mn-lt"/>
              </a:rPr>
              <a:t>Hver medarbejder SKAL have en af rollerne markeret med * - der kan derefter evt. suppleres med en af de øvrige roller.</a:t>
            </a:r>
          </a:p>
          <a:p>
            <a:pPr marL="194729"/>
            <a:r>
              <a:rPr lang="da-DK" sz="1200" b="1" dirty="0">
                <a:latin typeface="+mn-lt"/>
              </a:rPr>
              <a:t>Konsulent</a:t>
            </a:r>
            <a:r>
              <a:rPr lang="da-DK" sz="1200" dirty="0">
                <a:latin typeface="+mn-lt"/>
              </a:rPr>
              <a:t>: Bruges KUN til eksterne konsulenter, som I selv betaler for</a:t>
            </a:r>
          </a:p>
          <a:p>
            <a:pPr marL="194729"/>
            <a:r>
              <a:rPr lang="da-DK" sz="1200" b="1" dirty="0">
                <a:latin typeface="+mn-lt"/>
              </a:rPr>
              <a:t>Ledelse</a:t>
            </a:r>
            <a:r>
              <a:rPr lang="da-DK" sz="1200" dirty="0">
                <a:latin typeface="+mn-lt"/>
              </a:rPr>
              <a:t>: Alle i ledelsen (inkl. Skoleleder)</a:t>
            </a:r>
          </a:p>
          <a:p>
            <a:pPr marL="194729"/>
            <a:r>
              <a:rPr lang="da-DK" sz="1200" b="1" dirty="0">
                <a:latin typeface="+mn-lt"/>
              </a:rPr>
              <a:t>Leder</a:t>
            </a:r>
            <a:r>
              <a:rPr lang="da-DK" sz="1200" dirty="0">
                <a:latin typeface="+mn-lt"/>
              </a:rPr>
              <a:t>: KUN skoleleder</a:t>
            </a:r>
          </a:p>
          <a:p>
            <a:pPr marL="194729"/>
            <a:r>
              <a:rPr lang="da-DK" sz="1200" b="1" dirty="0">
                <a:latin typeface="+mn-lt"/>
              </a:rPr>
              <a:t>Lærer</a:t>
            </a:r>
            <a:r>
              <a:rPr lang="da-DK" sz="1200" dirty="0">
                <a:latin typeface="+mn-lt"/>
              </a:rPr>
              <a:t>: Alle lærere</a:t>
            </a:r>
          </a:p>
          <a:p>
            <a:pPr marL="194729"/>
            <a:r>
              <a:rPr lang="da-DK" sz="1200" b="1" dirty="0">
                <a:latin typeface="+mn-lt"/>
              </a:rPr>
              <a:t>Pædagog</a:t>
            </a:r>
            <a:r>
              <a:rPr lang="da-DK" sz="1200" dirty="0">
                <a:latin typeface="+mn-lt"/>
              </a:rPr>
              <a:t>: Alle pædagoger inkl. Pædagogmedhjælpere/faste medarbejdere i SFO</a:t>
            </a:r>
          </a:p>
          <a:p>
            <a:pPr marL="194729"/>
            <a:r>
              <a:rPr lang="da-DK" sz="1200" b="1" dirty="0">
                <a:latin typeface="+mn-lt"/>
              </a:rPr>
              <a:t>TAP</a:t>
            </a:r>
            <a:r>
              <a:rPr lang="da-DK" sz="1200" dirty="0">
                <a:latin typeface="+mn-lt"/>
              </a:rPr>
              <a:t>: Teknisk personale, administrativt personale, kantinepersonale etc.</a:t>
            </a:r>
          </a:p>
          <a:p>
            <a:pPr marL="194729"/>
            <a:r>
              <a:rPr lang="da-DK" sz="1200" b="1" dirty="0">
                <a:latin typeface="+mn-lt"/>
              </a:rPr>
              <a:t>Vikar</a:t>
            </a:r>
            <a:r>
              <a:rPr lang="da-DK" sz="1200" dirty="0">
                <a:latin typeface="+mn-lt"/>
              </a:rPr>
              <a:t>: Alle studerende og timevikarer (ved længerevarende vikariater: vælg en rolle efter uddannelse, dvs. fx ”lærer”.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628" indent="-342900">
              <a:buFont typeface="+mj-lt"/>
              <a:buAutoNum type="arabicPeriod" startAt="7"/>
            </a:pPr>
            <a:r>
              <a:rPr lang="da-DK" sz="1200" dirty="0">
                <a:latin typeface="+mn-lt"/>
              </a:rPr>
              <a:t>Klik på ”Gem”</a:t>
            </a:r>
          </a:p>
          <a:p>
            <a:pPr marL="537628" indent="-342900">
              <a:buFont typeface="+mj-lt"/>
              <a:buAutoNum type="arabicPeriod" startAt="7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7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7"/>
            </a:pPr>
            <a:endParaRPr lang="da-DK" sz="1200" dirty="0">
              <a:latin typeface="+mn-lt"/>
            </a:endParaRPr>
          </a:p>
          <a:p>
            <a:pPr marL="537628" indent="-342900">
              <a:buFont typeface="+mj-lt"/>
              <a:buAutoNum type="arabicPeriod" startAt="7"/>
            </a:pPr>
            <a:r>
              <a:rPr lang="da-DK" sz="1200" dirty="0">
                <a:latin typeface="+mn-lt"/>
              </a:rPr>
              <a:t>Fortsæt til </a:t>
            </a:r>
            <a:r>
              <a:rPr lang="da-DK" sz="1200" b="1" dirty="0">
                <a:latin typeface="+mn-lt"/>
              </a:rPr>
              <a:t>alle</a:t>
            </a:r>
            <a:r>
              <a:rPr lang="da-DK" sz="1200" dirty="0">
                <a:latin typeface="+mn-lt"/>
              </a:rPr>
              <a:t> medarbejdere er tildelt den/de rette rolle/roller i TEA</a:t>
            </a: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39" name="Billede 38">
            <a:extLst>
              <a:ext uri="{FF2B5EF4-FFF2-40B4-BE49-F238E27FC236}">
                <a16:creationId xmlns:a16="http://schemas.microsoft.com/office/drawing/2014/main" id="{8765A68A-0098-4CCB-9A21-3C8DA635CC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9" t="85337" r="20459" b="8699"/>
          <a:stretch/>
        </p:blipFill>
        <p:spPr>
          <a:xfrm>
            <a:off x="9122401" y="2014364"/>
            <a:ext cx="2316917" cy="610795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40" name="Shape 703">
            <a:extLst>
              <a:ext uri="{FF2B5EF4-FFF2-40B4-BE49-F238E27FC236}">
                <a16:creationId xmlns:a16="http://schemas.microsoft.com/office/drawing/2014/main" id="{B96353BA-7501-43D4-833D-67ABBF720D79}"/>
              </a:ext>
            </a:extLst>
          </p:cNvPr>
          <p:cNvSpPr/>
          <p:nvPr/>
        </p:nvSpPr>
        <p:spPr>
          <a:xfrm>
            <a:off x="7979796" y="198124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1109C486-01E5-4A0F-B5B9-BA4095F02F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1822" b="1961"/>
          <a:stretch/>
        </p:blipFill>
        <p:spPr>
          <a:xfrm>
            <a:off x="4026952" y="3003550"/>
            <a:ext cx="1958353" cy="2546682"/>
          </a:xfrm>
          <a:prstGeom prst="rect">
            <a:avLst/>
          </a:prstGeom>
          <a:ln>
            <a:solidFill>
              <a:srgbClr val="337DA6"/>
            </a:solidFill>
          </a:ln>
        </p:spPr>
      </p:pic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03C68653-22E6-42E8-AF93-1CEEB514D88E}"/>
              </a:ext>
            </a:extLst>
          </p:cNvPr>
          <p:cNvCxnSpPr>
            <a:cxnSpLocks/>
          </p:cNvCxnSpPr>
          <p:nvPr/>
        </p:nvCxnSpPr>
        <p:spPr>
          <a:xfrm flipH="1" flipV="1">
            <a:off x="3414320" y="2989411"/>
            <a:ext cx="720692" cy="6266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8BB4FB7F-D545-4319-B1A7-179179862968}"/>
              </a:ext>
            </a:extLst>
          </p:cNvPr>
          <p:cNvCxnSpPr>
            <a:cxnSpLocks/>
          </p:cNvCxnSpPr>
          <p:nvPr/>
        </p:nvCxnSpPr>
        <p:spPr>
          <a:xfrm flipH="1" flipV="1">
            <a:off x="2592280" y="3616043"/>
            <a:ext cx="1542732" cy="2525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C56CAFA6-7E7C-49C2-B200-15770606680E}"/>
              </a:ext>
            </a:extLst>
          </p:cNvPr>
          <p:cNvCxnSpPr>
            <a:cxnSpLocks/>
          </p:cNvCxnSpPr>
          <p:nvPr/>
        </p:nvCxnSpPr>
        <p:spPr>
          <a:xfrm flipH="1" flipV="1">
            <a:off x="3414320" y="3429000"/>
            <a:ext cx="720692" cy="3057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>
            <a:extLst>
              <a:ext uri="{FF2B5EF4-FFF2-40B4-BE49-F238E27FC236}">
                <a16:creationId xmlns:a16="http://schemas.microsoft.com/office/drawing/2014/main" id="{77316648-2E2F-455D-BF23-36269361DE7E}"/>
              </a:ext>
            </a:extLst>
          </p:cNvPr>
          <p:cNvCxnSpPr>
            <a:cxnSpLocks/>
          </p:cNvCxnSpPr>
          <p:nvPr/>
        </p:nvCxnSpPr>
        <p:spPr>
          <a:xfrm flipH="1" flipV="1">
            <a:off x="2317072" y="3868589"/>
            <a:ext cx="1927898" cy="11491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pilforbindelse 30">
            <a:extLst>
              <a:ext uri="{FF2B5EF4-FFF2-40B4-BE49-F238E27FC236}">
                <a16:creationId xmlns:a16="http://schemas.microsoft.com/office/drawing/2014/main" id="{AC299E8F-0889-4317-8BB3-CB62E15BCDF0}"/>
              </a:ext>
            </a:extLst>
          </p:cNvPr>
          <p:cNvCxnSpPr>
            <a:cxnSpLocks/>
          </p:cNvCxnSpPr>
          <p:nvPr/>
        </p:nvCxnSpPr>
        <p:spPr>
          <a:xfrm flipH="1">
            <a:off x="3414320" y="4337108"/>
            <a:ext cx="843972" cy="35917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>
            <a:extLst>
              <a:ext uri="{FF2B5EF4-FFF2-40B4-BE49-F238E27FC236}">
                <a16:creationId xmlns:a16="http://schemas.microsoft.com/office/drawing/2014/main" id="{5CED55AE-3B14-4F17-86EB-1AADF8175FEA}"/>
              </a:ext>
            </a:extLst>
          </p:cNvPr>
          <p:cNvCxnSpPr>
            <a:cxnSpLocks/>
          </p:cNvCxnSpPr>
          <p:nvPr/>
        </p:nvCxnSpPr>
        <p:spPr>
          <a:xfrm flipH="1">
            <a:off x="3568823" y="4102217"/>
            <a:ext cx="676149" cy="1235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F5E595A3-211A-4023-8C94-8890ECF1B2F8}"/>
              </a:ext>
            </a:extLst>
          </p:cNvPr>
          <p:cNvCxnSpPr>
            <a:cxnSpLocks/>
          </p:cNvCxnSpPr>
          <p:nvPr/>
        </p:nvCxnSpPr>
        <p:spPr>
          <a:xfrm flipH="1">
            <a:off x="3414320" y="4555222"/>
            <a:ext cx="843972" cy="59382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7F5E2C44-CCDA-4EA9-8F31-3832118DFAAD}"/>
              </a:ext>
            </a:extLst>
          </p:cNvPr>
          <p:cNvSpPr/>
          <p:nvPr/>
        </p:nvSpPr>
        <p:spPr>
          <a:xfrm>
            <a:off x="6578353" y="5361685"/>
            <a:ext cx="5335480" cy="1172867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4729"/>
            <a:r>
              <a:rPr lang="da-DK" sz="1600" dirty="0"/>
              <a:t>NB! Skal en studerende eller vikar have adgang til </a:t>
            </a:r>
            <a:r>
              <a:rPr lang="da-DK" sz="1600" dirty="0">
                <a:solidFill>
                  <a:schemeClr val="tx1"/>
                </a:solidFill>
              </a:rPr>
              <a:t>MinUddannelse</a:t>
            </a:r>
            <a:r>
              <a:rPr lang="da-DK" sz="1600" dirty="0"/>
              <a:t>, skal der også sættes kryds i ”Lærer” eller ”Pædagog”, da rollen ”Vikar” på nuværende tidspunkt ikke giver adgang til MinUddannelse.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87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Tilknytning af medarbejdere til de rette klasser i TEA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/>
          </a:bodyPr>
          <a:lstStyle/>
          <a:p>
            <a:r>
              <a:rPr lang="da-DK" dirty="0"/>
              <a:t>TILKNYTNING AF MEDARBEJDERE TIL DE RETTE KLASSER I TEA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Login i TEA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”Klasser”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Du får nu en liste over alle skolens klasser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da-DK" sz="1200" dirty="0"/>
              <a:t> Tryk på den første klasse på listen – tjek at de rette medarbejdere er tilknyttet klassen i boksen til højre</a:t>
            </a:r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endParaRPr lang="da-DK" sz="1200" dirty="0"/>
          </a:p>
          <a:p>
            <a:pPr>
              <a:buFont typeface="+mj-lt"/>
              <a:buAutoNum type="arabicPeriod" startAt="4"/>
            </a:pPr>
            <a:r>
              <a:rPr lang="da-DK" sz="1200" dirty="0"/>
              <a:t>Klik på ”Tilknyt lærer”, hvis klassen endnu ikke har de rette medarbejdere tilknyttet</a:t>
            </a:r>
          </a:p>
          <a:p>
            <a:pPr marL="651917" indent="-457189">
              <a:buFont typeface="+mj-lt"/>
              <a:buAutoNum type="arabicPeriod" startAt="4"/>
            </a:pPr>
            <a:endParaRPr lang="da-DK" sz="1200" dirty="0"/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777115F8-195A-458E-9CFE-6574DA4D4F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256" r="82646" b="85888"/>
          <a:stretch/>
        </p:blipFill>
        <p:spPr>
          <a:xfrm>
            <a:off x="4228132" y="2907696"/>
            <a:ext cx="556932" cy="571170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2901177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9097DFB-FB07-473E-937A-7AE91ABAA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61"/>
          <a:stretch/>
        </p:blipFill>
        <p:spPr>
          <a:xfrm>
            <a:off x="3365134" y="4030979"/>
            <a:ext cx="1969785" cy="2434591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DB6CF77-A783-46B9-A223-B609CA0546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2" t="56340"/>
          <a:stretch/>
        </p:blipFill>
        <p:spPr>
          <a:xfrm>
            <a:off x="9355309" y="2036088"/>
            <a:ext cx="1969785" cy="1474263"/>
          </a:xfrm>
          <a:prstGeom prst="rect">
            <a:avLst/>
          </a:prstGeom>
          <a:ln>
            <a:solidFill>
              <a:srgbClr val="337DA6"/>
            </a:solidFill>
          </a:ln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B0D1F154-21C0-4BB5-91F9-D2C1DA906D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2" t="57849"/>
          <a:stretch/>
        </p:blipFill>
        <p:spPr>
          <a:xfrm>
            <a:off x="9355309" y="3893000"/>
            <a:ext cx="1969785" cy="1423297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9" name="Shape 724">
            <a:extLst>
              <a:ext uri="{FF2B5EF4-FFF2-40B4-BE49-F238E27FC236}">
                <a16:creationId xmlns:a16="http://schemas.microsoft.com/office/drawing/2014/main" id="{0439D386-2A8C-4420-AC2D-D7C39884E4A4}"/>
              </a:ext>
            </a:extLst>
          </p:cNvPr>
          <p:cNvSpPr/>
          <p:nvPr/>
        </p:nvSpPr>
        <p:spPr>
          <a:xfrm>
            <a:off x="10200443" y="4627448"/>
            <a:ext cx="656947" cy="237515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hape 724">
            <a:extLst>
              <a:ext uri="{FF2B5EF4-FFF2-40B4-BE49-F238E27FC236}">
                <a16:creationId xmlns:a16="http://schemas.microsoft.com/office/drawing/2014/main" id="{3F1E5905-E83F-4A13-8C9A-E432A9A11275}"/>
              </a:ext>
            </a:extLst>
          </p:cNvPr>
          <p:cNvSpPr/>
          <p:nvPr/>
        </p:nvSpPr>
        <p:spPr>
          <a:xfrm>
            <a:off x="9543496" y="2348971"/>
            <a:ext cx="1455937" cy="403107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2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Tilknytning af medarbejdere til de rette klasser i TEA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/>
          </a:bodyPr>
          <a:lstStyle/>
          <a:p>
            <a:r>
              <a:rPr lang="da-DK" dirty="0"/>
              <a:t>TILKNYTNING AF MEDARBEJDERE TIL DE RETTE KLASSER I TEA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 startAt="6"/>
            </a:pPr>
            <a:r>
              <a:rPr lang="da-DK" sz="1200" dirty="0">
                <a:latin typeface="+mn-lt"/>
              </a:rPr>
              <a:t> Vælg medarbejderen fra listen og klik ”OK”</a:t>
            </a: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 startAt="6"/>
            </a:pPr>
            <a:endParaRPr lang="da-DK" sz="1200" dirty="0">
              <a:latin typeface="+mn-lt"/>
            </a:endParaRPr>
          </a:p>
          <a:p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 startAt="7"/>
            </a:pPr>
            <a:r>
              <a:rPr lang="da-DK" sz="1200" dirty="0"/>
              <a:t> Tryk på ”Gem”</a:t>
            </a:r>
          </a:p>
          <a:p>
            <a:pPr>
              <a:buFont typeface="+mj-lt"/>
              <a:buAutoNum type="arabicPeriod" startAt="7"/>
            </a:pPr>
            <a:endParaRPr lang="da-DK" sz="1200" dirty="0"/>
          </a:p>
          <a:p>
            <a:pPr>
              <a:buFont typeface="+mj-lt"/>
              <a:buAutoNum type="arabicPeriod" startAt="7"/>
            </a:pPr>
            <a:endParaRPr lang="da-DK" sz="1200" dirty="0"/>
          </a:p>
          <a:p>
            <a:pPr>
              <a:buFont typeface="+mj-lt"/>
              <a:buAutoNum type="arabicPeriod" startAt="7"/>
            </a:pPr>
            <a:endParaRPr lang="da-DK" sz="1200" dirty="0"/>
          </a:p>
          <a:p>
            <a:pPr>
              <a:buFont typeface="+mj-lt"/>
              <a:buAutoNum type="arabicPeriod" startAt="7"/>
            </a:pPr>
            <a:endParaRPr lang="da-DK" sz="1200" dirty="0"/>
          </a:p>
          <a:p>
            <a:pPr>
              <a:buFont typeface="+mj-lt"/>
              <a:buAutoNum type="arabicPeriod" startAt="7"/>
            </a:pPr>
            <a:endParaRPr lang="da-DK" sz="1200" dirty="0"/>
          </a:p>
          <a:p>
            <a:pPr>
              <a:buFont typeface="+mj-lt"/>
              <a:buAutoNum type="arabicPeriod" startAt="7"/>
            </a:pPr>
            <a:endParaRPr lang="da-DK" sz="1200" dirty="0"/>
          </a:p>
          <a:p>
            <a:pPr>
              <a:buFont typeface="+mj-lt"/>
              <a:buAutoNum type="arabicPeriod" startAt="7"/>
            </a:pPr>
            <a:r>
              <a:rPr lang="da-DK" sz="1200" dirty="0"/>
              <a:t> Gentag punkt 1-7 med alle skolens klasser, så de rette medarbejdere er tilknyttet</a:t>
            </a:r>
          </a:p>
          <a:p>
            <a:pPr marL="194728"/>
            <a:endParaRPr lang="da-DK" sz="1200" dirty="0"/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dirty="0"/>
              <a:t>Hvilke medarbejdere skal tilknyttes en klasse: Alle de medarbejdere, der har timer i klassen eller lignende tilknytning (fx klassepædagog)</a:t>
            </a:r>
            <a:endParaRPr lang="da-DK" sz="1400" b="1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29035B75-D8EB-4FED-A2AE-5974A94BE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14584" r="26764" b="20223"/>
          <a:stretch/>
        </p:blipFill>
        <p:spPr>
          <a:xfrm>
            <a:off x="2926965" y="2588665"/>
            <a:ext cx="2687669" cy="2390225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2" name="Shape 724">
            <a:extLst>
              <a:ext uri="{FF2B5EF4-FFF2-40B4-BE49-F238E27FC236}">
                <a16:creationId xmlns:a16="http://schemas.microsoft.com/office/drawing/2014/main" id="{FFB19590-35EB-4022-888D-E7876C648921}"/>
              </a:ext>
            </a:extLst>
          </p:cNvPr>
          <p:cNvSpPr/>
          <p:nvPr/>
        </p:nvSpPr>
        <p:spPr>
          <a:xfrm>
            <a:off x="4567268" y="4659832"/>
            <a:ext cx="640935" cy="282897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5CC89F1A-F4FB-402B-8117-D48CE520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59" y="2013632"/>
            <a:ext cx="1928435" cy="1341520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7" name="Shape 724">
            <a:extLst>
              <a:ext uri="{FF2B5EF4-FFF2-40B4-BE49-F238E27FC236}">
                <a16:creationId xmlns:a16="http://schemas.microsoft.com/office/drawing/2014/main" id="{160FA1A0-B68D-4743-9F53-488E4661ACDF}"/>
              </a:ext>
            </a:extLst>
          </p:cNvPr>
          <p:cNvSpPr/>
          <p:nvPr/>
        </p:nvSpPr>
        <p:spPr>
          <a:xfrm>
            <a:off x="10243834" y="2930521"/>
            <a:ext cx="640935" cy="282897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566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Gemme lister over alle de ressourcer,</a:t>
            </a:r>
            <a:br>
              <a:rPr lang="da-DK" dirty="0"/>
            </a:br>
            <a:r>
              <a:rPr lang="da-DK" dirty="0"/>
              <a:t>der skal kunne bookes i Aula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/>
          </a:bodyPr>
          <a:lstStyle/>
          <a:p>
            <a:r>
              <a:rPr lang="da-DK" dirty="0"/>
              <a:t>GEMME LISTER OVER ALLE DE RESSOURCER, DER SKAL KUNNE BOOKES I AULA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>
                <a:latin typeface="+mn-lt"/>
              </a:rPr>
              <a:t> Klik på ”</a:t>
            </a:r>
            <a:r>
              <a:rPr lang="da-DK" sz="1200" dirty="0" err="1">
                <a:latin typeface="+mn-lt"/>
              </a:rPr>
              <a:t>Admin</a:t>
            </a:r>
            <a:r>
              <a:rPr lang="da-DK" sz="1200" dirty="0">
                <a:latin typeface="+mn-lt"/>
              </a:rPr>
              <a:t>” i menuen i venstre side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/>
              <a:t>Klik på ”Tilpasning”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/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/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da-DK" sz="1200" dirty="0"/>
              <a:t>Klik på ”Emner der kan reserveres”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da-DK" sz="1200" dirty="0">
                <a:latin typeface="+mn-lt"/>
              </a:rPr>
              <a:t>  </a:t>
            </a:r>
            <a:r>
              <a:rPr lang="da-DK" sz="1200" kern="0" dirty="0">
                <a:solidFill>
                  <a:srgbClr val="424242"/>
                </a:solidFill>
                <a:latin typeface="+mn-lt"/>
              </a:rPr>
              <a:t>Du får nu en liste over de ressourcer, I har gjort mulige at booke i SkoleIntra. Du kan nu vælge at:</a:t>
            </a:r>
          </a:p>
          <a:p>
            <a:pPr marL="948660" indent="-397923" defTabSz="1219170">
              <a:spcBef>
                <a:spcPts val="2133"/>
              </a:spcBef>
              <a:buClr>
                <a:srgbClr val="424242"/>
              </a:buClr>
              <a:buFont typeface="Arial" panose="020B0604020202020204" pitchFamily="34" charset="0"/>
              <a:buChar char="•"/>
            </a:pPr>
            <a:r>
              <a:rPr lang="da-DK" sz="1200" kern="0" dirty="0">
                <a:solidFill>
                  <a:srgbClr val="424242"/>
                </a:solidFill>
              </a:rPr>
              <a:t>Printe listen (vælg ”Udskrift” under listen)</a:t>
            </a:r>
          </a:p>
          <a:p>
            <a:pPr marL="948660" indent="-397923" defTabSz="1219170">
              <a:spcBef>
                <a:spcPts val="2133"/>
              </a:spcBef>
              <a:buClr>
                <a:srgbClr val="424242"/>
              </a:buClr>
              <a:buFont typeface="Arial" panose="020B0604020202020204" pitchFamily="34" charset="0"/>
              <a:buChar char="•"/>
            </a:pPr>
            <a:r>
              <a:rPr lang="da-DK" sz="1200" kern="0" dirty="0">
                <a:solidFill>
                  <a:srgbClr val="424242"/>
                </a:solidFill>
              </a:rPr>
              <a:t>Markere alt på listen (CTRL + A), kopiere (CTRL.+C) og sætte det ind i et tomt dokument.</a:t>
            </a:r>
          </a:p>
          <a:p>
            <a:pPr>
              <a:buFont typeface="+mj-lt"/>
              <a:buAutoNum type="arabicPeriod" startAt="4"/>
            </a:pPr>
            <a:endParaRPr lang="da-DK" sz="1200" kern="0" dirty="0">
              <a:solidFill>
                <a:srgbClr val="424242"/>
              </a:solidFill>
              <a:latin typeface="+mn-lt"/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da-DK" sz="1200" kern="0" dirty="0">
                <a:solidFill>
                  <a:srgbClr val="424242"/>
                </a:solidFill>
              </a:rPr>
              <a:t>Gennemgå listen og slet de ressourcer, der evt. ikke skal oprettes på ny i Aula.</a:t>
            </a:r>
          </a:p>
          <a:p>
            <a:pPr marL="228600" indent="-228600">
              <a:buFont typeface="+mj-lt"/>
              <a:buAutoNum type="arabicPeriod" startAt="5"/>
            </a:pPr>
            <a:endParaRPr lang="da-DK" sz="1200" kern="0" dirty="0">
              <a:solidFill>
                <a:srgbClr val="424242"/>
              </a:solidFill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da-DK" sz="1200" kern="0" dirty="0">
                <a:solidFill>
                  <a:srgbClr val="424242"/>
                </a:solidFill>
              </a:rPr>
              <a:t>Gem listen til fase 2</a:t>
            </a:r>
          </a:p>
          <a:p>
            <a:pPr>
              <a:buFont typeface="+mj-lt"/>
              <a:buAutoNum type="arabicPeriod" startAt="5"/>
            </a:pPr>
            <a:endParaRPr lang="da-DK" sz="1200" kern="0" dirty="0">
              <a:solidFill>
                <a:srgbClr val="424242"/>
              </a:solidFill>
              <a:latin typeface="+mn-lt"/>
            </a:endParaRPr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2" name="Shape 358">
            <a:extLst>
              <a:ext uri="{FF2B5EF4-FFF2-40B4-BE49-F238E27FC236}">
                <a16:creationId xmlns:a16="http://schemas.microsoft.com/office/drawing/2014/main" id="{E9C30E35-7D1D-4603-8D1B-220826FF8961}"/>
              </a:ext>
            </a:extLst>
          </p:cNvPr>
          <p:cNvSpPr/>
          <p:nvPr/>
        </p:nvSpPr>
        <p:spPr>
          <a:xfrm>
            <a:off x="10535137" y="267164"/>
            <a:ext cx="1264400" cy="1264400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AULA-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Maven Pro Black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ADMINISTRATOR</a:t>
            </a: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8A29F4C2-2926-4029-886F-04FE833BF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851" y="2080823"/>
            <a:ext cx="1182800" cy="1881413"/>
          </a:xfrm>
          <a:prstGeom prst="rect">
            <a:avLst/>
          </a:prstGeom>
          <a:ln>
            <a:solidFill>
              <a:srgbClr val="337DA6"/>
            </a:solidFill>
          </a:ln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5EBC356-678B-4D65-B45A-150920157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555" y="4114800"/>
            <a:ext cx="1182800" cy="829496"/>
          </a:xfrm>
          <a:prstGeom prst="rect">
            <a:avLst/>
          </a:prstGeom>
          <a:ln>
            <a:solidFill>
              <a:srgbClr val="337DA6"/>
            </a:solidFill>
          </a:ln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7A579C69-CD27-49E5-B043-007881022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037" y="5833094"/>
            <a:ext cx="1511409" cy="182538"/>
          </a:xfrm>
          <a:prstGeom prst="rect">
            <a:avLst/>
          </a:prstGeom>
          <a:ln>
            <a:solidFill>
              <a:srgbClr val="337DA6"/>
            </a:solidFill>
          </a:ln>
        </p:spPr>
      </p:pic>
      <p:sp>
        <p:nvSpPr>
          <p:cNvPr id="20" name="Shape 703">
            <a:extLst>
              <a:ext uri="{FF2B5EF4-FFF2-40B4-BE49-F238E27FC236}">
                <a16:creationId xmlns:a16="http://schemas.microsoft.com/office/drawing/2014/main" id="{21F6FA9F-CA14-4E03-97A5-10C2529EB735}"/>
              </a:ext>
            </a:extLst>
          </p:cNvPr>
          <p:cNvSpPr/>
          <p:nvPr/>
        </p:nvSpPr>
        <p:spPr>
          <a:xfrm>
            <a:off x="3116857" y="442752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3034343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hape 703">
            <a:extLst>
              <a:ext uri="{FF2B5EF4-FFF2-40B4-BE49-F238E27FC236}">
                <a16:creationId xmlns:a16="http://schemas.microsoft.com/office/drawing/2014/main" id="{0829B7EE-443E-46B1-B035-3872E5F03C6F}"/>
              </a:ext>
            </a:extLst>
          </p:cNvPr>
          <p:cNvSpPr/>
          <p:nvPr/>
        </p:nvSpPr>
        <p:spPr>
          <a:xfrm>
            <a:off x="3105683" y="5543276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0DE0863-296E-4977-85F1-961D6D42006C}"/>
              </a:ext>
            </a:extLst>
          </p:cNvPr>
          <p:cNvGrpSpPr/>
          <p:nvPr/>
        </p:nvGrpSpPr>
        <p:grpSpPr>
          <a:xfrm>
            <a:off x="9660179" y="2597543"/>
            <a:ext cx="1749915" cy="1095907"/>
            <a:chOff x="7670765" y="2682241"/>
            <a:chExt cx="1312436" cy="821930"/>
          </a:xfrm>
        </p:grpSpPr>
        <p:pic>
          <p:nvPicPr>
            <p:cNvPr id="31" name="Billede 30">
              <a:extLst>
                <a:ext uri="{FF2B5EF4-FFF2-40B4-BE49-F238E27FC236}">
                  <a16:creationId xmlns:a16="http://schemas.microsoft.com/office/drawing/2014/main" id="{5E67B6DB-EF3B-479B-964E-21129FF10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0765" y="2682241"/>
              <a:ext cx="1312436" cy="821930"/>
            </a:xfrm>
            <a:prstGeom prst="rect">
              <a:avLst/>
            </a:prstGeom>
            <a:ln>
              <a:solidFill>
                <a:srgbClr val="337DA6"/>
              </a:solidFill>
            </a:ln>
          </p:spPr>
        </p:pic>
        <p:sp>
          <p:nvSpPr>
            <p:cNvPr id="34" name="Shape 724">
              <a:extLst>
                <a:ext uri="{FF2B5EF4-FFF2-40B4-BE49-F238E27FC236}">
                  <a16:creationId xmlns:a16="http://schemas.microsoft.com/office/drawing/2014/main" id="{FBF3E77D-6BE0-49EB-ABAC-DA8F8838BB4A}"/>
                </a:ext>
              </a:extLst>
            </p:cNvPr>
            <p:cNvSpPr/>
            <p:nvPr/>
          </p:nvSpPr>
          <p:spPr>
            <a:xfrm>
              <a:off x="8041976" y="2947772"/>
              <a:ext cx="452156" cy="309153"/>
            </a:xfrm>
            <a:prstGeom prst="ellipse">
              <a:avLst/>
            </a:prstGeom>
            <a:noFill/>
            <a:ln w="28575" cap="flat" cmpd="sng">
              <a:solidFill>
                <a:srgbClr val="E32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363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Oprydningsplanens opbygning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2217" y="1994536"/>
            <a:ext cx="4639738" cy="3480436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DEADLINE FOR ALLE OPGAVER I PLANEN: 21/6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5 FASER MED HVER SIN DEADLINE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4 ROLLER:</a:t>
            </a:r>
          </a:p>
          <a:p>
            <a:pPr marL="613410" lvl="1" indent="-342900"/>
            <a:r>
              <a:rPr lang="da-DK" dirty="0"/>
              <a:t>Aula-administrator</a:t>
            </a:r>
          </a:p>
          <a:p>
            <a:pPr marL="613410" lvl="1" indent="-342900"/>
            <a:r>
              <a:rPr lang="da-DK" dirty="0"/>
              <a:t>Ledelse</a:t>
            </a:r>
          </a:p>
          <a:p>
            <a:pPr marL="613410" lvl="1" indent="-342900"/>
            <a:r>
              <a:rPr lang="da-DK" dirty="0"/>
              <a:t>Fælles (alle medarbejdere, dog primært de pædagogiske)</a:t>
            </a:r>
          </a:p>
          <a:p>
            <a:pPr marL="613410" lvl="1" indent="-342900"/>
            <a:r>
              <a:rPr lang="da-DK" dirty="0"/>
              <a:t>Individuel (alle medarbejdere)</a:t>
            </a:r>
          </a:p>
        </p:txBody>
      </p:sp>
      <p:pic>
        <p:nvPicPr>
          <p:cNvPr id="6" name="Grafik 5" descr="Stopur">
            <a:extLst>
              <a:ext uri="{FF2B5EF4-FFF2-40B4-BE49-F238E27FC236}">
                <a16:creationId xmlns:a16="http://schemas.microsoft.com/office/drawing/2014/main" id="{E4F77D7F-3B06-4D78-8616-7387C8E3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0456" y="1855721"/>
            <a:ext cx="914400" cy="914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04F24D-9948-4137-8D80-87360414274B}"/>
              </a:ext>
            </a:extLst>
          </p:cNvPr>
          <p:cNvSpPr txBox="1"/>
          <p:nvPr/>
        </p:nvSpPr>
        <p:spPr>
          <a:xfrm>
            <a:off x="796754" y="1980279"/>
            <a:ext cx="129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2F95BF"/>
                </a:solidFill>
              </a:rPr>
              <a:t>21/6</a:t>
            </a:r>
          </a:p>
        </p:txBody>
      </p:sp>
      <p:pic>
        <p:nvPicPr>
          <p:cNvPr id="39" name="Grafik 38" descr="Stopur">
            <a:extLst>
              <a:ext uri="{FF2B5EF4-FFF2-40B4-BE49-F238E27FC236}">
                <a16:creationId xmlns:a16="http://schemas.microsoft.com/office/drawing/2014/main" id="{6D0737CB-AC26-4BF8-ACD2-33789D84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003" y="3360630"/>
            <a:ext cx="376007" cy="376007"/>
          </a:xfrm>
          <a:prstGeom prst="rect">
            <a:avLst/>
          </a:prstGeom>
        </p:spPr>
      </p:pic>
      <p:pic>
        <p:nvPicPr>
          <p:cNvPr id="40" name="Grafik 39" descr="Stopur">
            <a:extLst>
              <a:ext uri="{FF2B5EF4-FFF2-40B4-BE49-F238E27FC236}">
                <a16:creationId xmlns:a16="http://schemas.microsoft.com/office/drawing/2014/main" id="{A32B333B-4E84-4B5E-9810-1CA97696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870" y="3357993"/>
            <a:ext cx="376007" cy="376007"/>
          </a:xfrm>
          <a:prstGeom prst="rect">
            <a:avLst/>
          </a:prstGeom>
        </p:spPr>
      </p:pic>
      <p:pic>
        <p:nvPicPr>
          <p:cNvPr id="41" name="Grafik 40" descr="Stopur">
            <a:extLst>
              <a:ext uri="{FF2B5EF4-FFF2-40B4-BE49-F238E27FC236}">
                <a16:creationId xmlns:a16="http://schemas.microsoft.com/office/drawing/2014/main" id="{1CD6F62C-306A-4655-A15F-A768C389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9604" y="3346357"/>
            <a:ext cx="376007" cy="376007"/>
          </a:xfrm>
          <a:prstGeom prst="rect">
            <a:avLst/>
          </a:prstGeom>
        </p:spPr>
      </p:pic>
      <p:pic>
        <p:nvPicPr>
          <p:cNvPr id="42" name="Grafik 41" descr="Stopur">
            <a:extLst>
              <a:ext uri="{FF2B5EF4-FFF2-40B4-BE49-F238E27FC236}">
                <a16:creationId xmlns:a16="http://schemas.microsoft.com/office/drawing/2014/main" id="{9DB6BE28-5421-4DE0-B7D3-C3AD9CAEE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2470" y="3357993"/>
            <a:ext cx="376007" cy="376007"/>
          </a:xfrm>
          <a:prstGeom prst="rect">
            <a:avLst/>
          </a:prstGeom>
        </p:spPr>
      </p:pic>
      <p:pic>
        <p:nvPicPr>
          <p:cNvPr id="43" name="Grafik 42" descr="Stopur">
            <a:extLst>
              <a:ext uri="{FF2B5EF4-FFF2-40B4-BE49-F238E27FC236}">
                <a16:creationId xmlns:a16="http://schemas.microsoft.com/office/drawing/2014/main" id="{6C6B196C-C881-410E-BD9E-84802EFB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737" y="3357993"/>
            <a:ext cx="376007" cy="376007"/>
          </a:xfrm>
          <a:prstGeom prst="rect">
            <a:avLst/>
          </a:prstGeom>
        </p:spPr>
      </p:pic>
      <p:pic>
        <p:nvPicPr>
          <p:cNvPr id="45" name="Grafik 44" descr="Bruger">
            <a:extLst>
              <a:ext uri="{FF2B5EF4-FFF2-40B4-BE49-F238E27FC236}">
                <a16:creationId xmlns:a16="http://schemas.microsoft.com/office/drawing/2014/main" id="{DF5CE38A-41AA-416F-8894-7790763FA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983" y="4519731"/>
            <a:ext cx="542470" cy="542470"/>
          </a:xfrm>
          <a:prstGeom prst="rect">
            <a:avLst/>
          </a:prstGeom>
        </p:spPr>
      </p:pic>
      <p:pic>
        <p:nvPicPr>
          <p:cNvPr id="46" name="Grafik 45" descr="Bruger">
            <a:extLst>
              <a:ext uri="{FF2B5EF4-FFF2-40B4-BE49-F238E27FC236}">
                <a16:creationId xmlns:a16="http://schemas.microsoft.com/office/drawing/2014/main" id="{80EBB5FE-F14D-459E-8FB1-D117D3DBB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0337" y="4513490"/>
            <a:ext cx="542470" cy="542470"/>
          </a:xfrm>
          <a:prstGeom prst="rect">
            <a:avLst/>
          </a:prstGeom>
        </p:spPr>
      </p:pic>
      <p:pic>
        <p:nvPicPr>
          <p:cNvPr id="47" name="Grafik 46" descr="Bruger">
            <a:extLst>
              <a:ext uri="{FF2B5EF4-FFF2-40B4-BE49-F238E27FC236}">
                <a16:creationId xmlns:a16="http://schemas.microsoft.com/office/drawing/2014/main" id="{BF87BFC3-F457-4E43-AD1F-F875DB0D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34565" y="4516973"/>
            <a:ext cx="542470" cy="542470"/>
          </a:xfrm>
          <a:prstGeom prst="rect">
            <a:avLst/>
          </a:prstGeom>
        </p:spPr>
      </p:pic>
      <p:pic>
        <p:nvPicPr>
          <p:cNvPr id="48" name="Grafik 47" descr="Bruger">
            <a:extLst>
              <a:ext uri="{FF2B5EF4-FFF2-40B4-BE49-F238E27FC236}">
                <a16:creationId xmlns:a16="http://schemas.microsoft.com/office/drawing/2014/main" id="{8E42C045-5CC7-4CAB-9F2F-0FEAAA2B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22352" y="4519731"/>
            <a:ext cx="542470" cy="54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97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typer 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522" y="1994536"/>
            <a:ext cx="6595329" cy="3480436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MED VIGTIG 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Skal udføres inden den næstkommende deadline (fx opgaverne for Aula-administratoren i fase 1 og fase 2)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FAST PLACERING I DEN PÅGÆLDENDE FASE</a:t>
            </a:r>
          </a:p>
          <a:p>
            <a:r>
              <a:rPr lang="da-DK" dirty="0"/>
              <a:t>Den må kun udføres i den fase, den er placeret i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ANBEFALET PLACERING/DEADLINE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Det anbefales at følge placeringen i planens faser for at sikre, at der ikke sker en opgaveophobning lige inden den endelige deadline 21/6.</a:t>
            </a:r>
          </a:p>
          <a:p>
            <a:r>
              <a:rPr lang="da-DK" dirty="0"/>
              <a:t>Men opgaven kan udføres i foregående eller efterfølgende fase, såfremt den løses inden 21/6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C2397CF-F8E5-4693-B255-E6C7A30517C2}"/>
              </a:ext>
            </a:extLst>
          </p:cNvPr>
          <p:cNvSpPr txBox="1"/>
          <p:nvPr/>
        </p:nvSpPr>
        <p:spPr>
          <a:xfrm>
            <a:off x="1549996" y="1621929"/>
            <a:ext cx="1455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>
                <a:solidFill>
                  <a:srgbClr val="2F95BF"/>
                </a:solidFill>
              </a:rPr>
              <a:t>*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DF56670-1353-4AE7-8AD2-ADBF92E802BC}"/>
              </a:ext>
            </a:extLst>
          </p:cNvPr>
          <p:cNvSpPr txBox="1"/>
          <p:nvPr/>
        </p:nvSpPr>
        <p:spPr>
          <a:xfrm>
            <a:off x="800370" y="2390729"/>
            <a:ext cx="2055382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2F95BF"/>
                </a:solidFill>
              </a:rPr>
              <a:t>Markeret med stjerne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BBC5D1A-C582-4AE3-AD70-F2FEC6DC9434}"/>
              </a:ext>
            </a:extLst>
          </p:cNvPr>
          <p:cNvSpPr txBox="1"/>
          <p:nvPr/>
        </p:nvSpPr>
        <p:spPr>
          <a:xfrm>
            <a:off x="1155140" y="2836653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FB0FA7-9A1A-448B-A1D9-70B0E9E22C7B}"/>
              </a:ext>
            </a:extLst>
          </p:cNvPr>
          <p:cNvSpPr txBox="1"/>
          <p:nvPr/>
        </p:nvSpPr>
        <p:spPr>
          <a:xfrm>
            <a:off x="1120705" y="3359873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FFF123"/>
                </a:solidFill>
              </a:rPr>
              <a:t>Med gul skrift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7E01C7-A17D-4B85-BD43-1F90F32A3FA8}"/>
              </a:ext>
            </a:extLst>
          </p:cNvPr>
          <p:cNvSpPr txBox="1"/>
          <p:nvPr/>
        </p:nvSpPr>
        <p:spPr>
          <a:xfrm>
            <a:off x="1120705" y="4098605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57336C1-6FBF-431E-8A3F-721DB9D2538B}"/>
              </a:ext>
            </a:extLst>
          </p:cNvPr>
          <p:cNvSpPr txBox="1"/>
          <p:nvPr/>
        </p:nvSpPr>
        <p:spPr>
          <a:xfrm>
            <a:off x="1120705" y="4621825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Med hvid skrift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4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286">
            <a:extLst>
              <a:ext uri="{FF2B5EF4-FFF2-40B4-BE49-F238E27FC236}">
                <a16:creationId xmlns:a16="http://schemas.microsoft.com/office/drawing/2014/main" id="{5D78E18F-C1A1-42B2-A7BC-71162122B46E}"/>
              </a:ext>
            </a:extLst>
          </p:cNvPr>
          <p:cNvSpPr/>
          <p:nvPr/>
        </p:nvSpPr>
        <p:spPr>
          <a:xfrm>
            <a:off x="1765801" y="1098901"/>
            <a:ext cx="9358947" cy="422200"/>
          </a:xfrm>
          <a:prstGeom prst="rect">
            <a:avLst/>
          </a:prstGeom>
          <a:solidFill>
            <a:srgbClr val="E32F4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90194F-CA96-46EB-A4BE-A559B458C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OPRYDNINGSPLAN</a:t>
            </a:r>
          </a:p>
        </p:txBody>
      </p:sp>
      <p:sp>
        <p:nvSpPr>
          <p:cNvPr id="7" name="Shape 284">
            <a:extLst>
              <a:ext uri="{FF2B5EF4-FFF2-40B4-BE49-F238E27FC236}">
                <a16:creationId xmlns:a16="http://schemas.microsoft.com/office/drawing/2014/main" id="{4ABDF31E-B5CF-4B24-A9A4-8F5D34595BFA}"/>
              </a:ext>
            </a:extLst>
          </p:cNvPr>
          <p:cNvSpPr/>
          <p:nvPr/>
        </p:nvSpPr>
        <p:spPr>
          <a:xfrm>
            <a:off x="426657" y="5911428"/>
            <a:ext cx="10698091" cy="707200"/>
          </a:xfrm>
          <a:prstGeom prst="rect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Shape 285">
            <a:extLst>
              <a:ext uri="{FF2B5EF4-FFF2-40B4-BE49-F238E27FC236}">
                <a16:creationId xmlns:a16="http://schemas.microsoft.com/office/drawing/2014/main" id="{A22BF52A-AAA5-43EA-9B68-DE52F8F1F3FF}"/>
              </a:ext>
            </a:extLst>
          </p:cNvPr>
          <p:cNvSpPr/>
          <p:nvPr/>
        </p:nvSpPr>
        <p:spPr>
          <a:xfrm>
            <a:off x="426657" y="4711863"/>
            <a:ext cx="10698091" cy="1145604"/>
          </a:xfrm>
          <a:prstGeom prst="rect">
            <a:avLst/>
          </a:prstGeom>
          <a:solidFill>
            <a:srgbClr val="1F72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286">
            <a:extLst>
              <a:ext uri="{FF2B5EF4-FFF2-40B4-BE49-F238E27FC236}">
                <a16:creationId xmlns:a16="http://schemas.microsoft.com/office/drawing/2014/main" id="{7BAAD5BD-137A-4903-8F69-6F4BA34272A3}"/>
              </a:ext>
            </a:extLst>
          </p:cNvPr>
          <p:cNvSpPr/>
          <p:nvPr/>
        </p:nvSpPr>
        <p:spPr>
          <a:xfrm>
            <a:off x="426657" y="4222814"/>
            <a:ext cx="10698091" cy="445600"/>
          </a:xfrm>
          <a:prstGeom prst="rect">
            <a:avLst/>
          </a:prstGeom>
          <a:solidFill>
            <a:srgbClr val="12899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287">
            <a:extLst>
              <a:ext uri="{FF2B5EF4-FFF2-40B4-BE49-F238E27FC236}">
                <a16:creationId xmlns:a16="http://schemas.microsoft.com/office/drawing/2014/main" id="{49EFE14D-C1E7-4B85-BE0D-FDB4D4325FE1}"/>
              </a:ext>
            </a:extLst>
          </p:cNvPr>
          <p:cNvSpPr/>
          <p:nvPr/>
        </p:nvSpPr>
        <p:spPr>
          <a:xfrm>
            <a:off x="426729" y="1562813"/>
            <a:ext cx="10698091" cy="2588452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291">
            <a:extLst>
              <a:ext uri="{FF2B5EF4-FFF2-40B4-BE49-F238E27FC236}">
                <a16:creationId xmlns:a16="http://schemas.microsoft.com/office/drawing/2014/main" id="{A84FF389-D965-46F1-AEF4-89082B30C92B}"/>
              </a:ext>
            </a:extLst>
          </p:cNvPr>
          <p:cNvSpPr txBox="1"/>
          <p:nvPr/>
        </p:nvSpPr>
        <p:spPr>
          <a:xfrm>
            <a:off x="1786008" y="1098796"/>
            <a:ext cx="1806081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1		</a:t>
            </a:r>
            <a:endParaRPr sz="1467" b="1" kern="0" dirty="0">
              <a:solidFill>
                <a:schemeClr val="bg1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4" name="Shape 299">
            <a:extLst>
              <a:ext uri="{FF2B5EF4-FFF2-40B4-BE49-F238E27FC236}">
                <a16:creationId xmlns:a16="http://schemas.microsoft.com/office/drawing/2014/main" id="{79268333-8EF6-46A2-AB0C-F7B3591A723E}"/>
              </a:ext>
            </a:extLst>
          </p:cNvPr>
          <p:cNvSpPr txBox="1"/>
          <p:nvPr/>
        </p:nvSpPr>
        <p:spPr>
          <a:xfrm>
            <a:off x="426658" y="6134380"/>
            <a:ext cx="1359364" cy="3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INDIVIDUEL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5" name="Shape 301">
            <a:extLst>
              <a:ext uri="{FF2B5EF4-FFF2-40B4-BE49-F238E27FC236}">
                <a16:creationId xmlns:a16="http://schemas.microsoft.com/office/drawing/2014/main" id="{DE101CEE-7BCC-4CE0-972C-DCB45DFB8613}"/>
              </a:ext>
            </a:extLst>
          </p:cNvPr>
          <p:cNvSpPr txBox="1"/>
          <p:nvPr/>
        </p:nvSpPr>
        <p:spPr>
          <a:xfrm>
            <a:off x="426657" y="5269079"/>
            <a:ext cx="1359364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FÆLLES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6" name="Shape 302">
            <a:extLst>
              <a:ext uri="{FF2B5EF4-FFF2-40B4-BE49-F238E27FC236}">
                <a16:creationId xmlns:a16="http://schemas.microsoft.com/office/drawing/2014/main" id="{4063D59E-797B-4610-BE30-C79281963AFB}"/>
              </a:ext>
            </a:extLst>
          </p:cNvPr>
          <p:cNvSpPr txBox="1"/>
          <p:nvPr/>
        </p:nvSpPr>
        <p:spPr>
          <a:xfrm>
            <a:off x="426730" y="2757861"/>
            <a:ext cx="1373605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067" b="1" kern="0" dirty="0">
                <a:solidFill>
                  <a:srgbClr val="FFFFFF"/>
                </a:solidFill>
                <a:cs typeface="Arial"/>
                <a:sym typeface="Nunito"/>
              </a:rPr>
              <a:t>AULA-ADMINISTRATOR</a:t>
            </a:r>
            <a:endParaRPr lang="da-DK" sz="12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Shape 304">
            <a:extLst>
              <a:ext uri="{FF2B5EF4-FFF2-40B4-BE49-F238E27FC236}">
                <a16:creationId xmlns:a16="http://schemas.microsoft.com/office/drawing/2014/main" id="{AD00786A-718B-4E54-AC90-A64EB68AF8F6}"/>
              </a:ext>
            </a:extLst>
          </p:cNvPr>
          <p:cNvSpPr txBox="1"/>
          <p:nvPr/>
        </p:nvSpPr>
        <p:spPr>
          <a:xfrm>
            <a:off x="426657" y="4315118"/>
            <a:ext cx="1359291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LEDELSE</a:t>
            </a:r>
            <a:endParaRPr lang="da-DK"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8" name="Shape 310">
            <a:extLst>
              <a:ext uri="{FF2B5EF4-FFF2-40B4-BE49-F238E27FC236}">
                <a16:creationId xmlns:a16="http://schemas.microsoft.com/office/drawing/2014/main" id="{ECFB0629-B049-4394-A2B1-57DB7BFE0EF8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Shape 311">
            <a:extLst>
              <a:ext uri="{FF2B5EF4-FFF2-40B4-BE49-F238E27FC236}">
                <a16:creationId xmlns:a16="http://schemas.microsoft.com/office/drawing/2014/main" id="{2644A2DF-0686-4055-85AB-A3122AE766D0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0" name="Shape 313">
            <a:extLst>
              <a:ext uri="{FF2B5EF4-FFF2-40B4-BE49-F238E27FC236}">
                <a16:creationId xmlns:a16="http://schemas.microsoft.com/office/drawing/2014/main" id="{D3A013EE-46DF-44E4-ACB2-497485137AC3}"/>
              </a:ext>
            </a:extLst>
          </p:cNvPr>
          <p:cNvCxnSpPr/>
          <p:nvPr/>
        </p:nvCxnSpPr>
        <p:spPr>
          <a:xfrm>
            <a:off x="1765801" y="769933"/>
            <a:ext cx="0" cy="6254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Shape 314">
            <a:extLst>
              <a:ext uri="{FF2B5EF4-FFF2-40B4-BE49-F238E27FC236}">
                <a16:creationId xmlns:a16="http://schemas.microsoft.com/office/drawing/2014/main" id="{94012AF8-CD6B-4CB1-8D8E-3D169DD13AD8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3590883" y="1547728"/>
            <a:ext cx="11721" cy="2645249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Shape 315">
            <a:extLst>
              <a:ext uri="{FF2B5EF4-FFF2-40B4-BE49-F238E27FC236}">
                <a16:creationId xmlns:a16="http://schemas.microsoft.com/office/drawing/2014/main" id="{FDACC446-F62D-4A91-98EF-B3BD7DC1C630}"/>
              </a:ext>
            </a:extLst>
          </p:cNvPr>
          <p:cNvCxnSpPr>
            <a:cxnSpLocks/>
            <a:stCxn id="55" idx="4"/>
          </p:cNvCxnSpPr>
          <p:nvPr/>
        </p:nvCxnSpPr>
        <p:spPr>
          <a:xfrm>
            <a:off x="5516659" y="1544425"/>
            <a:ext cx="0" cy="260684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316">
            <a:extLst>
              <a:ext uri="{FF2B5EF4-FFF2-40B4-BE49-F238E27FC236}">
                <a16:creationId xmlns:a16="http://schemas.microsoft.com/office/drawing/2014/main" id="{BA950901-F2F5-4338-A000-13421338425F}"/>
              </a:ext>
            </a:extLst>
          </p:cNvPr>
          <p:cNvCxnSpPr>
            <a:cxnSpLocks/>
          </p:cNvCxnSpPr>
          <p:nvPr/>
        </p:nvCxnSpPr>
        <p:spPr>
          <a:xfrm>
            <a:off x="7467601" y="946825"/>
            <a:ext cx="0" cy="56994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FAAEACD5-0EAE-4E73-A570-386D67759E38}"/>
              </a:ext>
            </a:extLst>
          </p:cNvPr>
          <p:cNvSpPr txBox="1"/>
          <p:nvPr/>
        </p:nvSpPr>
        <p:spPr>
          <a:xfrm>
            <a:off x="3628888" y="1108214"/>
            <a:ext cx="1892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2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FC3C9A7-546C-42DC-BF45-4B0C755E5E7B}"/>
              </a:ext>
            </a:extLst>
          </p:cNvPr>
          <p:cNvSpPr txBox="1"/>
          <p:nvPr/>
        </p:nvSpPr>
        <p:spPr>
          <a:xfrm>
            <a:off x="5534935" y="1108214"/>
            <a:ext cx="19175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3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2CD75120-B6A9-4CED-B6BC-2A3875BDB726}"/>
              </a:ext>
            </a:extLst>
          </p:cNvPr>
          <p:cNvSpPr txBox="1"/>
          <p:nvPr/>
        </p:nvSpPr>
        <p:spPr>
          <a:xfrm>
            <a:off x="7497328" y="1103600"/>
            <a:ext cx="17350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4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B14D24-2426-4686-939C-16CF99713F90}"/>
              </a:ext>
            </a:extLst>
          </p:cNvPr>
          <p:cNvSpPr txBox="1"/>
          <p:nvPr/>
        </p:nvSpPr>
        <p:spPr>
          <a:xfrm>
            <a:off x="9277176" y="1097518"/>
            <a:ext cx="184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5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746B5275-F2EF-4616-8678-A3B6302CAF99}"/>
              </a:ext>
            </a:extLst>
          </p:cNvPr>
          <p:cNvSpPr txBox="1"/>
          <p:nvPr/>
        </p:nvSpPr>
        <p:spPr>
          <a:xfrm>
            <a:off x="3613641" y="4187264"/>
            <a:ext cx="1907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i arbejdsmiljømaterialer fx handleplaner og personalehåndbog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C8C5DB3-434A-493A-B30C-392913ABF8F0}"/>
              </a:ext>
            </a:extLst>
          </p:cNvPr>
          <p:cNvSpPr txBox="1"/>
          <p:nvPr/>
        </p:nvSpPr>
        <p:spPr>
          <a:xfrm>
            <a:off x="1776097" y="1569888"/>
            <a:ext cx="180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NB! UDFØRES FØRST: Sletning af manuelt oprettede brugere i UNI-logins administrationsmodul*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Oprettelse af alle medarbejdere i TEA* 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Gennemgang og tildeling af de rette roller til medarbejdere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Tilknytning medarbejdere til de rette klasser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lister over alle ressourcer, der skal kunne bookes i Aula*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AF67406E-4DFE-49B1-B7FB-5BC514C30D03}"/>
              </a:ext>
            </a:extLst>
          </p:cNvPr>
          <p:cNvSpPr txBox="1"/>
          <p:nvPr/>
        </p:nvSpPr>
        <p:spPr>
          <a:xfrm>
            <a:off x="3590882" y="1570668"/>
            <a:ext cx="1906540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og opsætte grupper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Tildeling af roller og rettigheder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ressourcer, der skal kunne bookes,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Kvalitetssikring af data fra UNI-login (påbegyndes på Aula-administrator-workshop)*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BD715D1-F8F4-477C-809E-A05E4E03386F}"/>
              </a:ext>
            </a:extLst>
          </p:cNvPr>
          <p:cNvSpPr txBox="1"/>
          <p:nvPr/>
        </p:nvSpPr>
        <p:spPr>
          <a:xfrm>
            <a:off x="5542990" y="1566223"/>
            <a:ext cx="1923359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Flytte årsplaner  (fra tidligere skoleår - nye ligger i MinUddannelse)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Flytte elevplaner (historiske)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D5B58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fælles læringsforløb og skabeloner (udviklet lokalt)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10B1F99-0D13-4ACA-9647-CC097D9AA572}"/>
              </a:ext>
            </a:extLst>
          </p:cNvPr>
          <p:cNvSpPr txBox="1"/>
          <p:nvPr/>
        </p:nvSpPr>
        <p:spPr>
          <a:xfrm>
            <a:off x="5582521" y="5890099"/>
            <a:ext cx="1766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 og flytning af individuelle links, læringsforløb og skabeloner (udviklet lokalt)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CDB3F037-9C9E-4DF6-8FC3-D1DF45149F52}"/>
              </a:ext>
            </a:extLst>
          </p:cNvPr>
          <p:cNvSpPr txBox="1"/>
          <p:nvPr/>
        </p:nvSpPr>
        <p:spPr>
          <a:xfrm>
            <a:off x="1751428" y="5878795"/>
            <a:ext cx="188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flytning af filer fra individuelt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individuelle samlemapper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3E142FF8-429E-42DC-9B1B-1137BDCB74B9}"/>
              </a:ext>
            </a:extLst>
          </p:cNvPr>
          <p:cNvSpPr txBox="1"/>
          <p:nvPr/>
        </p:nvSpPr>
        <p:spPr>
          <a:xfrm>
            <a:off x="7489157" y="1570032"/>
            <a:ext cx="177294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Tjekke, at der er ryddet op i fælles samlemapper og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Downloade og flytte filer fra fælles dokumentarkiv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Downloade og flytte billeder fra SkoleIntra til Aula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A56879DB-8276-4860-950D-C7793A277151}"/>
              </a:ext>
            </a:extLst>
          </p:cNvPr>
          <p:cNvSpPr txBox="1"/>
          <p:nvPr/>
        </p:nvSpPr>
        <p:spPr>
          <a:xfrm>
            <a:off x="5570543" y="4690911"/>
            <a:ext cx="188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download af filer fra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samlemapper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7B2AF4FF-5EBA-4BE5-ABAD-0F4DA0C31740}"/>
              </a:ext>
            </a:extLst>
          </p:cNvPr>
          <p:cNvSpPr txBox="1"/>
          <p:nvPr/>
        </p:nvSpPr>
        <p:spPr>
          <a:xfrm>
            <a:off x="7497329" y="4717671"/>
            <a:ext cx="171996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D1CA0697-4AEF-4AEB-9876-177FE1D90999}"/>
              </a:ext>
            </a:extLst>
          </p:cNvPr>
          <p:cNvSpPr txBox="1"/>
          <p:nvPr/>
        </p:nvSpPr>
        <p:spPr>
          <a:xfrm>
            <a:off x="9240225" y="1570085"/>
            <a:ext cx="185029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nyheder og opslag i Aula (vedr.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begivenheder i Aula (for det kommende skoleår – med/uden tilmelding)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reservationer i Aula (til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dokumenter for skolebestyrelsen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arbejdsmiljømateriale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(fx. handleplaner, personalehåndbog)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fælles links i Aula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F7926263-7931-4A6E-B08B-293D4BFBD3AD}"/>
              </a:ext>
            </a:extLst>
          </p:cNvPr>
          <p:cNvSpPr txBox="1"/>
          <p:nvPr/>
        </p:nvSpPr>
        <p:spPr>
          <a:xfrm>
            <a:off x="7482685" y="5878796"/>
            <a:ext cx="17794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aktuel elevplan, hvis SkoleIntra er brugt til dette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EF753D8-6ECD-49A5-B3DF-4A57602ACB43}"/>
              </a:ext>
            </a:extLst>
          </p:cNvPr>
          <p:cNvSpPr txBox="1"/>
          <p:nvPr/>
        </p:nvSpPr>
        <p:spPr>
          <a:xfrm>
            <a:off x="9277179" y="5878795"/>
            <a:ext cx="1835215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Overførsel af læsekontrakter (igangværende) til </a:t>
            </a:r>
            <a:r>
              <a:rPr lang="da-DK" sz="900" kern="0" dirty="0" err="1">
                <a:solidFill>
                  <a:srgbClr val="FFFF00"/>
                </a:solidFill>
                <a:cs typeface="Arial"/>
                <a:sym typeface="Arial"/>
              </a:rPr>
              <a:t>Klasselog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Arkivering af vigtige beskeder til Beskedarkiv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1D0B5598-AC35-4ED3-8B4A-732AA224CCEC}"/>
              </a:ext>
            </a:extLst>
          </p:cNvPr>
          <p:cNvSpPr txBox="1"/>
          <p:nvPr/>
        </p:nvSpPr>
        <p:spPr>
          <a:xfrm>
            <a:off x="5559202" y="4170100"/>
            <a:ext cx="189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fælles dokumentarkiver og samlemapper fra ledelse/adm.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CC21B246-E5D7-4917-8333-531156AD6A53}"/>
              </a:ext>
            </a:extLst>
          </p:cNvPr>
          <p:cNvSpPr txBox="1"/>
          <p:nvPr/>
        </p:nvSpPr>
        <p:spPr>
          <a:xfrm>
            <a:off x="7467652" y="4177858"/>
            <a:ext cx="184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dokumenter for skolebestyrelsen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C9A01AAD-0FEC-4217-9501-41306FC1FDE6}"/>
              </a:ext>
            </a:extLst>
          </p:cNvPr>
          <p:cNvSpPr txBox="1"/>
          <p:nvPr/>
        </p:nvSpPr>
        <p:spPr>
          <a:xfrm>
            <a:off x="3599034" y="4709791"/>
            <a:ext cx="177535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til, hvilke fælles links, læringsforløb og skabeloner (udviklet lokalt), der skal bevares.</a:t>
            </a:r>
          </a:p>
        </p:txBody>
      </p:sp>
      <p:cxnSp>
        <p:nvCxnSpPr>
          <p:cNvPr id="51" name="Shape 316">
            <a:extLst>
              <a:ext uri="{FF2B5EF4-FFF2-40B4-BE49-F238E27FC236}">
                <a16:creationId xmlns:a16="http://schemas.microsoft.com/office/drawing/2014/main" id="{B6CC40D7-5689-4016-91B9-1299A64EDAF0}"/>
              </a:ext>
            </a:extLst>
          </p:cNvPr>
          <p:cNvCxnSpPr>
            <a:cxnSpLocks/>
          </p:cNvCxnSpPr>
          <p:nvPr/>
        </p:nvCxnSpPr>
        <p:spPr>
          <a:xfrm>
            <a:off x="9262096" y="954665"/>
            <a:ext cx="0" cy="61081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8B9D2048-30BD-445D-B917-2802481C38AA}"/>
              </a:ext>
            </a:extLst>
          </p:cNvPr>
          <p:cNvGrpSpPr/>
          <p:nvPr/>
        </p:nvGrpSpPr>
        <p:grpSpPr>
          <a:xfrm>
            <a:off x="5174333" y="948200"/>
            <a:ext cx="690843" cy="596225"/>
            <a:chOff x="5174333" y="1361145"/>
            <a:chExt cx="690843" cy="59622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883ED62-224F-4F4D-ACEB-8E62C6E659B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D2F0B595-0D1D-4CDC-B304-FD1B617DB8C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12/4</a:t>
              </a:r>
            </a:p>
          </p:txBody>
        </p: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E8B9FA1-CF31-448F-9BD7-0C5F91284CED}"/>
              </a:ext>
            </a:extLst>
          </p:cNvPr>
          <p:cNvGrpSpPr/>
          <p:nvPr/>
        </p:nvGrpSpPr>
        <p:grpSpPr>
          <a:xfrm>
            <a:off x="3248557" y="951503"/>
            <a:ext cx="690843" cy="596225"/>
            <a:chOff x="5174333" y="1361145"/>
            <a:chExt cx="690843" cy="596225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065E06F-90A5-4161-A949-B5129D3364AA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6EADD890-2C02-4D62-A269-33A4AC3CB0F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14/2</a:t>
              </a:r>
            </a:p>
          </p:txBody>
        </p:sp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9C9413C3-14B6-46A1-AE87-A8AABEF2AA03}"/>
              </a:ext>
            </a:extLst>
          </p:cNvPr>
          <p:cNvGrpSpPr/>
          <p:nvPr/>
        </p:nvGrpSpPr>
        <p:grpSpPr>
          <a:xfrm>
            <a:off x="10766972" y="951502"/>
            <a:ext cx="690843" cy="596225"/>
            <a:chOff x="5174333" y="1361145"/>
            <a:chExt cx="690843" cy="596225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C80FD17-810D-4A84-9FFA-2883D58DDAB2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kstfelt 62">
              <a:extLst>
                <a:ext uri="{FF2B5EF4-FFF2-40B4-BE49-F238E27FC236}">
                  <a16:creationId xmlns:a16="http://schemas.microsoft.com/office/drawing/2014/main" id="{FA7E641C-5BD7-47FB-952A-AFD28B660700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21/6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5F153B6D-8529-469D-A891-6F0B170469F7}"/>
              </a:ext>
            </a:extLst>
          </p:cNvPr>
          <p:cNvGrpSpPr/>
          <p:nvPr/>
        </p:nvGrpSpPr>
        <p:grpSpPr>
          <a:xfrm>
            <a:off x="7101501" y="949942"/>
            <a:ext cx="690843" cy="596225"/>
            <a:chOff x="5174333" y="1361145"/>
            <a:chExt cx="690843" cy="59622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AF0C1EE-F1CB-41F2-8CAC-CB27C3D24DF4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7CB2B965-0B10-4976-9578-FD578D0B593B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>
                  <a:solidFill>
                    <a:srgbClr val="E32F4A"/>
                  </a:solidFill>
                </a:rPr>
                <a:t>3/5</a:t>
              </a:r>
              <a:endParaRPr lang="da-DK" sz="1400" b="1" dirty="0">
                <a:solidFill>
                  <a:srgbClr val="E32F4A"/>
                </a:solidFill>
              </a:endParaRPr>
            </a:p>
          </p:txBody>
        </p: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A76D37F4-BA84-4E8F-A51C-FBD21C709BCB}"/>
              </a:ext>
            </a:extLst>
          </p:cNvPr>
          <p:cNvGrpSpPr/>
          <p:nvPr/>
        </p:nvGrpSpPr>
        <p:grpSpPr>
          <a:xfrm>
            <a:off x="8912150" y="951502"/>
            <a:ext cx="690843" cy="596225"/>
            <a:chOff x="5174333" y="1361145"/>
            <a:chExt cx="690843" cy="59622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7E3772C-1C6E-47C1-8EC2-B58872DFC15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2884BBD7-3C23-4BE9-90B0-F66B8749D5B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31/5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126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5119F-869F-40AC-BD4A-32650E99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Opfølgningsværktøj til oprydningsplanen (Skema i </a:t>
            </a:r>
            <a:r>
              <a:rPr lang="da-DK" dirty="0" err="1"/>
              <a:t>SurveyXact</a:t>
            </a:r>
            <a:r>
              <a:rPr lang="da-DK" dirty="0"/>
              <a:t>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81E78F-7154-4D1D-A854-08DDD406E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D48574-1BB2-4285-A295-465101D76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HVORFOR:</a:t>
            </a:r>
          </a:p>
          <a:p>
            <a:r>
              <a:rPr lang="da-DK" b="1" dirty="0"/>
              <a:t>	Hjælp til jer ift. at få overblik over, hvilke opgaver der er udført</a:t>
            </a:r>
          </a:p>
          <a:p>
            <a:endParaRPr lang="da-DK" dirty="0"/>
          </a:p>
          <a:p>
            <a:pPr marL="5714" lvl="1" indent="0">
              <a:buNone/>
            </a:pPr>
            <a:r>
              <a:rPr lang="da-DK" b="1" dirty="0"/>
              <a:t>	Behov for at sikre, at de vigtige deadlines overholdes, da det har betydning for:</a:t>
            </a:r>
          </a:p>
          <a:p>
            <a:pPr marL="2606040" lvl="5" indent="-342900"/>
            <a:r>
              <a:rPr lang="da-DK" dirty="0"/>
              <a:t>Korrekt indlæsning af skolens elever, forældre og medarbejdere</a:t>
            </a:r>
          </a:p>
          <a:p>
            <a:pPr marL="2606040" lvl="5" indent="-342900"/>
            <a:r>
              <a:rPr lang="da-DK" dirty="0"/>
              <a:t>Opsætning af bl.a. grupperinger i jeres skoles Aula</a:t>
            </a:r>
          </a:p>
          <a:p>
            <a:pPr marL="2606040" lvl="5" indent="-342900"/>
            <a:r>
              <a:rPr lang="da-DK" dirty="0"/>
              <a:t>Korrekt overførsel af indhold fra SkoleIntra til Aula</a:t>
            </a:r>
          </a:p>
          <a:p>
            <a:pPr marL="613410" lvl="1" indent="-342900"/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HVORDAN:</a:t>
            </a:r>
          </a:p>
          <a:p>
            <a:r>
              <a:rPr lang="da-DK" b="1" dirty="0"/>
              <a:t>	I modtager en mailinvitation til </a:t>
            </a:r>
            <a:r>
              <a:rPr lang="da-DK" b="1" dirty="0" err="1"/>
              <a:t>SurveyXact</a:t>
            </a:r>
            <a:endParaRPr lang="da-DK" b="1" dirty="0"/>
          </a:p>
          <a:p>
            <a:pPr marL="2606040" lvl="5" indent="-342900"/>
            <a:r>
              <a:rPr lang="da-DK" dirty="0"/>
              <a:t>I kan løbende opdatere skemaet via det link, der sendes ud efter første besøg i skemaet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1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1C3A7C5-2ACC-4963-A7CC-AC9C69FF1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Vejledninger til oprydningsplanens opgaver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4E0301D8-F37D-407E-ABAD-71CF921BE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1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BE67E-717D-4FC2-8D88-FE06FFD7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vigtigt at følge vejledningerne?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B13864-868F-4D7F-B155-D78CA8A6E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D3AB55-94F5-48A3-854D-A1076EE85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I FÅR DE HURTIGSTE ARBEJDSGANGE IFT. AT SIKRE:</a:t>
            </a:r>
          </a:p>
          <a:p>
            <a:pPr marL="613410" lvl="1" indent="-342900"/>
            <a:r>
              <a:rPr lang="da-DK" dirty="0"/>
              <a:t>At lovgivningen overholdes ift. hvilke typer filer, der skal bevares og hvor det skal opbevares henne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I får bevaret indhold af værdi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I ikke får en masse overflødigt overført til Aula - som I efterfølgende selv skal rydde op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788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BA91D0F-36F0-4438-803B-68EA8023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Adgang til vejledningerne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1B6493-8EAB-433B-A966-AFEBEE8EE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304654C7-92C0-43E4-8574-0F17DEFB0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Vigtigt at få opgaverne i fase 1 udført inden 14/2 – vejledningerne til fase 1 udleveres til jer i dag (link til elektronisk version på </a:t>
            </a:r>
            <a:r>
              <a:rPr lang="da-DK" dirty="0" err="1"/>
              <a:t>AarhusIntra</a:t>
            </a:r>
            <a:r>
              <a:rPr lang="da-DK" dirty="0"/>
              <a:t> udsendes i løbet af denne uge)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Derfor offentliggøres resten af vejledningerne først efter 14/2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 skal </a:t>
            </a:r>
            <a:r>
              <a:rPr lang="da-DK" b="1" dirty="0"/>
              <a:t>IKKE</a:t>
            </a:r>
            <a:r>
              <a:rPr lang="da-DK" dirty="0"/>
              <a:t> begynde at udføre opgaver fra andre faser, før I har modtaget vejledningerne hertil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23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1311C2B-271E-45D5-9FC2-8557FEAE3C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Vejledninger til fase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064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ULA SKABELON FRA KOMMUNIKATION" val="vtxKG9aQ"/>
  <p:tag name="ARTICULATE_SLIDE_THUMBNAIL_REFRESH" val="1"/>
  <p:tag name="THINKCELLUNDODONOTDELETE" val="0"/>
  <p:tag name="ARTICULATE_PROJECT_OPEN" val="0"/>
  <p:tag name="ARTICULATE_SLIDE_COUNT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ula skabelon fra Kommunikation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39EC6"/>
      </a:accent1>
      <a:accent2>
        <a:srgbClr val="337DA6"/>
      </a:accent2>
      <a:accent3>
        <a:srgbClr val="17638E"/>
      </a:accent3>
      <a:accent4>
        <a:srgbClr val="19415F"/>
      </a:accent4>
      <a:accent5>
        <a:srgbClr val="539EC6"/>
      </a:accent5>
      <a:accent6>
        <a:srgbClr val="337DA6"/>
      </a:accent6>
      <a:hlink>
        <a:srgbClr val="17638E"/>
      </a:hlink>
      <a:folHlink>
        <a:srgbClr val="19415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la" id="{81F5F617-9A3D-5344-938D-741E46F761D9}" vid="{2CA48539-7013-B04F-AB67-6A85BA2D1BF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A9C3DBC90E941A1B2808491BAB128" ma:contentTypeVersion="7" ma:contentTypeDescription="Opret et nyt dokument." ma:contentTypeScope="" ma:versionID="91d16a2933739852d253ae4ae459e1be">
  <xsd:schema xmlns:xsd="http://www.w3.org/2001/XMLSchema" xmlns:xs="http://www.w3.org/2001/XMLSchema" xmlns:p="http://schemas.microsoft.com/office/2006/metadata/properties" xmlns:ns2="16ca11c2-652e-4984-bdfe-49786aa2f500" xmlns:ns3="f26a3494-fb29-4aa4-bfb0-35341ca39cf4" targetNamespace="http://schemas.microsoft.com/office/2006/metadata/properties" ma:root="true" ma:fieldsID="770d8220dc17f23bd25660a39d935895" ns2:_="" ns3:_="">
    <xsd:import namespace="16ca11c2-652e-4984-bdfe-49786aa2f500"/>
    <xsd:import namespace="f26a3494-fb29-4aa4-bfb0-35341ca39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a11c2-652e-4984-bdfe-49786aa2f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a3494-fb29-4aa4-bfb0-35341ca39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A7C634-4145-4F9D-BE43-EB2211946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a11c2-652e-4984-bdfe-49786aa2f500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E75966-2738-4E6B-ABDD-E3EAA5B055F9}">
  <ds:schemaRefs>
    <ds:schemaRef ds:uri="http://purl.org/dc/dcmitype/"/>
    <ds:schemaRef ds:uri="http://schemas.microsoft.com/office/2006/documentManagement/types"/>
    <ds:schemaRef ds:uri="f26a3494-fb29-4aa4-bfb0-35341ca39cf4"/>
    <ds:schemaRef ds:uri="http://purl.org/dc/elements/1.1/"/>
    <ds:schemaRef ds:uri="http://schemas.microsoft.com/office/2006/metadata/properties"/>
    <ds:schemaRef ds:uri="16ca11c2-652e-4984-bdfe-49786aa2f50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6A57BD-7FA7-4BAF-9B54-8CD6785323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Aula skabelon fra Kommunikation</Template>
  <TotalTime>1262</TotalTime>
  <Words>1907</Words>
  <Application>Microsoft Office PowerPoint</Application>
  <PresentationFormat>Widescreen</PresentationFormat>
  <Paragraphs>358</Paragraphs>
  <Slides>19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0" baseType="lpstr">
      <vt:lpstr>Aula skabelon fra Kommunikation</vt:lpstr>
      <vt:lpstr>Oprydningsplan</vt:lpstr>
      <vt:lpstr>Oprydningsplanens opbygning</vt:lpstr>
      <vt:lpstr>3 typer opgaver</vt:lpstr>
      <vt:lpstr>PowerPoint-præsentation</vt:lpstr>
      <vt:lpstr>Opfølgningsværktøj til oprydningsplanen (Skema i SurveyXact)</vt:lpstr>
      <vt:lpstr>Vejledninger til oprydningsplanens opgaver</vt:lpstr>
      <vt:lpstr>Hvorfor er det vigtigt at følge vejledningerne?</vt:lpstr>
      <vt:lpstr>Adgang til vejledningerne</vt:lpstr>
      <vt:lpstr>PowerPoint-præsentation</vt:lpstr>
      <vt:lpstr>Aula-administrator</vt:lpstr>
      <vt:lpstr>NB! Udføres først: Sletning af manuelt oprettede brugere UDEN CPR i UNI-logins brugeradministrationsmodul</vt:lpstr>
      <vt:lpstr>NB! Udføres først: Sletning af manuelt oprettede brugere MED CPR i UNI-logins brugeradministrationsmodul</vt:lpstr>
      <vt:lpstr>Oprettelse af alle medarbejdere i TEA</vt:lpstr>
      <vt:lpstr>Oprettelse af alle medarbejdere i TEA</vt:lpstr>
      <vt:lpstr>Gennemgang og tildeling af de rette roller til medarbejdere i TEA</vt:lpstr>
      <vt:lpstr>Gennemgang og tildeling af de rette roller til medarbejdere i TEA</vt:lpstr>
      <vt:lpstr>Tilknytning af medarbejdere til de rette klasser i TEA</vt:lpstr>
      <vt:lpstr>Tilknytning af medarbejdere til de rette klasser i TEA</vt:lpstr>
      <vt:lpstr>Gemme lister over alle de ressourcer, der skal kunne bookes i Aula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Oprydning i SkoleIntra</dc:title>
  <dc:creator>Sara Sprogøe Jønsson</dc:creator>
  <cp:lastModifiedBy>Sara Sprogøe Jønsson</cp:lastModifiedBy>
  <cp:revision>91</cp:revision>
  <cp:lastPrinted>2018-12-17T08:47:19Z</cp:lastPrinted>
  <dcterms:created xsi:type="dcterms:W3CDTF">2018-12-10T07:38:39Z</dcterms:created>
  <dcterms:modified xsi:type="dcterms:W3CDTF">2019-01-21T08:45:46Z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7A91B21C-DFCD-4229-A01E-C0B93F487466</vt:lpwstr>
  </property>
  <property fmtid="{D5CDD505-2E9C-101B-9397-08002B2CF9AE}" pid="3" name="ArticulatePath">
    <vt:lpwstr>Præsentation11</vt:lpwstr>
  </property>
  <property fmtid="{D5CDD505-2E9C-101B-9397-08002B2CF9AE}" pid="4" name="ContentTypeId">
    <vt:lpwstr>0x010100059A9C3DBC90E941A1B2808491BAB128</vt:lpwstr>
  </property>
</Properties>
</file>