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82" r:id="rId5"/>
    <p:sldId id="3178" r:id="rId6"/>
    <p:sldId id="3179" r:id="rId7"/>
    <p:sldId id="3180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600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Lige forbindelse 1">
            <a:extLst>
              <a:ext uri="{FF2B5EF4-FFF2-40B4-BE49-F238E27FC236}">
                <a16:creationId xmlns:a16="http://schemas.microsoft.com/office/drawing/2014/main" id="{26F27C5C-9254-064F-82AD-7EAE6823FAFA}"/>
              </a:ext>
            </a:extLst>
          </p:cNvPr>
          <p:cNvCxnSpPr/>
          <p:nvPr userDrawn="1"/>
        </p:nvCxnSpPr>
        <p:spPr>
          <a:xfrm>
            <a:off x="0" y="6431536"/>
            <a:ext cx="12192000" cy="0"/>
          </a:xfrm>
          <a:prstGeom prst="line">
            <a:avLst/>
          </a:prstGeom>
          <a:ln w="12700">
            <a:solidFill>
              <a:srgbClr val="3557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9B2BADF6-EC06-EC45-BC3A-DD67958CE56C}"/>
              </a:ext>
            </a:extLst>
          </p:cNvPr>
          <p:cNvSpPr/>
          <p:nvPr userDrawn="1"/>
        </p:nvSpPr>
        <p:spPr>
          <a:xfrm>
            <a:off x="10490200" y="6271856"/>
            <a:ext cx="1293816" cy="262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FC359E9-C0CA-6948-A96E-C8FDF228033B}"/>
              </a:ext>
            </a:extLst>
          </p:cNvPr>
          <p:cNvSpPr/>
          <p:nvPr userDrawn="1"/>
        </p:nvSpPr>
        <p:spPr>
          <a:xfrm>
            <a:off x="0" y="756000"/>
            <a:ext cx="1663200" cy="331200"/>
          </a:xfrm>
          <a:prstGeom prst="rect">
            <a:avLst/>
          </a:prstGeom>
          <a:solidFill>
            <a:srgbClr val="355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993D79A-C863-7C46-B319-CA7671D7C9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7" y="5864733"/>
            <a:ext cx="1663200" cy="84307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0DEC029-16E3-D64F-BE91-7558221E3C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9540" y="6055870"/>
            <a:ext cx="1174750" cy="59601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FB235638-2D15-4B4A-88D0-E1AAD62AF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95400" y="838448"/>
            <a:ext cx="374150" cy="25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1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7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5" descr="Et billede, der indeholder køkkenartikler, rivejern&#10;&#10;Automatisk genereret beskrivelse">
            <a:extLst>
              <a:ext uri="{FF2B5EF4-FFF2-40B4-BE49-F238E27FC236}">
                <a16:creationId xmlns:a16="http://schemas.microsoft.com/office/drawing/2014/main" id="{BA27C981-DA41-4D9E-9C33-7366D79FE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941" y="2739099"/>
            <a:ext cx="7146524" cy="7245095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C428819F-3920-40A6-A6BB-FF99FA2C3774}"/>
              </a:ext>
            </a:extLst>
          </p:cNvPr>
          <p:cNvSpPr txBox="1"/>
          <p:nvPr/>
        </p:nvSpPr>
        <p:spPr>
          <a:xfrm>
            <a:off x="1907177" y="535578"/>
            <a:ext cx="8164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latin typeface="Abadi Extra Light" panose="020B0204020104020204" pitchFamily="34" charset="0"/>
              </a:rPr>
              <a:t>Kort fakta ark om Aarhus Klimaborgersamling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2A4DF54-5823-4D5E-8BD6-CFE59783470B}"/>
              </a:ext>
            </a:extLst>
          </p:cNvPr>
          <p:cNvSpPr txBox="1"/>
          <p:nvPr/>
        </p:nvSpPr>
        <p:spPr>
          <a:xfrm>
            <a:off x="249503" y="1181909"/>
            <a:ext cx="6919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>
              <a:latin typeface="Abadi" panose="020B0604020104020204" pitchFamily="34" charset="0"/>
            </a:endParaRPr>
          </a:p>
          <a:p>
            <a:pPr marL="285750" indent="-285750">
              <a:buFontTx/>
              <a:buChar char="-"/>
            </a:pPr>
            <a:endParaRPr lang="da-DK" dirty="0">
              <a:latin typeface="Abadi" panose="020B0604020104020204" pitchFamily="34" charset="0"/>
            </a:endParaRPr>
          </a:p>
          <a:p>
            <a:endParaRPr lang="da-DK" dirty="0">
              <a:latin typeface="Abadi" panose="020B0604020104020204" pitchFamily="34" charset="0"/>
            </a:endParaRPr>
          </a:p>
          <a:p>
            <a:pPr marL="285750" indent="-285750">
              <a:buFontTx/>
              <a:buChar char="-"/>
            </a:pPr>
            <a:endParaRPr lang="da-DK" dirty="0">
              <a:latin typeface="Abadi" panose="020B0604020104020204" pitchFamily="34" charset="0"/>
            </a:endParaRPr>
          </a:p>
        </p:txBody>
      </p:sp>
      <p:pic>
        <p:nvPicPr>
          <p:cNvPr id="9" name="Billede 8" descr="Et billede, der indeholder tekst, person, personer, gruppe&#10;&#10;Automatisk genereret beskrivelse">
            <a:extLst>
              <a:ext uri="{FF2B5EF4-FFF2-40B4-BE49-F238E27FC236}">
                <a16:creationId xmlns:a16="http://schemas.microsoft.com/office/drawing/2014/main" id="{BA5DC785-F065-DA6A-AA86-543ED44CE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64" y="1828240"/>
            <a:ext cx="5901360" cy="37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7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5" descr="Et billede, der indeholder køkkenartikler, rivejern&#10;&#10;Automatisk genereret beskrivelse">
            <a:extLst>
              <a:ext uri="{FF2B5EF4-FFF2-40B4-BE49-F238E27FC236}">
                <a16:creationId xmlns:a16="http://schemas.microsoft.com/office/drawing/2014/main" id="{BA27C981-DA41-4D9E-9C33-7366D79FE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941" y="2739099"/>
            <a:ext cx="7146524" cy="7245095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C428819F-3920-40A6-A6BB-FF99FA2C3774}"/>
              </a:ext>
            </a:extLst>
          </p:cNvPr>
          <p:cNvSpPr txBox="1"/>
          <p:nvPr/>
        </p:nvSpPr>
        <p:spPr>
          <a:xfrm>
            <a:off x="1907177" y="535578"/>
            <a:ext cx="816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latin typeface="Abadi Extra Light" panose="020B0204020104020204" pitchFamily="34" charset="0"/>
              </a:rPr>
              <a:t>Klimaborgersamling i Aarhus 2022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2A4DF54-5823-4D5E-8BD6-CFE59783470B}"/>
              </a:ext>
            </a:extLst>
          </p:cNvPr>
          <p:cNvSpPr txBox="1"/>
          <p:nvPr/>
        </p:nvSpPr>
        <p:spPr>
          <a:xfrm>
            <a:off x="202206" y="1095198"/>
            <a:ext cx="69195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a-DK" dirty="0">
                <a:latin typeface="Abadi" panose="020B0604020104020204" pitchFamily="34" charset="0"/>
              </a:rPr>
              <a:t>36 repræsentative borgere mødes 6 gange (i alt ca. 40 timer)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a-DK" dirty="0">
                <a:latin typeface="Abadi" panose="020B0604020104020204" pitchFamily="34" charset="0"/>
              </a:rPr>
              <a:t>Kan komme med anbefalinger til at gøre Aarhus Kommune CO2 neutral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a-DK" dirty="0">
                <a:latin typeface="Abadi" panose="020B0604020104020204" pitchFamily="34" charset="0"/>
              </a:rPr>
              <a:t>Anbefalinger modtages og behandles af Byrådet og kommenteres af forvaltningen.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a-DK" dirty="0">
                <a:latin typeface="Abadi" panose="020B0604020104020204" pitchFamily="34" charset="0"/>
              </a:rPr>
              <a:t>Møder og proces faciliteres af Teknologirådet som tredjepartssekretariat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a-DK" dirty="0">
                <a:latin typeface="Abadi" panose="020B0604020104020204" pitchFamily="34" charset="0"/>
              </a:rPr>
              <a:t>Vælger underemner indenfor mobilitet og/eller borgernes engagement og adfærd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a-DK" dirty="0">
                <a:latin typeface="Abadi" panose="020B0604020104020204" pitchFamily="34" charset="0"/>
              </a:rPr>
              <a:t>Der vil være opfølgning på </a:t>
            </a:r>
            <a:r>
              <a:rPr lang="da-DK" dirty="0" err="1">
                <a:latin typeface="Abadi" panose="020B0604020104020204" pitchFamily="34" charset="0"/>
              </a:rPr>
              <a:t>vedtagede</a:t>
            </a:r>
            <a:r>
              <a:rPr lang="da-DK" dirty="0">
                <a:latin typeface="Abadi" panose="020B0604020104020204" pitchFamily="34" charset="0"/>
              </a:rPr>
              <a:t> anbefalinger hver 6. måned.</a:t>
            </a:r>
          </a:p>
          <a:p>
            <a:pPr marL="285750" indent="-285750">
              <a:buFontTx/>
              <a:buChar char="-"/>
            </a:pPr>
            <a:endParaRPr lang="da-DK" dirty="0">
              <a:latin typeface="Abadi" panose="020B0604020104020204" pitchFamily="34" charset="0"/>
            </a:endParaRPr>
          </a:p>
          <a:p>
            <a:endParaRPr lang="da-DK" dirty="0">
              <a:latin typeface="Abadi" panose="020B0604020104020204" pitchFamily="34" charset="0"/>
            </a:endParaRPr>
          </a:p>
          <a:p>
            <a:pPr marL="285750" indent="-285750">
              <a:buFontTx/>
              <a:buChar char="-"/>
            </a:pPr>
            <a:endParaRPr lang="da-DK" dirty="0">
              <a:latin typeface="Abadi" panose="020B0604020104020204" pitchFamily="34" charset="0"/>
            </a:endParaRPr>
          </a:p>
        </p:txBody>
      </p:sp>
      <p:pic>
        <p:nvPicPr>
          <p:cNvPr id="7" name="Billede 6" descr="Et billede, der indeholder tekst, person, personer, gruppe&#10;&#10;Automatisk genereret beskrivelse">
            <a:extLst>
              <a:ext uri="{FF2B5EF4-FFF2-40B4-BE49-F238E27FC236}">
                <a16:creationId xmlns:a16="http://schemas.microsoft.com/office/drawing/2014/main" id="{8FCC718B-A2B0-4B68-A740-CAD07E13F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12" y="1181909"/>
            <a:ext cx="3720262" cy="238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5" descr="Et billede, der indeholder køkkenartikler, rivejern&#10;&#10;Automatisk genereret beskrivelse">
            <a:extLst>
              <a:ext uri="{FF2B5EF4-FFF2-40B4-BE49-F238E27FC236}">
                <a16:creationId xmlns:a16="http://schemas.microsoft.com/office/drawing/2014/main" id="{BA27C981-DA41-4D9E-9C33-7366D79FE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941" y="2739099"/>
            <a:ext cx="7146524" cy="7245095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C428819F-3920-40A6-A6BB-FF99FA2C3774}"/>
              </a:ext>
            </a:extLst>
          </p:cNvPr>
          <p:cNvSpPr txBox="1"/>
          <p:nvPr/>
        </p:nvSpPr>
        <p:spPr>
          <a:xfrm>
            <a:off x="1907177" y="535578"/>
            <a:ext cx="816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>
                <a:latin typeface="Abadi Extra Light" panose="020B0204020104020204" pitchFamily="34" charset="0"/>
              </a:rPr>
              <a:t>Klimaborgersamling i Aarhus 2022</a:t>
            </a:r>
            <a:endParaRPr lang="da-DK" sz="3600" dirty="0">
              <a:latin typeface="Abadi Extra Light" panose="020B0204020104020204" pitchFamily="34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2A4DF54-5823-4D5E-8BD6-CFE59783470B}"/>
              </a:ext>
            </a:extLst>
          </p:cNvPr>
          <p:cNvSpPr txBox="1"/>
          <p:nvPr/>
        </p:nvSpPr>
        <p:spPr>
          <a:xfrm>
            <a:off x="249503" y="1181909"/>
            <a:ext cx="69195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a-DK" dirty="0">
                <a:latin typeface="Abadi" panose="020B0604020104020204" pitchFamily="34" charset="0"/>
              </a:rPr>
              <a:t>Det er en fælles borgersamling mellem Rådmændene i Teknik og Miljø og Kultur og Borgerservice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a-DK" dirty="0">
                <a:latin typeface="Abadi" panose="020B0604020104020204" pitchFamily="34" charset="0"/>
              </a:rPr>
              <a:t>Understøttes af uafhængige eksperter og kommunale fagpersoner.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a-DK" dirty="0">
                <a:latin typeface="Abadi" panose="020B0604020104020204" pitchFamily="34" charset="0"/>
              </a:rPr>
              <a:t>De understøttes først mere generelt og herefter mere og mere specifikt efter deres egne ønsker.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a-DK" dirty="0">
                <a:latin typeface="Abadi" panose="020B0604020104020204" pitchFamily="34" charset="0"/>
              </a:rPr>
              <a:t>Interessenter indkaldes på baggrund af borgernes ønsker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a-DK" dirty="0">
                <a:latin typeface="Abadi" panose="020B0604020104020204" pitchFamily="34" charset="0"/>
              </a:rPr>
              <a:t>Mobilitet og Aarhus Omstiller fra Aarhus Kommune leverer viden om Aarhus Kommunes Klimaplan.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a-DK" dirty="0">
                <a:latin typeface="Abadi" panose="020B0604020104020204" pitchFamily="34" charset="0"/>
              </a:rPr>
              <a:t>Borgersamlingen skal evalueres, så der kan laves metodebeskrivelser, der inspirerer til fremtidig brug.</a:t>
            </a:r>
          </a:p>
          <a:p>
            <a:pPr lvl="1">
              <a:lnSpc>
                <a:spcPct val="150000"/>
              </a:lnSpc>
            </a:pPr>
            <a:endParaRPr lang="da-DK" dirty="0">
              <a:latin typeface="Abadi" panose="020B0604020104020204" pitchFamily="34" charset="0"/>
            </a:endParaRPr>
          </a:p>
          <a:p>
            <a:endParaRPr lang="da-DK" dirty="0">
              <a:latin typeface="Abadi" panose="020B0604020104020204" pitchFamily="34" charset="0"/>
            </a:endParaRPr>
          </a:p>
          <a:p>
            <a:pPr marL="285750" indent="-285750">
              <a:buFontTx/>
              <a:buChar char="-"/>
            </a:pPr>
            <a:endParaRPr lang="da-DK" dirty="0">
              <a:latin typeface="Abadi" panose="020B0604020104020204" pitchFamily="34" charset="0"/>
            </a:endParaRPr>
          </a:p>
          <a:p>
            <a:endParaRPr lang="da-DK" dirty="0">
              <a:latin typeface="Abadi" panose="020B0604020104020204" pitchFamily="34" charset="0"/>
            </a:endParaRPr>
          </a:p>
          <a:p>
            <a:pPr marL="285750" indent="-285750">
              <a:buFontTx/>
              <a:buChar char="-"/>
            </a:pPr>
            <a:endParaRPr lang="da-DK" dirty="0">
              <a:latin typeface="Abadi" panose="020B0604020104020204" pitchFamily="34" charset="0"/>
            </a:endParaRPr>
          </a:p>
        </p:txBody>
      </p:sp>
      <p:pic>
        <p:nvPicPr>
          <p:cNvPr id="7" name="Billede 6" descr="Et billede, der indeholder tekst, person, personer, gruppe&#10;&#10;Automatisk genereret beskrivelse">
            <a:extLst>
              <a:ext uri="{FF2B5EF4-FFF2-40B4-BE49-F238E27FC236}">
                <a16:creationId xmlns:a16="http://schemas.microsoft.com/office/drawing/2014/main" id="{8FCC718B-A2B0-4B68-A740-CAD07E13F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12" y="1181909"/>
            <a:ext cx="3720262" cy="238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7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80B2A9B1-670B-4B8E-8631-91D4831C4693" descr="Tidslinje Aarhus_horisontalt_19092022.png">
            <a:extLst>
              <a:ext uri="{FF2B5EF4-FFF2-40B4-BE49-F238E27FC236}">
                <a16:creationId xmlns:a16="http://schemas.microsoft.com/office/drawing/2014/main" id="{2136EA1D-620E-CB92-985A-67DF500F3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28"/>
            <a:ext cx="12192000" cy="683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121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4B8291D849F4459D7AB60B6E79C880" ma:contentTypeVersion="16" ma:contentTypeDescription="Opret et nyt dokument." ma:contentTypeScope="" ma:versionID="0a7bd5e03936ddd6135aa98b1c71192e">
  <xsd:schema xmlns:xsd="http://www.w3.org/2001/XMLSchema" xmlns:xs="http://www.w3.org/2001/XMLSchema" xmlns:p="http://schemas.microsoft.com/office/2006/metadata/properties" xmlns:ns2="a408f06c-1694-489f-9cdc-5efa500d75a8" xmlns:ns3="31f27a57-5daa-4240-845d-578cc8bddeed" targetNamespace="http://schemas.microsoft.com/office/2006/metadata/properties" ma:root="true" ma:fieldsID="11d851358521764e2a807b95c292d8e3" ns2:_="" ns3:_="">
    <xsd:import namespace="a408f06c-1694-489f-9cdc-5efa500d75a8"/>
    <xsd:import namespace="31f27a57-5daa-4240-845d-578cc8bdd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8f06c-1694-489f-9cdc-5efa500d7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27a57-5daa-4240-845d-578cc8bdd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e4e7b13-cc71-43d9-992e-2b1f4ee5c2ce}" ma:internalName="TaxCatchAll" ma:showField="CatchAllData" ma:web="31f27a57-5daa-4240-845d-578cc8bdde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f27a57-5daa-4240-845d-578cc8bddeed" xsi:nil="true"/>
    <lcf76f155ced4ddcb4097134ff3c332f xmlns="a408f06c-1694-489f-9cdc-5efa500d75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3CFC56-2174-4483-AC66-57A662F96A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4307E4-13D3-423E-A038-ED1C22F0EF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08f06c-1694-489f-9cdc-5efa500d75a8"/>
    <ds:schemaRef ds:uri="31f27a57-5daa-4240-845d-578cc8bdde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D20FB2-D140-4731-BBA2-C5B3FCD22FDA}">
  <ds:schemaRefs>
    <ds:schemaRef ds:uri="http://schemas.microsoft.com/office/2006/metadata/properties"/>
    <ds:schemaRef ds:uri="http://schemas.microsoft.com/office/infopath/2007/PartnerControls"/>
    <ds:schemaRef ds:uri="31f27a57-5daa-4240-845d-578cc8bddeed"/>
    <ds:schemaRef ds:uri="a408f06c-1694-489f-9cdc-5efa500d75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16059</TotalTime>
  <Words>157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9" baseType="lpstr">
      <vt:lpstr>Abadi</vt:lpstr>
      <vt:lpstr>Abadi Extra Light</vt:lpstr>
      <vt:lpstr>Arial</vt:lpstr>
      <vt:lpstr>Calibri</vt:lpstr>
      <vt:lpstr>Office-tema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Frederik Ingvardt Pedersen</dc:creator>
  <cp:lastModifiedBy>David Mathias Paaske</cp:lastModifiedBy>
  <cp:revision>3</cp:revision>
  <dcterms:created xsi:type="dcterms:W3CDTF">2022-03-17T09:41:33Z</dcterms:created>
  <dcterms:modified xsi:type="dcterms:W3CDTF">2022-10-03T11:51:50Z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0x010100224B8291D849F4459D7AB60B6E79C880</vt:lpwstr>
  </property>
</Properties>
</file>