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4229" r:id="rId2"/>
    <p:sldId id="4668" r:id="rId3"/>
    <p:sldId id="4676" r:id="rId4"/>
    <p:sldId id="4669" r:id="rId5"/>
    <p:sldId id="4670" r:id="rId6"/>
    <p:sldId id="4556" r:id="rId7"/>
    <p:sldId id="4667" r:id="rId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FA"/>
    <a:srgbClr val="05B050"/>
    <a:srgbClr val="D5FFEF"/>
    <a:srgbClr val="8BFFD3"/>
    <a:srgbClr val="00F097"/>
    <a:srgbClr val="CDFFEC"/>
    <a:srgbClr val="00A6FA"/>
    <a:srgbClr val="00F091"/>
    <a:srgbClr val="00C9C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4"/>
    <p:restoredTop sz="78521"/>
  </p:normalViewPr>
  <p:slideViewPr>
    <p:cSldViewPr snapToGrid="0" snapToObjects="1">
      <p:cViewPr>
        <p:scale>
          <a:sx n="100" d="100"/>
          <a:sy n="100" d="100"/>
        </p:scale>
        <p:origin x="2604"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BE4B7-911E-8148-98E3-EE19F0AC89E2}" type="datetimeFigureOut">
              <a:rPr lang="da-DK" smtClean="0"/>
              <a:t>26-03-2024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307FAD-42F1-4C41-8108-B70A5473FD38}" type="slidenum">
              <a:rPr lang="da-DK" smtClean="0"/>
              <a:t>‹#›</a:t>
            </a:fld>
            <a:endParaRPr lang="da-DK"/>
          </a:p>
        </p:txBody>
      </p:sp>
    </p:spTree>
    <p:extLst>
      <p:ext uri="{BB962C8B-B14F-4D97-AF65-F5344CB8AC3E}">
        <p14:creationId xmlns:p14="http://schemas.microsoft.com/office/powerpoint/2010/main" val="47353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Velkomst</a:t>
            </a:r>
          </a:p>
          <a:p>
            <a:r>
              <a:rPr lang="da-DK" dirty="0"/>
              <a:t>- Lignende kurser</a:t>
            </a:r>
          </a:p>
          <a:p>
            <a:r>
              <a:rPr lang="da-DK" dirty="0"/>
              <a:t>- 10.000 samtaler + 100 mil. Samtaler speech analytics</a:t>
            </a:r>
          </a:p>
          <a:p>
            <a:r>
              <a:rPr lang="da-DK" dirty="0"/>
              <a:t>- Kontekstbestemt</a:t>
            </a:r>
          </a:p>
          <a:p>
            <a:r>
              <a:rPr lang="da-DK" dirty="0"/>
              <a:t>- Bevidst kompetent</a:t>
            </a:r>
          </a:p>
          <a:p>
            <a:r>
              <a:rPr lang="da-DK" dirty="0"/>
              <a:t>- Gør i forvejen (8 teknikker)</a:t>
            </a:r>
          </a:p>
          <a:p>
            <a:r>
              <a:rPr lang="da-DK" dirty="0"/>
              <a:t>- Vanskelige samtaler</a:t>
            </a:r>
          </a:p>
          <a:p>
            <a:r>
              <a:rPr lang="da-DK" dirty="0"/>
              <a:t>- Indhold er hovedvej, men plads til smutveje</a:t>
            </a:r>
          </a:p>
          <a:p>
            <a:r>
              <a:rPr lang="da-DK" dirty="0"/>
              <a:t>- Afslappet, uformelt, hyggeligt</a:t>
            </a:r>
            <a:r>
              <a:rPr lang="da-DK"/>
              <a:t>, aktiv</a:t>
            </a:r>
            <a:endParaRPr lang="da-DK" dirty="0"/>
          </a:p>
        </p:txBody>
      </p:sp>
      <p:sp>
        <p:nvSpPr>
          <p:cNvPr id="4" name="Pladsholder til slidenummer 3"/>
          <p:cNvSpPr>
            <a:spLocks noGrp="1"/>
          </p:cNvSpPr>
          <p:nvPr>
            <p:ph type="sldNum" sz="quarter" idx="5"/>
          </p:nvPr>
        </p:nvSpPr>
        <p:spPr/>
        <p:txBody>
          <a:bodyPr/>
          <a:lstStyle/>
          <a:p>
            <a:fld id="{DA307FAD-42F1-4C41-8108-B70A5473FD38}" type="slidenum">
              <a:rPr lang="da-DK" smtClean="0"/>
              <a:t>1</a:t>
            </a:fld>
            <a:endParaRPr lang="da-DK"/>
          </a:p>
        </p:txBody>
      </p:sp>
    </p:spTree>
    <p:extLst>
      <p:ext uri="{BB962C8B-B14F-4D97-AF65-F5344CB8AC3E}">
        <p14:creationId xmlns:p14="http://schemas.microsoft.com/office/powerpoint/2010/main" val="80916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A307FAD-42F1-4C41-8108-B70A5473FD38}" type="slidenum">
              <a:rPr lang="da-DK" smtClean="0"/>
              <a:t>6</a:t>
            </a:fld>
            <a:endParaRPr lang="da-DK"/>
          </a:p>
        </p:txBody>
      </p:sp>
    </p:spTree>
    <p:extLst>
      <p:ext uri="{BB962C8B-B14F-4D97-AF65-F5344CB8AC3E}">
        <p14:creationId xmlns:p14="http://schemas.microsoft.com/office/powerpoint/2010/main" val="2716773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483BE-4008-794A-A473-1C215081A11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DC8601F-9973-DAFA-8510-02BEE0F107F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3F5391B-C6F3-F89F-2C1E-C610E9F01997}"/>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57176FA8-8728-3C7A-7F41-A9362B5A3BE6}"/>
              </a:ext>
            </a:extLst>
          </p:cNvPr>
          <p:cNvSpPr>
            <a:spLocks noGrp="1"/>
          </p:cNvSpPr>
          <p:nvPr>
            <p:ph type="sldNum" sz="quarter" idx="5"/>
          </p:nvPr>
        </p:nvSpPr>
        <p:spPr/>
        <p:txBody>
          <a:bodyPr/>
          <a:lstStyle/>
          <a:p>
            <a:fld id="{DA307FAD-42F1-4C41-8108-B70A5473FD38}" type="slidenum">
              <a:rPr lang="da-DK" smtClean="0"/>
              <a:t>7</a:t>
            </a:fld>
            <a:endParaRPr lang="da-DK"/>
          </a:p>
        </p:txBody>
      </p:sp>
    </p:spTree>
    <p:extLst>
      <p:ext uri="{BB962C8B-B14F-4D97-AF65-F5344CB8AC3E}">
        <p14:creationId xmlns:p14="http://schemas.microsoft.com/office/powerpoint/2010/main" val="3538890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69D69-816D-0949-9CCB-76ECC8C48D8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FA8EE9A-19F1-3F41-A24E-851F807813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689B7D5-9966-2344-9C02-CB5E9AC27E46}"/>
              </a:ext>
            </a:extLst>
          </p:cNvPr>
          <p:cNvSpPr>
            <a:spLocks noGrp="1"/>
          </p:cNvSpPr>
          <p:nvPr>
            <p:ph type="dt" sz="half" idx="10"/>
          </p:nvPr>
        </p:nvSpPr>
        <p:spPr>
          <a:xfrm>
            <a:off x="838201" y="6356351"/>
            <a:ext cx="2743200" cy="365125"/>
          </a:xfrm>
          <a:prstGeom prst="rect">
            <a:avLst/>
          </a:prstGeom>
        </p:spPr>
        <p:txBody>
          <a:bodyPr/>
          <a:lstStyle/>
          <a:p>
            <a:fld id="{18F79E94-9529-C14F-8541-6209A2EEE0B3}" type="datetimeFigureOut">
              <a:rPr lang="da-DK" smtClean="0"/>
              <a:t>26-03-2024</a:t>
            </a:fld>
            <a:endParaRPr lang="da-DK"/>
          </a:p>
        </p:txBody>
      </p:sp>
      <p:sp>
        <p:nvSpPr>
          <p:cNvPr id="5" name="Pladsholder til sidefod 4">
            <a:extLst>
              <a:ext uri="{FF2B5EF4-FFF2-40B4-BE49-F238E27FC236}">
                <a16:creationId xmlns:a16="http://schemas.microsoft.com/office/drawing/2014/main" id="{15DFB6DA-F2AA-8B43-B4E3-01B65B125BEE}"/>
              </a:ext>
            </a:extLst>
          </p:cNvPr>
          <p:cNvSpPr>
            <a:spLocks noGrp="1"/>
          </p:cNvSpPr>
          <p:nvPr>
            <p:ph type="ftr" sz="quarter" idx="11"/>
          </p:nvPr>
        </p:nvSpPr>
        <p:spPr>
          <a:xfrm>
            <a:off x="4038602" y="6356351"/>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53B24F9B-7EF1-9146-AE8C-08E6D02DB5BB}"/>
              </a:ext>
            </a:extLst>
          </p:cNvPr>
          <p:cNvSpPr>
            <a:spLocks noGrp="1"/>
          </p:cNvSpPr>
          <p:nvPr>
            <p:ph type="sldNum" sz="quarter" idx="12"/>
          </p:nvPr>
        </p:nvSpPr>
        <p:spPr>
          <a:xfrm>
            <a:off x="8610601" y="6356351"/>
            <a:ext cx="2743200" cy="365125"/>
          </a:xfrm>
          <a:prstGeom prst="rect">
            <a:avLst/>
          </a:prstGeom>
        </p:spPr>
        <p:txBody>
          <a:bodyPr/>
          <a:lstStyle/>
          <a:p>
            <a:fld id="{8B88221B-B535-6C48-8D1A-894CFA77087E}" type="slidenum">
              <a:rPr lang="da-DK" smtClean="0"/>
              <a:t>‹#›</a:t>
            </a:fld>
            <a:endParaRPr lang="da-DK"/>
          </a:p>
        </p:txBody>
      </p:sp>
    </p:spTree>
    <p:extLst>
      <p:ext uri="{BB962C8B-B14F-4D97-AF65-F5344CB8AC3E}">
        <p14:creationId xmlns:p14="http://schemas.microsoft.com/office/powerpoint/2010/main" val="211510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A23B3-661B-2541-AF0F-38092ADE3A85}"/>
              </a:ext>
            </a:extLst>
          </p:cNvPr>
          <p:cNvSpPr>
            <a:spLocks noGrp="1"/>
          </p:cNvSpPr>
          <p:nvPr>
            <p:ph type="title"/>
          </p:nvPr>
        </p:nvSpPr>
        <p:spPr>
          <a:xfrm>
            <a:off x="838202" y="365125"/>
            <a:ext cx="10515600" cy="1325563"/>
          </a:xfrm>
          <a:prstGeom prst="rect">
            <a:avLst/>
          </a:prstGeom>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836F198-9458-AF4F-969B-92194B0E15D3}"/>
              </a:ext>
            </a:extLst>
          </p:cNvPr>
          <p:cNvSpPr>
            <a:spLocks noGrp="1"/>
          </p:cNvSpPr>
          <p:nvPr>
            <p:ph type="body" orient="vert" idx="1"/>
          </p:nvPr>
        </p:nvSpPr>
        <p:spPr>
          <a:xfrm>
            <a:off x="838202" y="1825625"/>
            <a:ext cx="10515600" cy="43513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13286BE-EB32-CF4C-BF65-8A1C94E4CBD5}"/>
              </a:ext>
            </a:extLst>
          </p:cNvPr>
          <p:cNvSpPr>
            <a:spLocks noGrp="1"/>
          </p:cNvSpPr>
          <p:nvPr>
            <p:ph type="dt" sz="half" idx="10"/>
          </p:nvPr>
        </p:nvSpPr>
        <p:spPr>
          <a:xfrm>
            <a:off x="838201" y="6356351"/>
            <a:ext cx="2743200" cy="365125"/>
          </a:xfrm>
          <a:prstGeom prst="rect">
            <a:avLst/>
          </a:prstGeom>
        </p:spPr>
        <p:txBody>
          <a:bodyPr/>
          <a:lstStyle/>
          <a:p>
            <a:fld id="{18F79E94-9529-C14F-8541-6209A2EEE0B3}" type="datetimeFigureOut">
              <a:rPr lang="da-DK" smtClean="0"/>
              <a:t>26-03-2024</a:t>
            </a:fld>
            <a:endParaRPr lang="da-DK"/>
          </a:p>
        </p:txBody>
      </p:sp>
      <p:sp>
        <p:nvSpPr>
          <p:cNvPr id="5" name="Pladsholder til sidefod 4">
            <a:extLst>
              <a:ext uri="{FF2B5EF4-FFF2-40B4-BE49-F238E27FC236}">
                <a16:creationId xmlns:a16="http://schemas.microsoft.com/office/drawing/2014/main" id="{56325B3F-AABC-7140-9260-016B0AF61FE7}"/>
              </a:ext>
            </a:extLst>
          </p:cNvPr>
          <p:cNvSpPr>
            <a:spLocks noGrp="1"/>
          </p:cNvSpPr>
          <p:nvPr>
            <p:ph type="ftr" sz="quarter" idx="11"/>
          </p:nvPr>
        </p:nvSpPr>
        <p:spPr>
          <a:xfrm>
            <a:off x="4038602" y="6356351"/>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A2FA8DAE-6A51-3642-972E-96AF31D6CDE1}"/>
              </a:ext>
            </a:extLst>
          </p:cNvPr>
          <p:cNvSpPr>
            <a:spLocks noGrp="1"/>
          </p:cNvSpPr>
          <p:nvPr>
            <p:ph type="sldNum" sz="quarter" idx="12"/>
          </p:nvPr>
        </p:nvSpPr>
        <p:spPr>
          <a:xfrm>
            <a:off x="8610601" y="6356351"/>
            <a:ext cx="2743200" cy="365125"/>
          </a:xfrm>
          <a:prstGeom prst="rect">
            <a:avLst/>
          </a:prstGeom>
        </p:spPr>
        <p:txBody>
          <a:bodyPr/>
          <a:lstStyle/>
          <a:p>
            <a:fld id="{8B88221B-B535-6C48-8D1A-894CFA77087E}" type="slidenum">
              <a:rPr lang="da-DK" smtClean="0"/>
              <a:t>‹#›</a:t>
            </a:fld>
            <a:endParaRPr lang="da-DK"/>
          </a:p>
        </p:txBody>
      </p:sp>
    </p:spTree>
    <p:extLst>
      <p:ext uri="{BB962C8B-B14F-4D97-AF65-F5344CB8AC3E}">
        <p14:creationId xmlns:p14="http://schemas.microsoft.com/office/powerpoint/2010/main" val="109091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95A4EBD7-B802-9F49-A881-FDF446066C68}"/>
              </a:ext>
            </a:extLst>
          </p:cNvPr>
          <p:cNvSpPr>
            <a:spLocks noGrp="1"/>
          </p:cNvSpPr>
          <p:nvPr>
            <p:ph type="title" orient="vert"/>
          </p:nvPr>
        </p:nvSpPr>
        <p:spPr>
          <a:xfrm>
            <a:off x="8724899" y="365125"/>
            <a:ext cx="2628900" cy="5811838"/>
          </a:xfrm>
          <a:prstGeom prst="rect">
            <a:avLst/>
          </a:prstGeo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969CF974-A7A4-7D43-8445-22E99F9683E4}"/>
              </a:ext>
            </a:extLst>
          </p:cNvPr>
          <p:cNvSpPr>
            <a:spLocks noGrp="1"/>
          </p:cNvSpPr>
          <p:nvPr>
            <p:ph type="body" orient="vert" idx="1"/>
          </p:nvPr>
        </p:nvSpPr>
        <p:spPr>
          <a:xfrm>
            <a:off x="838199" y="365125"/>
            <a:ext cx="7734300" cy="58118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965FCF9-B5B7-0140-9C33-DE9E7912A268}"/>
              </a:ext>
            </a:extLst>
          </p:cNvPr>
          <p:cNvSpPr>
            <a:spLocks noGrp="1"/>
          </p:cNvSpPr>
          <p:nvPr>
            <p:ph type="dt" sz="half" idx="10"/>
          </p:nvPr>
        </p:nvSpPr>
        <p:spPr>
          <a:xfrm>
            <a:off x="838201" y="6356351"/>
            <a:ext cx="2743200" cy="365125"/>
          </a:xfrm>
          <a:prstGeom prst="rect">
            <a:avLst/>
          </a:prstGeom>
        </p:spPr>
        <p:txBody>
          <a:bodyPr/>
          <a:lstStyle/>
          <a:p>
            <a:fld id="{18F79E94-9529-C14F-8541-6209A2EEE0B3}" type="datetimeFigureOut">
              <a:rPr lang="da-DK" smtClean="0"/>
              <a:t>26-03-2024</a:t>
            </a:fld>
            <a:endParaRPr lang="da-DK"/>
          </a:p>
        </p:txBody>
      </p:sp>
      <p:sp>
        <p:nvSpPr>
          <p:cNvPr id="5" name="Pladsholder til sidefod 4">
            <a:extLst>
              <a:ext uri="{FF2B5EF4-FFF2-40B4-BE49-F238E27FC236}">
                <a16:creationId xmlns:a16="http://schemas.microsoft.com/office/drawing/2014/main" id="{F3D3A0D9-10AF-4B41-A86E-C0FC111C593A}"/>
              </a:ext>
            </a:extLst>
          </p:cNvPr>
          <p:cNvSpPr>
            <a:spLocks noGrp="1"/>
          </p:cNvSpPr>
          <p:nvPr>
            <p:ph type="ftr" sz="quarter" idx="11"/>
          </p:nvPr>
        </p:nvSpPr>
        <p:spPr>
          <a:xfrm>
            <a:off x="4038602" y="6356351"/>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B86E7827-1889-8149-B192-B0F9F5E17C24}"/>
              </a:ext>
            </a:extLst>
          </p:cNvPr>
          <p:cNvSpPr>
            <a:spLocks noGrp="1"/>
          </p:cNvSpPr>
          <p:nvPr>
            <p:ph type="sldNum" sz="quarter" idx="12"/>
          </p:nvPr>
        </p:nvSpPr>
        <p:spPr>
          <a:xfrm>
            <a:off x="8610601" y="6356351"/>
            <a:ext cx="2743200" cy="365125"/>
          </a:xfrm>
          <a:prstGeom prst="rect">
            <a:avLst/>
          </a:prstGeom>
        </p:spPr>
        <p:txBody>
          <a:bodyPr/>
          <a:lstStyle/>
          <a:p>
            <a:fld id="{8B88221B-B535-6C48-8D1A-894CFA77087E}" type="slidenum">
              <a:rPr lang="da-DK" smtClean="0"/>
              <a:t>‹#›</a:t>
            </a:fld>
            <a:endParaRPr lang="da-DK"/>
          </a:p>
        </p:txBody>
      </p:sp>
    </p:spTree>
    <p:extLst>
      <p:ext uri="{BB962C8B-B14F-4D97-AF65-F5344CB8AC3E}">
        <p14:creationId xmlns:p14="http://schemas.microsoft.com/office/powerpoint/2010/main" val="31079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4ACB9-0EEC-5342-A6F3-7B5C726D77C4}"/>
              </a:ext>
            </a:extLst>
          </p:cNvPr>
          <p:cNvSpPr>
            <a:spLocks noGrp="1"/>
          </p:cNvSpPr>
          <p:nvPr>
            <p:ph type="title"/>
          </p:nvPr>
        </p:nvSpPr>
        <p:spPr>
          <a:xfrm>
            <a:off x="838202"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1079534-FC7F-B94B-8CEF-44EDE56887B4}"/>
              </a:ext>
            </a:extLst>
          </p:cNvPr>
          <p:cNvSpPr>
            <a:spLocks noGrp="1"/>
          </p:cNvSpPr>
          <p:nvPr>
            <p:ph idx="1"/>
          </p:nvPr>
        </p:nvSpPr>
        <p:spPr>
          <a:xfrm>
            <a:off x="838202" y="1825625"/>
            <a:ext cx="10515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14CF948-A062-8047-843F-6C4BC41F2DD0}"/>
              </a:ext>
            </a:extLst>
          </p:cNvPr>
          <p:cNvSpPr>
            <a:spLocks noGrp="1"/>
          </p:cNvSpPr>
          <p:nvPr>
            <p:ph type="dt" sz="half" idx="10"/>
          </p:nvPr>
        </p:nvSpPr>
        <p:spPr>
          <a:xfrm>
            <a:off x="838201" y="6356351"/>
            <a:ext cx="2743200" cy="365125"/>
          </a:xfrm>
          <a:prstGeom prst="rect">
            <a:avLst/>
          </a:prstGeom>
        </p:spPr>
        <p:txBody>
          <a:bodyPr/>
          <a:lstStyle/>
          <a:p>
            <a:fld id="{18F79E94-9529-C14F-8541-6209A2EEE0B3}" type="datetimeFigureOut">
              <a:rPr lang="da-DK" smtClean="0"/>
              <a:t>26-03-2024</a:t>
            </a:fld>
            <a:endParaRPr lang="da-DK"/>
          </a:p>
        </p:txBody>
      </p:sp>
      <p:sp>
        <p:nvSpPr>
          <p:cNvPr id="5" name="Pladsholder til sidefod 4">
            <a:extLst>
              <a:ext uri="{FF2B5EF4-FFF2-40B4-BE49-F238E27FC236}">
                <a16:creationId xmlns:a16="http://schemas.microsoft.com/office/drawing/2014/main" id="{329F91E4-EA52-5B46-B533-4E198BFE67D3}"/>
              </a:ext>
            </a:extLst>
          </p:cNvPr>
          <p:cNvSpPr>
            <a:spLocks noGrp="1"/>
          </p:cNvSpPr>
          <p:nvPr>
            <p:ph type="ftr" sz="quarter" idx="11"/>
          </p:nvPr>
        </p:nvSpPr>
        <p:spPr>
          <a:xfrm>
            <a:off x="4038602" y="6356351"/>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F887DD35-51CB-6E4D-B7C8-B5C2A40440A0}"/>
              </a:ext>
            </a:extLst>
          </p:cNvPr>
          <p:cNvSpPr>
            <a:spLocks noGrp="1"/>
          </p:cNvSpPr>
          <p:nvPr>
            <p:ph type="sldNum" sz="quarter" idx="12"/>
          </p:nvPr>
        </p:nvSpPr>
        <p:spPr>
          <a:xfrm>
            <a:off x="8610601" y="6356351"/>
            <a:ext cx="2743200" cy="365125"/>
          </a:xfrm>
          <a:prstGeom prst="rect">
            <a:avLst/>
          </a:prstGeom>
        </p:spPr>
        <p:txBody>
          <a:bodyPr/>
          <a:lstStyle/>
          <a:p>
            <a:fld id="{8B88221B-B535-6C48-8D1A-894CFA77087E}" type="slidenum">
              <a:rPr lang="da-DK" smtClean="0"/>
              <a:t>‹#›</a:t>
            </a:fld>
            <a:endParaRPr lang="da-DK"/>
          </a:p>
        </p:txBody>
      </p:sp>
    </p:spTree>
    <p:extLst>
      <p:ext uri="{BB962C8B-B14F-4D97-AF65-F5344CB8AC3E}">
        <p14:creationId xmlns:p14="http://schemas.microsoft.com/office/powerpoint/2010/main" val="240378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C8A05-B199-8B43-B5F9-EA704110F404}"/>
              </a:ext>
            </a:extLst>
          </p:cNvPr>
          <p:cNvSpPr>
            <a:spLocks noGrp="1"/>
          </p:cNvSpPr>
          <p:nvPr>
            <p:ph type="title"/>
          </p:nvPr>
        </p:nvSpPr>
        <p:spPr>
          <a:xfrm>
            <a:off x="831852" y="1709738"/>
            <a:ext cx="10515600" cy="2852737"/>
          </a:xfrm>
          <a:prstGeom prst="rect">
            <a:avLst/>
          </a:prstGeo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E6B05030-76FE-B74B-A367-F67A2E8D977F}"/>
              </a:ext>
            </a:extLst>
          </p:cNvPr>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996B995-54C1-8349-B0A8-BBD5DCBB3EFA}"/>
              </a:ext>
            </a:extLst>
          </p:cNvPr>
          <p:cNvSpPr>
            <a:spLocks noGrp="1"/>
          </p:cNvSpPr>
          <p:nvPr>
            <p:ph type="dt" sz="half" idx="10"/>
          </p:nvPr>
        </p:nvSpPr>
        <p:spPr>
          <a:xfrm>
            <a:off x="838201" y="6356351"/>
            <a:ext cx="2743200" cy="365125"/>
          </a:xfrm>
          <a:prstGeom prst="rect">
            <a:avLst/>
          </a:prstGeom>
        </p:spPr>
        <p:txBody>
          <a:bodyPr/>
          <a:lstStyle/>
          <a:p>
            <a:fld id="{18F79E94-9529-C14F-8541-6209A2EEE0B3}" type="datetimeFigureOut">
              <a:rPr lang="da-DK" smtClean="0"/>
              <a:t>26-03-2024</a:t>
            </a:fld>
            <a:endParaRPr lang="da-DK"/>
          </a:p>
        </p:txBody>
      </p:sp>
      <p:sp>
        <p:nvSpPr>
          <p:cNvPr id="5" name="Pladsholder til sidefod 4">
            <a:extLst>
              <a:ext uri="{FF2B5EF4-FFF2-40B4-BE49-F238E27FC236}">
                <a16:creationId xmlns:a16="http://schemas.microsoft.com/office/drawing/2014/main" id="{8882A059-09FE-4049-B944-10E2A8931DB8}"/>
              </a:ext>
            </a:extLst>
          </p:cNvPr>
          <p:cNvSpPr>
            <a:spLocks noGrp="1"/>
          </p:cNvSpPr>
          <p:nvPr>
            <p:ph type="ftr" sz="quarter" idx="11"/>
          </p:nvPr>
        </p:nvSpPr>
        <p:spPr>
          <a:xfrm>
            <a:off x="4038602" y="6356351"/>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D850CF52-9E10-1C4D-839A-96E52DDCCCC1}"/>
              </a:ext>
            </a:extLst>
          </p:cNvPr>
          <p:cNvSpPr>
            <a:spLocks noGrp="1"/>
          </p:cNvSpPr>
          <p:nvPr>
            <p:ph type="sldNum" sz="quarter" idx="12"/>
          </p:nvPr>
        </p:nvSpPr>
        <p:spPr>
          <a:xfrm>
            <a:off x="8610601" y="6356351"/>
            <a:ext cx="2743200" cy="365125"/>
          </a:xfrm>
          <a:prstGeom prst="rect">
            <a:avLst/>
          </a:prstGeom>
        </p:spPr>
        <p:txBody>
          <a:bodyPr/>
          <a:lstStyle/>
          <a:p>
            <a:fld id="{8B88221B-B535-6C48-8D1A-894CFA77087E}" type="slidenum">
              <a:rPr lang="da-DK" smtClean="0"/>
              <a:t>‹#›</a:t>
            </a:fld>
            <a:endParaRPr lang="da-DK"/>
          </a:p>
        </p:txBody>
      </p:sp>
    </p:spTree>
    <p:extLst>
      <p:ext uri="{BB962C8B-B14F-4D97-AF65-F5344CB8AC3E}">
        <p14:creationId xmlns:p14="http://schemas.microsoft.com/office/powerpoint/2010/main" val="3895199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1E0AD6-D40D-CA43-8C84-91A1DAE5A2E9}"/>
              </a:ext>
            </a:extLst>
          </p:cNvPr>
          <p:cNvSpPr>
            <a:spLocks noGrp="1"/>
          </p:cNvSpPr>
          <p:nvPr>
            <p:ph type="title"/>
          </p:nvPr>
        </p:nvSpPr>
        <p:spPr>
          <a:xfrm>
            <a:off x="838202"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469F905-312E-4F48-97F9-6D18D2283EA8}"/>
              </a:ext>
            </a:extLst>
          </p:cNvPr>
          <p:cNvSpPr>
            <a:spLocks noGrp="1"/>
          </p:cNvSpPr>
          <p:nvPr>
            <p:ph sz="half" idx="1"/>
          </p:nvPr>
        </p:nvSpPr>
        <p:spPr>
          <a:xfrm>
            <a:off x="838201"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B5B6EA3-7A3B-5048-A184-18FC8C3AB507}"/>
              </a:ext>
            </a:extLst>
          </p:cNvPr>
          <p:cNvSpPr>
            <a:spLocks noGrp="1"/>
          </p:cNvSpPr>
          <p:nvPr>
            <p:ph sz="half" idx="2"/>
          </p:nvPr>
        </p:nvSpPr>
        <p:spPr>
          <a:xfrm>
            <a:off x="6172201"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24FDB5A0-8570-9945-AD86-E8DAD36E2E15}"/>
              </a:ext>
            </a:extLst>
          </p:cNvPr>
          <p:cNvSpPr>
            <a:spLocks noGrp="1"/>
          </p:cNvSpPr>
          <p:nvPr>
            <p:ph type="dt" sz="half" idx="10"/>
          </p:nvPr>
        </p:nvSpPr>
        <p:spPr>
          <a:xfrm>
            <a:off x="838201" y="6356351"/>
            <a:ext cx="2743200" cy="365125"/>
          </a:xfrm>
          <a:prstGeom prst="rect">
            <a:avLst/>
          </a:prstGeom>
        </p:spPr>
        <p:txBody>
          <a:bodyPr/>
          <a:lstStyle/>
          <a:p>
            <a:fld id="{18F79E94-9529-C14F-8541-6209A2EEE0B3}" type="datetimeFigureOut">
              <a:rPr lang="da-DK" smtClean="0"/>
              <a:t>26-03-2024</a:t>
            </a:fld>
            <a:endParaRPr lang="da-DK"/>
          </a:p>
        </p:txBody>
      </p:sp>
      <p:sp>
        <p:nvSpPr>
          <p:cNvPr id="6" name="Pladsholder til sidefod 5">
            <a:extLst>
              <a:ext uri="{FF2B5EF4-FFF2-40B4-BE49-F238E27FC236}">
                <a16:creationId xmlns:a16="http://schemas.microsoft.com/office/drawing/2014/main" id="{B8E70454-21D9-A341-A95A-1457DD85C842}"/>
              </a:ext>
            </a:extLst>
          </p:cNvPr>
          <p:cNvSpPr>
            <a:spLocks noGrp="1"/>
          </p:cNvSpPr>
          <p:nvPr>
            <p:ph type="ftr" sz="quarter" idx="11"/>
          </p:nvPr>
        </p:nvSpPr>
        <p:spPr>
          <a:xfrm>
            <a:off x="4038602" y="6356351"/>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D19F7C80-729E-2D46-965E-135359202B5E}"/>
              </a:ext>
            </a:extLst>
          </p:cNvPr>
          <p:cNvSpPr>
            <a:spLocks noGrp="1"/>
          </p:cNvSpPr>
          <p:nvPr>
            <p:ph type="sldNum" sz="quarter" idx="12"/>
          </p:nvPr>
        </p:nvSpPr>
        <p:spPr>
          <a:xfrm>
            <a:off x="8610601" y="6356351"/>
            <a:ext cx="2743200" cy="365125"/>
          </a:xfrm>
          <a:prstGeom prst="rect">
            <a:avLst/>
          </a:prstGeom>
        </p:spPr>
        <p:txBody>
          <a:bodyPr/>
          <a:lstStyle/>
          <a:p>
            <a:fld id="{8B88221B-B535-6C48-8D1A-894CFA77087E}" type="slidenum">
              <a:rPr lang="da-DK" smtClean="0"/>
              <a:t>‹#›</a:t>
            </a:fld>
            <a:endParaRPr lang="da-DK"/>
          </a:p>
        </p:txBody>
      </p:sp>
    </p:spTree>
    <p:extLst>
      <p:ext uri="{BB962C8B-B14F-4D97-AF65-F5344CB8AC3E}">
        <p14:creationId xmlns:p14="http://schemas.microsoft.com/office/powerpoint/2010/main" val="136328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F40C1-57E8-C840-8062-E64C9747E995}"/>
              </a:ext>
            </a:extLst>
          </p:cNvPr>
          <p:cNvSpPr>
            <a:spLocks noGrp="1"/>
          </p:cNvSpPr>
          <p:nvPr>
            <p:ph type="title"/>
          </p:nvPr>
        </p:nvSpPr>
        <p:spPr>
          <a:xfrm>
            <a:off x="839789" y="365125"/>
            <a:ext cx="10515600" cy="1325563"/>
          </a:xfrm>
          <a:prstGeom prst="rect">
            <a:avLst/>
          </a:prstGeo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597AC66-FB39-B44F-9917-7D556682E95F}"/>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B9A41BF-A6EF-B441-B5AF-213F0147BC8D}"/>
              </a:ext>
            </a:extLst>
          </p:cNvPr>
          <p:cNvSpPr>
            <a:spLocks noGrp="1"/>
          </p:cNvSpPr>
          <p:nvPr>
            <p:ph sz="half" idx="2"/>
          </p:nvPr>
        </p:nvSpPr>
        <p:spPr>
          <a:xfrm>
            <a:off x="839789" y="2505076"/>
            <a:ext cx="5157787"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B9130F3-FC10-E74A-B7D4-F1C317B19056}"/>
              </a:ext>
            </a:extLst>
          </p:cNvPr>
          <p:cNvSpPr>
            <a:spLocks noGrp="1"/>
          </p:cNvSpPr>
          <p:nvPr>
            <p:ph type="body" sz="quarter" idx="3"/>
          </p:nvPr>
        </p:nvSpPr>
        <p:spPr>
          <a:xfrm>
            <a:off x="6172202" y="1681163"/>
            <a:ext cx="5183188" cy="823912"/>
          </a:xfrm>
          <a:prstGeom prst="rect">
            <a:avLst/>
          </a:prstGeo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18E2930-85AD-3945-AC12-07D61D6C9479}"/>
              </a:ext>
            </a:extLst>
          </p:cNvPr>
          <p:cNvSpPr>
            <a:spLocks noGrp="1"/>
          </p:cNvSpPr>
          <p:nvPr>
            <p:ph sz="quarter" idx="4"/>
          </p:nvPr>
        </p:nvSpPr>
        <p:spPr>
          <a:xfrm>
            <a:off x="6172202" y="2505076"/>
            <a:ext cx="5183188"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75FB93B-BCA2-4940-8C8D-110FECDAA283}"/>
              </a:ext>
            </a:extLst>
          </p:cNvPr>
          <p:cNvSpPr>
            <a:spLocks noGrp="1"/>
          </p:cNvSpPr>
          <p:nvPr>
            <p:ph type="dt" sz="half" idx="10"/>
          </p:nvPr>
        </p:nvSpPr>
        <p:spPr>
          <a:xfrm>
            <a:off x="838201" y="6356351"/>
            <a:ext cx="2743200" cy="365125"/>
          </a:xfrm>
          <a:prstGeom prst="rect">
            <a:avLst/>
          </a:prstGeom>
        </p:spPr>
        <p:txBody>
          <a:bodyPr/>
          <a:lstStyle/>
          <a:p>
            <a:fld id="{18F79E94-9529-C14F-8541-6209A2EEE0B3}" type="datetimeFigureOut">
              <a:rPr lang="da-DK" smtClean="0"/>
              <a:t>26-03-2024</a:t>
            </a:fld>
            <a:endParaRPr lang="da-DK"/>
          </a:p>
        </p:txBody>
      </p:sp>
      <p:sp>
        <p:nvSpPr>
          <p:cNvPr id="8" name="Pladsholder til sidefod 7">
            <a:extLst>
              <a:ext uri="{FF2B5EF4-FFF2-40B4-BE49-F238E27FC236}">
                <a16:creationId xmlns:a16="http://schemas.microsoft.com/office/drawing/2014/main" id="{D6071348-9129-C34C-A8BB-1195BF8DF211}"/>
              </a:ext>
            </a:extLst>
          </p:cNvPr>
          <p:cNvSpPr>
            <a:spLocks noGrp="1"/>
          </p:cNvSpPr>
          <p:nvPr>
            <p:ph type="ftr" sz="quarter" idx="11"/>
          </p:nvPr>
        </p:nvSpPr>
        <p:spPr>
          <a:xfrm>
            <a:off x="4038602" y="6356351"/>
            <a:ext cx="4114800" cy="365125"/>
          </a:xfrm>
          <a:prstGeom prst="rect">
            <a:avLst/>
          </a:prstGeom>
        </p:spPr>
        <p:txBody>
          <a:bodyPr/>
          <a:lstStyle/>
          <a:p>
            <a:endParaRPr lang="da-DK"/>
          </a:p>
        </p:txBody>
      </p:sp>
      <p:sp>
        <p:nvSpPr>
          <p:cNvPr id="9" name="Pladsholder til slidenummer 8">
            <a:extLst>
              <a:ext uri="{FF2B5EF4-FFF2-40B4-BE49-F238E27FC236}">
                <a16:creationId xmlns:a16="http://schemas.microsoft.com/office/drawing/2014/main" id="{480A3F96-6B23-8849-A5B2-BBB42CAAEFC7}"/>
              </a:ext>
            </a:extLst>
          </p:cNvPr>
          <p:cNvSpPr>
            <a:spLocks noGrp="1"/>
          </p:cNvSpPr>
          <p:nvPr>
            <p:ph type="sldNum" sz="quarter" idx="12"/>
          </p:nvPr>
        </p:nvSpPr>
        <p:spPr>
          <a:xfrm>
            <a:off x="8610601" y="6356351"/>
            <a:ext cx="2743200" cy="365125"/>
          </a:xfrm>
          <a:prstGeom prst="rect">
            <a:avLst/>
          </a:prstGeom>
        </p:spPr>
        <p:txBody>
          <a:bodyPr/>
          <a:lstStyle/>
          <a:p>
            <a:fld id="{8B88221B-B535-6C48-8D1A-894CFA77087E}" type="slidenum">
              <a:rPr lang="da-DK" smtClean="0"/>
              <a:t>‹#›</a:t>
            </a:fld>
            <a:endParaRPr lang="da-DK"/>
          </a:p>
        </p:txBody>
      </p:sp>
    </p:spTree>
    <p:extLst>
      <p:ext uri="{BB962C8B-B14F-4D97-AF65-F5344CB8AC3E}">
        <p14:creationId xmlns:p14="http://schemas.microsoft.com/office/powerpoint/2010/main" val="121651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66DBF-64A0-D143-A595-D1AA25C10479}"/>
              </a:ext>
            </a:extLst>
          </p:cNvPr>
          <p:cNvSpPr>
            <a:spLocks noGrp="1"/>
          </p:cNvSpPr>
          <p:nvPr>
            <p:ph type="title"/>
          </p:nvPr>
        </p:nvSpPr>
        <p:spPr>
          <a:xfrm>
            <a:off x="838202" y="365125"/>
            <a:ext cx="10515600" cy="1325563"/>
          </a:xfrm>
          <a:prstGeom prst="rect">
            <a:avLst/>
          </a:prstGeom>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C723377-0AAE-744C-A407-15AB5AF40F7D}"/>
              </a:ext>
            </a:extLst>
          </p:cNvPr>
          <p:cNvSpPr>
            <a:spLocks noGrp="1"/>
          </p:cNvSpPr>
          <p:nvPr>
            <p:ph type="dt" sz="half" idx="10"/>
          </p:nvPr>
        </p:nvSpPr>
        <p:spPr>
          <a:xfrm>
            <a:off x="838201" y="6356351"/>
            <a:ext cx="2743200" cy="365125"/>
          </a:xfrm>
          <a:prstGeom prst="rect">
            <a:avLst/>
          </a:prstGeom>
        </p:spPr>
        <p:txBody>
          <a:bodyPr/>
          <a:lstStyle/>
          <a:p>
            <a:fld id="{18F79E94-9529-C14F-8541-6209A2EEE0B3}" type="datetimeFigureOut">
              <a:rPr lang="da-DK" smtClean="0"/>
              <a:t>26-03-2024</a:t>
            </a:fld>
            <a:endParaRPr lang="da-DK"/>
          </a:p>
        </p:txBody>
      </p:sp>
      <p:sp>
        <p:nvSpPr>
          <p:cNvPr id="4" name="Pladsholder til sidefod 3">
            <a:extLst>
              <a:ext uri="{FF2B5EF4-FFF2-40B4-BE49-F238E27FC236}">
                <a16:creationId xmlns:a16="http://schemas.microsoft.com/office/drawing/2014/main" id="{A220AFAB-E542-B14E-ACBE-DB932E54309D}"/>
              </a:ext>
            </a:extLst>
          </p:cNvPr>
          <p:cNvSpPr>
            <a:spLocks noGrp="1"/>
          </p:cNvSpPr>
          <p:nvPr>
            <p:ph type="ftr" sz="quarter" idx="11"/>
          </p:nvPr>
        </p:nvSpPr>
        <p:spPr>
          <a:xfrm>
            <a:off x="4038602" y="6356351"/>
            <a:ext cx="4114800" cy="365125"/>
          </a:xfrm>
          <a:prstGeom prst="rect">
            <a:avLst/>
          </a:prstGeom>
        </p:spPr>
        <p:txBody>
          <a:bodyPr/>
          <a:lstStyle/>
          <a:p>
            <a:endParaRPr lang="da-DK"/>
          </a:p>
        </p:txBody>
      </p:sp>
      <p:sp>
        <p:nvSpPr>
          <p:cNvPr id="5" name="Pladsholder til slidenummer 4">
            <a:extLst>
              <a:ext uri="{FF2B5EF4-FFF2-40B4-BE49-F238E27FC236}">
                <a16:creationId xmlns:a16="http://schemas.microsoft.com/office/drawing/2014/main" id="{FFEBC2DC-B9FF-594E-BAF0-5E83236FA497}"/>
              </a:ext>
            </a:extLst>
          </p:cNvPr>
          <p:cNvSpPr>
            <a:spLocks noGrp="1"/>
          </p:cNvSpPr>
          <p:nvPr>
            <p:ph type="sldNum" sz="quarter" idx="12"/>
          </p:nvPr>
        </p:nvSpPr>
        <p:spPr>
          <a:xfrm>
            <a:off x="8610601" y="6356351"/>
            <a:ext cx="2743200" cy="365125"/>
          </a:xfrm>
          <a:prstGeom prst="rect">
            <a:avLst/>
          </a:prstGeom>
        </p:spPr>
        <p:txBody>
          <a:bodyPr/>
          <a:lstStyle/>
          <a:p>
            <a:fld id="{8B88221B-B535-6C48-8D1A-894CFA77087E}" type="slidenum">
              <a:rPr lang="da-DK" smtClean="0"/>
              <a:t>‹#›</a:t>
            </a:fld>
            <a:endParaRPr lang="da-DK"/>
          </a:p>
        </p:txBody>
      </p:sp>
    </p:spTree>
    <p:extLst>
      <p:ext uri="{BB962C8B-B14F-4D97-AF65-F5344CB8AC3E}">
        <p14:creationId xmlns:p14="http://schemas.microsoft.com/office/powerpoint/2010/main" val="103505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D9BB7A1-C9C1-F045-8C33-A4E3DE6F7671}"/>
              </a:ext>
            </a:extLst>
          </p:cNvPr>
          <p:cNvSpPr>
            <a:spLocks noGrp="1"/>
          </p:cNvSpPr>
          <p:nvPr>
            <p:ph type="dt" sz="half" idx="10"/>
          </p:nvPr>
        </p:nvSpPr>
        <p:spPr>
          <a:xfrm>
            <a:off x="838201" y="6356351"/>
            <a:ext cx="2743200" cy="365125"/>
          </a:xfrm>
          <a:prstGeom prst="rect">
            <a:avLst/>
          </a:prstGeom>
        </p:spPr>
        <p:txBody>
          <a:bodyPr/>
          <a:lstStyle/>
          <a:p>
            <a:fld id="{18F79E94-9529-C14F-8541-6209A2EEE0B3}" type="datetimeFigureOut">
              <a:rPr lang="da-DK" smtClean="0"/>
              <a:t>26-03-2024</a:t>
            </a:fld>
            <a:endParaRPr lang="da-DK"/>
          </a:p>
        </p:txBody>
      </p:sp>
      <p:sp>
        <p:nvSpPr>
          <p:cNvPr id="3" name="Pladsholder til sidefod 2">
            <a:extLst>
              <a:ext uri="{FF2B5EF4-FFF2-40B4-BE49-F238E27FC236}">
                <a16:creationId xmlns:a16="http://schemas.microsoft.com/office/drawing/2014/main" id="{7EF72E84-75D0-6D4A-B24D-81FAEDB21D6A}"/>
              </a:ext>
            </a:extLst>
          </p:cNvPr>
          <p:cNvSpPr>
            <a:spLocks noGrp="1"/>
          </p:cNvSpPr>
          <p:nvPr>
            <p:ph type="ftr" sz="quarter" idx="11"/>
          </p:nvPr>
        </p:nvSpPr>
        <p:spPr>
          <a:xfrm>
            <a:off x="4038602" y="6356351"/>
            <a:ext cx="4114800" cy="365125"/>
          </a:xfrm>
          <a:prstGeom prst="rect">
            <a:avLst/>
          </a:prstGeom>
        </p:spPr>
        <p:txBody>
          <a:bodyPr/>
          <a:lstStyle/>
          <a:p>
            <a:endParaRPr lang="da-DK"/>
          </a:p>
        </p:txBody>
      </p:sp>
      <p:sp>
        <p:nvSpPr>
          <p:cNvPr id="4" name="Pladsholder til slidenummer 3">
            <a:extLst>
              <a:ext uri="{FF2B5EF4-FFF2-40B4-BE49-F238E27FC236}">
                <a16:creationId xmlns:a16="http://schemas.microsoft.com/office/drawing/2014/main" id="{F38E6D81-6030-2443-B8E5-3B57F411561D}"/>
              </a:ext>
            </a:extLst>
          </p:cNvPr>
          <p:cNvSpPr>
            <a:spLocks noGrp="1"/>
          </p:cNvSpPr>
          <p:nvPr>
            <p:ph type="sldNum" sz="quarter" idx="12"/>
          </p:nvPr>
        </p:nvSpPr>
        <p:spPr>
          <a:xfrm>
            <a:off x="8610601" y="6356351"/>
            <a:ext cx="2743200" cy="365125"/>
          </a:xfrm>
          <a:prstGeom prst="rect">
            <a:avLst/>
          </a:prstGeom>
        </p:spPr>
        <p:txBody>
          <a:bodyPr/>
          <a:lstStyle/>
          <a:p>
            <a:fld id="{8B88221B-B535-6C48-8D1A-894CFA77087E}" type="slidenum">
              <a:rPr lang="da-DK" smtClean="0"/>
              <a:t>‹#›</a:t>
            </a:fld>
            <a:endParaRPr lang="da-DK"/>
          </a:p>
        </p:txBody>
      </p:sp>
    </p:spTree>
    <p:extLst>
      <p:ext uri="{BB962C8B-B14F-4D97-AF65-F5344CB8AC3E}">
        <p14:creationId xmlns:p14="http://schemas.microsoft.com/office/powerpoint/2010/main" val="253976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6CB35F-52A3-9549-966E-34BB0576CDA1}"/>
              </a:ext>
            </a:extLst>
          </p:cNvPr>
          <p:cNvSpPr>
            <a:spLocks noGrp="1"/>
          </p:cNvSpPr>
          <p:nvPr>
            <p:ph type="title"/>
          </p:nvPr>
        </p:nvSpPr>
        <p:spPr>
          <a:xfrm>
            <a:off x="839790" y="457200"/>
            <a:ext cx="3932236" cy="1600200"/>
          </a:xfrm>
          <a:prstGeom prst="rect">
            <a:avLst/>
          </a:prstGeo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CFCAD59-DA9A-7644-8ECA-A265F2442807}"/>
              </a:ext>
            </a:extLst>
          </p:cNvPr>
          <p:cNvSpPr>
            <a:spLocks noGrp="1"/>
          </p:cNvSpPr>
          <p:nvPr>
            <p:ph idx="1"/>
          </p:nvPr>
        </p:nvSpPr>
        <p:spPr>
          <a:xfrm>
            <a:off x="5183188" y="987425"/>
            <a:ext cx="617220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294636B-5FE5-5745-AC1C-658ABADD7D7A}"/>
              </a:ext>
            </a:extLst>
          </p:cNvPr>
          <p:cNvSpPr>
            <a:spLocks noGrp="1"/>
          </p:cNvSpPr>
          <p:nvPr>
            <p:ph type="body" sz="half" idx="2"/>
          </p:nvPr>
        </p:nvSpPr>
        <p:spPr>
          <a:xfrm>
            <a:off x="839790" y="2057400"/>
            <a:ext cx="3932236" cy="3811588"/>
          </a:xfrm>
          <a:prstGeom prst="rect">
            <a:avLst/>
          </a:prstGeo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AB8182B-833D-3240-875C-6066BB1230E2}"/>
              </a:ext>
            </a:extLst>
          </p:cNvPr>
          <p:cNvSpPr>
            <a:spLocks noGrp="1"/>
          </p:cNvSpPr>
          <p:nvPr>
            <p:ph type="dt" sz="half" idx="10"/>
          </p:nvPr>
        </p:nvSpPr>
        <p:spPr>
          <a:xfrm>
            <a:off x="838201" y="6356351"/>
            <a:ext cx="2743200" cy="365125"/>
          </a:xfrm>
          <a:prstGeom prst="rect">
            <a:avLst/>
          </a:prstGeom>
        </p:spPr>
        <p:txBody>
          <a:bodyPr/>
          <a:lstStyle/>
          <a:p>
            <a:fld id="{18F79E94-9529-C14F-8541-6209A2EEE0B3}" type="datetimeFigureOut">
              <a:rPr lang="da-DK" smtClean="0"/>
              <a:t>26-03-2024</a:t>
            </a:fld>
            <a:endParaRPr lang="da-DK"/>
          </a:p>
        </p:txBody>
      </p:sp>
      <p:sp>
        <p:nvSpPr>
          <p:cNvPr id="6" name="Pladsholder til sidefod 5">
            <a:extLst>
              <a:ext uri="{FF2B5EF4-FFF2-40B4-BE49-F238E27FC236}">
                <a16:creationId xmlns:a16="http://schemas.microsoft.com/office/drawing/2014/main" id="{AB7CB223-13B3-9E47-BF36-B8CAEFAC0741}"/>
              </a:ext>
            </a:extLst>
          </p:cNvPr>
          <p:cNvSpPr>
            <a:spLocks noGrp="1"/>
          </p:cNvSpPr>
          <p:nvPr>
            <p:ph type="ftr" sz="quarter" idx="11"/>
          </p:nvPr>
        </p:nvSpPr>
        <p:spPr>
          <a:xfrm>
            <a:off x="4038602" y="6356351"/>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790CD776-5A4A-FC4E-BF7A-15D4BD18D644}"/>
              </a:ext>
            </a:extLst>
          </p:cNvPr>
          <p:cNvSpPr>
            <a:spLocks noGrp="1"/>
          </p:cNvSpPr>
          <p:nvPr>
            <p:ph type="sldNum" sz="quarter" idx="12"/>
          </p:nvPr>
        </p:nvSpPr>
        <p:spPr>
          <a:xfrm>
            <a:off x="8610601" y="6356351"/>
            <a:ext cx="2743200" cy="365125"/>
          </a:xfrm>
          <a:prstGeom prst="rect">
            <a:avLst/>
          </a:prstGeom>
        </p:spPr>
        <p:txBody>
          <a:bodyPr/>
          <a:lstStyle/>
          <a:p>
            <a:fld id="{8B88221B-B535-6C48-8D1A-894CFA77087E}" type="slidenum">
              <a:rPr lang="da-DK" smtClean="0"/>
              <a:t>‹#›</a:t>
            </a:fld>
            <a:endParaRPr lang="da-DK"/>
          </a:p>
        </p:txBody>
      </p:sp>
    </p:spTree>
    <p:extLst>
      <p:ext uri="{BB962C8B-B14F-4D97-AF65-F5344CB8AC3E}">
        <p14:creationId xmlns:p14="http://schemas.microsoft.com/office/powerpoint/2010/main" val="285148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34ED6-E93E-E745-AB4D-FFEC15B8015A}"/>
              </a:ext>
            </a:extLst>
          </p:cNvPr>
          <p:cNvSpPr>
            <a:spLocks noGrp="1"/>
          </p:cNvSpPr>
          <p:nvPr>
            <p:ph type="title"/>
          </p:nvPr>
        </p:nvSpPr>
        <p:spPr>
          <a:xfrm>
            <a:off x="839790" y="457200"/>
            <a:ext cx="3932236" cy="1600200"/>
          </a:xfrm>
          <a:prstGeom prst="rect">
            <a:avLst/>
          </a:prstGeo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0F29FA4-D668-D942-A187-BDF4332DA2A8}"/>
              </a:ext>
            </a:extLst>
          </p:cNvPr>
          <p:cNvSpPr>
            <a:spLocks noGrp="1"/>
          </p:cNvSpPr>
          <p:nvPr>
            <p:ph type="pic" idx="1"/>
          </p:nvPr>
        </p:nvSpPr>
        <p:spPr>
          <a:xfrm>
            <a:off x="5183188" y="987425"/>
            <a:ext cx="6172201" cy="4873625"/>
          </a:xfrm>
          <a:prstGeom prst="rect">
            <a:avLst/>
          </a:prstGeo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da-DK"/>
          </a:p>
        </p:txBody>
      </p:sp>
      <p:sp>
        <p:nvSpPr>
          <p:cNvPr id="4" name="Pladsholder til tekst 3">
            <a:extLst>
              <a:ext uri="{FF2B5EF4-FFF2-40B4-BE49-F238E27FC236}">
                <a16:creationId xmlns:a16="http://schemas.microsoft.com/office/drawing/2014/main" id="{ABA172D7-13BD-214C-8A1D-0776CABC4389}"/>
              </a:ext>
            </a:extLst>
          </p:cNvPr>
          <p:cNvSpPr>
            <a:spLocks noGrp="1"/>
          </p:cNvSpPr>
          <p:nvPr>
            <p:ph type="body" sz="half" idx="2"/>
          </p:nvPr>
        </p:nvSpPr>
        <p:spPr>
          <a:xfrm>
            <a:off x="839790" y="2057400"/>
            <a:ext cx="3932236" cy="3811588"/>
          </a:xfrm>
          <a:prstGeom prst="rect">
            <a:avLst/>
          </a:prstGeo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3687CBD-7345-1C44-A344-E80788F71C31}"/>
              </a:ext>
            </a:extLst>
          </p:cNvPr>
          <p:cNvSpPr>
            <a:spLocks noGrp="1"/>
          </p:cNvSpPr>
          <p:nvPr>
            <p:ph type="dt" sz="half" idx="10"/>
          </p:nvPr>
        </p:nvSpPr>
        <p:spPr>
          <a:xfrm>
            <a:off x="838201" y="6356351"/>
            <a:ext cx="2743200" cy="365125"/>
          </a:xfrm>
          <a:prstGeom prst="rect">
            <a:avLst/>
          </a:prstGeom>
        </p:spPr>
        <p:txBody>
          <a:bodyPr/>
          <a:lstStyle/>
          <a:p>
            <a:fld id="{18F79E94-9529-C14F-8541-6209A2EEE0B3}" type="datetimeFigureOut">
              <a:rPr lang="da-DK" smtClean="0"/>
              <a:t>26-03-2024</a:t>
            </a:fld>
            <a:endParaRPr lang="da-DK"/>
          </a:p>
        </p:txBody>
      </p:sp>
      <p:sp>
        <p:nvSpPr>
          <p:cNvPr id="6" name="Pladsholder til sidefod 5">
            <a:extLst>
              <a:ext uri="{FF2B5EF4-FFF2-40B4-BE49-F238E27FC236}">
                <a16:creationId xmlns:a16="http://schemas.microsoft.com/office/drawing/2014/main" id="{7A66516A-1C01-DF44-807E-75275B2EBB10}"/>
              </a:ext>
            </a:extLst>
          </p:cNvPr>
          <p:cNvSpPr>
            <a:spLocks noGrp="1"/>
          </p:cNvSpPr>
          <p:nvPr>
            <p:ph type="ftr" sz="quarter" idx="11"/>
          </p:nvPr>
        </p:nvSpPr>
        <p:spPr>
          <a:xfrm>
            <a:off x="4038602" y="6356351"/>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3EBC6A02-7B0D-044F-9C75-0324C5FA069E}"/>
              </a:ext>
            </a:extLst>
          </p:cNvPr>
          <p:cNvSpPr>
            <a:spLocks noGrp="1"/>
          </p:cNvSpPr>
          <p:nvPr>
            <p:ph type="sldNum" sz="quarter" idx="12"/>
          </p:nvPr>
        </p:nvSpPr>
        <p:spPr>
          <a:xfrm>
            <a:off x="8610601" y="6356351"/>
            <a:ext cx="2743200" cy="365125"/>
          </a:xfrm>
          <a:prstGeom prst="rect">
            <a:avLst/>
          </a:prstGeom>
        </p:spPr>
        <p:txBody>
          <a:bodyPr/>
          <a:lstStyle/>
          <a:p>
            <a:fld id="{8B88221B-B535-6C48-8D1A-894CFA77087E}" type="slidenum">
              <a:rPr lang="da-DK" smtClean="0"/>
              <a:t>‹#›</a:t>
            </a:fld>
            <a:endParaRPr lang="da-DK"/>
          </a:p>
        </p:txBody>
      </p:sp>
    </p:spTree>
    <p:extLst>
      <p:ext uri="{BB962C8B-B14F-4D97-AF65-F5344CB8AC3E}">
        <p14:creationId xmlns:p14="http://schemas.microsoft.com/office/powerpoint/2010/main" val="97664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97039706-1C2A-8F37-2E62-BB9F1FE56D11}"/>
              </a:ext>
            </a:extLst>
          </p:cNvPr>
          <p:cNvSpPr/>
          <p:nvPr userDrawn="1"/>
        </p:nvSpPr>
        <p:spPr>
          <a:xfrm>
            <a:off x="0" y="6388309"/>
            <a:ext cx="12192000" cy="469691"/>
          </a:xfrm>
          <a:prstGeom prst="rect">
            <a:avLst/>
          </a:prstGeom>
          <a:solidFill>
            <a:srgbClr val="265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kstfelt 10">
            <a:extLst>
              <a:ext uri="{FF2B5EF4-FFF2-40B4-BE49-F238E27FC236}">
                <a16:creationId xmlns:a16="http://schemas.microsoft.com/office/drawing/2014/main" id="{4BD59D66-19A2-6614-94DF-DF51B3082F19}"/>
              </a:ext>
            </a:extLst>
          </p:cNvPr>
          <p:cNvSpPr txBox="1"/>
          <p:nvPr userDrawn="1"/>
        </p:nvSpPr>
        <p:spPr>
          <a:xfrm>
            <a:off x="8863388" y="6468196"/>
            <a:ext cx="3088357" cy="338554"/>
          </a:xfrm>
          <a:prstGeom prst="rect">
            <a:avLst/>
          </a:prstGeom>
          <a:noFill/>
        </p:spPr>
        <p:txBody>
          <a:bodyPr wrap="square" rtlCol="0">
            <a:spAutoFit/>
          </a:bodyPr>
          <a:lstStyle/>
          <a:p>
            <a:pPr algn="r"/>
            <a:r>
              <a:rPr lang="da-DK" sz="1600" b="0" i="0" dirty="0">
                <a:solidFill>
                  <a:schemeClr val="bg1"/>
                </a:solidFill>
                <a:latin typeface="Century Gothic" panose="020B0502020202020204" pitchFamily="34" charset="0"/>
              </a:rPr>
              <a:t>Borgerserviceskolen.dk</a:t>
            </a:r>
          </a:p>
        </p:txBody>
      </p:sp>
      <p:sp>
        <p:nvSpPr>
          <p:cNvPr id="13" name="Rectangle 7">
            <a:extLst>
              <a:ext uri="{FF2B5EF4-FFF2-40B4-BE49-F238E27FC236}">
                <a16:creationId xmlns:a16="http://schemas.microsoft.com/office/drawing/2014/main" id="{D77AA7CE-D492-49BA-7FB1-202957F63FD6}"/>
              </a:ext>
            </a:extLst>
          </p:cNvPr>
          <p:cNvSpPr/>
          <p:nvPr userDrawn="1"/>
        </p:nvSpPr>
        <p:spPr>
          <a:xfrm>
            <a:off x="0" y="6367395"/>
            <a:ext cx="12192000" cy="45719"/>
          </a:xfrm>
          <a:prstGeom prst="rect">
            <a:avLst/>
          </a:prstGeom>
          <a:solidFill>
            <a:srgbClr val="03E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514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borgerserviceskolen.dk/" TargetMode="External"/><Relationship Id="rId2" Type="http://schemas.openxmlformats.org/officeDocument/2006/relationships/hyperlink" Target="https://peopleteam.dk/evaluering-ddh/?kursus_og_dato=Kommunikation%20og%20service%20i%20telefonen"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johnny@peopleteam.dk" TargetMode="External"/><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linkedin.com/company/dialog-" TargetMode="External"/><Relationship Id="rId5" Type="http://schemas.openxmlformats.org/officeDocument/2006/relationships/hyperlink" Target="https://www.linkedin.com/in/brianvang/" TargetMode="External"/><Relationship Id="rId4" Type="http://schemas.openxmlformats.org/officeDocument/2006/relationships/hyperlink" Target="http://www.peopleteam.dk/"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linkedin.com/in/brianvang/" TargetMode="External"/><Relationship Id="rId3" Type="http://schemas.openxmlformats.org/officeDocument/2006/relationships/hyperlink" Target="mailto:vang@dialogplus.dk"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linkedin.com/company/2984132" TargetMode="External"/><Relationship Id="rId5" Type="http://schemas.openxmlformats.org/officeDocument/2006/relationships/image" Target="../media/image5.png"/><Relationship Id="rId10" Type="http://schemas.openxmlformats.org/officeDocument/2006/relationships/image" Target="../media/image7.jpeg"/><Relationship Id="rId4" Type="http://schemas.openxmlformats.org/officeDocument/2006/relationships/hyperlink" Target="http://www.dialogplus.dk/" TargetMode="External"/><Relationship Id="rId9" Type="http://schemas.openxmlformats.org/officeDocument/2006/relationships/hyperlink" Target="https://www.linkedin.com/company/dialo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ACC4DAF-8B21-920C-C2D1-F9B5789E7420}"/>
              </a:ext>
            </a:extLst>
          </p:cNvPr>
          <p:cNvPicPr>
            <a:picLocks noChangeAspect="1"/>
          </p:cNvPicPr>
          <p:nvPr/>
        </p:nvPicPr>
        <p:blipFill>
          <a:blip r:embed="rId3"/>
          <a:stretch>
            <a:fillRect/>
          </a:stretch>
        </p:blipFill>
        <p:spPr>
          <a:xfrm>
            <a:off x="1105547" y="1"/>
            <a:ext cx="9957870" cy="6003009"/>
          </a:xfrm>
          <a:prstGeom prst="rect">
            <a:avLst/>
          </a:prstGeom>
        </p:spPr>
      </p:pic>
      <p:sp>
        <p:nvSpPr>
          <p:cNvPr id="32" name="Tekstfelt 31">
            <a:extLst>
              <a:ext uri="{FF2B5EF4-FFF2-40B4-BE49-F238E27FC236}">
                <a16:creationId xmlns:a16="http://schemas.microsoft.com/office/drawing/2014/main" id="{49B63EAB-0741-D1A7-F58E-2A34067D7192}"/>
              </a:ext>
            </a:extLst>
          </p:cNvPr>
          <p:cNvSpPr txBox="1"/>
          <p:nvPr/>
        </p:nvSpPr>
        <p:spPr>
          <a:xfrm>
            <a:off x="274320" y="4946905"/>
            <a:ext cx="12192000" cy="1661993"/>
          </a:xfrm>
          <a:prstGeom prst="rect">
            <a:avLst/>
          </a:prstGeom>
          <a:noFill/>
        </p:spPr>
        <p:txBody>
          <a:bodyPr wrap="square" rtlCol="0">
            <a:spAutoFit/>
          </a:bodyPr>
          <a:lstStyle/>
          <a:p>
            <a:r>
              <a:rPr lang="da-DK" sz="5000" b="1" dirty="0">
                <a:effectLst>
                  <a:glow rad="101600">
                    <a:schemeClr val="bg1">
                      <a:alpha val="60000"/>
                    </a:schemeClr>
                  </a:glow>
                </a:effectLst>
                <a:latin typeface="Century Gothic" panose="020B0502020202020204" pitchFamily="34" charset="0"/>
              </a:rPr>
              <a:t>Den Digitale Hotline</a:t>
            </a:r>
          </a:p>
          <a:p>
            <a:r>
              <a:rPr lang="da-DK" sz="2400" dirty="0">
                <a:effectLst>
                  <a:glow rad="101600">
                    <a:schemeClr val="bg1">
                      <a:alpha val="60000"/>
                    </a:schemeClr>
                  </a:glow>
                </a:effectLst>
                <a:latin typeface="Century Gothic" panose="020B0502020202020204" pitchFamily="34" charset="0"/>
              </a:rPr>
              <a:t>KOMMUNIKATION &amp; SERVICE I TELEFONEN</a:t>
            </a:r>
          </a:p>
          <a:p>
            <a:endParaRPr lang="da-DK" sz="2400" dirty="0">
              <a:effectLst>
                <a:glow rad="101600">
                  <a:schemeClr val="bg1">
                    <a:alpha val="60000"/>
                  </a:schemeClr>
                </a:glow>
              </a:effectLst>
              <a:latin typeface="Century Gothic" panose="020B0502020202020204" pitchFamily="34" charset="0"/>
            </a:endParaRPr>
          </a:p>
        </p:txBody>
      </p:sp>
      <p:pic>
        <p:nvPicPr>
          <p:cNvPr id="33" name="Billede 32" descr="Et billede, der indeholder Grafik, cirkel, logo, Font/skrifttype&#10;&#10;Automatisk genereret beskrivelse">
            <a:extLst>
              <a:ext uri="{FF2B5EF4-FFF2-40B4-BE49-F238E27FC236}">
                <a16:creationId xmlns:a16="http://schemas.microsoft.com/office/drawing/2014/main" id="{7A8AC4B1-8C1B-C07E-47E2-F8F49D3C2EA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97040" y="4974336"/>
            <a:ext cx="1152144" cy="1152144"/>
          </a:xfrm>
          <a:prstGeom prst="rect">
            <a:avLst/>
          </a:prstGeom>
        </p:spPr>
      </p:pic>
      <p:sp>
        <p:nvSpPr>
          <p:cNvPr id="3" name="TextBox 2">
            <a:extLst>
              <a:ext uri="{FF2B5EF4-FFF2-40B4-BE49-F238E27FC236}">
                <a16:creationId xmlns:a16="http://schemas.microsoft.com/office/drawing/2014/main" id="{D6F82A42-B4D4-EF68-244D-BCE5D056D0FC}"/>
              </a:ext>
            </a:extLst>
          </p:cNvPr>
          <p:cNvSpPr txBox="1"/>
          <p:nvPr/>
        </p:nvSpPr>
        <p:spPr>
          <a:xfrm rot="659082">
            <a:off x="8236690" y="3535550"/>
            <a:ext cx="3339332" cy="1328023"/>
          </a:xfrm>
          <a:prstGeom prst="roundRect">
            <a:avLst/>
          </a:prstGeom>
          <a:gradFill flip="none" rotWithShape="1">
            <a:gsLst>
              <a:gs pos="0">
                <a:srgbClr val="00F091"/>
              </a:gs>
              <a:gs pos="100000">
                <a:srgbClr val="00A2FA"/>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da-DK" sz="3600" dirty="0">
                <a:solidFill>
                  <a:schemeClr val="bg1"/>
                </a:solidFill>
                <a:effectLst>
                  <a:outerShdw blurRad="50800" dist="38100" dir="2700000" algn="tl" rotWithShape="0">
                    <a:prstClr val="black">
                      <a:alpha val="40000"/>
                    </a:prstClr>
                  </a:outerShdw>
                </a:effectLst>
              </a:rPr>
              <a:t>Status efter de første kurser</a:t>
            </a:r>
          </a:p>
        </p:txBody>
      </p:sp>
    </p:spTree>
    <p:extLst>
      <p:ext uri="{BB962C8B-B14F-4D97-AF65-F5344CB8AC3E}">
        <p14:creationId xmlns:p14="http://schemas.microsoft.com/office/powerpoint/2010/main" val="115636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DAB0-2B20-561A-EE7F-F2131F8F027C}"/>
              </a:ext>
            </a:extLst>
          </p:cNvPr>
          <p:cNvSpPr>
            <a:spLocks noGrp="1"/>
          </p:cNvSpPr>
          <p:nvPr>
            <p:ph type="title"/>
          </p:nvPr>
        </p:nvSpPr>
        <p:spPr>
          <a:xfrm>
            <a:off x="434790" y="109632"/>
            <a:ext cx="10515600" cy="715530"/>
          </a:xfrm>
        </p:spPr>
        <p:txBody>
          <a:bodyPr/>
          <a:lstStyle/>
          <a:p>
            <a:r>
              <a:rPr lang="da-DK" sz="3000" b="1" dirty="0"/>
              <a:t>Status efter de første kurser</a:t>
            </a:r>
          </a:p>
        </p:txBody>
      </p:sp>
      <p:sp>
        <p:nvSpPr>
          <p:cNvPr id="3" name="Content Placeholder 2">
            <a:extLst>
              <a:ext uri="{FF2B5EF4-FFF2-40B4-BE49-F238E27FC236}">
                <a16:creationId xmlns:a16="http://schemas.microsoft.com/office/drawing/2014/main" id="{B998D83D-2F3B-FDBB-2E26-625C9B77BC0E}"/>
              </a:ext>
            </a:extLst>
          </p:cNvPr>
          <p:cNvSpPr>
            <a:spLocks noGrp="1"/>
          </p:cNvSpPr>
          <p:nvPr>
            <p:ph idx="1"/>
          </p:nvPr>
        </p:nvSpPr>
        <p:spPr>
          <a:xfrm>
            <a:off x="434790" y="744480"/>
            <a:ext cx="5777588" cy="5611985"/>
          </a:xfrm>
        </p:spPr>
        <p:txBody>
          <a:bodyPr/>
          <a:lstStyle/>
          <a:p>
            <a:pPr marL="0" indent="0">
              <a:buNone/>
            </a:pPr>
            <a:r>
              <a:rPr lang="da-DK" sz="1200" b="1" dirty="0">
                <a:effectLst/>
                <a:latin typeface="+mj-lt"/>
                <a:ea typeface="Aptos" panose="020B0004020202020204" pitchFamily="34" charset="0"/>
                <a:cs typeface="Aptos" panose="020B0004020202020204" pitchFamily="34" charset="0"/>
              </a:rPr>
              <a:t>Observationer efter de første kurser</a:t>
            </a:r>
          </a:p>
          <a:p>
            <a:r>
              <a:rPr lang="da-DK" sz="1200" dirty="0">
                <a:effectLst/>
                <a:latin typeface="+mj-lt"/>
                <a:ea typeface="Aptos" panose="020B0004020202020204" pitchFamily="34" charset="0"/>
                <a:cs typeface="Aptos" panose="020B0004020202020204" pitchFamily="34" charset="0"/>
              </a:rPr>
              <a:t>Alle kurser er indtil nu gennemført med god stemning og højt engagement</a:t>
            </a:r>
          </a:p>
          <a:p>
            <a:r>
              <a:rPr lang="da-DK" sz="1200" dirty="0">
                <a:effectLst/>
                <a:latin typeface="+mj-lt"/>
                <a:ea typeface="Aptos" panose="020B0004020202020204" pitchFamily="34" charset="0"/>
                <a:cs typeface="Aptos" panose="020B0004020202020204" pitchFamily="34" charset="0"/>
              </a:rPr>
              <a:t>På nogle af kurserne nævnte deltagerne, at de ikke selv havde bedt om at være med på kurset. Det betød dog ikke noget for deres engagement i løbet af dagen.</a:t>
            </a:r>
          </a:p>
          <a:p>
            <a:r>
              <a:rPr lang="da-DK" sz="1200" dirty="0">
                <a:latin typeface="+mj-lt"/>
                <a:ea typeface="Aptos" panose="020B0004020202020204" pitchFamily="34" charset="0"/>
                <a:cs typeface="Aptos" panose="020B0004020202020204" pitchFamily="34" charset="0"/>
              </a:rPr>
              <a:t>Medarbejderne efterspurgte et program inden dagen.</a:t>
            </a:r>
            <a:endParaRPr lang="da-DK" sz="1200" dirty="0">
              <a:effectLst/>
              <a:latin typeface="+mj-lt"/>
              <a:ea typeface="Aptos" panose="020B0004020202020204" pitchFamily="34" charset="0"/>
              <a:cs typeface="Aptos" panose="020B0004020202020204" pitchFamily="34" charset="0"/>
            </a:endParaRPr>
          </a:p>
          <a:p>
            <a:r>
              <a:rPr lang="da-DK" sz="1200" dirty="0">
                <a:effectLst/>
                <a:latin typeface="+mj-lt"/>
                <a:ea typeface="Aptos" panose="020B0004020202020204" pitchFamily="34" charset="0"/>
                <a:cs typeface="Aptos" panose="020B0004020202020204" pitchFamily="34" charset="0"/>
              </a:rPr>
              <a:t>Som undervisere brugte vi en del tid på at ”rumme” deltagernes frustrationer omkring DDH. Der er en udpræget opfattelse af at DDH var ”meget bedre i gamle dage”, og at det i dag har udviklet sig til at være en ikke-værdiskabende omstillingsfunktion. På alle kurser hvor dette har været nævnt, har vi som undervisere italesat fordelene ved DDH set med borgernes øjne: Med en god vidensdatabase (selvbetjening.nu) og gode åbningstider (meget længere end i egen kommune), så forbedrer man både tilgængelighed og kvalitet for borgerne.</a:t>
            </a:r>
          </a:p>
          <a:p>
            <a:r>
              <a:rPr lang="da-DK" sz="1200" dirty="0">
                <a:latin typeface="+mj-lt"/>
              </a:rPr>
              <a:t>Der er en oplevelse af, at forbedringsforslag fra medarbejderne ikke bliver implementeret i selvbetjening.nu, hvilket gør, at man har tendens til ind i mellem IKKE at bruge systemet – men i stedet svare ud fra egen faglig viden. Der er også en oplevelse at, at kommunernes guides er meget forskellige i kvalitet, hvilket gør det vanskeligt at navigere i.</a:t>
            </a:r>
          </a:p>
          <a:p>
            <a:r>
              <a:rPr lang="da-DK" sz="1200" dirty="0">
                <a:latin typeface="+mj-lt"/>
              </a:rPr>
              <a:t>Når ovenstående er sagt, så er alle kurserne været gennemført med virkelig højt humør. Vi kunne godt tænke os endnu flere </a:t>
            </a:r>
            <a:r>
              <a:rPr lang="da-DK" sz="1200" dirty="0">
                <a:latin typeface="+mj-lt"/>
                <a:hlinkClick r:id="rId2"/>
              </a:rPr>
              <a:t>kursusevalueringer</a:t>
            </a:r>
            <a:r>
              <a:rPr lang="da-DK" sz="1200" dirty="0">
                <a:latin typeface="+mj-lt"/>
              </a:rPr>
              <a:t>, men flere deltagere kom uopfordret op til os og nævnte, at de synes at det havde været et rigtig godt kursus. Der blev gået til opgaverne med krum hals og vi fik drøftet rigtig mange gode ting omkring samtaleteknikker og kommunikation med fokus på at betone den positive serviceoplevelse.</a:t>
            </a:r>
          </a:p>
          <a:p>
            <a:pPr marL="0" indent="0">
              <a:buNone/>
            </a:pPr>
            <a:r>
              <a:rPr lang="da-DK" sz="1200" dirty="0">
                <a:latin typeface="+mj-lt"/>
              </a:rPr>
              <a:t>Vi glæder os til de næste kurser </a:t>
            </a:r>
            <a:r>
              <a:rPr lang="da-DK" sz="1200" dirty="0">
                <a:latin typeface="+mj-lt"/>
                <a:sym typeface="Wingdings" panose="05000000000000000000" pitchFamily="2" charset="2"/>
              </a:rPr>
              <a:t></a:t>
            </a:r>
          </a:p>
          <a:p>
            <a:pPr marL="0" indent="0">
              <a:buNone/>
            </a:pPr>
            <a:r>
              <a:rPr lang="da-DK" sz="1200" dirty="0">
                <a:latin typeface="+mj-lt"/>
                <a:sym typeface="Wingdings" panose="05000000000000000000" pitchFamily="2" charset="2"/>
              </a:rPr>
              <a:t>Mvh. Brian og Johnny</a:t>
            </a:r>
          </a:p>
          <a:p>
            <a:pPr marL="0" indent="0">
              <a:buNone/>
            </a:pPr>
            <a:r>
              <a:rPr lang="da-DK" sz="1200" dirty="0">
                <a:latin typeface="+mj-lt"/>
                <a:sym typeface="Wingdings" panose="05000000000000000000" pitchFamily="2" charset="2"/>
                <a:hlinkClick r:id="rId3"/>
              </a:rPr>
              <a:t>Borgerserviceskolen.dk</a:t>
            </a:r>
            <a:endParaRPr lang="da-DK" sz="1200" dirty="0">
              <a:latin typeface="+mj-lt"/>
            </a:endParaRPr>
          </a:p>
        </p:txBody>
      </p:sp>
      <p:sp>
        <p:nvSpPr>
          <p:cNvPr id="4" name="Content Placeholder 2">
            <a:extLst>
              <a:ext uri="{FF2B5EF4-FFF2-40B4-BE49-F238E27FC236}">
                <a16:creationId xmlns:a16="http://schemas.microsoft.com/office/drawing/2014/main" id="{31848243-79BE-47AE-57DD-028C9D8369D7}"/>
              </a:ext>
            </a:extLst>
          </p:cNvPr>
          <p:cNvSpPr txBox="1">
            <a:spLocks/>
          </p:cNvSpPr>
          <p:nvPr/>
        </p:nvSpPr>
        <p:spPr>
          <a:xfrm>
            <a:off x="6615790" y="744480"/>
            <a:ext cx="5141420" cy="5013181"/>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200" b="1" dirty="0">
                <a:effectLst/>
                <a:latin typeface="+mj-lt"/>
                <a:ea typeface="Aptos" panose="020B0004020202020204" pitchFamily="34" charset="0"/>
                <a:cs typeface="Aptos" panose="020B0004020202020204" pitchFamily="34" charset="0"/>
              </a:rPr>
              <a:t>Borgerserviceskolens anbefalinger til de næste kurser</a:t>
            </a:r>
            <a:endParaRPr lang="da-DK" sz="1200" b="1" dirty="0">
              <a:latin typeface="+mj-lt"/>
              <a:ea typeface="Aptos" panose="020B0004020202020204" pitchFamily="34" charset="0"/>
              <a:cs typeface="Aptos" panose="020B0004020202020204" pitchFamily="34" charset="0"/>
            </a:endParaRPr>
          </a:p>
          <a:p>
            <a:endParaRPr lang="da-DK" sz="1200" dirty="0">
              <a:latin typeface="+mj-lt"/>
              <a:ea typeface="Aptos" panose="020B0004020202020204" pitchFamily="34" charset="0"/>
              <a:cs typeface="Aptos" panose="020B0004020202020204" pitchFamily="34" charset="0"/>
            </a:endParaRPr>
          </a:p>
          <a:p>
            <a:endParaRPr lang="da-DK" sz="1200" dirty="0">
              <a:latin typeface="+mj-lt"/>
            </a:endParaRPr>
          </a:p>
          <a:p>
            <a:endParaRPr lang="da-DK" sz="1200" dirty="0">
              <a:latin typeface="+mj-lt"/>
            </a:endParaRPr>
          </a:p>
        </p:txBody>
      </p:sp>
      <p:graphicFrame>
        <p:nvGraphicFramePr>
          <p:cNvPr id="5" name="Table 4">
            <a:extLst>
              <a:ext uri="{FF2B5EF4-FFF2-40B4-BE49-F238E27FC236}">
                <a16:creationId xmlns:a16="http://schemas.microsoft.com/office/drawing/2014/main" id="{B34B5D7C-4083-AE43-ABFC-3DDBB46643B1}"/>
              </a:ext>
            </a:extLst>
          </p:cNvPr>
          <p:cNvGraphicFramePr>
            <a:graphicFrameLocks noGrp="1"/>
          </p:cNvGraphicFramePr>
          <p:nvPr>
            <p:extLst>
              <p:ext uri="{D42A27DB-BD31-4B8C-83A1-F6EECF244321}">
                <p14:modId xmlns:p14="http://schemas.microsoft.com/office/powerpoint/2010/main" val="1568588192"/>
              </p:ext>
            </p:extLst>
          </p:nvPr>
        </p:nvGraphicFramePr>
        <p:xfrm>
          <a:off x="6700058" y="1151928"/>
          <a:ext cx="5057152" cy="3571240"/>
        </p:xfrm>
        <a:graphic>
          <a:graphicData uri="http://schemas.openxmlformats.org/drawingml/2006/table">
            <a:tbl>
              <a:tblPr firstRow="1" bandRow="1">
                <a:tableStyleId>{93296810-A885-4BE3-A3E7-6D5BEEA58F35}</a:tableStyleId>
              </a:tblPr>
              <a:tblGrid>
                <a:gridCol w="3169920">
                  <a:extLst>
                    <a:ext uri="{9D8B030D-6E8A-4147-A177-3AD203B41FA5}">
                      <a16:colId xmlns:a16="http://schemas.microsoft.com/office/drawing/2014/main" val="834134267"/>
                    </a:ext>
                  </a:extLst>
                </a:gridCol>
                <a:gridCol w="1887232">
                  <a:extLst>
                    <a:ext uri="{9D8B030D-6E8A-4147-A177-3AD203B41FA5}">
                      <a16:colId xmlns:a16="http://schemas.microsoft.com/office/drawing/2014/main" val="1619439978"/>
                    </a:ext>
                  </a:extLst>
                </a:gridCol>
              </a:tblGrid>
              <a:tr h="370840">
                <a:tc>
                  <a:txBody>
                    <a:bodyPr/>
                    <a:lstStyle/>
                    <a:p>
                      <a:pPr marL="0" algn="l" defTabSz="914411" rtl="0" eaLnBrk="1" latinLnBrk="0" hangingPunct="1"/>
                      <a:r>
                        <a:rPr lang="da-DK" sz="1200" kern="1200" dirty="0">
                          <a:solidFill>
                            <a:schemeClr val="dk1"/>
                          </a:solidFill>
                          <a:latin typeface="+mn-lt"/>
                          <a:ea typeface="+mn-ea"/>
                          <a:cs typeface="+mn-cs"/>
                        </a:rPr>
                        <a:t>Opgave</a:t>
                      </a:r>
                    </a:p>
                  </a:txBody>
                  <a:tcPr>
                    <a:solidFill>
                      <a:srgbClr val="00F097"/>
                    </a:solidFill>
                  </a:tcPr>
                </a:tc>
                <a:tc>
                  <a:txBody>
                    <a:bodyPr/>
                    <a:lstStyle/>
                    <a:p>
                      <a:pPr marL="0" algn="l" defTabSz="914411" rtl="0" eaLnBrk="1" latinLnBrk="0" hangingPunct="1"/>
                      <a:r>
                        <a:rPr lang="da-DK" sz="1200" kern="1200" dirty="0">
                          <a:solidFill>
                            <a:schemeClr val="dk1"/>
                          </a:solidFill>
                          <a:latin typeface="+mn-lt"/>
                          <a:ea typeface="+mn-ea"/>
                          <a:cs typeface="+mn-cs"/>
                        </a:rPr>
                        <a:t>Ansvarlig</a:t>
                      </a:r>
                    </a:p>
                  </a:txBody>
                  <a:tcPr>
                    <a:solidFill>
                      <a:srgbClr val="00F097"/>
                    </a:solidFill>
                  </a:tcPr>
                </a:tc>
                <a:extLst>
                  <a:ext uri="{0D108BD9-81ED-4DB2-BD59-A6C34878D82A}">
                    <a16:rowId xmlns:a16="http://schemas.microsoft.com/office/drawing/2014/main" val="4069177099"/>
                  </a:ext>
                </a:extLst>
              </a:tr>
              <a:tr h="370840">
                <a:tc>
                  <a:txBody>
                    <a:bodyPr/>
                    <a:lstStyle/>
                    <a:p>
                      <a:r>
                        <a:rPr lang="da-DK" sz="1200" kern="1200" dirty="0">
                          <a:solidFill>
                            <a:schemeClr val="dk1"/>
                          </a:solidFill>
                        </a:rPr>
                        <a:t>Vedlægge program i invitationen til deltagerne (</a:t>
                      </a:r>
                      <a:r>
                        <a:rPr lang="da-DK" sz="1200" kern="1200" dirty="0">
                          <a:solidFill>
                            <a:schemeClr val="dk1"/>
                          </a:solidFill>
                          <a:hlinkClick r:id="rId4" action="ppaction://hlinksldjump"/>
                        </a:rPr>
                        <a:t>se næste side</a:t>
                      </a:r>
                      <a:r>
                        <a:rPr lang="da-DK" sz="1200" kern="1200" dirty="0">
                          <a:solidFill>
                            <a:schemeClr val="dk1"/>
                          </a:solidFill>
                        </a:rPr>
                        <a:t>).</a:t>
                      </a:r>
                      <a:endParaRPr lang="da-DK" sz="1200" kern="1200" dirty="0">
                        <a:solidFill>
                          <a:schemeClr val="dk1"/>
                        </a:solidFill>
                        <a:latin typeface="+mn-lt"/>
                        <a:ea typeface="Aptos" panose="020B0004020202020204" pitchFamily="34" charset="0"/>
                        <a:cs typeface="Aptos" panose="020B0004020202020204" pitchFamily="34" charset="0"/>
                      </a:endParaRPr>
                    </a:p>
                  </a:txBody>
                  <a:tcPr>
                    <a:solidFill>
                      <a:srgbClr val="8BFFD3"/>
                    </a:solidFill>
                  </a:tcPr>
                </a:tc>
                <a:tc>
                  <a:txBody>
                    <a:bodyPr/>
                    <a:lstStyle/>
                    <a:p>
                      <a:r>
                        <a:rPr lang="da-DK" sz="1200" kern="1200" dirty="0">
                          <a:solidFill>
                            <a:schemeClr val="dk1"/>
                          </a:solidFill>
                        </a:rPr>
                        <a:t>Anton</a:t>
                      </a:r>
                      <a:endParaRPr lang="da-DK" sz="1200" dirty="0">
                        <a:latin typeface="+mn-lt"/>
                      </a:endParaRPr>
                    </a:p>
                  </a:txBody>
                  <a:tcPr>
                    <a:solidFill>
                      <a:srgbClr val="8BFFD3"/>
                    </a:solidFill>
                  </a:tcPr>
                </a:tc>
                <a:extLst>
                  <a:ext uri="{0D108BD9-81ED-4DB2-BD59-A6C34878D82A}">
                    <a16:rowId xmlns:a16="http://schemas.microsoft.com/office/drawing/2014/main" val="3832027105"/>
                  </a:ext>
                </a:extLst>
              </a:tr>
              <a:tr h="37084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da-DK" sz="1200" kern="1200" dirty="0">
                          <a:solidFill>
                            <a:schemeClr val="dk1"/>
                          </a:solidFill>
                        </a:rPr>
                        <a:t>Opfordre endnu flere deltagere til at udfylde de udsendte evalueringsskemaer</a:t>
                      </a:r>
                      <a:endParaRPr lang="da-DK" sz="1200" kern="1200" dirty="0">
                        <a:solidFill>
                          <a:schemeClr val="dk1"/>
                        </a:solidFill>
                        <a:latin typeface="+mn-lt"/>
                        <a:ea typeface="Aptos" panose="020B0004020202020204" pitchFamily="34" charset="0"/>
                        <a:cs typeface="Aptos" panose="020B0004020202020204" pitchFamily="34" charset="0"/>
                      </a:endParaRPr>
                    </a:p>
                  </a:txBody>
                  <a:tcPr>
                    <a:solidFill>
                      <a:srgbClr val="D5FFEF"/>
                    </a:solidFill>
                  </a:tcPr>
                </a:tc>
                <a:tc>
                  <a:txBody>
                    <a:bodyPr/>
                    <a:lstStyle/>
                    <a:p>
                      <a:r>
                        <a:rPr lang="da-DK" sz="1200" dirty="0"/>
                        <a:t>Anton minder om dette i invitationen</a:t>
                      </a:r>
                    </a:p>
                    <a:p>
                      <a:endParaRPr lang="da-DK" sz="1200" dirty="0"/>
                    </a:p>
                    <a:p>
                      <a:r>
                        <a:rPr lang="da-DK" sz="1200" dirty="0"/>
                        <a:t>Brian og Johnny minder om dette på kurserne</a:t>
                      </a:r>
                      <a:endParaRPr lang="da-DK" sz="1200" dirty="0">
                        <a:latin typeface="+mn-lt"/>
                      </a:endParaRPr>
                    </a:p>
                  </a:txBody>
                  <a:tcPr>
                    <a:solidFill>
                      <a:srgbClr val="D5FFEF"/>
                    </a:solidFill>
                  </a:tcPr>
                </a:tc>
                <a:extLst>
                  <a:ext uri="{0D108BD9-81ED-4DB2-BD59-A6C34878D82A}">
                    <a16:rowId xmlns:a16="http://schemas.microsoft.com/office/drawing/2014/main" val="3627499104"/>
                  </a:ext>
                </a:extLst>
              </a:tr>
              <a:tr h="370840">
                <a:tc>
                  <a:txBody>
                    <a:bodyPr/>
                    <a:lstStyle/>
                    <a:p>
                      <a:r>
                        <a:rPr lang="da-DK" sz="1200" kern="1200" dirty="0">
                          <a:solidFill>
                            <a:schemeClr val="dk1"/>
                          </a:solidFill>
                        </a:rPr>
                        <a:t>Afsætte tid på kurset til at behandle de frustrationer, der er i forbindelse med at være en del af DDH.</a:t>
                      </a:r>
                      <a:endParaRPr lang="da-DK" sz="1200" kern="1200" dirty="0">
                        <a:solidFill>
                          <a:schemeClr val="dk1"/>
                        </a:solidFill>
                        <a:latin typeface="+mn-lt"/>
                        <a:ea typeface="Aptos" panose="020B0004020202020204" pitchFamily="34" charset="0"/>
                        <a:cs typeface="Aptos" panose="020B0004020202020204" pitchFamily="34" charset="0"/>
                      </a:endParaRPr>
                    </a:p>
                  </a:txBody>
                  <a:tcPr>
                    <a:solidFill>
                      <a:srgbClr val="8BFFD3"/>
                    </a:solidFill>
                  </a:tcPr>
                </a:tc>
                <a:tc>
                  <a:txBody>
                    <a:bodyPr/>
                    <a:lstStyle/>
                    <a:p>
                      <a:r>
                        <a:rPr lang="da-DK" sz="1200" kern="1200" dirty="0">
                          <a:solidFill>
                            <a:schemeClr val="dk1"/>
                          </a:solidFill>
                        </a:rPr>
                        <a:t>Brian og Johnny </a:t>
                      </a:r>
                      <a:endParaRPr lang="da-DK" sz="1200" dirty="0">
                        <a:latin typeface="+mn-lt"/>
                      </a:endParaRPr>
                    </a:p>
                  </a:txBody>
                  <a:tcPr>
                    <a:solidFill>
                      <a:srgbClr val="8BFFD3"/>
                    </a:solidFill>
                  </a:tcPr>
                </a:tc>
                <a:extLst>
                  <a:ext uri="{0D108BD9-81ED-4DB2-BD59-A6C34878D82A}">
                    <a16:rowId xmlns:a16="http://schemas.microsoft.com/office/drawing/2014/main" val="145349014"/>
                  </a:ext>
                </a:extLst>
              </a:tr>
              <a:tr h="370840">
                <a:tc>
                  <a:txBody>
                    <a:bodyPr/>
                    <a:lstStyle/>
                    <a:p>
                      <a:r>
                        <a:rPr lang="da-DK" sz="1200" kern="1200" dirty="0">
                          <a:solidFill>
                            <a:schemeClr val="dk1"/>
                          </a:solidFill>
                        </a:rPr>
                        <a:t>Justere lydklip så de fungerer godt på AV-udstyr, hvor der er forsinkelse.</a:t>
                      </a:r>
                      <a:endParaRPr lang="da-DK" sz="1200" kern="1200" dirty="0">
                        <a:solidFill>
                          <a:schemeClr val="dk1"/>
                        </a:solidFill>
                        <a:latin typeface="+mn-lt"/>
                        <a:ea typeface="Aptos" panose="020B0004020202020204" pitchFamily="34" charset="0"/>
                        <a:cs typeface="Aptos" panose="020B0004020202020204" pitchFamily="34" charset="0"/>
                      </a:endParaRPr>
                    </a:p>
                  </a:txBody>
                  <a:tcPr>
                    <a:solidFill>
                      <a:srgbClr val="D5FFEF"/>
                    </a:solid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da-DK" sz="1200" kern="1200" dirty="0">
                          <a:solidFill>
                            <a:schemeClr val="dk1"/>
                          </a:solidFill>
                        </a:rPr>
                        <a:t>Brian og Johnny (done)</a:t>
                      </a:r>
                      <a:endParaRPr lang="da-DK" sz="1200" dirty="0">
                        <a:latin typeface="+mn-lt"/>
                      </a:endParaRPr>
                    </a:p>
                  </a:txBody>
                  <a:tcPr>
                    <a:solidFill>
                      <a:srgbClr val="D5FFEF"/>
                    </a:solidFill>
                  </a:tcPr>
                </a:tc>
                <a:extLst>
                  <a:ext uri="{0D108BD9-81ED-4DB2-BD59-A6C34878D82A}">
                    <a16:rowId xmlns:a16="http://schemas.microsoft.com/office/drawing/2014/main" val="2264089229"/>
                  </a:ext>
                </a:extLst>
              </a:tr>
              <a:tr h="370840">
                <a:tc>
                  <a:txBody>
                    <a:bodyPr/>
                    <a:lstStyle/>
                    <a:p>
                      <a:r>
                        <a:rPr lang="da-DK" sz="1200" kern="1200" dirty="0">
                          <a:solidFill>
                            <a:schemeClr val="dk1"/>
                          </a:solidFill>
                        </a:rPr>
                        <a:t>Justere case-opgave (fornyelse af pas) justere, så den passer bedre til en medarbejdernes hverdag.</a:t>
                      </a:r>
                      <a:endParaRPr lang="da-DK" sz="1200" kern="1200" dirty="0">
                        <a:solidFill>
                          <a:schemeClr val="dk1"/>
                        </a:solidFill>
                        <a:latin typeface="+mn-lt"/>
                        <a:ea typeface="Aptos" panose="020B0004020202020204" pitchFamily="34" charset="0"/>
                        <a:cs typeface="Aptos" panose="020B0004020202020204" pitchFamily="34" charset="0"/>
                      </a:endParaRPr>
                    </a:p>
                  </a:txBody>
                  <a:tcPr>
                    <a:solidFill>
                      <a:srgbClr val="8BFFD3"/>
                    </a:solid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da-DK" sz="1200" kern="1200" dirty="0">
                          <a:solidFill>
                            <a:schemeClr val="dk1"/>
                          </a:solidFill>
                        </a:rPr>
                        <a:t>Brian og Johnny (done)</a:t>
                      </a:r>
                      <a:endParaRPr lang="da-DK" sz="1200" dirty="0">
                        <a:latin typeface="+mn-lt"/>
                      </a:endParaRPr>
                    </a:p>
                  </a:txBody>
                  <a:tcPr>
                    <a:solidFill>
                      <a:srgbClr val="8BFFD3"/>
                    </a:solidFill>
                  </a:tcPr>
                </a:tc>
                <a:extLst>
                  <a:ext uri="{0D108BD9-81ED-4DB2-BD59-A6C34878D82A}">
                    <a16:rowId xmlns:a16="http://schemas.microsoft.com/office/drawing/2014/main" val="1079617063"/>
                  </a:ext>
                </a:extLst>
              </a:tr>
            </a:tbl>
          </a:graphicData>
        </a:graphic>
      </p:graphicFrame>
    </p:spTree>
    <p:extLst>
      <p:ext uri="{BB962C8B-B14F-4D97-AF65-F5344CB8AC3E}">
        <p14:creationId xmlns:p14="http://schemas.microsoft.com/office/powerpoint/2010/main" val="1606076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DDA6-96E4-CA76-EFE9-7447103F5AD4}"/>
              </a:ext>
            </a:extLst>
          </p:cNvPr>
          <p:cNvSpPr>
            <a:spLocks noGrp="1"/>
          </p:cNvSpPr>
          <p:nvPr>
            <p:ph type="title"/>
          </p:nvPr>
        </p:nvSpPr>
        <p:spPr>
          <a:xfrm>
            <a:off x="838202" y="365126"/>
            <a:ext cx="10515600" cy="723446"/>
          </a:xfrm>
        </p:spPr>
        <p:txBody>
          <a:bodyPr/>
          <a:lstStyle/>
          <a:p>
            <a:r>
              <a:rPr lang="da-DK" dirty="0">
                <a:effectLst>
                  <a:glow rad="101600">
                    <a:schemeClr val="bg1">
                      <a:alpha val="60000"/>
                    </a:schemeClr>
                  </a:glow>
                </a:effectLst>
              </a:rPr>
              <a:t>Program for dagen</a:t>
            </a:r>
          </a:p>
        </p:txBody>
      </p:sp>
      <p:sp>
        <p:nvSpPr>
          <p:cNvPr id="3" name="Content Placeholder 2">
            <a:extLst>
              <a:ext uri="{FF2B5EF4-FFF2-40B4-BE49-F238E27FC236}">
                <a16:creationId xmlns:a16="http://schemas.microsoft.com/office/drawing/2014/main" id="{4649676B-2AE3-4B5A-0685-667E15BB2F6B}"/>
              </a:ext>
            </a:extLst>
          </p:cNvPr>
          <p:cNvSpPr>
            <a:spLocks noGrp="1"/>
          </p:cNvSpPr>
          <p:nvPr>
            <p:ph idx="1"/>
          </p:nvPr>
        </p:nvSpPr>
        <p:spPr>
          <a:xfrm>
            <a:off x="838202" y="1153886"/>
            <a:ext cx="5141684" cy="5023077"/>
          </a:xfrm>
        </p:spPr>
        <p:txBody>
          <a:bodyPr/>
          <a:lstStyle/>
          <a:p>
            <a:pPr marL="0" indent="0">
              <a:buNone/>
            </a:pPr>
            <a:r>
              <a:rPr lang="da-DK" b="1" dirty="0">
                <a:effectLst>
                  <a:glow rad="101600">
                    <a:schemeClr val="bg1">
                      <a:alpha val="60000"/>
                    </a:schemeClr>
                  </a:glow>
                </a:effectLst>
              </a:rPr>
              <a:t>0900 Intro og velkomst</a:t>
            </a:r>
          </a:p>
          <a:p>
            <a:pPr marL="0" indent="0">
              <a:buNone/>
            </a:pPr>
            <a:r>
              <a:rPr lang="da-DK" b="1" dirty="0">
                <a:effectLst>
                  <a:glow rad="101600">
                    <a:schemeClr val="bg1">
                      <a:alpha val="60000"/>
                    </a:schemeClr>
                  </a:glow>
                </a:effectLst>
              </a:rPr>
              <a:t>0930 DDH Service</a:t>
            </a:r>
          </a:p>
          <a:p>
            <a:pPr marL="0" indent="0">
              <a:buNone/>
            </a:pPr>
            <a:r>
              <a:rPr lang="da-DK" b="1" dirty="0">
                <a:effectLst>
                  <a:glow rad="101600">
                    <a:schemeClr val="bg1">
                      <a:alpha val="60000"/>
                    </a:schemeClr>
                  </a:glow>
                </a:effectLst>
              </a:rPr>
              <a:t>0940 Samtalens faser</a:t>
            </a:r>
          </a:p>
          <a:p>
            <a:r>
              <a:rPr lang="da-DK" i="1" dirty="0">
                <a:effectLst>
                  <a:glow rad="101600">
                    <a:schemeClr val="bg1">
                      <a:alpha val="60000"/>
                    </a:schemeClr>
                  </a:glow>
                </a:effectLst>
              </a:rPr>
              <a:t>Talehastighed</a:t>
            </a:r>
          </a:p>
          <a:p>
            <a:pPr marL="0" indent="0">
              <a:buNone/>
            </a:pPr>
            <a:r>
              <a:rPr lang="da-DK" b="1" dirty="0">
                <a:effectLst>
                  <a:glow rad="101600">
                    <a:schemeClr val="bg1">
                      <a:alpha val="60000"/>
                    </a:schemeClr>
                  </a:glow>
                </a:effectLst>
              </a:rPr>
              <a:t>1030 SAMTALETEKNIKKER</a:t>
            </a:r>
          </a:p>
          <a:p>
            <a:r>
              <a:rPr lang="da-DK" i="1" dirty="0">
                <a:effectLst>
                  <a:glow rad="101600">
                    <a:schemeClr val="bg1">
                      <a:alpha val="60000"/>
                    </a:schemeClr>
                  </a:glow>
                </a:effectLst>
              </a:rPr>
              <a:t>Lyt – og afbryd høfligt</a:t>
            </a:r>
          </a:p>
          <a:p>
            <a:r>
              <a:rPr lang="da-DK" i="1" dirty="0">
                <a:effectLst>
                  <a:glow rad="101600">
                    <a:schemeClr val="bg1">
                      <a:alpha val="60000"/>
                    </a:schemeClr>
                  </a:glow>
                </a:effectLst>
              </a:rPr>
              <a:t>Sag/relationsfokus</a:t>
            </a:r>
          </a:p>
          <a:p>
            <a:r>
              <a:rPr lang="da-DK" i="1" dirty="0">
                <a:effectLst>
                  <a:glow rad="101600">
                    <a:schemeClr val="bg1">
                      <a:alpha val="60000"/>
                    </a:schemeClr>
                  </a:glow>
                </a:effectLst>
              </a:rPr>
              <a:t>Proaktiv kommunikation</a:t>
            </a:r>
          </a:p>
          <a:p>
            <a:r>
              <a:rPr lang="da-DK" i="1" dirty="0">
                <a:effectLst>
                  <a:glow rad="101600">
                    <a:schemeClr val="bg1">
                      <a:alpha val="60000"/>
                    </a:schemeClr>
                  </a:glow>
                </a:effectLst>
              </a:rPr>
              <a:t>Præcis kommunikation</a:t>
            </a:r>
          </a:p>
          <a:p>
            <a:pPr marL="0" indent="0">
              <a:buNone/>
            </a:pPr>
            <a:endParaRPr lang="da-DK" dirty="0">
              <a:effectLst>
                <a:glow rad="101600">
                  <a:schemeClr val="bg1">
                    <a:alpha val="60000"/>
                  </a:schemeClr>
                </a:glow>
              </a:effectLst>
            </a:endParaRPr>
          </a:p>
        </p:txBody>
      </p:sp>
      <p:sp>
        <p:nvSpPr>
          <p:cNvPr id="4" name="Content Placeholder 2">
            <a:extLst>
              <a:ext uri="{FF2B5EF4-FFF2-40B4-BE49-F238E27FC236}">
                <a16:creationId xmlns:a16="http://schemas.microsoft.com/office/drawing/2014/main" id="{F468D1BB-5930-34A9-895A-E08FBF8050D2}"/>
              </a:ext>
            </a:extLst>
          </p:cNvPr>
          <p:cNvSpPr txBox="1">
            <a:spLocks/>
          </p:cNvSpPr>
          <p:nvPr/>
        </p:nvSpPr>
        <p:spPr>
          <a:xfrm>
            <a:off x="6212118" y="1153886"/>
            <a:ext cx="5141684" cy="5023077"/>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effectLst>
                  <a:glow rad="101600">
                    <a:schemeClr val="bg1">
                      <a:alpha val="60000"/>
                    </a:schemeClr>
                  </a:glow>
                </a:effectLst>
              </a:rPr>
              <a:t>Frokost ca. kl. 1200</a:t>
            </a:r>
          </a:p>
          <a:p>
            <a:r>
              <a:rPr lang="da-DK" i="1" dirty="0">
                <a:effectLst>
                  <a:glow rad="101600">
                    <a:schemeClr val="bg1">
                      <a:alpha val="60000"/>
                    </a:schemeClr>
                  </a:glow>
                </a:effectLst>
              </a:rPr>
              <a:t>Positiv kommunikation</a:t>
            </a:r>
          </a:p>
          <a:p>
            <a:r>
              <a:rPr lang="da-DK" i="1" dirty="0">
                <a:effectLst>
                  <a:glow rad="101600">
                    <a:schemeClr val="bg1">
                      <a:alpha val="60000"/>
                    </a:schemeClr>
                  </a:glow>
                </a:effectLst>
              </a:rPr>
              <a:t>Anerkendende kommunikation</a:t>
            </a:r>
          </a:p>
          <a:p>
            <a:r>
              <a:rPr lang="da-DK" i="1" dirty="0">
                <a:effectLst>
                  <a:glow rad="101600">
                    <a:schemeClr val="bg1">
                      <a:alpha val="60000"/>
                    </a:schemeClr>
                  </a:glow>
                </a:effectLst>
              </a:rPr>
              <a:t>Tryghedsskabende kommunikation</a:t>
            </a:r>
          </a:p>
          <a:p>
            <a:pPr marL="0" indent="0">
              <a:buNone/>
            </a:pPr>
            <a:r>
              <a:rPr lang="da-DK" b="1" dirty="0">
                <a:effectLst>
                  <a:glow rad="101600">
                    <a:schemeClr val="bg1">
                      <a:alpha val="60000"/>
                    </a:schemeClr>
                  </a:glow>
                </a:effectLst>
              </a:rPr>
              <a:t>1300 Konflikter i samtalen</a:t>
            </a:r>
          </a:p>
          <a:p>
            <a:pPr marL="0" indent="0">
              <a:buNone/>
            </a:pPr>
            <a:r>
              <a:rPr lang="da-DK" b="1" dirty="0">
                <a:effectLst>
                  <a:glow rad="101600">
                    <a:schemeClr val="bg1">
                      <a:alpha val="60000"/>
                    </a:schemeClr>
                  </a:glow>
                </a:effectLst>
              </a:rPr>
              <a:t>1400 Afsluttende opgave</a:t>
            </a:r>
          </a:p>
          <a:p>
            <a:pPr marL="0" indent="0">
              <a:buNone/>
            </a:pPr>
            <a:r>
              <a:rPr lang="da-DK" b="1" dirty="0">
                <a:effectLst>
                  <a:glow rad="101600">
                    <a:schemeClr val="bg1">
                      <a:alpha val="60000"/>
                    </a:schemeClr>
                  </a:glow>
                </a:effectLst>
              </a:rPr>
              <a:t>1500 Tak for i dag</a:t>
            </a:r>
          </a:p>
          <a:p>
            <a:pPr marL="0" indent="0">
              <a:buNone/>
            </a:pPr>
            <a:r>
              <a:rPr lang="da-DK" b="1" dirty="0">
                <a:effectLst>
                  <a:glow rad="101600">
                    <a:schemeClr val="bg1">
                      <a:alpha val="60000"/>
                    </a:schemeClr>
                  </a:glow>
                </a:effectLst>
              </a:rPr>
              <a:t>Kaffe og pause ca. hver time </a:t>
            </a:r>
            <a:r>
              <a:rPr lang="da-DK" b="1" dirty="0">
                <a:effectLst>
                  <a:glow rad="101600">
                    <a:schemeClr val="bg1">
                      <a:alpha val="60000"/>
                    </a:schemeClr>
                  </a:glow>
                </a:effectLst>
                <a:sym typeface="Wingdings" panose="05000000000000000000" pitchFamily="2" charset="2"/>
              </a:rPr>
              <a:t></a:t>
            </a:r>
            <a:endParaRPr lang="da-DK" b="1" dirty="0">
              <a:effectLst>
                <a:glow rad="101600">
                  <a:schemeClr val="bg1">
                    <a:alpha val="60000"/>
                  </a:schemeClr>
                </a:glow>
              </a:effectLst>
            </a:endParaRPr>
          </a:p>
          <a:p>
            <a:pPr marL="0" indent="0">
              <a:buNone/>
            </a:pPr>
            <a:endParaRPr lang="da-DK" dirty="0">
              <a:effectLst>
                <a:glow rad="101600">
                  <a:schemeClr val="bg1">
                    <a:alpha val="60000"/>
                  </a:schemeClr>
                </a:glow>
              </a:effectLst>
            </a:endParaRPr>
          </a:p>
          <a:p>
            <a:endParaRPr lang="da-DK" dirty="0">
              <a:effectLst>
                <a:glow rad="101600">
                  <a:schemeClr val="bg1">
                    <a:alpha val="60000"/>
                  </a:schemeClr>
                </a:glow>
              </a:effectLst>
            </a:endParaRPr>
          </a:p>
        </p:txBody>
      </p:sp>
    </p:spTree>
    <p:extLst>
      <p:ext uri="{BB962C8B-B14F-4D97-AF65-F5344CB8AC3E}">
        <p14:creationId xmlns:p14="http://schemas.microsoft.com/office/powerpoint/2010/main" val="1129590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kstfelt 13">
            <a:extLst>
              <a:ext uri="{FF2B5EF4-FFF2-40B4-BE49-F238E27FC236}">
                <a16:creationId xmlns:a16="http://schemas.microsoft.com/office/drawing/2014/main" id="{182EE427-D425-32AC-F457-290CF38A76C2}"/>
              </a:ext>
            </a:extLst>
          </p:cNvPr>
          <p:cNvSpPr txBox="1"/>
          <p:nvPr/>
        </p:nvSpPr>
        <p:spPr>
          <a:xfrm>
            <a:off x="638881" y="417576"/>
            <a:ext cx="10909640" cy="12493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b="1" kern="1200" dirty="0">
                <a:solidFill>
                  <a:schemeClr val="tx1"/>
                </a:solidFill>
                <a:effectLst/>
                <a:latin typeface="+mj-lt"/>
                <a:ea typeface="+mj-ea"/>
                <a:cs typeface="+mj-cs"/>
              </a:rPr>
              <a:t>EVALUERING - MÅLEPUNKTER</a:t>
            </a:r>
            <a:endParaRPr lang="en-US" sz="6600" kern="1200" dirty="0">
              <a:solidFill>
                <a:schemeClr val="tx1"/>
              </a:solidFill>
              <a:effectLst/>
              <a:latin typeface="+mj-lt"/>
              <a:ea typeface="+mj-ea"/>
              <a:cs typeface="+mj-cs"/>
            </a:endParaRPr>
          </a:p>
        </p:txBody>
      </p:sp>
      <p:graphicFrame>
        <p:nvGraphicFramePr>
          <p:cNvPr id="2" name="Table 1">
            <a:extLst>
              <a:ext uri="{FF2B5EF4-FFF2-40B4-BE49-F238E27FC236}">
                <a16:creationId xmlns:a16="http://schemas.microsoft.com/office/drawing/2014/main" id="{F6CF3687-A010-2D33-09C4-D4B496FF164D}"/>
              </a:ext>
            </a:extLst>
          </p:cNvPr>
          <p:cNvGraphicFramePr>
            <a:graphicFrameLocks noGrp="1"/>
          </p:cNvGraphicFramePr>
          <p:nvPr>
            <p:extLst>
              <p:ext uri="{D42A27DB-BD31-4B8C-83A1-F6EECF244321}">
                <p14:modId xmlns:p14="http://schemas.microsoft.com/office/powerpoint/2010/main" val="4094077330"/>
              </p:ext>
            </p:extLst>
          </p:nvPr>
        </p:nvGraphicFramePr>
        <p:xfrm>
          <a:off x="638881" y="2538535"/>
          <a:ext cx="2502109" cy="3148581"/>
        </p:xfrm>
        <a:graphic>
          <a:graphicData uri="http://schemas.openxmlformats.org/drawingml/2006/table">
            <a:tbl>
              <a:tblPr>
                <a:effectLst>
                  <a:outerShdw blurRad="50800" dist="38100" dir="8100000" algn="tr" rotWithShape="0">
                    <a:prstClr val="black">
                      <a:alpha val="40000"/>
                    </a:prstClr>
                  </a:outerShdw>
                </a:effectLst>
                <a:tableStyleId>{08FB837D-C827-4EFA-A057-4D05807E0F7C}</a:tableStyleId>
              </a:tblPr>
              <a:tblGrid>
                <a:gridCol w="1737526">
                  <a:extLst>
                    <a:ext uri="{9D8B030D-6E8A-4147-A177-3AD203B41FA5}">
                      <a16:colId xmlns:a16="http://schemas.microsoft.com/office/drawing/2014/main" val="1626038709"/>
                    </a:ext>
                  </a:extLst>
                </a:gridCol>
                <a:gridCol w="764583">
                  <a:extLst>
                    <a:ext uri="{9D8B030D-6E8A-4147-A177-3AD203B41FA5}">
                      <a16:colId xmlns:a16="http://schemas.microsoft.com/office/drawing/2014/main" val="4003165765"/>
                    </a:ext>
                  </a:extLst>
                </a:gridCol>
              </a:tblGrid>
              <a:tr h="714681">
                <a:tc>
                  <a:txBody>
                    <a:bodyPr/>
                    <a:lstStyle/>
                    <a:p>
                      <a:pPr algn="l" fontAlgn="b">
                        <a:spcBef>
                          <a:spcPts val="0"/>
                        </a:spcBef>
                        <a:spcAft>
                          <a:spcPts val="0"/>
                        </a:spcAft>
                      </a:pPr>
                      <a:r>
                        <a:rPr lang="da-DK" sz="1800" b="1" u="none" strike="noStrike" dirty="0">
                          <a:solidFill>
                            <a:srgbClr val="000000"/>
                          </a:solidFill>
                          <a:effectLst/>
                        </a:rPr>
                        <a:t>Evalueringer i alt</a:t>
                      </a:r>
                      <a:endParaRPr lang="da-DK" sz="3200" b="0" i="0" u="none" strike="noStrike" dirty="0">
                        <a:effectLst/>
                        <a:latin typeface="Arial" panose="020B0604020202020204" pitchFamily="34" charset="0"/>
                      </a:endParaRPr>
                    </a:p>
                  </a:txBody>
                  <a:tcPr marL="45720" marR="45720" anchor="b">
                    <a:solidFill>
                      <a:srgbClr val="8BFFD3"/>
                    </a:solidFill>
                  </a:tcPr>
                </a:tc>
                <a:tc>
                  <a:txBody>
                    <a:bodyPr/>
                    <a:lstStyle/>
                    <a:p>
                      <a:pPr algn="r" fontAlgn="b">
                        <a:spcBef>
                          <a:spcPts val="0"/>
                        </a:spcBef>
                        <a:spcAft>
                          <a:spcPts val="0"/>
                        </a:spcAft>
                      </a:pPr>
                      <a:r>
                        <a:rPr lang="da-DK" sz="1800" b="1" u="none" strike="noStrike" dirty="0">
                          <a:solidFill>
                            <a:srgbClr val="000000"/>
                          </a:solidFill>
                          <a:effectLst/>
                        </a:rPr>
                        <a:t>29</a:t>
                      </a:r>
                      <a:endParaRPr lang="da-DK" sz="3200" b="0" i="0" u="none" strike="noStrike" dirty="0">
                        <a:effectLst/>
                        <a:latin typeface="Arial" panose="020B0604020202020204" pitchFamily="34" charset="0"/>
                      </a:endParaRPr>
                    </a:p>
                  </a:txBody>
                  <a:tcPr marL="45720" marR="45720" anchor="b">
                    <a:solidFill>
                      <a:srgbClr val="8BFFD3"/>
                    </a:solidFill>
                  </a:tcPr>
                </a:tc>
                <a:extLst>
                  <a:ext uri="{0D108BD9-81ED-4DB2-BD59-A6C34878D82A}">
                    <a16:rowId xmlns:a16="http://schemas.microsoft.com/office/drawing/2014/main" val="1342099821"/>
                  </a:ext>
                </a:extLst>
              </a:tr>
              <a:tr h="608475">
                <a:tc>
                  <a:txBody>
                    <a:bodyPr/>
                    <a:lstStyle/>
                    <a:p>
                      <a:pPr algn="l" fontAlgn="b">
                        <a:spcBef>
                          <a:spcPts val="0"/>
                        </a:spcBef>
                        <a:spcAft>
                          <a:spcPts val="0"/>
                        </a:spcAft>
                      </a:pPr>
                      <a:r>
                        <a:rPr lang="da-DK" sz="1800" b="0" u="none" strike="noStrike" dirty="0" err="1">
                          <a:solidFill>
                            <a:srgbClr val="000000"/>
                          </a:solidFill>
                          <a:effectLst/>
                        </a:rPr>
                        <a:t>Promoters</a:t>
                      </a:r>
                      <a:endParaRPr lang="da-DK" sz="3200" b="0" i="0" u="none" strike="noStrike" dirty="0">
                        <a:effectLst/>
                        <a:latin typeface="Arial" panose="020B0604020202020204" pitchFamily="34" charset="0"/>
                      </a:endParaRPr>
                    </a:p>
                  </a:txBody>
                  <a:tcPr marL="45720" marR="45720" anchor="b">
                    <a:solidFill>
                      <a:srgbClr val="D5FFEF"/>
                    </a:solidFill>
                  </a:tcPr>
                </a:tc>
                <a:tc>
                  <a:txBody>
                    <a:bodyPr/>
                    <a:lstStyle/>
                    <a:p>
                      <a:pPr algn="r" fontAlgn="b">
                        <a:spcBef>
                          <a:spcPts val="0"/>
                        </a:spcBef>
                        <a:spcAft>
                          <a:spcPts val="0"/>
                        </a:spcAft>
                      </a:pPr>
                      <a:r>
                        <a:rPr lang="da-DK" sz="1800" b="0" u="none" strike="noStrike" dirty="0">
                          <a:solidFill>
                            <a:srgbClr val="000000"/>
                          </a:solidFill>
                          <a:effectLst/>
                        </a:rPr>
                        <a:t>62%</a:t>
                      </a:r>
                      <a:endParaRPr lang="da-DK" sz="3200" b="0" i="0" u="none" strike="noStrike" dirty="0">
                        <a:effectLst/>
                        <a:latin typeface="Arial" panose="020B0604020202020204" pitchFamily="34" charset="0"/>
                      </a:endParaRPr>
                    </a:p>
                  </a:txBody>
                  <a:tcPr marL="45720" marR="45720" anchor="b">
                    <a:solidFill>
                      <a:srgbClr val="D5FFEF"/>
                    </a:solidFill>
                  </a:tcPr>
                </a:tc>
                <a:extLst>
                  <a:ext uri="{0D108BD9-81ED-4DB2-BD59-A6C34878D82A}">
                    <a16:rowId xmlns:a16="http://schemas.microsoft.com/office/drawing/2014/main" val="3276325714"/>
                  </a:ext>
                </a:extLst>
              </a:tr>
              <a:tr h="608475">
                <a:tc>
                  <a:txBody>
                    <a:bodyPr/>
                    <a:lstStyle/>
                    <a:p>
                      <a:pPr algn="l" fontAlgn="b">
                        <a:spcBef>
                          <a:spcPts val="0"/>
                        </a:spcBef>
                        <a:spcAft>
                          <a:spcPts val="0"/>
                        </a:spcAft>
                      </a:pPr>
                      <a:r>
                        <a:rPr lang="da-DK" sz="1800" b="0" u="none" strike="noStrike" dirty="0" err="1">
                          <a:solidFill>
                            <a:srgbClr val="000000"/>
                          </a:solidFill>
                          <a:effectLst/>
                        </a:rPr>
                        <a:t>Detractors</a:t>
                      </a:r>
                      <a:endParaRPr lang="da-DK" sz="3200" b="0" i="0" u="none" strike="noStrike" dirty="0">
                        <a:effectLst/>
                        <a:latin typeface="Arial" panose="020B0604020202020204" pitchFamily="34" charset="0"/>
                      </a:endParaRPr>
                    </a:p>
                  </a:txBody>
                  <a:tcPr marL="45720" marR="45720" anchor="b">
                    <a:solidFill>
                      <a:srgbClr val="8BFFD3"/>
                    </a:solidFill>
                  </a:tcPr>
                </a:tc>
                <a:tc>
                  <a:txBody>
                    <a:bodyPr/>
                    <a:lstStyle/>
                    <a:p>
                      <a:pPr algn="r" fontAlgn="b">
                        <a:spcBef>
                          <a:spcPts val="0"/>
                        </a:spcBef>
                        <a:spcAft>
                          <a:spcPts val="0"/>
                        </a:spcAft>
                      </a:pPr>
                      <a:r>
                        <a:rPr lang="da-DK" sz="1800" b="0" u="none" strike="noStrike" dirty="0">
                          <a:solidFill>
                            <a:srgbClr val="000000"/>
                          </a:solidFill>
                          <a:effectLst/>
                        </a:rPr>
                        <a:t>7%</a:t>
                      </a:r>
                      <a:endParaRPr lang="da-DK" sz="3200" b="0" i="0" u="none" strike="noStrike" dirty="0">
                        <a:effectLst/>
                        <a:latin typeface="Arial" panose="020B0604020202020204" pitchFamily="34" charset="0"/>
                      </a:endParaRPr>
                    </a:p>
                  </a:txBody>
                  <a:tcPr marL="45720" marR="45720" anchor="b">
                    <a:solidFill>
                      <a:srgbClr val="8BFFD3"/>
                    </a:solidFill>
                  </a:tcPr>
                </a:tc>
                <a:extLst>
                  <a:ext uri="{0D108BD9-81ED-4DB2-BD59-A6C34878D82A}">
                    <a16:rowId xmlns:a16="http://schemas.microsoft.com/office/drawing/2014/main" val="2965262081"/>
                  </a:ext>
                </a:extLst>
              </a:tr>
              <a:tr h="608475">
                <a:tc>
                  <a:txBody>
                    <a:bodyPr/>
                    <a:lstStyle/>
                    <a:p>
                      <a:pPr algn="l" fontAlgn="b">
                        <a:spcBef>
                          <a:spcPts val="0"/>
                        </a:spcBef>
                        <a:spcAft>
                          <a:spcPts val="0"/>
                        </a:spcAft>
                      </a:pPr>
                      <a:r>
                        <a:rPr lang="da-DK" sz="1800" b="0" u="none" strike="noStrike" dirty="0">
                          <a:solidFill>
                            <a:srgbClr val="000000"/>
                          </a:solidFill>
                          <a:effectLst/>
                        </a:rPr>
                        <a:t>Passives</a:t>
                      </a:r>
                      <a:endParaRPr lang="da-DK" sz="3200" b="0" i="0" u="none" strike="noStrike" dirty="0">
                        <a:effectLst/>
                        <a:latin typeface="Arial" panose="020B0604020202020204" pitchFamily="34" charset="0"/>
                      </a:endParaRPr>
                    </a:p>
                  </a:txBody>
                  <a:tcPr marL="45720" marR="45720" anchor="b">
                    <a:solidFill>
                      <a:srgbClr val="D5FFEF"/>
                    </a:solidFill>
                  </a:tcPr>
                </a:tc>
                <a:tc>
                  <a:txBody>
                    <a:bodyPr/>
                    <a:lstStyle/>
                    <a:p>
                      <a:pPr algn="r" fontAlgn="b">
                        <a:spcBef>
                          <a:spcPts val="0"/>
                        </a:spcBef>
                        <a:spcAft>
                          <a:spcPts val="0"/>
                        </a:spcAft>
                      </a:pPr>
                      <a:r>
                        <a:rPr lang="da-DK" sz="1800" b="0" u="none" strike="noStrike" dirty="0">
                          <a:solidFill>
                            <a:srgbClr val="000000"/>
                          </a:solidFill>
                          <a:effectLst/>
                        </a:rPr>
                        <a:t>31%</a:t>
                      </a:r>
                      <a:endParaRPr lang="da-DK" sz="3200" b="0" i="0" u="none" strike="noStrike" dirty="0">
                        <a:effectLst/>
                        <a:latin typeface="Arial" panose="020B0604020202020204" pitchFamily="34" charset="0"/>
                      </a:endParaRPr>
                    </a:p>
                  </a:txBody>
                  <a:tcPr marL="45720" marR="45720" anchor="b">
                    <a:solidFill>
                      <a:srgbClr val="D5FFEF"/>
                    </a:solidFill>
                  </a:tcPr>
                </a:tc>
                <a:extLst>
                  <a:ext uri="{0D108BD9-81ED-4DB2-BD59-A6C34878D82A}">
                    <a16:rowId xmlns:a16="http://schemas.microsoft.com/office/drawing/2014/main" val="709975922"/>
                  </a:ext>
                </a:extLst>
              </a:tr>
              <a:tr h="608475">
                <a:tc>
                  <a:txBody>
                    <a:bodyPr/>
                    <a:lstStyle/>
                    <a:p>
                      <a:pPr algn="l" fontAlgn="b">
                        <a:spcBef>
                          <a:spcPts val="0"/>
                        </a:spcBef>
                        <a:spcAft>
                          <a:spcPts val="0"/>
                        </a:spcAft>
                      </a:pPr>
                      <a:r>
                        <a:rPr lang="da-DK" sz="1800" b="1" u="none" strike="noStrike" dirty="0">
                          <a:solidFill>
                            <a:srgbClr val="000000"/>
                          </a:solidFill>
                          <a:effectLst/>
                        </a:rPr>
                        <a:t>NPS</a:t>
                      </a:r>
                      <a:endParaRPr lang="da-DK" sz="3200" b="1" i="0" u="none" strike="noStrike" dirty="0">
                        <a:effectLst/>
                        <a:latin typeface="Arial" panose="020B0604020202020204" pitchFamily="34" charset="0"/>
                      </a:endParaRPr>
                    </a:p>
                  </a:txBody>
                  <a:tcPr marL="45720" marR="45720" anchor="b">
                    <a:solidFill>
                      <a:srgbClr val="8BFFD3"/>
                    </a:solidFill>
                  </a:tcPr>
                </a:tc>
                <a:tc>
                  <a:txBody>
                    <a:bodyPr/>
                    <a:lstStyle/>
                    <a:p>
                      <a:pPr algn="r" fontAlgn="b">
                        <a:spcBef>
                          <a:spcPts val="0"/>
                        </a:spcBef>
                        <a:spcAft>
                          <a:spcPts val="0"/>
                        </a:spcAft>
                      </a:pPr>
                      <a:r>
                        <a:rPr lang="da-DK" sz="1800" b="1" u="none" strike="noStrike" dirty="0">
                          <a:solidFill>
                            <a:srgbClr val="000000"/>
                          </a:solidFill>
                          <a:effectLst/>
                        </a:rPr>
                        <a:t>55%</a:t>
                      </a:r>
                      <a:endParaRPr lang="da-DK" sz="3200" b="1" i="0" u="none" strike="noStrike" dirty="0">
                        <a:effectLst/>
                        <a:latin typeface="Arial" panose="020B0604020202020204" pitchFamily="34" charset="0"/>
                      </a:endParaRPr>
                    </a:p>
                  </a:txBody>
                  <a:tcPr marL="45720" marR="45720" anchor="b">
                    <a:solidFill>
                      <a:srgbClr val="8BFFD3"/>
                    </a:solidFill>
                  </a:tcPr>
                </a:tc>
                <a:extLst>
                  <a:ext uri="{0D108BD9-81ED-4DB2-BD59-A6C34878D82A}">
                    <a16:rowId xmlns:a16="http://schemas.microsoft.com/office/drawing/2014/main" val="3054310017"/>
                  </a:ext>
                </a:extLst>
              </a:tr>
            </a:tbl>
          </a:graphicData>
        </a:graphic>
      </p:graphicFrame>
      <p:graphicFrame>
        <p:nvGraphicFramePr>
          <p:cNvPr id="4" name="Table 3">
            <a:extLst>
              <a:ext uri="{FF2B5EF4-FFF2-40B4-BE49-F238E27FC236}">
                <a16:creationId xmlns:a16="http://schemas.microsoft.com/office/drawing/2014/main" id="{73009C56-3CDB-9150-8788-88C01762E456}"/>
              </a:ext>
            </a:extLst>
          </p:cNvPr>
          <p:cNvGraphicFramePr>
            <a:graphicFrameLocks noGrp="1"/>
          </p:cNvGraphicFramePr>
          <p:nvPr>
            <p:extLst>
              <p:ext uri="{D42A27DB-BD31-4B8C-83A1-F6EECF244321}">
                <p14:modId xmlns:p14="http://schemas.microsoft.com/office/powerpoint/2010/main" val="3667243613"/>
              </p:ext>
            </p:extLst>
          </p:nvPr>
        </p:nvGraphicFramePr>
        <p:xfrm>
          <a:off x="3476787" y="2538535"/>
          <a:ext cx="8131446" cy="3148582"/>
        </p:xfrm>
        <a:graphic>
          <a:graphicData uri="http://schemas.openxmlformats.org/drawingml/2006/table">
            <a:tbl>
              <a:tblPr>
                <a:effectLst>
                  <a:outerShdw blurRad="50800" dist="38100" dir="8100000" algn="tr" rotWithShape="0">
                    <a:prstClr val="black">
                      <a:alpha val="40000"/>
                    </a:prstClr>
                  </a:outerShdw>
                </a:effectLst>
                <a:tableStyleId>{08FB837D-C827-4EFA-A057-4D05807E0F7C}</a:tableStyleId>
              </a:tblPr>
              <a:tblGrid>
                <a:gridCol w="7167436">
                  <a:extLst>
                    <a:ext uri="{9D8B030D-6E8A-4147-A177-3AD203B41FA5}">
                      <a16:colId xmlns:a16="http://schemas.microsoft.com/office/drawing/2014/main" val="1626038709"/>
                    </a:ext>
                  </a:extLst>
                </a:gridCol>
                <a:gridCol w="964010">
                  <a:extLst>
                    <a:ext uri="{9D8B030D-6E8A-4147-A177-3AD203B41FA5}">
                      <a16:colId xmlns:a16="http://schemas.microsoft.com/office/drawing/2014/main" val="4003165765"/>
                    </a:ext>
                  </a:extLst>
                </a:gridCol>
              </a:tblGrid>
              <a:tr h="661732">
                <a:tc>
                  <a:txBody>
                    <a:bodyPr/>
                    <a:lstStyle/>
                    <a:p>
                      <a:pPr algn="l" fontAlgn="b"/>
                      <a:r>
                        <a:rPr lang="da-DK" sz="1800" b="0" i="0" u="none" strike="noStrike" dirty="0">
                          <a:solidFill>
                            <a:srgbClr val="000000"/>
                          </a:solidFill>
                          <a:effectLst/>
                          <a:latin typeface="+mn-lt"/>
                        </a:rPr>
                        <a:t>NPS-spørgsmål: På baggrund af din samlede oplevelse med kurset, i hvor høj grad vil du så anbefale at bruge teknikkerne fra kurset i din dagligdag?</a:t>
                      </a:r>
                    </a:p>
                  </a:txBody>
                  <a:tcPr marL="45720" marR="45720" anchor="b">
                    <a:solidFill>
                      <a:srgbClr val="8BFFD3"/>
                    </a:solidFill>
                  </a:tcPr>
                </a:tc>
                <a:tc>
                  <a:txBody>
                    <a:bodyPr/>
                    <a:lstStyle/>
                    <a:p>
                      <a:pPr algn="r" fontAlgn="b"/>
                      <a:r>
                        <a:rPr lang="da-DK" sz="1800" b="0" i="0" u="none" strike="noStrike" dirty="0">
                          <a:solidFill>
                            <a:srgbClr val="000000"/>
                          </a:solidFill>
                          <a:effectLst/>
                          <a:latin typeface="+mn-lt"/>
                        </a:rPr>
                        <a:t>8,69</a:t>
                      </a:r>
                    </a:p>
                  </a:txBody>
                  <a:tcPr marL="45720" marR="45720" anchor="b">
                    <a:solidFill>
                      <a:srgbClr val="8BFFD3"/>
                    </a:solidFill>
                  </a:tcPr>
                </a:tc>
                <a:extLst>
                  <a:ext uri="{0D108BD9-81ED-4DB2-BD59-A6C34878D82A}">
                    <a16:rowId xmlns:a16="http://schemas.microsoft.com/office/drawing/2014/main" val="1236787472"/>
                  </a:ext>
                </a:extLst>
              </a:tr>
              <a:tr h="497370">
                <a:tc>
                  <a:txBody>
                    <a:bodyPr/>
                    <a:lstStyle/>
                    <a:p>
                      <a:pPr algn="l" fontAlgn="b"/>
                      <a:r>
                        <a:rPr lang="da-DK" sz="1800" b="0" u="none" strike="noStrike" dirty="0">
                          <a:solidFill>
                            <a:srgbClr val="000000"/>
                          </a:solidFill>
                          <a:effectLst/>
                          <a:latin typeface="+mn-lt"/>
                        </a:rPr>
                        <a:t>Kursusmaterialet</a:t>
                      </a:r>
                      <a:endParaRPr lang="da-DK" sz="1800" b="0" i="0" u="none" strike="noStrike" dirty="0">
                        <a:solidFill>
                          <a:srgbClr val="000000"/>
                        </a:solidFill>
                        <a:effectLst/>
                        <a:latin typeface="+mn-lt"/>
                      </a:endParaRPr>
                    </a:p>
                  </a:txBody>
                  <a:tcPr marL="45720" marR="45720" anchor="b">
                    <a:solidFill>
                      <a:srgbClr val="D5FFEF"/>
                    </a:solidFill>
                  </a:tcPr>
                </a:tc>
                <a:tc>
                  <a:txBody>
                    <a:bodyPr/>
                    <a:lstStyle/>
                    <a:p>
                      <a:pPr algn="r" fontAlgn="b"/>
                      <a:r>
                        <a:rPr lang="da-DK" sz="1800" b="0" u="none" strike="noStrike" dirty="0">
                          <a:solidFill>
                            <a:srgbClr val="000000"/>
                          </a:solidFill>
                          <a:effectLst/>
                          <a:latin typeface="+mn-lt"/>
                        </a:rPr>
                        <a:t>8,93</a:t>
                      </a:r>
                      <a:endParaRPr lang="da-DK" sz="1800" b="0" i="0" u="none" strike="noStrike" dirty="0">
                        <a:solidFill>
                          <a:srgbClr val="000000"/>
                        </a:solidFill>
                        <a:effectLst/>
                        <a:latin typeface="+mn-lt"/>
                      </a:endParaRPr>
                    </a:p>
                  </a:txBody>
                  <a:tcPr marL="45720" marR="45720" anchor="b">
                    <a:solidFill>
                      <a:srgbClr val="D5FFEF"/>
                    </a:solidFill>
                  </a:tcPr>
                </a:tc>
                <a:extLst>
                  <a:ext uri="{0D108BD9-81ED-4DB2-BD59-A6C34878D82A}">
                    <a16:rowId xmlns:a16="http://schemas.microsoft.com/office/drawing/2014/main" val="2358270785"/>
                  </a:ext>
                </a:extLst>
              </a:tr>
              <a:tr h="497370">
                <a:tc>
                  <a:txBody>
                    <a:bodyPr/>
                    <a:lstStyle/>
                    <a:p>
                      <a:pPr algn="l" fontAlgn="b"/>
                      <a:r>
                        <a:rPr lang="da-DK" sz="1800" b="0" u="none" strike="noStrike" dirty="0">
                          <a:solidFill>
                            <a:srgbClr val="000000"/>
                          </a:solidFill>
                          <a:effectLst/>
                          <a:latin typeface="+mn-lt"/>
                        </a:rPr>
                        <a:t>Underviserens faglige kompetencer</a:t>
                      </a:r>
                      <a:endParaRPr lang="da-DK" sz="1800" b="0" i="0" u="none" strike="noStrike" dirty="0">
                        <a:solidFill>
                          <a:srgbClr val="000000"/>
                        </a:solidFill>
                        <a:effectLst/>
                        <a:latin typeface="+mn-lt"/>
                      </a:endParaRPr>
                    </a:p>
                  </a:txBody>
                  <a:tcPr marL="45720" marR="45720" anchor="b">
                    <a:solidFill>
                      <a:srgbClr val="8BFFD3"/>
                    </a:solidFill>
                  </a:tcPr>
                </a:tc>
                <a:tc>
                  <a:txBody>
                    <a:bodyPr/>
                    <a:lstStyle/>
                    <a:p>
                      <a:pPr algn="r" fontAlgn="b"/>
                      <a:r>
                        <a:rPr lang="da-DK" sz="1800" b="0" u="none" strike="noStrike" dirty="0">
                          <a:solidFill>
                            <a:srgbClr val="000000"/>
                          </a:solidFill>
                          <a:effectLst/>
                          <a:latin typeface="+mn-lt"/>
                        </a:rPr>
                        <a:t>9,55</a:t>
                      </a:r>
                      <a:endParaRPr lang="da-DK" sz="1800" b="0" i="0" u="none" strike="noStrike" dirty="0">
                        <a:solidFill>
                          <a:srgbClr val="000000"/>
                        </a:solidFill>
                        <a:effectLst/>
                        <a:latin typeface="+mn-lt"/>
                      </a:endParaRPr>
                    </a:p>
                  </a:txBody>
                  <a:tcPr marL="45720" marR="45720" anchor="b">
                    <a:solidFill>
                      <a:srgbClr val="8BFFD3"/>
                    </a:solidFill>
                  </a:tcPr>
                </a:tc>
                <a:extLst>
                  <a:ext uri="{0D108BD9-81ED-4DB2-BD59-A6C34878D82A}">
                    <a16:rowId xmlns:a16="http://schemas.microsoft.com/office/drawing/2014/main" val="4199894849"/>
                  </a:ext>
                </a:extLst>
              </a:tr>
              <a:tr h="497370">
                <a:tc>
                  <a:txBody>
                    <a:bodyPr/>
                    <a:lstStyle/>
                    <a:p>
                      <a:pPr algn="l" fontAlgn="b"/>
                      <a:r>
                        <a:rPr lang="da-DK" sz="1800" b="0" u="none" strike="noStrike" dirty="0">
                          <a:solidFill>
                            <a:srgbClr val="000000"/>
                          </a:solidFill>
                          <a:effectLst/>
                          <a:latin typeface="+mn-lt"/>
                        </a:rPr>
                        <a:t>Underviserens evne til at formidle stoffet</a:t>
                      </a:r>
                      <a:endParaRPr lang="da-DK" sz="1800" b="0" i="0" u="none" strike="noStrike" dirty="0">
                        <a:solidFill>
                          <a:srgbClr val="000000"/>
                        </a:solidFill>
                        <a:effectLst/>
                        <a:latin typeface="+mn-lt"/>
                      </a:endParaRPr>
                    </a:p>
                  </a:txBody>
                  <a:tcPr marL="45720" marR="45720" anchor="b">
                    <a:solidFill>
                      <a:srgbClr val="D5FFEF"/>
                    </a:solidFill>
                  </a:tcPr>
                </a:tc>
                <a:tc>
                  <a:txBody>
                    <a:bodyPr/>
                    <a:lstStyle/>
                    <a:p>
                      <a:pPr algn="r" fontAlgn="b"/>
                      <a:r>
                        <a:rPr lang="da-DK" sz="1800" b="0" u="none" strike="noStrike" dirty="0">
                          <a:solidFill>
                            <a:srgbClr val="000000"/>
                          </a:solidFill>
                          <a:effectLst/>
                          <a:latin typeface="+mn-lt"/>
                        </a:rPr>
                        <a:t>9,62</a:t>
                      </a:r>
                      <a:endParaRPr lang="da-DK" sz="1800" b="0" i="0" u="none" strike="noStrike" dirty="0">
                        <a:solidFill>
                          <a:srgbClr val="000000"/>
                        </a:solidFill>
                        <a:effectLst/>
                        <a:latin typeface="+mn-lt"/>
                      </a:endParaRPr>
                    </a:p>
                  </a:txBody>
                  <a:tcPr marL="45720" marR="45720" anchor="b">
                    <a:solidFill>
                      <a:srgbClr val="D5FFEF"/>
                    </a:solidFill>
                  </a:tcPr>
                </a:tc>
                <a:extLst>
                  <a:ext uri="{0D108BD9-81ED-4DB2-BD59-A6C34878D82A}">
                    <a16:rowId xmlns:a16="http://schemas.microsoft.com/office/drawing/2014/main" val="3801220286"/>
                  </a:ext>
                </a:extLst>
              </a:tr>
              <a:tr h="497370">
                <a:tc>
                  <a:txBody>
                    <a:bodyPr/>
                    <a:lstStyle/>
                    <a:p>
                      <a:pPr algn="l" fontAlgn="b"/>
                      <a:r>
                        <a:rPr lang="da-DK" sz="1800" b="0" u="none" strike="noStrike" dirty="0">
                          <a:solidFill>
                            <a:srgbClr val="000000"/>
                          </a:solidFill>
                          <a:effectLst/>
                          <a:latin typeface="+mn-lt"/>
                        </a:rPr>
                        <a:t>Kursets fysiske rammer og forplejning</a:t>
                      </a:r>
                      <a:endParaRPr lang="da-DK" sz="1800" b="0" i="0" u="none" strike="noStrike" dirty="0">
                        <a:solidFill>
                          <a:srgbClr val="000000"/>
                        </a:solidFill>
                        <a:effectLst/>
                        <a:latin typeface="+mn-lt"/>
                      </a:endParaRPr>
                    </a:p>
                  </a:txBody>
                  <a:tcPr marL="45720" marR="45720" anchor="b">
                    <a:solidFill>
                      <a:srgbClr val="8BFFD3"/>
                    </a:solidFill>
                  </a:tcPr>
                </a:tc>
                <a:tc>
                  <a:txBody>
                    <a:bodyPr/>
                    <a:lstStyle/>
                    <a:p>
                      <a:pPr algn="r" fontAlgn="b"/>
                      <a:r>
                        <a:rPr lang="da-DK" sz="1800" b="0" u="none" strike="noStrike" dirty="0">
                          <a:solidFill>
                            <a:srgbClr val="000000"/>
                          </a:solidFill>
                          <a:effectLst/>
                          <a:latin typeface="+mn-lt"/>
                        </a:rPr>
                        <a:t>9,00</a:t>
                      </a:r>
                      <a:endParaRPr lang="da-DK" sz="1800" b="0" i="0" u="none" strike="noStrike" dirty="0">
                        <a:solidFill>
                          <a:srgbClr val="000000"/>
                        </a:solidFill>
                        <a:effectLst/>
                        <a:latin typeface="+mn-lt"/>
                      </a:endParaRPr>
                    </a:p>
                  </a:txBody>
                  <a:tcPr marL="45720" marR="45720" anchor="b">
                    <a:solidFill>
                      <a:srgbClr val="8BFFD3"/>
                    </a:solidFill>
                  </a:tcPr>
                </a:tc>
                <a:extLst>
                  <a:ext uri="{0D108BD9-81ED-4DB2-BD59-A6C34878D82A}">
                    <a16:rowId xmlns:a16="http://schemas.microsoft.com/office/drawing/2014/main" val="26080316"/>
                  </a:ext>
                </a:extLst>
              </a:tr>
              <a:tr h="497370">
                <a:tc>
                  <a:txBody>
                    <a:bodyPr/>
                    <a:lstStyle/>
                    <a:p>
                      <a:pPr algn="l" fontAlgn="b"/>
                      <a:r>
                        <a:rPr lang="da-DK" sz="1800" b="0" u="none" strike="noStrike" dirty="0">
                          <a:solidFill>
                            <a:srgbClr val="000000"/>
                          </a:solidFill>
                          <a:effectLst/>
                          <a:latin typeface="+mn-lt"/>
                        </a:rPr>
                        <a:t>Kursusadministrationen</a:t>
                      </a:r>
                      <a:endParaRPr lang="da-DK" sz="1800" b="0" i="0" u="none" strike="noStrike" dirty="0">
                        <a:solidFill>
                          <a:srgbClr val="000000"/>
                        </a:solidFill>
                        <a:effectLst/>
                        <a:latin typeface="+mn-lt"/>
                      </a:endParaRPr>
                    </a:p>
                  </a:txBody>
                  <a:tcPr marL="45720" marR="45720" anchor="b">
                    <a:solidFill>
                      <a:srgbClr val="D5FFEF"/>
                    </a:solidFill>
                  </a:tcPr>
                </a:tc>
                <a:tc>
                  <a:txBody>
                    <a:bodyPr/>
                    <a:lstStyle/>
                    <a:p>
                      <a:pPr algn="r" fontAlgn="b"/>
                      <a:r>
                        <a:rPr lang="da-DK" sz="1800" b="0" u="none" strike="noStrike" dirty="0">
                          <a:solidFill>
                            <a:srgbClr val="000000"/>
                          </a:solidFill>
                          <a:effectLst/>
                          <a:latin typeface="+mn-lt"/>
                        </a:rPr>
                        <a:t>8,73</a:t>
                      </a:r>
                      <a:endParaRPr lang="da-DK" sz="1800" b="0" i="0" u="none" strike="noStrike" dirty="0">
                        <a:solidFill>
                          <a:srgbClr val="000000"/>
                        </a:solidFill>
                        <a:effectLst/>
                        <a:latin typeface="+mn-lt"/>
                      </a:endParaRPr>
                    </a:p>
                  </a:txBody>
                  <a:tcPr marL="45720" marR="45720" anchor="b">
                    <a:solidFill>
                      <a:srgbClr val="D5FFEF"/>
                    </a:solidFill>
                  </a:tcPr>
                </a:tc>
                <a:extLst>
                  <a:ext uri="{0D108BD9-81ED-4DB2-BD59-A6C34878D82A}">
                    <a16:rowId xmlns:a16="http://schemas.microsoft.com/office/drawing/2014/main" val="2082013223"/>
                  </a:ext>
                </a:extLst>
              </a:tr>
            </a:tbl>
          </a:graphicData>
        </a:graphic>
      </p:graphicFrame>
      <p:sp>
        <p:nvSpPr>
          <p:cNvPr id="8" name="TextBox 7">
            <a:extLst>
              <a:ext uri="{FF2B5EF4-FFF2-40B4-BE49-F238E27FC236}">
                <a16:creationId xmlns:a16="http://schemas.microsoft.com/office/drawing/2014/main" id="{0DE36F61-01D2-2F66-8E89-96515756175F}"/>
              </a:ext>
            </a:extLst>
          </p:cNvPr>
          <p:cNvSpPr txBox="1"/>
          <p:nvPr/>
        </p:nvSpPr>
        <p:spPr>
          <a:xfrm>
            <a:off x="638881" y="1861110"/>
            <a:ext cx="2502109" cy="461665"/>
          </a:xfrm>
          <a:prstGeom prst="rect">
            <a:avLst/>
          </a:prstGeom>
          <a:noFill/>
        </p:spPr>
        <p:txBody>
          <a:bodyPr wrap="square">
            <a:spAutoFit/>
          </a:bodyPr>
          <a:lstStyle/>
          <a:p>
            <a:pPr algn="ctr"/>
            <a:r>
              <a:rPr lang="en-US" sz="2400" b="1" kern="1200" dirty="0">
                <a:solidFill>
                  <a:schemeClr val="tx1"/>
                </a:solidFill>
                <a:effectLst/>
                <a:latin typeface="+mj-lt"/>
                <a:ea typeface="+mj-ea"/>
                <a:cs typeface="+mj-cs"/>
              </a:rPr>
              <a:t>NPS-</a:t>
            </a:r>
            <a:r>
              <a:rPr lang="en-US" sz="2400" b="1" kern="1200" dirty="0" err="1">
                <a:solidFill>
                  <a:schemeClr val="tx1"/>
                </a:solidFill>
                <a:effectLst/>
                <a:latin typeface="+mj-lt"/>
                <a:ea typeface="+mj-ea"/>
                <a:cs typeface="+mj-cs"/>
              </a:rPr>
              <a:t>beregning</a:t>
            </a:r>
            <a:endParaRPr lang="da-DK" sz="2400" b="1" dirty="0"/>
          </a:p>
        </p:txBody>
      </p:sp>
      <p:sp>
        <p:nvSpPr>
          <p:cNvPr id="10" name="TextBox 9">
            <a:extLst>
              <a:ext uri="{FF2B5EF4-FFF2-40B4-BE49-F238E27FC236}">
                <a16:creationId xmlns:a16="http://schemas.microsoft.com/office/drawing/2014/main" id="{0B042443-CB54-D8F9-4DED-AD10B75255E8}"/>
              </a:ext>
            </a:extLst>
          </p:cNvPr>
          <p:cNvSpPr txBox="1"/>
          <p:nvPr/>
        </p:nvSpPr>
        <p:spPr>
          <a:xfrm>
            <a:off x="3476786" y="1861110"/>
            <a:ext cx="8131446" cy="461665"/>
          </a:xfrm>
          <a:prstGeom prst="rect">
            <a:avLst/>
          </a:prstGeom>
          <a:noFill/>
        </p:spPr>
        <p:txBody>
          <a:bodyPr wrap="square">
            <a:spAutoFit/>
          </a:bodyPr>
          <a:lstStyle/>
          <a:p>
            <a:pPr algn="ctr"/>
            <a:r>
              <a:rPr lang="en-US" sz="2400" b="1" kern="1200" dirty="0" err="1">
                <a:solidFill>
                  <a:schemeClr val="tx1"/>
                </a:solidFill>
                <a:effectLst/>
                <a:latin typeface="+mj-lt"/>
                <a:ea typeface="+mj-ea"/>
                <a:cs typeface="+mj-cs"/>
              </a:rPr>
              <a:t>Gennemsnits</a:t>
            </a:r>
            <a:r>
              <a:rPr lang="en-US" sz="2400" b="1" dirty="0" err="1">
                <a:latin typeface="+mj-lt"/>
                <a:ea typeface="+mj-ea"/>
                <a:cs typeface="+mj-cs"/>
              </a:rPr>
              <a:t>målinger</a:t>
            </a:r>
            <a:r>
              <a:rPr lang="en-US" sz="2400" b="1" dirty="0">
                <a:latin typeface="+mj-lt"/>
                <a:ea typeface="+mj-ea"/>
                <a:cs typeface="+mj-cs"/>
              </a:rPr>
              <a:t> (0-10)</a:t>
            </a:r>
            <a:endParaRPr lang="da-DK" sz="2400" b="1" dirty="0"/>
          </a:p>
        </p:txBody>
      </p:sp>
    </p:spTree>
    <p:extLst>
      <p:ext uri="{BB962C8B-B14F-4D97-AF65-F5344CB8AC3E}">
        <p14:creationId xmlns:p14="http://schemas.microsoft.com/office/powerpoint/2010/main" val="155305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77A5EC25-9F72-75BE-6707-E9FE3755EEFD}"/>
              </a:ext>
            </a:extLst>
          </p:cNvPr>
          <p:cNvSpPr txBox="1"/>
          <p:nvPr/>
        </p:nvSpPr>
        <p:spPr>
          <a:xfrm>
            <a:off x="574861" y="855816"/>
            <a:ext cx="11070292" cy="5509200"/>
          </a:xfrm>
          <a:prstGeom prst="rect">
            <a:avLst/>
          </a:prstGeom>
          <a:noFill/>
        </p:spPr>
        <p:txBody>
          <a:bodyPr wrap="square">
            <a:spAutoFit/>
          </a:bodyPr>
          <a:lstStyle/>
          <a:p>
            <a:pPr marL="342900" indent="-342900">
              <a:buFont typeface="Arial" panose="020B0604020202020204" pitchFamily="34" charset="0"/>
              <a:buChar char="•"/>
            </a:pPr>
            <a:r>
              <a:rPr lang="da-DK" sz="1100" dirty="0">
                <a:solidFill>
                  <a:srgbClr val="262626"/>
                </a:solidFill>
                <a:effectLst/>
                <a:latin typeface="Arial" panose="020B0604020202020204" pitchFamily="34" charset="0"/>
                <a:cs typeface="Arial" panose="020B0604020202020204" pitchFamily="34" charset="0"/>
              </a:rPr>
              <a:t>Jeg tilslutter mig dem, der har udtalt: "Det er </a:t>
            </a:r>
            <a:r>
              <a:rPr lang="da-DK" sz="1100" b="1" dirty="0">
                <a:solidFill>
                  <a:srgbClr val="05B050"/>
                </a:solidFill>
                <a:effectLst/>
                <a:latin typeface="Arial" panose="020B0604020202020204" pitchFamily="34" charset="0"/>
                <a:cs typeface="Arial" panose="020B0604020202020204" pitchFamily="34" charset="0"/>
              </a:rPr>
              <a:t>det bedste kursus vi har været på til dato</a:t>
            </a:r>
            <a:r>
              <a:rPr lang="da-DK" sz="1100" dirty="0">
                <a:solidFill>
                  <a:srgbClr val="262626"/>
                </a:solidFill>
                <a:effectLst/>
                <a:latin typeface="Arial" panose="020B0604020202020204" pitchFamily="34" charset="0"/>
                <a:cs typeface="Arial" panose="020B0604020202020204" pitchFamily="34" charset="0"/>
              </a:rPr>
              <a:t>". Det var </a:t>
            </a:r>
            <a:r>
              <a:rPr lang="da-DK" sz="1100" b="1" dirty="0">
                <a:solidFill>
                  <a:srgbClr val="05B050"/>
                </a:solidFill>
                <a:effectLst/>
                <a:latin typeface="Arial" panose="020B0604020202020204" pitchFamily="34" charset="0"/>
                <a:cs typeface="Arial" panose="020B0604020202020204" pitchFamily="34" charset="0"/>
              </a:rPr>
              <a:t>meget </a:t>
            </a:r>
            <a:r>
              <a:rPr lang="da-DK" sz="1100" b="1" dirty="0" err="1">
                <a:solidFill>
                  <a:srgbClr val="05B050"/>
                </a:solidFill>
                <a:effectLst/>
                <a:latin typeface="Arial" panose="020B0604020202020204" pitchFamily="34" charset="0"/>
                <a:cs typeface="Arial" panose="020B0604020202020204" pitchFamily="34" charset="0"/>
              </a:rPr>
              <a:t>lærerrigt</a:t>
            </a:r>
            <a:r>
              <a:rPr lang="da-DK" sz="1100" b="1" dirty="0">
                <a:solidFill>
                  <a:srgbClr val="05B050"/>
                </a:solidFill>
                <a:effectLst/>
                <a:latin typeface="Arial" panose="020B0604020202020204" pitchFamily="34" charset="0"/>
                <a:cs typeface="Arial" panose="020B0604020202020204" pitchFamily="34" charset="0"/>
              </a:rPr>
              <a:t>, håndgribeligt, forståeligt</a:t>
            </a:r>
            <a:r>
              <a:rPr lang="da-DK" sz="1100" dirty="0">
                <a:solidFill>
                  <a:srgbClr val="262626"/>
                </a:solidFill>
                <a:effectLst/>
                <a:latin typeface="Arial" panose="020B0604020202020204" pitchFamily="34" charset="0"/>
                <a:cs typeface="Arial" panose="020B0604020202020204" pitchFamily="34" charset="0"/>
              </a:rPr>
              <a:t>.. Masser af "</a:t>
            </a:r>
            <a:r>
              <a:rPr lang="da-DK" sz="1100" dirty="0" err="1">
                <a:solidFill>
                  <a:srgbClr val="262626"/>
                </a:solidFill>
                <a:effectLst/>
                <a:latin typeface="Arial" panose="020B0604020202020204" pitchFamily="34" charset="0"/>
                <a:cs typeface="Arial" panose="020B0604020202020204" pitchFamily="34" charset="0"/>
              </a:rPr>
              <a:t>aha-oplevelser</a:t>
            </a:r>
            <a:r>
              <a:rPr lang="da-DK" sz="1100" dirty="0">
                <a:solidFill>
                  <a:srgbClr val="262626"/>
                </a:solidFill>
                <a:effectLst/>
                <a:latin typeface="Arial" panose="020B0604020202020204" pitchFamily="34" charset="0"/>
                <a:cs typeface="Arial" panose="020B0604020202020204" pitchFamily="34" charset="0"/>
              </a:rPr>
              <a:t> "og vi kunne faktisk gå derfra og </a:t>
            </a:r>
            <a:r>
              <a:rPr lang="da-DK" sz="1100" b="1" dirty="0">
                <a:solidFill>
                  <a:srgbClr val="05B050"/>
                </a:solidFill>
                <a:effectLst/>
                <a:latin typeface="Arial" panose="020B0604020202020204" pitchFamily="34" charset="0"/>
                <a:cs typeface="Arial" panose="020B0604020202020204" pitchFamily="34" charset="0"/>
              </a:rPr>
              <a:t>bruge det med det samme</a:t>
            </a:r>
            <a:r>
              <a:rPr lang="da-DK" sz="1100" dirty="0">
                <a:solidFill>
                  <a:srgbClr val="262626"/>
                </a:solidFill>
                <a:effectLst/>
                <a:latin typeface="Arial" panose="020B0604020202020204" pitchFamily="34" charset="0"/>
                <a:cs typeface="Arial" panose="020B0604020202020204" pitchFamily="34" charset="0"/>
              </a:rPr>
              <a:t>. Og så virker det - bare ved at skrue en lille smule på en knap, giver en </a:t>
            </a:r>
            <a:r>
              <a:rPr lang="da-DK" sz="1100" b="1" dirty="0">
                <a:solidFill>
                  <a:srgbClr val="05B050"/>
                </a:solidFill>
                <a:effectLst/>
                <a:latin typeface="Arial" panose="020B0604020202020204" pitchFamily="34" charset="0"/>
                <a:cs typeface="Arial" panose="020B0604020202020204" pitchFamily="34" charset="0"/>
              </a:rPr>
              <a:t>stor positiv effekt </a:t>
            </a:r>
            <a:r>
              <a:rPr lang="da-DK" sz="1100" dirty="0">
                <a:solidFill>
                  <a:srgbClr val="262626"/>
                </a:solidFill>
                <a:effectLst/>
                <a:latin typeface="Arial" panose="020B0604020202020204" pitchFamily="34" charset="0"/>
                <a:cs typeface="Arial" panose="020B0604020202020204" pitchFamily="34" charset="0"/>
              </a:rPr>
              <a:t>for resten af samtalen. Det kunne </a:t>
            </a:r>
            <a:r>
              <a:rPr lang="da-DK" sz="1100" b="1" dirty="0">
                <a:solidFill>
                  <a:srgbClr val="00A2FA"/>
                </a:solidFill>
                <a:effectLst/>
                <a:latin typeface="Arial" panose="020B0604020202020204" pitchFamily="34" charset="0"/>
                <a:cs typeface="Arial" panose="020B0604020202020204" pitchFamily="34" charset="0"/>
              </a:rPr>
              <a:t>sagtens udvides til at være en henvendelse/samtale i det personlige møde i Borgerservice også</a:t>
            </a:r>
            <a:r>
              <a:rPr lang="da-DK" sz="1100" dirty="0">
                <a:solidFill>
                  <a:srgbClr val="262626"/>
                </a:solidFill>
                <a:effectLst/>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da-DK" sz="1100" dirty="0">
                <a:solidFill>
                  <a:srgbClr val="262626"/>
                </a:solidFill>
                <a:effectLst/>
                <a:latin typeface="Arial" panose="020B0604020202020204" pitchFamily="34" charset="0"/>
                <a:cs typeface="Arial" panose="020B0604020202020204" pitchFamily="34" charset="0"/>
              </a:rPr>
              <a:t>Meget af materialet var kendt i forvejen, </a:t>
            </a:r>
            <a:r>
              <a:rPr lang="da-DK" sz="1100" b="1" dirty="0">
                <a:solidFill>
                  <a:srgbClr val="05B050"/>
                </a:solidFill>
                <a:effectLst/>
                <a:latin typeface="Arial" panose="020B0604020202020204" pitchFamily="34" charset="0"/>
                <a:cs typeface="Arial" panose="020B0604020202020204" pitchFamily="34" charset="0"/>
              </a:rPr>
              <a:t>godt med opfriskning af teknikker</a:t>
            </a:r>
            <a:r>
              <a:rPr lang="da-DK" sz="1100" dirty="0">
                <a:solidFill>
                  <a:srgbClr val="262626"/>
                </a:solidFill>
                <a:effectLst/>
                <a:latin typeface="Arial" panose="020B0604020202020204" pitchFamily="34" charset="0"/>
                <a:cs typeface="Arial" panose="020B0604020202020204" pitchFamily="34" charset="0"/>
              </a:rPr>
              <a:t>. Havde dog </a:t>
            </a:r>
            <a:r>
              <a:rPr lang="da-DK" sz="1100" b="1" dirty="0">
                <a:solidFill>
                  <a:srgbClr val="FF0000"/>
                </a:solidFill>
                <a:effectLst/>
                <a:latin typeface="Arial" panose="020B0604020202020204" pitchFamily="34" charset="0"/>
                <a:cs typeface="Arial" panose="020B0604020202020204" pitchFamily="34" charset="0"/>
              </a:rPr>
              <a:t>ikke modtaget noget program for dagen</a:t>
            </a:r>
            <a:r>
              <a:rPr lang="da-DK" sz="1100" dirty="0">
                <a:solidFill>
                  <a:srgbClr val="262626"/>
                </a:solidFill>
                <a:effectLst/>
                <a:latin typeface="Arial" panose="020B0604020202020204" pitchFamily="34" charset="0"/>
                <a:cs typeface="Arial" panose="020B0604020202020204" pitchFamily="34" charset="0"/>
              </a:rPr>
              <a:t>, så det var svært at vide, hvad jeg skulle forvente af dagen og evt. forberede, kendte overskriften for dagen, der var "DDH </a:t>
            </a:r>
            <a:r>
              <a:rPr lang="da-DK" sz="1100" dirty="0" err="1">
                <a:solidFill>
                  <a:srgbClr val="262626"/>
                </a:solidFill>
                <a:effectLst/>
                <a:latin typeface="Arial" panose="020B0604020202020204" pitchFamily="34" charset="0"/>
                <a:cs typeface="Arial" panose="020B0604020202020204" pitchFamily="34" charset="0"/>
              </a:rPr>
              <a:t>onboarding</a:t>
            </a:r>
            <a:r>
              <a:rPr lang="da-DK" sz="1100" dirty="0">
                <a:solidFill>
                  <a:srgbClr val="262626"/>
                </a:solidFill>
                <a:effectLst/>
                <a:latin typeface="Arial" panose="020B0604020202020204" pitchFamily="34" charset="0"/>
                <a:cs typeface="Arial" panose="020B0604020202020204" pitchFamily="34" charset="0"/>
              </a:rPr>
              <a:t> kursus".</a:t>
            </a:r>
          </a:p>
          <a:p>
            <a:pPr marL="342900" indent="-342900">
              <a:buFont typeface="Arial" panose="020B0604020202020204" pitchFamily="34" charset="0"/>
              <a:buChar char="•"/>
            </a:pPr>
            <a:r>
              <a:rPr lang="da-DK" sz="1100" dirty="0">
                <a:solidFill>
                  <a:srgbClr val="262626"/>
                </a:solidFill>
                <a:effectLst/>
                <a:latin typeface="Arial" panose="020B0604020202020204" pitchFamily="34" charset="0"/>
                <a:cs typeface="Arial" panose="020B0604020202020204" pitchFamily="34" charset="0"/>
              </a:rPr>
              <a:t>En ting er teori og en ting praksis, jeg synes der var masser </a:t>
            </a:r>
            <a:r>
              <a:rPr lang="da-DK" sz="1100" dirty="0" err="1">
                <a:solidFill>
                  <a:srgbClr val="262626"/>
                </a:solidFill>
                <a:effectLst/>
                <a:latin typeface="Arial" panose="020B0604020202020204" pitchFamily="34" charset="0"/>
                <a:cs typeface="Arial" panose="020B0604020202020204" pitchFamily="34" charset="0"/>
              </a:rPr>
              <a:t>attage</a:t>
            </a:r>
            <a:r>
              <a:rPr lang="da-DK" sz="1100" dirty="0">
                <a:solidFill>
                  <a:srgbClr val="262626"/>
                </a:solidFill>
                <a:effectLst/>
                <a:latin typeface="Arial" panose="020B0604020202020204" pitchFamily="34" charset="0"/>
                <a:cs typeface="Arial" panose="020B0604020202020204" pitchFamily="34" charset="0"/>
              </a:rPr>
              <a:t> med men der er også forskel på om det er DDH eller dit lokale omstilling ( Call/Kontaktcenter)</a:t>
            </a:r>
          </a:p>
          <a:p>
            <a:pPr marL="342900" indent="-342900">
              <a:buFont typeface="Arial" panose="020B0604020202020204" pitchFamily="34" charset="0"/>
              <a:buChar char="•"/>
            </a:pPr>
            <a:r>
              <a:rPr lang="da-DK" sz="1100" dirty="0">
                <a:solidFill>
                  <a:srgbClr val="262626"/>
                </a:solidFill>
                <a:effectLst/>
                <a:latin typeface="Arial" panose="020B0604020202020204" pitchFamily="34" charset="0"/>
                <a:cs typeface="Arial" panose="020B0604020202020204" pitchFamily="34" charset="0"/>
              </a:rPr>
              <a:t>Jeg vil da forsøge så godt som muligt, det var da ting man ville tænke lidt mere over. Men når man har siddet med telefonsamtaler i mere en 40 år - så ved jeg jo at det også er særdeles svært at ændre. Men som Johnny sagde - så må man tage lidt ad gangen.</a:t>
            </a:r>
          </a:p>
          <a:p>
            <a:pPr>
              <a:tabLst>
                <a:tab pos="357188" algn="l"/>
              </a:tabLst>
            </a:pPr>
            <a:r>
              <a:rPr lang="da-DK" sz="1100" dirty="0">
                <a:solidFill>
                  <a:srgbClr val="262626"/>
                </a:solidFill>
                <a:latin typeface="Arial" panose="020B0604020202020204" pitchFamily="34" charset="0"/>
                <a:cs typeface="Arial" panose="020B0604020202020204" pitchFamily="34" charset="0"/>
              </a:rPr>
              <a:t>	Jeg vil da helt klart mene at nye medarbejdere kan få </a:t>
            </a:r>
            <a:r>
              <a:rPr lang="da-DK" sz="1100" b="1" dirty="0">
                <a:solidFill>
                  <a:srgbClr val="00B050"/>
                </a:solidFill>
                <a:latin typeface="Arial" panose="020B0604020202020204" pitchFamily="34" charset="0"/>
                <a:cs typeface="Arial" panose="020B0604020202020204" pitchFamily="34" charset="0"/>
              </a:rPr>
              <a:t>en del gode fif </a:t>
            </a:r>
            <a:r>
              <a:rPr lang="da-DK" sz="1100" dirty="0">
                <a:solidFill>
                  <a:srgbClr val="262626"/>
                </a:solidFill>
                <a:latin typeface="Arial" panose="020B0604020202020204" pitchFamily="34" charset="0"/>
                <a:cs typeface="Arial" panose="020B0604020202020204" pitchFamily="34" charset="0"/>
              </a:rPr>
              <a:t>ud af det.</a:t>
            </a:r>
          </a:p>
          <a:p>
            <a:pPr marL="342900" indent="-342900">
              <a:buFont typeface="Arial" panose="020B0604020202020204" pitchFamily="34" charset="0"/>
              <a:buChar char="•"/>
            </a:pPr>
            <a:r>
              <a:rPr lang="da-DK" sz="1100" dirty="0">
                <a:solidFill>
                  <a:srgbClr val="262626"/>
                </a:solidFill>
                <a:effectLst/>
                <a:latin typeface="Arial" panose="020B0604020202020204" pitchFamily="34" charset="0"/>
                <a:cs typeface="Arial" panose="020B0604020202020204" pitchFamily="34" charset="0"/>
              </a:rPr>
              <a:t>Man kan altid blive bedre til , at bruge teknikker. Jeg </a:t>
            </a:r>
            <a:r>
              <a:rPr lang="da-DK" sz="1100" b="1" dirty="0">
                <a:solidFill>
                  <a:srgbClr val="00B050"/>
                </a:solidFill>
                <a:effectLst/>
                <a:latin typeface="Arial" panose="020B0604020202020204" pitchFamily="34" charset="0"/>
                <a:cs typeface="Arial" panose="020B0604020202020204" pitchFamily="34" charset="0"/>
              </a:rPr>
              <a:t>fik øjnene op </a:t>
            </a:r>
            <a:r>
              <a:rPr lang="da-DK" sz="1100" dirty="0">
                <a:solidFill>
                  <a:srgbClr val="262626"/>
                </a:solidFill>
                <a:effectLst/>
                <a:latin typeface="Arial" panose="020B0604020202020204" pitchFamily="34" charset="0"/>
                <a:cs typeface="Arial" panose="020B0604020202020204" pitchFamily="34" charset="0"/>
              </a:rPr>
              <a:t>for nogen episoder jeg gør </a:t>
            </a:r>
            <a:r>
              <a:rPr lang="da-DK" sz="1100" dirty="0" err="1">
                <a:solidFill>
                  <a:srgbClr val="262626"/>
                </a:solidFill>
                <a:effectLst/>
                <a:latin typeface="Arial" panose="020B0604020202020204" pitchFamily="34" charset="0"/>
                <a:cs typeface="Arial" panose="020B0604020202020204" pitchFamily="34" charset="0"/>
              </a:rPr>
              <a:t>idag</a:t>
            </a:r>
            <a:r>
              <a:rPr lang="da-DK" sz="1100" dirty="0">
                <a:solidFill>
                  <a:srgbClr val="262626"/>
                </a:solidFill>
                <a:effectLst/>
                <a:latin typeface="Arial" panose="020B0604020202020204" pitchFamily="34" charset="0"/>
                <a:cs typeface="Arial" panose="020B0604020202020204" pitchFamily="34" charset="0"/>
              </a:rPr>
              <a:t> , som helt sikkert kan gøres bedre fremadrettet. </a:t>
            </a:r>
            <a:r>
              <a:rPr lang="da-DK" sz="1100" b="1" dirty="0">
                <a:solidFill>
                  <a:srgbClr val="00B050"/>
                </a:solidFill>
                <a:latin typeface="Arial" panose="020B0604020202020204" pitchFamily="34" charset="0"/>
                <a:cs typeface="Arial" panose="020B0604020202020204" pitchFamily="34" charset="0"/>
              </a:rPr>
              <a:t>Meget positiv kursus</a:t>
            </a:r>
            <a:r>
              <a:rPr lang="da-DK" sz="1100" dirty="0">
                <a:solidFill>
                  <a:srgbClr val="262626"/>
                </a:solidFill>
                <a:effectLst/>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da-DK" sz="1100" b="1" dirty="0">
                <a:solidFill>
                  <a:srgbClr val="00B050"/>
                </a:solidFill>
                <a:latin typeface="Arial" panose="020B0604020202020204" pitchFamily="34" charset="0"/>
                <a:cs typeface="Arial" panose="020B0604020202020204" pitchFamily="34" charset="0"/>
              </a:rPr>
              <a:t>Rigtig god og lærerig dag</a:t>
            </a:r>
            <a:r>
              <a:rPr lang="da-DK" sz="1100" dirty="0">
                <a:solidFill>
                  <a:srgbClr val="262626"/>
                </a:solidFill>
                <a:effectLst/>
                <a:latin typeface="Arial" panose="020B0604020202020204" pitchFamily="34" charset="0"/>
                <a:cs typeface="Arial" panose="020B0604020202020204" pitchFamily="34" charset="0"/>
              </a:rPr>
              <a:t>, dog lidt hårdt at opretholde koncentrationen efter frokost. Men det er generelt bare svært.</a:t>
            </a:r>
            <a:endParaRPr lang="da-DK" sz="1100" dirty="0">
              <a:solidFill>
                <a:srgbClr val="26262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a-DK" sz="1100" dirty="0">
                <a:solidFill>
                  <a:srgbClr val="262626"/>
                </a:solidFill>
                <a:effectLst/>
                <a:latin typeface="Arial" panose="020B0604020202020204" pitchFamily="34" charset="0"/>
                <a:cs typeface="Arial" panose="020B0604020202020204" pitchFamily="34" charset="0"/>
              </a:rPr>
              <a:t>Der var </a:t>
            </a:r>
            <a:r>
              <a:rPr lang="da-DK" sz="1100" b="1" dirty="0">
                <a:solidFill>
                  <a:srgbClr val="00B050"/>
                </a:solidFill>
                <a:latin typeface="Arial" panose="020B0604020202020204" pitchFamily="34" charset="0"/>
                <a:cs typeface="Arial" panose="020B0604020202020204" pitchFamily="34" charset="0"/>
              </a:rPr>
              <a:t>mange gode pointer og øvelser </a:t>
            </a:r>
            <a:r>
              <a:rPr lang="da-DK" sz="1100" dirty="0">
                <a:solidFill>
                  <a:srgbClr val="262626"/>
                </a:solidFill>
                <a:effectLst/>
                <a:latin typeface="Arial" panose="020B0604020202020204" pitchFamily="34" charset="0"/>
                <a:cs typeface="Arial" panose="020B0604020202020204" pitchFamily="34" charset="0"/>
              </a:rPr>
              <a:t>i at gøre dialogen med borgerne bedre og positiv. Jeg synes, det var </a:t>
            </a:r>
            <a:r>
              <a:rPr lang="da-DK" sz="1100" b="1" dirty="0">
                <a:solidFill>
                  <a:srgbClr val="00B050"/>
                </a:solidFill>
                <a:latin typeface="Arial" panose="020B0604020202020204" pitchFamily="34" charset="0"/>
                <a:cs typeface="Arial" panose="020B0604020202020204" pitchFamily="34" charset="0"/>
              </a:rPr>
              <a:t>et rigtig </a:t>
            </a:r>
            <a:r>
              <a:rPr lang="da-DK" sz="1100" b="1" dirty="0" err="1">
                <a:solidFill>
                  <a:srgbClr val="00B050"/>
                </a:solidFill>
                <a:latin typeface="Arial" panose="020B0604020202020204" pitchFamily="34" charset="0"/>
                <a:cs typeface="Arial" panose="020B0604020202020204" pitchFamily="34" charset="0"/>
              </a:rPr>
              <a:t>lærering</a:t>
            </a:r>
            <a:r>
              <a:rPr lang="da-DK" sz="1100" b="1" dirty="0">
                <a:solidFill>
                  <a:srgbClr val="00B050"/>
                </a:solidFill>
                <a:latin typeface="Arial" panose="020B0604020202020204" pitchFamily="34" charset="0"/>
                <a:cs typeface="Arial" panose="020B0604020202020204" pitchFamily="34" charset="0"/>
              </a:rPr>
              <a:t> og spændende </a:t>
            </a:r>
            <a:r>
              <a:rPr lang="da-DK" sz="1100" dirty="0">
                <a:solidFill>
                  <a:srgbClr val="262626"/>
                </a:solidFill>
                <a:effectLst/>
                <a:latin typeface="Arial" panose="020B0604020202020204" pitchFamily="34" charset="0"/>
                <a:cs typeface="Arial" panose="020B0604020202020204" pitchFamily="34" charset="0"/>
              </a:rPr>
              <a:t>kursus, vi var på. Jeg synes, man fik </a:t>
            </a:r>
            <a:r>
              <a:rPr lang="da-DK" sz="1100" b="1" dirty="0">
                <a:solidFill>
                  <a:srgbClr val="00B050"/>
                </a:solidFill>
                <a:latin typeface="Arial" panose="020B0604020202020204" pitchFamily="34" charset="0"/>
                <a:cs typeface="Arial" panose="020B0604020202020204" pitchFamily="34" charset="0"/>
              </a:rPr>
              <a:t>mange gode tips og tricks</a:t>
            </a:r>
            <a:r>
              <a:rPr lang="da-DK" sz="1100" dirty="0">
                <a:solidFill>
                  <a:srgbClr val="262626"/>
                </a:solidFill>
                <a:effectLst/>
                <a:latin typeface="Arial" panose="020B0604020202020204" pitchFamily="34" charset="0"/>
                <a:cs typeface="Arial" panose="020B0604020202020204" pitchFamily="34" charset="0"/>
              </a:rPr>
              <a:t> med sig - og der var nogle af tingene, som jeg efterfølgende har reflekteret over, hvad jeg kan gøre bedre til næste gang. </a:t>
            </a:r>
            <a:r>
              <a:rPr lang="da-DK" sz="1100" dirty="0" err="1">
                <a:solidFill>
                  <a:srgbClr val="262626"/>
                </a:solidFill>
                <a:effectLst/>
                <a:latin typeface="Arial" panose="020B0604020202020204" pitchFamily="34" charset="0"/>
                <a:cs typeface="Arial" panose="020B0604020202020204" pitchFamily="34" charset="0"/>
              </a:rPr>
              <a:t>Powerpointet</a:t>
            </a:r>
            <a:r>
              <a:rPr lang="da-DK" sz="1100" dirty="0">
                <a:solidFill>
                  <a:srgbClr val="262626"/>
                </a:solidFill>
                <a:effectLst/>
                <a:latin typeface="Arial" panose="020B0604020202020204" pitchFamily="34" charset="0"/>
                <a:cs typeface="Arial" panose="020B0604020202020204" pitchFamily="34" charset="0"/>
              </a:rPr>
              <a:t> var </a:t>
            </a:r>
            <a:r>
              <a:rPr lang="da-DK" sz="1100" b="1" dirty="0">
                <a:solidFill>
                  <a:srgbClr val="00B050"/>
                </a:solidFill>
                <a:latin typeface="Arial" panose="020B0604020202020204" pitchFamily="34" charset="0"/>
                <a:cs typeface="Arial" panose="020B0604020202020204" pitchFamily="34" charset="0"/>
              </a:rPr>
              <a:t>rigtig inspirerende at kigge på</a:t>
            </a:r>
            <a:r>
              <a:rPr lang="da-DK" sz="1100" dirty="0">
                <a:solidFill>
                  <a:srgbClr val="262626"/>
                </a:solidFill>
                <a:effectLst/>
                <a:latin typeface="Arial" panose="020B0604020202020204" pitchFamily="34" charset="0"/>
                <a:cs typeface="Arial" panose="020B0604020202020204" pitchFamily="34" charset="0"/>
              </a:rPr>
              <a:t>, og </a:t>
            </a:r>
            <a:r>
              <a:rPr lang="da-DK" sz="1100" b="1" dirty="0">
                <a:solidFill>
                  <a:srgbClr val="00B050"/>
                </a:solidFill>
                <a:latin typeface="Arial" panose="020B0604020202020204" pitchFamily="34" charset="0"/>
                <a:cs typeface="Arial" panose="020B0604020202020204" pitchFamily="34" charset="0"/>
              </a:rPr>
              <a:t>Brian gjorde det også rigtig godt og spændende</a:t>
            </a:r>
            <a:r>
              <a:rPr lang="da-DK" sz="1100" dirty="0">
                <a:solidFill>
                  <a:srgbClr val="262626"/>
                </a:solidFill>
                <a:effectLst/>
                <a:latin typeface="Arial" panose="020B0604020202020204" pitchFamily="34" charset="0"/>
                <a:cs typeface="Arial" panose="020B0604020202020204" pitchFamily="34" charset="0"/>
              </a:rPr>
              <a:t>. Dog synes jeg, at det var 1 time for langt, for man havde fået fyldt hovedet godt op i løbet af hele dagen. Fint at der var nogle opgaver undervejs, så man ikke bare sad og lyttede hele tiden - men fik lov til at bruge noget af det, vi havde lært.</a:t>
            </a:r>
          </a:p>
          <a:p>
            <a:pPr marL="342900" indent="-342900">
              <a:buFont typeface="Arial" panose="020B0604020202020204" pitchFamily="34" charset="0"/>
              <a:buChar char="•"/>
            </a:pPr>
            <a:r>
              <a:rPr lang="da-DK" sz="1100" dirty="0">
                <a:solidFill>
                  <a:srgbClr val="262626"/>
                </a:solidFill>
                <a:effectLst/>
                <a:latin typeface="Arial" panose="020B0604020202020204" pitchFamily="34" charset="0"/>
                <a:cs typeface="Arial" panose="020B0604020202020204" pitchFamily="34" charset="0"/>
              </a:rPr>
              <a:t>dejligt få nogle teknikker man kan bruge</a:t>
            </a:r>
          </a:p>
          <a:p>
            <a:pPr marL="342900" indent="-342900">
              <a:buFont typeface="Arial" panose="020B0604020202020204" pitchFamily="34" charset="0"/>
              <a:buChar char="•"/>
            </a:pPr>
            <a:r>
              <a:rPr lang="da-DK" sz="1100" b="1" dirty="0">
                <a:solidFill>
                  <a:srgbClr val="00B050"/>
                </a:solidFill>
                <a:latin typeface="Arial" panose="020B0604020202020204" pitchFamily="34" charset="0"/>
                <a:cs typeface="Arial" panose="020B0604020202020204" pitchFamily="34" charset="0"/>
              </a:rPr>
              <a:t>Fint kursus gode pointer god underviser</a:t>
            </a:r>
            <a:r>
              <a:rPr lang="da-DK" sz="1100" dirty="0">
                <a:solidFill>
                  <a:srgbClr val="262626"/>
                </a:solidFill>
                <a:effectLst/>
                <a:latin typeface="Arial" panose="020B0604020202020204" pitchFamily="34" charset="0"/>
                <a:cs typeface="Arial" panose="020B0604020202020204" pitchFamily="34" charset="0"/>
              </a:rPr>
              <a:t>, men kursus var lige en time eller halvanden for langt</a:t>
            </a:r>
            <a:endParaRPr lang="da-DK" sz="1100" dirty="0">
              <a:solidFill>
                <a:srgbClr val="26262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a-DK" sz="1100" dirty="0">
                <a:solidFill>
                  <a:srgbClr val="262626"/>
                </a:solidFill>
                <a:effectLst/>
                <a:latin typeface="Arial" panose="020B0604020202020204" pitchFamily="34" charset="0"/>
                <a:cs typeface="Arial" panose="020B0604020202020204" pitchFamily="34" charset="0"/>
              </a:rPr>
              <a:t>Mange af teknikkerne bruger man i dagligdagen uden egentligt at vide det men det er godt og få opdateret. </a:t>
            </a:r>
            <a:r>
              <a:rPr lang="da-DK" sz="1100" b="1" dirty="0">
                <a:solidFill>
                  <a:srgbClr val="00B050"/>
                </a:solidFill>
                <a:latin typeface="Arial" panose="020B0604020202020204" pitchFamily="34" charset="0"/>
                <a:cs typeface="Arial" panose="020B0604020202020204" pitchFamily="34" charset="0"/>
              </a:rPr>
              <a:t>Forplejningen var god </a:t>
            </a:r>
            <a:r>
              <a:rPr lang="da-DK" sz="1100" dirty="0">
                <a:solidFill>
                  <a:srgbClr val="262626"/>
                </a:solidFill>
                <a:effectLst/>
                <a:latin typeface="Arial" panose="020B0604020202020204" pitchFamily="34" charset="0"/>
                <a:cs typeface="Arial" panose="020B0604020202020204" pitchFamily="34" charset="0"/>
              </a:rPr>
              <a:t>men </a:t>
            </a:r>
            <a:r>
              <a:rPr lang="da-DK" sz="1100" b="1" dirty="0">
                <a:solidFill>
                  <a:srgbClr val="FF0000"/>
                </a:solidFill>
                <a:latin typeface="Arial" panose="020B0604020202020204" pitchFamily="34" charset="0"/>
                <a:cs typeface="Arial" panose="020B0604020202020204" pitchFamily="34" charset="0"/>
              </a:rPr>
              <a:t>lokalet skulle nok have været lidt større</a:t>
            </a:r>
          </a:p>
          <a:p>
            <a:pPr marL="342900" indent="-342900">
              <a:buFont typeface="Arial" panose="020B0604020202020204" pitchFamily="34" charset="0"/>
              <a:buChar char="•"/>
            </a:pPr>
            <a:r>
              <a:rPr lang="da-DK" sz="1100" dirty="0">
                <a:solidFill>
                  <a:srgbClr val="262626"/>
                </a:solidFill>
                <a:effectLst/>
                <a:latin typeface="Arial" panose="020B0604020202020204" pitchFamily="34" charset="0"/>
                <a:cs typeface="Arial" panose="020B0604020202020204" pitchFamily="34" charset="0"/>
              </a:rPr>
              <a:t>Vil rigtig gerne anvende teknikkerne, hvilket kræver øvelse og fokus.</a:t>
            </a:r>
            <a:endParaRPr lang="da-DK" sz="1100" dirty="0">
              <a:solidFill>
                <a:srgbClr val="26262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a-DK" sz="1100" b="1" dirty="0">
                <a:solidFill>
                  <a:srgbClr val="00B050"/>
                </a:solidFill>
                <a:latin typeface="Arial" panose="020B0604020202020204" pitchFamily="34" charset="0"/>
                <a:cs typeface="Arial" panose="020B0604020202020204" pitchFamily="34" charset="0"/>
              </a:rPr>
              <a:t>meget kompetent underviser   super dag</a:t>
            </a:r>
          </a:p>
          <a:p>
            <a:pPr marL="342900" indent="-342900">
              <a:buFont typeface="Arial" panose="020B0604020202020204" pitchFamily="34" charset="0"/>
              <a:buChar char="•"/>
            </a:pPr>
            <a:r>
              <a:rPr lang="da-DK" sz="1100" b="1" dirty="0">
                <a:solidFill>
                  <a:srgbClr val="00B050"/>
                </a:solidFill>
                <a:latin typeface="Arial" panose="020B0604020202020204" pitchFamily="34" charset="0"/>
                <a:cs typeface="Arial" panose="020B0604020202020204" pitchFamily="34" charset="0"/>
              </a:rPr>
              <a:t>Indhold på dagen var god</a:t>
            </a:r>
            <a:r>
              <a:rPr lang="da-DK" sz="1100" dirty="0">
                <a:solidFill>
                  <a:srgbClr val="262626"/>
                </a:solidFill>
                <a:effectLst/>
                <a:latin typeface="Arial" panose="020B0604020202020204" pitchFamily="34" charset="0"/>
                <a:cs typeface="Arial" panose="020B0604020202020204" pitchFamily="34" charset="0"/>
              </a:rPr>
              <a:t>, dog har jeg </a:t>
            </a:r>
            <a:r>
              <a:rPr lang="da-DK" sz="1100" b="1" dirty="0">
                <a:solidFill>
                  <a:srgbClr val="FF0000"/>
                </a:solidFill>
                <a:latin typeface="Arial" panose="020B0604020202020204" pitchFamily="34" charset="0"/>
                <a:cs typeface="Arial" panose="020B0604020202020204" pitchFamily="34" charset="0"/>
              </a:rPr>
              <a:t>ikke modtaget program for dagen </a:t>
            </a:r>
            <a:r>
              <a:rPr lang="da-DK" sz="1100" dirty="0">
                <a:solidFill>
                  <a:srgbClr val="262626"/>
                </a:solidFill>
                <a:effectLst/>
                <a:latin typeface="Arial" panose="020B0604020202020204" pitchFamily="34" charset="0"/>
                <a:cs typeface="Arial" panose="020B0604020202020204" pitchFamily="34" charset="0"/>
              </a:rPr>
              <a:t>og havde ikke nogle forventninger til kurset.  Der var </a:t>
            </a:r>
            <a:r>
              <a:rPr lang="da-DK" sz="1100" b="1" dirty="0">
                <a:solidFill>
                  <a:srgbClr val="FF0000"/>
                </a:solidFill>
                <a:latin typeface="Arial" panose="020B0604020202020204" pitchFamily="34" charset="0"/>
                <a:cs typeface="Arial" panose="020B0604020202020204" pitchFamily="34" charset="0"/>
              </a:rPr>
              <a:t>meget varmt og tung luft i lokalet</a:t>
            </a:r>
            <a:r>
              <a:rPr lang="da-DK" sz="1100" dirty="0">
                <a:solidFill>
                  <a:srgbClr val="262626"/>
                </a:solidFill>
                <a:effectLst/>
                <a:latin typeface="Arial" panose="020B0604020202020204" pitchFamily="34" charset="0"/>
                <a:cs typeface="Arial" panose="020B0604020202020204" pitchFamily="34" charset="0"/>
              </a:rPr>
              <a:t>, vi sad i, og </a:t>
            </a:r>
            <a:r>
              <a:rPr lang="da-DK" sz="1100" b="1" dirty="0">
                <a:solidFill>
                  <a:srgbClr val="FF0000"/>
                </a:solidFill>
                <a:latin typeface="Arial" panose="020B0604020202020204" pitchFamily="34" charset="0"/>
                <a:cs typeface="Arial" panose="020B0604020202020204" pitchFamily="34" charset="0"/>
              </a:rPr>
              <a:t>der kunne ikke luftes ud</a:t>
            </a:r>
            <a:r>
              <a:rPr lang="da-DK" sz="1100" dirty="0">
                <a:solidFill>
                  <a:srgbClr val="262626"/>
                </a:solidFill>
                <a:effectLst/>
                <a:latin typeface="Arial" panose="020B0604020202020204" pitchFamily="34" charset="0"/>
                <a:cs typeface="Arial" panose="020B0604020202020204" pitchFamily="34" charset="0"/>
              </a:rPr>
              <a:t>. Ellers var </a:t>
            </a:r>
            <a:r>
              <a:rPr lang="da-DK" sz="1100" b="1" dirty="0">
                <a:solidFill>
                  <a:srgbClr val="00B050"/>
                </a:solidFill>
                <a:latin typeface="Arial" panose="020B0604020202020204" pitchFamily="34" charset="0"/>
                <a:cs typeface="Arial" panose="020B0604020202020204" pitchFamily="34" charset="0"/>
              </a:rPr>
              <a:t>forplejning god</a:t>
            </a:r>
            <a:r>
              <a:rPr lang="da-DK" sz="1100" dirty="0">
                <a:solidFill>
                  <a:srgbClr val="262626"/>
                </a:solidFill>
                <a:effectLst/>
                <a:latin typeface="Arial" panose="020B0604020202020204" pitchFamily="34" charset="0"/>
                <a:cs typeface="Arial" panose="020B0604020202020204" pitchFamily="34" charset="0"/>
              </a:rPr>
              <a:t>. Der kan </a:t>
            </a:r>
            <a:r>
              <a:rPr lang="da-DK" sz="1100" dirty="0" err="1">
                <a:solidFill>
                  <a:srgbClr val="262626"/>
                </a:solidFill>
                <a:effectLst/>
                <a:latin typeface="Arial" panose="020B0604020202020204" pitchFamily="34" charset="0"/>
                <a:cs typeface="Arial" panose="020B0604020202020204" pitchFamily="34" charset="0"/>
              </a:rPr>
              <a:t>anbefaldes</a:t>
            </a:r>
            <a:r>
              <a:rPr lang="da-DK" sz="1100" dirty="0">
                <a:solidFill>
                  <a:srgbClr val="262626"/>
                </a:solidFill>
                <a:effectLst/>
                <a:latin typeface="Arial" panose="020B0604020202020204" pitchFamily="34" charset="0"/>
                <a:cs typeface="Arial" panose="020B0604020202020204" pitchFamily="34" charset="0"/>
              </a:rPr>
              <a:t> at have stå op øvelser- vi er jo vandt til at </a:t>
            </a:r>
            <a:r>
              <a:rPr lang="da-DK" sz="1100" dirty="0" err="1">
                <a:solidFill>
                  <a:srgbClr val="262626"/>
                </a:solidFill>
                <a:effectLst/>
                <a:latin typeface="Arial" panose="020B0604020202020204" pitchFamily="34" charset="0"/>
                <a:cs typeface="Arial" panose="020B0604020202020204" pitchFamily="34" charset="0"/>
              </a:rPr>
              <a:t>gåp</a:t>
            </a:r>
            <a:r>
              <a:rPr lang="da-DK" sz="1100" dirty="0">
                <a:solidFill>
                  <a:srgbClr val="262626"/>
                </a:solidFill>
                <a:effectLst/>
                <a:latin typeface="Arial" panose="020B0604020202020204" pitchFamily="34" charset="0"/>
                <a:cs typeface="Arial" panose="020B0604020202020204" pitchFamily="34" charset="0"/>
              </a:rPr>
              <a:t> / stå meget på arbejde, så nogle af opgaverne, der skulle løses kunne forgå stående / gående.</a:t>
            </a:r>
          </a:p>
          <a:p>
            <a:pPr marL="342900" indent="-342900">
              <a:buFont typeface="Arial" panose="020B0604020202020204" pitchFamily="34" charset="0"/>
              <a:buChar char="•"/>
            </a:pPr>
            <a:r>
              <a:rPr lang="da-DK" sz="1100" b="1" dirty="0">
                <a:solidFill>
                  <a:srgbClr val="00B050"/>
                </a:solidFill>
                <a:latin typeface="Arial" panose="020B0604020202020204" pitchFamily="34" charset="0"/>
                <a:cs typeface="Arial" panose="020B0604020202020204" pitchFamily="34" charset="0"/>
              </a:rPr>
              <a:t>Rolig, dejlig måde at kommunikere på, faglig dygtig, lyttede til respons </a:t>
            </a:r>
            <a:r>
              <a:rPr lang="da-DK" sz="1100" b="1" dirty="0" err="1">
                <a:solidFill>
                  <a:srgbClr val="00B050"/>
                </a:solidFill>
                <a:latin typeface="Arial" panose="020B0604020202020204" pitchFamily="34" charset="0"/>
                <a:cs typeface="Arial" panose="020B0604020202020204" pitchFamily="34" charset="0"/>
              </a:rPr>
              <a:t>ift</a:t>
            </a:r>
            <a:r>
              <a:rPr lang="da-DK" sz="1100" b="1" dirty="0">
                <a:solidFill>
                  <a:srgbClr val="00B050"/>
                </a:solidFill>
                <a:latin typeface="Arial" panose="020B0604020202020204" pitchFamily="34" charset="0"/>
                <a:cs typeface="Arial" panose="020B0604020202020204" pitchFamily="34" charset="0"/>
              </a:rPr>
              <a:t> frustrationer over DDH</a:t>
            </a:r>
            <a:r>
              <a:rPr lang="da-DK" sz="1100" dirty="0">
                <a:solidFill>
                  <a:srgbClr val="262626"/>
                </a:solidFill>
                <a:effectLst/>
                <a:latin typeface="Arial" panose="020B0604020202020204" pitchFamily="34" charset="0"/>
                <a:cs typeface="Arial" panose="020B0604020202020204" pitchFamily="34" charset="0"/>
              </a:rPr>
              <a:t>. Okay med lidt gruppearbejde fremfor rollespil, det gav noget også at tale med andre kommuner men samtidig fint at man kunne være sammen med egne kollega </a:t>
            </a:r>
            <a:r>
              <a:rPr lang="da-DK" sz="1100" dirty="0" err="1">
                <a:solidFill>
                  <a:srgbClr val="262626"/>
                </a:solidFill>
                <a:effectLst/>
                <a:latin typeface="Arial" panose="020B0604020202020204" pitchFamily="34" charset="0"/>
                <a:cs typeface="Arial" panose="020B0604020202020204" pitchFamily="34" charset="0"/>
              </a:rPr>
              <a:t>ift</a:t>
            </a:r>
            <a:r>
              <a:rPr lang="da-DK" sz="1100" dirty="0">
                <a:solidFill>
                  <a:srgbClr val="262626"/>
                </a:solidFill>
                <a:effectLst/>
                <a:latin typeface="Arial" panose="020B0604020202020204" pitchFamily="34" charset="0"/>
                <a:cs typeface="Arial" panose="020B0604020202020204" pitchFamily="34" charset="0"/>
              </a:rPr>
              <a:t> vores hverdag.</a:t>
            </a:r>
            <a:endParaRPr lang="da-DK" sz="1100" dirty="0">
              <a:solidFill>
                <a:srgbClr val="26262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a-DK" sz="1100" dirty="0">
                <a:solidFill>
                  <a:srgbClr val="262626"/>
                </a:solidFill>
                <a:effectLst/>
                <a:latin typeface="Arial" panose="020B0604020202020204" pitchFamily="34" charset="0"/>
                <a:cs typeface="Arial" panose="020B0604020202020204" pitchFamily="34" charset="0"/>
              </a:rPr>
              <a:t>Det var et rigtig godt kursus om Kommunikation og Service i DDH sammenhæng. </a:t>
            </a:r>
            <a:r>
              <a:rPr lang="da-DK" sz="1100" b="1" dirty="0">
                <a:solidFill>
                  <a:srgbClr val="00B050"/>
                </a:solidFill>
                <a:latin typeface="Arial" panose="020B0604020202020204" pitchFamily="34" charset="0"/>
                <a:cs typeface="Arial" panose="020B0604020202020204" pitchFamily="34" charset="0"/>
              </a:rPr>
              <a:t>Johnny var rigtig god til at gøre stoffet spændende og undervisningen var afvekslende med inddragelse af kursisterne</a:t>
            </a:r>
            <a:r>
              <a:rPr lang="da-DK" sz="1100" dirty="0">
                <a:solidFill>
                  <a:srgbClr val="262626"/>
                </a:solidFill>
                <a:effectLst/>
                <a:latin typeface="Arial" panose="020B0604020202020204" pitchFamily="34" charset="0"/>
                <a:cs typeface="Arial" panose="020B0604020202020204" pitchFamily="34" charset="0"/>
              </a:rPr>
              <a:t>. Helt sikkert </a:t>
            </a:r>
            <a:r>
              <a:rPr lang="da-DK" sz="1100" b="1" dirty="0">
                <a:solidFill>
                  <a:srgbClr val="00B050"/>
                </a:solidFill>
                <a:latin typeface="Arial" panose="020B0604020202020204" pitchFamily="34" charset="0"/>
                <a:cs typeface="Arial" panose="020B0604020202020204" pitchFamily="34" charset="0"/>
              </a:rPr>
              <a:t>mange teknikker jeg kan tage med derfra</a:t>
            </a:r>
            <a:r>
              <a:rPr lang="da-DK" sz="1100" dirty="0">
                <a:solidFill>
                  <a:srgbClr val="262626"/>
                </a:solidFill>
                <a:effectLst/>
                <a:latin typeface="Arial" panose="020B0604020202020204" pitchFamily="34" charset="0"/>
                <a:cs typeface="Arial" panose="020B0604020202020204" pitchFamily="34" charset="0"/>
              </a:rPr>
              <a:t>. </a:t>
            </a:r>
            <a:r>
              <a:rPr lang="da-DK" sz="1100" b="1" dirty="0">
                <a:solidFill>
                  <a:srgbClr val="00B050"/>
                </a:solidFill>
                <a:latin typeface="Arial" panose="020B0604020202020204" pitchFamily="34" charset="0"/>
                <a:cs typeface="Arial" panose="020B0604020202020204" pitchFamily="34" charset="0"/>
              </a:rPr>
              <a:t>Samtidig rigtig godt med et mindre hold</a:t>
            </a:r>
            <a:r>
              <a:rPr lang="da-DK" sz="1100" dirty="0">
                <a:solidFill>
                  <a:srgbClr val="262626"/>
                </a:solidFill>
                <a:effectLst/>
                <a:latin typeface="Arial" panose="020B0604020202020204" pitchFamily="34" charset="0"/>
                <a:cs typeface="Arial" panose="020B0604020202020204" pitchFamily="34" charset="0"/>
              </a:rPr>
              <a:t>, hvor man kunne sparre med andre kommuner.</a:t>
            </a:r>
          </a:p>
          <a:p>
            <a:pPr marL="342900" indent="-342900">
              <a:buFont typeface="Arial" panose="020B0604020202020204" pitchFamily="34" charset="0"/>
              <a:buChar char="•"/>
            </a:pPr>
            <a:r>
              <a:rPr lang="da-DK" sz="1100" b="1" dirty="0">
                <a:solidFill>
                  <a:srgbClr val="00B050"/>
                </a:solidFill>
                <a:latin typeface="Arial" panose="020B0604020202020204" pitchFamily="34" charset="0"/>
                <a:cs typeface="Arial" panose="020B0604020202020204" pitchFamily="34" charset="0"/>
              </a:rPr>
              <a:t>Rigtigt fint kursus med gode brugbare tips og tricks</a:t>
            </a:r>
          </a:p>
          <a:p>
            <a:pPr marL="342900" indent="-342900">
              <a:buFont typeface="Arial" panose="020B0604020202020204" pitchFamily="34" charset="0"/>
              <a:buChar char="•"/>
            </a:pPr>
            <a:r>
              <a:rPr lang="da-DK" sz="1100" b="1" dirty="0">
                <a:solidFill>
                  <a:srgbClr val="00B050"/>
                </a:solidFill>
                <a:latin typeface="Arial" panose="020B0604020202020204" pitchFamily="34" charset="0"/>
                <a:cs typeface="Arial" panose="020B0604020202020204" pitchFamily="34" charset="0"/>
              </a:rPr>
              <a:t>der kom mange gode input </a:t>
            </a:r>
            <a:r>
              <a:rPr lang="da-DK" sz="1100" dirty="0">
                <a:solidFill>
                  <a:srgbClr val="262626"/>
                </a:solidFill>
                <a:effectLst/>
                <a:latin typeface="Arial" panose="020B0604020202020204" pitchFamily="34" charset="0"/>
                <a:cs typeface="Arial" panose="020B0604020202020204" pitchFamily="34" charset="0"/>
              </a:rPr>
              <a:t>- med idet jeg har været ansat i mange år var det kendte temaer</a:t>
            </a:r>
          </a:p>
        </p:txBody>
      </p:sp>
      <p:sp>
        <p:nvSpPr>
          <p:cNvPr id="14" name="Tekstfelt 13">
            <a:extLst>
              <a:ext uri="{FF2B5EF4-FFF2-40B4-BE49-F238E27FC236}">
                <a16:creationId xmlns:a16="http://schemas.microsoft.com/office/drawing/2014/main" id="{182EE427-D425-32AC-F457-290CF38A76C2}"/>
              </a:ext>
            </a:extLst>
          </p:cNvPr>
          <p:cNvSpPr txBox="1"/>
          <p:nvPr/>
        </p:nvSpPr>
        <p:spPr>
          <a:xfrm>
            <a:off x="574861" y="303017"/>
            <a:ext cx="7883339" cy="461665"/>
          </a:xfrm>
          <a:prstGeom prst="rect">
            <a:avLst/>
          </a:prstGeom>
          <a:noFill/>
        </p:spPr>
        <p:txBody>
          <a:bodyPr wrap="square">
            <a:spAutoFit/>
          </a:bodyPr>
          <a:lstStyle/>
          <a:p>
            <a:r>
              <a:rPr lang="da-DK" sz="2400" b="1" dirty="0">
                <a:solidFill>
                  <a:srgbClr val="262626"/>
                </a:solidFill>
                <a:effectLst/>
                <a:latin typeface="Arial" panose="020B0604020202020204" pitchFamily="34" charset="0"/>
              </a:rPr>
              <a:t>EVALUERING - KOMMENTARER</a:t>
            </a:r>
            <a:endParaRPr lang="da-DK" sz="2400" dirty="0">
              <a:solidFill>
                <a:srgbClr val="262626"/>
              </a:solidFill>
              <a:effectLst/>
              <a:latin typeface="Arial" panose="020B0604020202020204" pitchFamily="34" charset="0"/>
            </a:endParaRPr>
          </a:p>
        </p:txBody>
      </p:sp>
    </p:spTree>
    <p:extLst>
      <p:ext uri="{BB962C8B-B14F-4D97-AF65-F5344CB8AC3E}">
        <p14:creationId xmlns:p14="http://schemas.microsoft.com/office/powerpoint/2010/main" val="3824485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F51EFF6F-40F2-8B8A-0413-78F3FA55D069}"/>
              </a:ext>
            </a:extLst>
          </p:cNvPr>
          <p:cNvSpPr txBox="1">
            <a:spLocks/>
          </p:cNvSpPr>
          <p:nvPr/>
        </p:nvSpPr>
        <p:spPr>
          <a:xfrm>
            <a:off x="385307" y="3537625"/>
            <a:ext cx="2954723" cy="461746"/>
          </a:xfrm>
          <a:prstGeom prst="rect">
            <a:avLst/>
          </a:prstGeom>
          <a:noFill/>
          <a:ln>
            <a:noFill/>
          </a:ln>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da-DK" sz="2600" b="1" dirty="0">
                <a:latin typeface="Century Gothic" panose="020B0502020202020204" pitchFamily="34" charset="0"/>
                <a:cs typeface="Arial"/>
              </a:rPr>
              <a:t>JOHNNY JENSEN</a:t>
            </a:r>
          </a:p>
        </p:txBody>
      </p:sp>
      <p:sp>
        <p:nvSpPr>
          <p:cNvPr id="3" name="Pladsholder til indhold 2">
            <a:extLst>
              <a:ext uri="{FF2B5EF4-FFF2-40B4-BE49-F238E27FC236}">
                <a16:creationId xmlns:a16="http://schemas.microsoft.com/office/drawing/2014/main" id="{364D2CCC-785E-23B6-997C-65A7E15CF826}"/>
              </a:ext>
            </a:extLst>
          </p:cNvPr>
          <p:cNvSpPr txBox="1">
            <a:spLocks/>
          </p:cNvSpPr>
          <p:nvPr/>
        </p:nvSpPr>
        <p:spPr>
          <a:xfrm>
            <a:off x="148495" y="4444371"/>
            <a:ext cx="3223822" cy="1658255"/>
          </a:xfrm>
          <a:prstGeom prst="rect">
            <a:avLst/>
          </a:prstGeom>
          <a:noFill/>
          <a:ln>
            <a:noFill/>
          </a:ln>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da-DK" sz="1400" dirty="0">
                <a:latin typeface="Century Gothic" panose="020B0502020202020204" pitchFamily="34" charset="0"/>
                <a:cs typeface="Arial"/>
              </a:rPr>
              <a:t>+45 9398 9883</a:t>
            </a:r>
            <a:br>
              <a:rPr lang="da-DK" sz="400" dirty="0">
                <a:latin typeface="Century Gothic" panose="020B0502020202020204" pitchFamily="34" charset="0"/>
                <a:cs typeface="Arial"/>
              </a:rPr>
            </a:br>
            <a:endParaRPr lang="da-DK" sz="400" dirty="0">
              <a:latin typeface="Century Gothic" panose="020B0502020202020204" pitchFamily="34" charset="0"/>
              <a:cs typeface="Arial"/>
            </a:endParaRPr>
          </a:p>
          <a:p>
            <a:pPr algn="ctr">
              <a:buFont typeface="Arial" panose="020B0604020202020204" pitchFamily="34" charset="0"/>
              <a:buNone/>
            </a:pPr>
            <a:r>
              <a:rPr lang="da-DK" sz="1200" dirty="0">
                <a:latin typeface="Century Gothic" panose="020B0502020202020204" pitchFamily="34" charset="0"/>
                <a:cs typeface="Arial"/>
                <a:hlinkClick r:id="rId3"/>
              </a:rPr>
              <a:t>johnny@peopleteam.dk</a:t>
            </a:r>
            <a:endParaRPr lang="da-DK" sz="1200" dirty="0">
              <a:latin typeface="Century Gothic" panose="020B0502020202020204" pitchFamily="34" charset="0"/>
              <a:cs typeface="Arial"/>
            </a:endParaRPr>
          </a:p>
          <a:p>
            <a:pPr algn="ctr">
              <a:buFont typeface="Arial" panose="020B0604020202020204" pitchFamily="34" charset="0"/>
              <a:buNone/>
            </a:pPr>
            <a:r>
              <a:rPr lang="da-DK" sz="1200" dirty="0">
                <a:latin typeface="Century Gothic" panose="020B0502020202020204" pitchFamily="34" charset="0"/>
                <a:cs typeface="Arial"/>
                <a:hlinkClick r:id="rId4"/>
              </a:rPr>
              <a:t>www.peopleteam.dk</a:t>
            </a:r>
            <a:r>
              <a:rPr lang="da-DK" sz="1200" dirty="0">
                <a:latin typeface="Century Gothic" panose="020B0502020202020204" pitchFamily="34" charset="0"/>
                <a:cs typeface="Arial"/>
              </a:rPr>
              <a:t> </a:t>
            </a:r>
            <a:endParaRPr lang="da-DK" sz="400" dirty="0">
              <a:latin typeface="Century Gothic" panose="020B0502020202020204" pitchFamily="34" charset="0"/>
              <a:cs typeface="Arial"/>
            </a:endParaRPr>
          </a:p>
          <a:p>
            <a:pPr algn="ctr">
              <a:buFont typeface="Arial" panose="020B0604020202020204" pitchFamily="34" charset="0"/>
              <a:buNone/>
            </a:pPr>
            <a:r>
              <a:rPr lang="da-DK" sz="1400" dirty="0">
                <a:latin typeface="Century Gothic" panose="020B0502020202020204" pitchFamily="34" charset="0"/>
                <a:cs typeface="Arial"/>
              </a:rPr>
              <a:t>WTC, Borupvang 3, 2750 Ballerup</a:t>
            </a:r>
          </a:p>
          <a:p>
            <a:pPr algn="ctr">
              <a:buFont typeface="Arial" panose="020B0604020202020204" pitchFamily="34" charset="0"/>
              <a:buNone/>
            </a:pPr>
            <a:r>
              <a:rPr lang="da-DK" sz="1400" dirty="0">
                <a:latin typeface="Century Gothic" panose="020B0502020202020204" pitchFamily="34" charset="0"/>
                <a:cs typeface="Arial"/>
              </a:rPr>
              <a:t>CVR: 3821 1994</a:t>
            </a:r>
          </a:p>
          <a:p>
            <a:pPr algn="ctr">
              <a:buFont typeface="Arial" panose="020B0604020202020204" pitchFamily="34" charset="0"/>
              <a:buNone/>
            </a:pPr>
            <a:endParaRPr lang="da-DK" sz="1400" dirty="0">
              <a:latin typeface="Century Gothic" panose="020B0502020202020204" pitchFamily="34" charset="0"/>
              <a:cs typeface="Arial"/>
            </a:endParaRPr>
          </a:p>
        </p:txBody>
      </p:sp>
      <p:sp>
        <p:nvSpPr>
          <p:cNvPr id="7" name="Tekstfelt 6">
            <a:extLst>
              <a:ext uri="{FF2B5EF4-FFF2-40B4-BE49-F238E27FC236}">
                <a16:creationId xmlns:a16="http://schemas.microsoft.com/office/drawing/2014/main" id="{FD26F21B-DD9B-F3BF-8B8C-523E1F74FC49}"/>
              </a:ext>
            </a:extLst>
          </p:cNvPr>
          <p:cNvSpPr txBox="1"/>
          <p:nvPr/>
        </p:nvSpPr>
        <p:spPr>
          <a:xfrm>
            <a:off x="1241117" y="2864269"/>
            <a:ext cx="1128320" cy="230832"/>
          </a:xfrm>
          <a:prstGeom prst="rect">
            <a:avLst/>
          </a:prstGeom>
          <a:noFill/>
        </p:spPr>
        <p:txBody>
          <a:bodyPr wrap="square" rtlCol="0">
            <a:spAutoFit/>
          </a:bodyPr>
          <a:lstStyle/>
          <a:p>
            <a:pPr algn="r"/>
            <a:r>
              <a:rPr lang="da-DK" sz="900" dirty="0">
                <a:solidFill>
                  <a:schemeClr val="bg1"/>
                </a:solidFill>
                <a:latin typeface="Century Gothic" panose="020B0502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Brian Vang</a:t>
            </a:r>
            <a:endParaRPr lang="da-DK" sz="900" dirty="0">
              <a:solidFill>
                <a:schemeClr val="bg1"/>
              </a:solidFill>
              <a:latin typeface="Century Gothic" panose="020B0502020202020204" pitchFamily="34" charset="0"/>
              <a:cs typeface="Arial" panose="020B0604020202020204" pitchFamily="34" charset="0"/>
            </a:endParaRPr>
          </a:p>
        </p:txBody>
      </p:sp>
      <p:sp>
        <p:nvSpPr>
          <p:cNvPr id="8" name="Tekstfelt 7">
            <a:extLst>
              <a:ext uri="{FF2B5EF4-FFF2-40B4-BE49-F238E27FC236}">
                <a16:creationId xmlns:a16="http://schemas.microsoft.com/office/drawing/2014/main" id="{3B3DA9E7-4D62-6FAE-CFA2-1176203ABED7}"/>
              </a:ext>
            </a:extLst>
          </p:cNvPr>
          <p:cNvSpPr txBox="1"/>
          <p:nvPr/>
        </p:nvSpPr>
        <p:spPr>
          <a:xfrm>
            <a:off x="1241117" y="3112091"/>
            <a:ext cx="1128320" cy="230832"/>
          </a:xfrm>
          <a:prstGeom prst="rect">
            <a:avLst/>
          </a:prstGeom>
          <a:noFill/>
        </p:spPr>
        <p:txBody>
          <a:bodyPr wrap="square" rtlCol="0">
            <a:spAutoFit/>
          </a:bodyPr>
          <a:lstStyle/>
          <a:p>
            <a:pPr algn="r"/>
            <a:r>
              <a:rPr lang="da-DK" sz="900" dirty="0">
                <a:solidFill>
                  <a:schemeClr val="bg1"/>
                </a:solidFill>
                <a:latin typeface="Century Gothic" panose="020B0502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Dialog</a:t>
            </a:r>
            <a:r>
              <a:rPr lang="da-DK" sz="900" dirty="0">
                <a:solidFill>
                  <a:schemeClr val="bg1"/>
                </a:solidFill>
                <a:latin typeface="Century Gothic" panose="020B0502020202020204" pitchFamily="34" charset="0"/>
                <a:cs typeface="Arial" panose="020B0604020202020204" pitchFamily="34" charset="0"/>
              </a:rPr>
              <a:t>+</a:t>
            </a:r>
          </a:p>
        </p:txBody>
      </p:sp>
      <p:sp>
        <p:nvSpPr>
          <p:cNvPr id="10" name="Pladsholder til indhold 2">
            <a:extLst>
              <a:ext uri="{FF2B5EF4-FFF2-40B4-BE49-F238E27FC236}">
                <a16:creationId xmlns:a16="http://schemas.microsoft.com/office/drawing/2014/main" id="{04565655-64F4-291D-35E2-183B9719544F}"/>
              </a:ext>
            </a:extLst>
          </p:cNvPr>
          <p:cNvSpPr txBox="1">
            <a:spLocks/>
          </p:cNvSpPr>
          <p:nvPr/>
        </p:nvSpPr>
        <p:spPr>
          <a:xfrm>
            <a:off x="3716740" y="589314"/>
            <a:ext cx="7724983" cy="5277678"/>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da-DK" sz="2000" dirty="0">
                <a:effectLst>
                  <a:glow rad="76200">
                    <a:schemeClr val="bg1">
                      <a:alpha val="75000"/>
                    </a:schemeClr>
                  </a:glow>
                </a:effectLst>
                <a:latin typeface="Century Gothic" panose="020B0502020202020204" pitchFamily="34" charset="0"/>
                <a:cs typeface="Arial" panose="020B0604020202020204" pitchFamily="34" charset="0"/>
              </a:rPr>
              <a:t>Specialist i kommunikationsteknikker og personlighedsprofiler.</a:t>
            </a:r>
          </a:p>
          <a:p>
            <a:pPr>
              <a:defRPr/>
            </a:pPr>
            <a:r>
              <a:rPr lang="da-DK" sz="2000" dirty="0">
                <a:effectLst>
                  <a:glow rad="76200">
                    <a:schemeClr val="bg1">
                      <a:alpha val="75000"/>
                    </a:schemeClr>
                  </a:glow>
                </a:effectLst>
                <a:latin typeface="Century Gothic" panose="020B0502020202020204" pitchFamily="34" charset="0"/>
                <a:cs typeface="Arial" panose="020B0604020202020204" pitchFamily="34" charset="0"/>
              </a:rPr>
              <a:t>Udviklet nationalt samtalekoncept til det danske politi</a:t>
            </a:r>
          </a:p>
          <a:p>
            <a:pPr>
              <a:defRPr/>
            </a:pPr>
            <a:r>
              <a:rPr lang="da-DK" sz="2000" dirty="0">
                <a:effectLst>
                  <a:glow rad="76200">
                    <a:schemeClr val="bg1">
                      <a:alpha val="75000"/>
                    </a:schemeClr>
                  </a:glow>
                </a:effectLst>
                <a:latin typeface="Century Gothic" panose="020B0502020202020204" pitchFamily="34" charset="0"/>
                <a:cs typeface="Arial" panose="020B0604020202020204" pitchFamily="34" charset="0"/>
              </a:rPr>
              <a:t>Trænet 100-vis af virksomheder i samarbejde, kommunikation og processer</a:t>
            </a:r>
          </a:p>
          <a:p>
            <a:pPr>
              <a:defRPr/>
            </a:pPr>
            <a:r>
              <a:rPr lang="da-DK" sz="2000" dirty="0">
                <a:effectLst>
                  <a:glow rad="76200">
                    <a:schemeClr val="bg1">
                      <a:alpha val="75000"/>
                    </a:schemeClr>
                  </a:glow>
                </a:effectLst>
                <a:latin typeface="Century Gothic" panose="020B0502020202020204" pitchFamily="34" charset="0"/>
                <a:cs typeface="Arial" panose="020B0604020202020204" pitchFamily="34" charset="0"/>
              </a:rPr>
              <a:t>Uddannet 100-vis af undervisere og 1000-vis kursister gennem årene</a:t>
            </a:r>
          </a:p>
          <a:p>
            <a:pPr>
              <a:defRPr/>
            </a:pPr>
            <a:r>
              <a:rPr lang="da-DK" sz="2000" dirty="0">
                <a:effectLst>
                  <a:glow rad="76200">
                    <a:schemeClr val="bg1">
                      <a:alpha val="75000"/>
                    </a:schemeClr>
                  </a:glow>
                </a:effectLst>
                <a:latin typeface="Century Gothic" panose="020B0502020202020204" pitchFamily="34" charset="0"/>
                <a:cs typeface="Arial" panose="020B0604020202020204" pitchFamily="34" charset="0"/>
              </a:rPr>
              <a:t>13 år i forsvaret, 23 år i det private</a:t>
            </a:r>
          </a:p>
          <a:p>
            <a:pPr>
              <a:defRPr/>
            </a:pPr>
            <a:r>
              <a:rPr lang="da-DK" sz="2000" dirty="0">
                <a:effectLst>
                  <a:glow rad="76200">
                    <a:schemeClr val="bg1">
                      <a:alpha val="75000"/>
                    </a:schemeClr>
                  </a:glow>
                </a:effectLst>
                <a:latin typeface="Century Gothic" panose="020B0502020202020204" pitchFamily="34" charset="0"/>
                <a:cs typeface="Arial" panose="020B0604020202020204" pitchFamily="34" charset="0"/>
              </a:rPr>
              <a:t>Alle stillinger har haft en faciliteringsvinkel på den ene eller den anden måde</a:t>
            </a:r>
          </a:p>
          <a:p>
            <a:pPr>
              <a:defRPr/>
            </a:pPr>
            <a:endParaRPr lang="da-DK" sz="2000" dirty="0">
              <a:latin typeface="Century Gothic" panose="020B0502020202020204" pitchFamily="34" charset="0"/>
              <a:cs typeface="Arial"/>
            </a:endParaRPr>
          </a:p>
          <a:p>
            <a:pPr>
              <a:defRPr/>
            </a:pPr>
            <a:r>
              <a:rPr lang="da-DK" sz="2000" dirty="0">
                <a:effectLst>
                  <a:glow rad="76200">
                    <a:schemeClr val="bg1">
                      <a:alpha val="75000"/>
                    </a:schemeClr>
                  </a:glow>
                </a:effectLst>
                <a:latin typeface="Century Gothic" panose="020B0502020202020204" pitchFamily="34" charset="0"/>
                <a:cs typeface="Arial" panose="020B0604020202020204" pitchFamily="34" charset="0"/>
              </a:rPr>
              <a:t>I fritiden: Cykler på unicykel i skov, på landevej og med en hockeystav. Fisker med flue efter havørred på de danske kyster. Passer hus og have samt mine tre store piger (jeg er gift med den ene af dem </a:t>
            </a:r>
            <a:r>
              <a:rPr lang="da-DK" sz="2000" dirty="0">
                <a:effectLst>
                  <a:glow rad="76200">
                    <a:schemeClr val="bg1">
                      <a:alpha val="75000"/>
                    </a:schemeClr>
                  </a:glow>
                </a:effectLst>
                <a:latin typeface="Century Gothic" panose="020B0502020202020204" pitchFamily="34" charset="0"/>
                <a:cs typeface="Arial" panose="020B0604020202020204" pitchFamily="34" charset="0"/>
                <a:sym typeface="Wingdings" panose="05000000000000000000" pitchFamily="2" charset="2"/>
              </a:rPr>
              <a:t>)</a:t>
            </a:r>
            <a:r>
              <a:rPr lang="da-DK" sz="2000" dirty="0">
                <a:effectLst>
                  <a:glow rad="76200">
                    <a:schemeClr val="bg1">
                      <a:alpha val="75000"/>
                    </a:schemeClr>
                  </a:glow>
                </a:effectLst>
                <a:latin typeface="Century Gothic" panose="020B0502020202020204" pitchFamily="34" charset="0"/>
                <a:cs typeface="Arial" panose="020B0604020202020204" pitchFamily="34" charset="0"/>
              </a:rPr>
              <a:t>.</a:t>
            </a:r>
            <a:endParaRPr lang="da-DK" sz="2000" dirty="0">
              <a:latin typeface="Century Gothic" panose="020B0502020202020204" pitchFamily="34" charset="0"/>
              <a:cs typeface="Arial"/>
            </a:endParaRPr>
          </a:p>
        </p:txBody>
      </p:sp>
      <p:cxnSp>
        <p:nvCxnSpPr>
          <p:cNvPr id="11" name="Lige forbindelse 10">
            <a:extLst>
              <a:ext uri="{FF2B5EF4-FFF2-40B4-BE49-F238E27FC236}">
                <a16:creationId xmlns:a16="http://schemas.microsoft.com/office/drawing/2014/main" id="{9DDBC570-6DAC-2585-09F2-21D7E61582EB}"/>
              </a:ext>
            </a:extLst>
          </p:cNvPr>
          <p:cNvCxnSpPr/>
          <p:nvPr/>
        </p:nvCxnSpPr>
        <p:spPr>
          <a:xfrm>
            <a:off x="3528391" y="288235"/>
            <a:ext cx="0" cy="58143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Billede 13">
            <a:extLst>
              <a:ext uri="{FF2B5EF4-FFF2-40B4-BE49-F238E27FC236}">
                <a16:creationId xmlns:a16="http://schemas.microsoft.com/office/drawing/2014/main" id="{08C9717E-7FA5-4DC1-6D40-2EB46AFE7AB9}"/>
              </a:ext>
            </a:extLst>
          </p:cNvPr>
          <p:cNvPicPr>
            <a:picLocks/>
          </p:cNvPicPr>
          <p:nvPr/>
        </p:nvPicPr>
        <p:blipFill rotWithShape="1">
          <a:blip r:embed="rId7" cstate="email">
            <a:alphaModFix/>
            <a:extLst>
              <a:ext uri="{28A0092B-C50C-407E-A947-70E740481C1C}">
                <a14:useLocalDpi xmlns:a14="http://schemas.microsoft.com/office/drawing/2010/main" val="0"/>
              </a:ext>
            </a:extLst>
          </a:blip>
          <a:srcRect/>
          <a:stretch/>
        </p:blipFill>
        <p:spPr>
          <a:xfrm>
            <a:off x="648930" y="288235"/>
            <a:ext cx="2299984" cy="3152039"/>
          </a:xfrm>
          <a:prstGeom prst="rect">
            <a:avLst/>
          </a:prstGeom>
          <a:ln>
            <a:noFill/>
          </a:ln>
          <a:effectLst>
            <a:outerShdw blurRad="292100" dist="139700" dir="2700000" algn="tl" rotWithShape="0">
              <a:srgbClr val="333333">
                <a:alpha val="65000"/>
              </a:srgbClr>
            </a:outerShdw>
          </a:effectLst>
        </p:spPr>
      </p:pic>
      <p:pic>
        <p:nvPicPr>
          <p:cNvPr id="13" name="Picture 6">
            <a:extLst>
              <a:ext uri="{FF2B5EF4-FFF2-40B4-BE49-F238E27FC236}">
                <a16:creationId xmlns:a16="http://schemas.microsoft.com/office/drawing/2014/main" id="{225F9FAA-84AC-7C89-5E2F-2635D3FEB955}"/>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589500" y="3915129"/>
            <a:ext cx="461746" cy="461746"/>
          </a:xfrm>
          <a:prstGeom prst="rect">
            <a:avLst/>
          </a:prstGeom>
        </p:spPr>
      </p:pic>
      <p:sp>
        <p:nvSpPr>
          <p:cNvPr id="4" name="Rektangel 3">
            <a:extLst>
              <a:ext uri="{FF2B5EF4-FFF2-40B4-BE49-F238E27FC236}">
                <a16:creationId xmlns:a16="http://schemas.microsoft.com/office/drawing/2014/main" id="{A84BFFF8-E5DA-924C-8D2F-21BCA87450E2}"/>
              </a:ext>
            </a:extLst>
          </p:cNvPr>
          <p:cNvSpPr/>
          <p:nvPr/>
        </p:nvSpPr>
        <p:spPr>
          <a:xfrm rot="2630665">
            <a:off x="10311014" y="309572"/>
            <a:ext cx="2660072" cy="420849"/>
          </a:xfrm>
          <a:prstGeom prst="rect">
            <a:avLst/>
          </a:prstGeom>
          <a:solidFill>
            <a:srgbClr val="26506A"/>
          </a:solidFill>
          <a:ln>
            <a:solidFill>
              <a:srgbClr val="2650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500" b="1" dirty="0">
                <a:latin typeface="Century Gothic" panose="020B0502020202020204" pitchFamily="34" charset="0"/>
              </a:rPr>
              <a:t>UNDERVISER</a:t>
            </a:r>
          </a:p>
        </p:txBody>
      </p:sp>
    </p:spTree>
    <p:extLst>
      <p:ext uri="{BB962C8B-B14F-4D97-AF65-F5344CB8AC3E}">
        <p14:creationId xmlns:p14="http://schemas.microsoft.com/office/powerpoint/2010/main" val="4043058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7DC63-50F0-D1D5-0D53-2401E15058DF}"/>
            </a:ext>
          </a:extLst>
        </p:cNvPr>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01F9DA2D-61B4-BD27-6757-7B5017C3B900}"/>
              </a:ext>
            </a:extLst>
          </p:cNvPr>
          <p:cNvSpPr txBox="1">
            <a:spLocks/>
          </p:cNvSpPr>
          <p:nvPr/>
        </p:nvSpPr>
        <p:spPr>
          <a:xfrm>
            <a:off x="385308" y="3537625"/>
            <a:ext cx="2788014" cy="461746"/>
          </a:xfrm>
          <a:prstGeom prst="rect">
            <a:avLst/>
          </a:prstGeom>
          <a:noFill/>
          <a:ln>
            <a:noFill/>
          </a:ln>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da-DK" sz="2600" b="1" dirty="0">
                <a:latin typeface="Century Gothic" panose="020B0502020202020204" pitchFamily="34" charset="0"/>
                <a:cs typeface="Arial"/>
              </a:rPr>
              <a:t>BRIAN VANG</a:t>
            </a:r>
          </a:p>
        </p:txBody>
      </p:sp>
      <p:sp>
        <p:nvSpPr>
          <p:cNvPr id="3" name="Pladsholder til indhold 2">
            <a:extLst>
              <a:ext uri="{FF2B5EF4-FFF2-40B4-BE49-F238E27FC236}">
                <a16:creationId xmlns:a16="http://schemas.microsoft.com/office/drawing/2014/main" id="{A0C190D7-FABA-82AE-B48B-4E330ED4FCD6}"/>
              </a:ext>
            </a:extLst>
          </p:cNvPr>
          <p:cNvSpPr txBox="1">
            <a:spLocks/>
          </p:cNvSpPr>
          <p:nvPr/>
        </p:nvSpPr>
        <p:spPr>
          <a:xfrm>
            <a:off x="-1622125" y="4444371"/>
            <a:ext cx="6765061" cy="2300872"/>
          </a:xfrm>
          <a:prstGeom prst="rect">
            <a:avLst/>
          </a:prstGeom>
          <a:noFill/>
          <a:ln>
            <a:noFill/>
          </a:ln>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da-DK" sz="1400" dirty="0">
                <a:latin typeface="Century Gothic" panose="020B0502020202020204" pitchFamily="34" charset="0"/>
                <a:cs typeface="Arial"/>
              </a:rPr>
              <a:t>+45 6130 7817</a:t>
            </a:r>
            <a:br>
              <a:rPr lang="da-DK" sz="400" dirty="0">
                <a:latin typeface="Century Gothic" panose="020B0502020202020204" pitchFamily="34" charset="0"/>
                <a:cs typeface="Arial"/>
              </a:rPr>
            </a:br>
            <a:endParaRPr lang="da-DK" sz="400" dirty="0">
              <a:latin typeface="Century Gothic" panose="020B0502020202020204" pitchFamily="34" charset="0"/>
              <a:cs typeface="Arial"/>
            </a:endParaRPr>
          </a:p>
          <a:p>
            <a:pPr algn="ctr">
              <a:buFont typeface="Arial" panose="020B0604020202020204" pitchFamily="34" charset="0"/>
              <a:buNone/>
            </a:pPr>
            <a:r>
              <a:rPr lang="da-DK" sz="1200" dirty="0">
                <a:latin typeface="Century Gothic" panose="020B0502020202020204" pitchFamily="34" charset="0"/>
                <a:cs typeface="Arial"/>
                <a:hlinkClick r:id="rId3"/>
              </a:rPr>
              <a:t>vang@dialogplus.dk</a:t>
            </a:r>
            <a:r>
              <a:rPr lang="da-DK" sz="1200" dirty="0">
                <a:latin typeface="Century Gothic" panose="020B0502020202020204" pitchFamily="34" charset="0"/>
                <a:cs typeface="Arial"/>
              </a:rPr>
              <a:t> </a:t>
            </a:r>
          </a:p>
          <a:p>
            <a:pPr algn="ctr">
              <a:buFont typeface="Arial" panose="020B0604020202020204" pitchFamily="34" charset="0"/>
              <a:buNone/>
            </a:pPr>
            <a:r>
              <a:rPr lang="da-DK" sz="1200" dirty="0">
                <a:latin typeface="Century Gothic" panose="020B0502020202020204" pitchFamily="34" charset="0"/>
                <a:cs typeface="Arial"/>
                <a:hlinkClick r:id="rId4"/>
              </a:rPr>
              <a:t>www.dialogplus.dk</a:t>
            </a:r>
            <a:r>
              <a:rPr lang="da-DK" sz="1200" dirty="0">
                <a:latin typeface="Century Gothic" panose="020B0502020202020204" pitchFamily="34" charset="0"/>
                <a:cs typeface="Arial"/>
              </a:rPr>
              <a:t> </a:t>
            </a:r>
            <a:endParaRPr lang="da-DK" sz="400" dirty="0">
              <a:latin typeface="Century Gothic" panose="020B0502020202020204" pitchFamily="34" charset="0"/>
              <a:cs typeface="Arial"/>
            </a:endParaRPr>
          </a:p>
          <a:p>
            <a:pPr algn="ctr">
              <a:buFont typeface="Arial" panose="020B0604020202020204" pitchFamily="34" charset="0"/>
              <a:buNone/>
            </a:pPr>
            <a:r>
              <a:rPr lang="da-DK" sz="1400" dirty="0">
                <a:latin typeface="Century Gothic" panose="020B0502020202020204" pitchFamily="34" charset="0"/>
                <a:cs typeface="Arial"/>
              </a:rPr>
              <a:t>Kirke Værløsevej 16, 3500 Værløse</a:t>
            </a:r>
          </a:p>
          <a:p>
            <a:pPr algn="ctr">
              <a:buFont typeface="Arial" panose="020B0604020202020204" pitchFamily="34" charset="0"/>
              <a:buNone/>
            </a:pPr>
            <a:r>
              <a:rPr lang="da-DK" sz="1400" dirty="0">
                <a:latin typeface="Century Gothic" panose="020B0502020202020204" pitchFamily="34" charset="0"/>
                <a:cs typeface="Arial"/>
              </a:rPr>
              <a:t>CVR: 3460 6366</a:t>
            </a:r>
          </a:p>
          <a:p>
            <a:pPr algn="ctr">
              <a:buFont typeface="Arial" panose="020B0604020202020204" pitchFamily="34" charset="0"/>
              <a:buNone/>
            </a:pPr>
            <a:endParaRPr lang="da-DK" sz="1400" dirty="0">
              <a:latin typeface="Century Gothic" panose="020B0502020202020204" pitchFamily="34" charset="0"/>
              <a:cs typeface="Arial"/>
            </a:endParaRPr>
          </a:p>
        </p:txBody>
      </p:sp>
      <p:pic>
        <p:nvPicPr>
          <p:cNvPr id="4" name="Billede 3" descr="Et billede, der indeholder person, mand, væg, bærer&#10;&#10;Automatisk genereret beskrivelse">
            <a:extLst>
              <a:ext uri="{FF2B5EF4-FFF2-40B4-BE49-F238E27FC236}">
                <a16:creationId xmlns:a16="http://schemas.microsoft.com/office/drawing/2014/main" id="{03E1CBC1-6803-7F14-2A1B-08B4CAA9EC2A}"/>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556412" y="548094"/>
            <a:ext cx="2445806" cy="2880906"/>
          </a:xfrm>
          <a:prstGeom prst="rect">
            <a:avLst/>
          </a:prstGeom>
          <a:ln>
            <a:noFill/>
          </a:ln>
          <a:effectLst>
            <a:outerShdw blurRad="292100" dist="139700" dir="2700000" algn="tl" rotWithShape="0">
              <a:srgbClr val="333333">
                <a:alpha val="65000"/>
              </a:srgbClr>
            </a:outerShdw>
          </a:effectLst>
        </p:spPr>
      </p:pic>
      <p:pic>
        <p:nvPicPr>
          <p:cNvPr id="5" name="Billede 4">
            <a:hlinkClick r:id="rId6"/>
            <a:extLst>
              <a:ext uri="{FF2B5EF4-FFF2-40B4-BE49-F238E27FC236}">
                <a16:creationId xmlns:a16="http://schemas.microsoft.com/office/drawing/2014/main" id="{8604F357-DEA8-CCF9-84AE-70DDFF402FBA}"/>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2348082" y="3160704"/>
            <a:ext cx="576064" cy="181191"/>
          </a:xfrm>
          <a:prstGeom prst="rect">
            <a:avLst/>
          </a:prstGeom>
        </p:spPr>
      </p:pic>
      <p:pic>
        <p:nvPicPr>
          <p:cNvPr id="6" name="Billede 5">
            <a:hlinkClick r:id="rId8"/>
            <a:extLst>
              <a:ext uri="{FF2B5EF4-FFF2-40B4-BE49-F238E27FC236}">
                <a16:creationId xmlns:a16="http://schemas.microsoft.com/office/drawing/2014/main" id="{F18A4E9C-95FA-0358-849B-310F05C850C5}"/>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2348082" y="2898853"/>
            <a:ext cx="576064" cy="181191"/>
          </a:xfrm>
          <a:prstGeom prst="rect">
            <a:avLst/>
          </a:prstGeom>
        </p:spPr>
      </p:pic>
      <p:sp>
        <p:nvSpPr>
          <p:cNvPr id="7" name="Tekstfelt 6">
            <a:extLst>
              <a:ext uri="{FF2B5EF4-FFF2-40B4-BE49-F238E27FC236}">
                <a16:creationId xmlns:a16="http://schemas.microsoft.com/office/drawing/2014/main" id="{D7B7F253-D7FC-FD65-6FAB-96B68E0C8000}"/>
              </a:ext>
            </a:extLst>
          </p:cNvPr>
          <p:cNvSpPr txBox="1"/>
          <p:nvPr/>
        </p:nvSpPr>
        <p:spPr>
          <a:xfrm>
            <a:off x="1241117" y="2864269"/>
            <a:ext cx="1128320" cy="230832"/>
          </a:xfrm>
          <a:prstGeom prst="rect">
            <a:avLst/>
          </a:prstGeom>
          <a:noFill/>
        </p:spPr>
        <p:txBody>
          <a:bodyPr wrap="square" rtlCol="0">
            <a:spAutoFit/>
          </a:bodyPr>
          <a:lstStyle/>
          <a:p>
            <a:pPr algn="r"/>
            <a:r>
              <a:rPr lang="da-DK" sz="900" dirty="0">
                <a:solidFill>
                  <a:schemeClr val="bg1"/>
                </a:solidFill>
                <a:latin typeface="Century Gothic" panose="020B0502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Brian Vang</a:t>
            </a:r>
            <a:endParaRPr lang="da-DK" sz="900" dirty="0">
              <a:solidFill>
                <a:schemeClr val="bg1"/>
              </a:solidFill>
              <a:latin typeface="Century Gothic" panose="020B0502020202020204" pitchFamily="34" charset="0"/>
              <a:cs typeface="Arial" panose="020B0604020202020204" pitchFamily="34" charset="0"/>
            </a:endParaRPr>
          </a:p>
        </p:txBody>
      </p:sp>
      <p:sp>
        <p:nvSpPr>
          <p:cNvPr id="8" name="Tekstfelt 7">
            <a:extLst>
              <a:ext uri="{FF2B5EF4-FFF2-40B4-BE49-F238E27FC236}">
                <a16:creationId xmlns:a16="http://schemas.microsoft.com/office/drawing/2014/main" id="{C269E0C1-E174-63BD-8E6F-59435A9349D9}"/>
              </a:ext>
            </a:extLst>
          </p:cNvPr>
          <p:cNvSpPr txBox="1"/>
          <p:nvPr/>
        </p:nvSpPr>
        <p:spPr>
          <a:xfrm>
            <a:off x="1241117" y="3112091"/>
            <a:ext cx="1128320" cy="230832"/>
          </a:xfrm>
          <a:prstGeom prst="rect">
            <a:avLst/>
          </a:prstGeom>
          <a:noFill/>
        </p:spPr>
        <p:txBody>
          <a:bodyPr wrap="square" rtlCol="0">
            <a:spAutoFit/>
          </a:bodyPr>
          <a:lstStyle/>
          <a:p>
            <a:pPr algn="r"/>
            <a:r>
              <a:rPr lang="da-DK" sz="900" dirty="0">
                <a:solidFill>
                  <a:schemeClr val="bg1"/>
                </a:solidFill>
                <a:latin typeface="Century Gothic" panose="020B0502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Dialog</a:t>
            </a:r>
            <a:r>
              <a:rPr lang="da-DK" sz="900" dirty="0">
                <a:solidFill>
                  <a:schemeClr val="bg1"/>
                </a:solidFill>
                <a:latin typeface="Century Gothic" panose="020B0502020202020204" pitchFamily="34" charset="0"/>
                <a:cs typeface="Arial" panose="020B0604020202020204" pitchFamily="34" charset="0"/>
              </a:rPr>
              <a:t>+</a:t>
            </a:r>
          </a:p>
        </p:txBody>
      </p:sp>
      <p:pic>
        <p:nvPicPr>
          <p:cNvPr id="9" name="Billede 8">
            <a:extLst>
              <a:ext uri="{FF2B5EF4-FFF2-40B4-BE49-F238E27FC236}">
                <a16:creationId xmlns:a16="http://schemas.microsoft.com/office/drawing/2014/main" id="{5F4D9E95-9D6A-486E-6C8B-B31B04F32710}"/>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78451" y="3982625"/>
            <a:ext cx="1401728" cy="461746"/>
          </a:xfrm>
          <a:prstGeom prst="rect">
            <a:avLst/>
          </a:prstGeom>
        </p:spPr>
      </p:pic>
      <p:sp>
        <p:nvSpPr>
          <p:cNvPr id="10" name="Pladsholder til indhold 2">
            <a:extLst>
              <a:ext uri="{FF2B5EF4-FFF2-40B4-BE49-F238E27FC236}">
                <a16:creationId xmlns:a16="http://schemas.microsoft.com/office/drawing/2014/main" id="{34A09360-7B1D-8767-188E-EFEB5DE9A020}"/>
              </a:ext>
            </a:extLst>
          </p:cNvPr>
          <p:cNvSpPr txBox="1">
            <a:spLocks/>
          </p:cNvSpPr>
          <p:nvPr/>
        </p:nvSpPr>
        <p:spPr>
          <a:xfrm>
            <a:off x="3716740" y="954428"/>
            <a:ext cx="8475260" cy="4759402"/>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da-DK" sz="2000" dirty="0">
                <a:effectLst>
                  <a:glow rad="76200">
                    <a:schemeClr val="bg1">
                      <a:alpha val="75000"/>
                    </a:schemeClr>
                  </a:glow>
                </a:effectLst>
                <a:latin typeface="Century Gothic" panose="020B0502020202020204" pitchFamily="34" charset="0"/>
                <a:cs typeface="Arial" panose="020B0604020202020204" pitchFamily="34" charset="0"/>
              </a:rPr>
              <a:t>Specialist i kundedialog og borgerdialog</a:t>
            </a:r>
          </a:p>
          <a:p>
            <a:pPr>
              <a:defRPr/>
            </a:pPr>
            <a:r>
              <a:rPr lang="da-DK" sz="2000" dirty="0">
                <a:effectLst>
                  <a:glow rad="76200">
                    <a:schemeClr val="bg1">
                      <a:alpha val="75000"/>
                    </a:schemeClr>
                  </a:glow>
                </a:effectLst>
                <a:latin typeface="Century Gothic" panose="020B0502020202020204" pitchFamily="34" charset="0"/>
                <a:cs typeface="Arial" panose="020B0604020202020204" pitchFamily="34" charset="0"/>
              </a:rPr>
              <a:t>Udvikling af nationalt samtalekoncept til det danske politi</a:t>
            </a:r>
          </a:p>
          <a:p>
            <a:pPr>
              <a:defRPr/>
            </a:pPr>
            <a:r>
              <a:rPr lang="da-DK" sz="2000" dirty="0">
                <a:effectLst>
                  <a:glow rad="76200">
                    <a:schemeClr val="bg1">
                      <a:alpha val="75000"/>
                    </a:schemeClr>
                  </a:glow>
                </a:effectLst>
                <a:latin typeface="Century Gothic" panose="020B0502020202020204" pitchFamily="34" charset="0"/>
                <a:cs typeface="Arial" panose="020B0604020202020204" pitchFamily="34" charset="0"/>
              </a:rPr>
              <a:t>Udvikling af virksomhedstilpassede dialogmodeller</a:t>
            </a:r>
          </a:p>
          <a:p>
            <a:pPr>
              <a:defRPr/>
            </a:pPr>
            <a:r>
              <a:rPr lang="da-DK" sz="2000" dirty="0">
                <a:latin typeface="Century Gothic" panose="020B0502020202020204" pitchFamily="34" charset="0"/>
                <a:cs typeface="Arial"/>
              </a:rPr>
              <a:t>Gennemfører kvalitative analyser af kundedialog</a:t>
            </a:r>
          </a:p>
          <a:p>
            <a:pPr>
              <a:defRPr/>
            </a:pPr>
            <a:r>
              <a:rPr lang="da-DK" sz="2000" dirty="0">
                <a:latin typeface="Century Gothic" panose="020B0502020202020204" pitchFamily="34" charset="0"/>
                <a:cs typeface="Arial"/>
              </a:rPr>
              <a:t>Gennemført kurser og individuel kommunikationstræning i +10 år (+100 virksomheder)</a:t>
            </a:r>
          </a:p>
          <a:p>
            <a:pPr>
              <a:defRPr/>
            </a:pPr>
            <a:r>
              <a:rPr lang="da-DK" sz="2000" dirty="0">
                <a:latin typeface="Century Gothic" panose="020B0502020202020204" pitchFamily="34" charset="0"/>
                <a:cs typeface="Arial"/>
              </a:rPr>
              <a:t>Arbejder for både private virksomheder og offentlige institutioner/styrelser</a:t>
            </a:r>
          </a:p>
          <a:p>
            <a:pPr>
              <a:defRPr/>
            </a:pPr>
            <a:r>
              <a:rPr lang="da-DK" sz="2000" dirty="0">
                <a:latin typeface="Century Gothic" panose="020B0502020202020204" pitchFamily="34" charset="0"/>
                <a:cs typeface="Arial"/>
              </a:rPr>
              <a:t>Har udviklet IT-træningsplatformen performerWIZ</a:t>
            </a:r>
          </a:p>
          <a:p>
            <a:pPr>
              <a:defRPr/>
            </a:pPr>
            <a:r>
              <a:rPr lang="da-DK" sz="2000" dirty="0">
                <a:latin typeface="Century Gothic" panose="020B0502020202020204" pitchFamily="34" charset="0"/>
                <a:cs typeface="Arial"/>
              </a:rPr>
              <a:t>Forfatter til grundbogen om kundedialog og </a:t>
            </a:r>
            <a:br>
              <a:rPr lang="da-DK" sz="2000" dirty="0">
                <a:latin typeface="Century Gothic" panose="020B0502020202020204" pitchFamily="34" charset="0"/>
                <a:cs typeface="Arial"/>
              </a:rPr>
            </a:br>
            <a:r>
              <a:rPr lang="da-DK" sz="2000" dirty="0">
                <a:latin typeface="Century Gothic" panose="020B0502020202020204" pitchFamily="34" charset="0"/>
                <a:cs typeface="Arial"/>
              </a:rPr>
              <a:t>kundekontakt ‘Tak for hjælpen!’</a:t>
            </a:r>
          </a:p>
          <a:p>
            <a:pPr>
              <a:defRPr/>
            </a:pPr>
            <a:r>
              <a:rPr lang="da-DK" sz="2000" dirty="0">
                <a:latin typeface="Century Gothic" panose="020B0502020202020204" pitchFamily="34" charset="0"/>
                <a:cs typeface="Arial"/>
              </a:rPr>
              <a:t>Uddannelsesmæssig baggrund: Cand. mag </a:t>
            </a:r>
            <a:r>
              <a:rPr lang="da-DK" sz="1600" dirty="0">
                <a:latin typeface="Century Gothic" panose="020B0502020202020204" pitchFamily="34" charset="0"/>
                <a:cs typeface="Arial"/>
              </a:rPr>
              <a:t>(filosofi &amp; psykologi)</a:t>
            </a:r>
          </a:p>
          <a:p>
            <a:endParaRPr lang="da-DK" sz="1600" dirty="0">
              <a:latin typeface="Century Gothic" panose="020B0502020202020204" pitchFamily="34" charset="0"/>
              <a:cs typeface="Arial"/>
            </a:endParaRPr>
          </a:p>
          <a:p>
            <a:endParaRPr lang="da-DK" sz="2000" dirty="0">
              <a:latin typeface="Century Gothic" panose="020B0502020202020204" pitchFamily="34" charset="0"/>
              <a:cs typeface="Arial"/>
            </a:endParaRPr>
          </a:p>
          <a:p>
            <a:pPr marL="0" indent="0">
              <a:buFont typeface="Arial" panose="020B0604020202020204" pitchFamily="34" charset="0"/>
              <a:buNone/>
            </a:pPr>
            <a:endParaRPr lang="da-DK" sz="2000" dirty="0">
              <a:latin typeface="Century Gothic" panose="020B0502020202020204" pitchFamily="34" charset="0"/>
              <a:cs typeface="Arial"/>
            </a:endParaRPr>
          </a:p>
        </p:txBody>
      </p:sp>
      <p:cxnSp>
        <p:nvCxnSpPr>
          <p:cNvPr id="11" name="Lige forbindelse 10">
            <a:extLst>
              <a:ext uri="{FF2B5EF4-FFF2-40B4-BE49-F238E27FC236}">
                <a16:creationId xmlns:a16="http://schemas.microsoft.com/office/drawing/2014/main" id="{CBCB3B02-0BBB-C6B5-C33A-1F802624295B}"/>
              </a:ext>
            </a:extLst>
          </p:cNvPr>
          <p:cNvCxnSpPr/>
          <p:nvPr/>
        </p:nvCxnSpPr>
        <p:spPr>
          <a:xfrm>
            <a:off x="3528391" y="288235"/>
            <a:ext cx="0" cy="58143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AD84B32E-ABF2-59C7-D25F-90F766EF4FCC}"/>
              </a:ext>
            </a:extLst>
          </p:cNvPr>
          <p:cNvSpPr/>
          <p:nvPr/>
        </p:nvSpPr>
        <p:spPr>
          <a:xfrm rot="2630665">
            <a:off x="10311014" y="309572"/>
            <a:ext cx="2660072" cy="420849"/>
          </a:xfrm>
          <a:prstGeom prst="rect">
            <a:avLst/>
          </a:prstGeom>
          <a:solidFill>
            <a:srgbClr val="26506A"/>
          </a:solidFill>
          <a:ln>
            <a:solidFill>
              <a:srgbClr val="2650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500" b="1" dirty="0">
                <a:latin typeface="Century Gothic" panose="020B0502020202020204" pitchFamily="34" charset="0"/>
              </a:rPr>
              <a:t>UNDERVISER</a:t>
            </a:r>
          </a:p>
        </p:txBody>
      </p:sp>
    </p:spTree>
    <p:extLst>
      <p:ext uri="{BB962C8B-B14F-4D97-AF65-F5344CB8AC3E}">
        <p14:creationId xmlns:p14="http://schemas.microsoft.com/office/powerpoint/2010/main" val="73441860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24B8291D849F4459D7AB60B6E79C880" ma:contentTypeVersion="18" ma:contentTypeDescription="Opret et nyt dokument." ma:contentTypeScope="" ma:versionID="b98870e3c2029466ed803e67fc7dac51">
  <xsd:schema xmlns:xsd="http://www.w3.org/2001/XMLSchema" xmlns:xs="http://www.w3.org/2001/XMLSchema" xmlns:p="http://schemas.microsoft.com/office/2006/metadata/properties" xmlns:ns2="a408f06c-1694-489f-9cdc-5efa500d75a8" xmlns:ns3="31f27a57-5daa-4240-845d-578cc8bddeed" targetNamespace="http://schemas.microsoft.com/office/2006/metadata/properties" ma:root="true" ma:fieldsID="4be10ba7c7bccc95d23f79bc93418551" ns2:_="" ns3:_="">
    <xsd:import namespace="a408f06c-1694-489f-9cdc-5efa500d75a8"/>
    <xsd:import namespace="31f27a57-5daa-4240-845d-578cc8bdde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8f06c-1694-489f-9cdc-5efa500d75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f27a57-5daa-4240-845d-578cc8bddee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232aa115-c284-453e-8f37-5cfa47456063}" ma:internalName="TaxCatchAll" ma:showField="CatchAllData" ma:web="31f27a57-5daa-4240-845d-578cc8bdde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9BF11B-1603-4158-8BD5-7C0D25E5EA36}"/>
</file>

<file path=customXml/itemProps2.xml><?xml version="1.0" encoding="utf-8"?>
<ds:datastoreItem xmlns:ds="http://schemas.openxmlformats.org/officeDocument/2006/customXml" ds:itemID="{9AC247BA-F5F2-4A4C-B0BD-231E4C3C3642}"/>
</file>

<file path=docProps/app.xml><?xml version="1.0" encoding="utf-8"?>
<Properties xmlns="http://schemas.openxmlformats.org/officeDocument/2006/extended-properties" xmlns:vt="http://schemas.openxmlformats.org/officeDocument/2006/docPropsVTypes">
  <Template>Office Theme</Template>
  <TotalTime>46817</TotalTime>
  <Words>1629</Words>
  <Application>Microsoft Office PowerPoint</Application>
  <PresentationFormat>Widescreen</PresentationFormat>
  <Paragraphs>140</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vt:lpstr>
      <vt:lpstr>Office-tema</vt:lpstr>
      <vt:lpstr>PowerPoint Presentation</vt:lpstr>
      <vt:lpstr>Status efter de første kurser</vt:lpstr>
      <vt:lpstr>Program for dagen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Brian Vang</dc:creator>
  <cp:lastModifiedBy>Johnny Jensen</cp:lastModifiedBy>
  <cp:revision>608</cp:revision>
  <cp:lastPrinted>2024-01-25T07:38:05Z</cp:lastPrinted>
  <dcterms:created xsi:type="dcterms:W3CDTF">2020-11-23T08:23:24Z</dcterms:created>
  <dcterms:modified xsi:type="dcterms:W3CDTF">2024-03-26T12:06:48Z</dcterms:modified>
</cp:coreProperties>
</file>