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xml" ContentType="application/vnd.openxmlformats-officedocument.presentationml.notesSlide+xml"/>
  <Override PartName="/ppt/tags/tag25.xml" ContentType="application/vnd.openxmlformats-officedocument.presentationml.tags+xml"/>
  <Override PartName="/ppt/notesSlides/notesSlide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8.xml" ContentType="application/vnd.openxmlformats-officedocument.presentationml.notesSlide+xml"/>
  <Override PartName="/ppt/tags/tag37.xml" ContentType="application/vnd.openxmlformats-officedocument.presentationml.tags+xml"/>
  <Override PartName="/ppt/notesSlides/notesSlide9.xml" ContentType="application/vnd.openxmlformats-officedocument.presentationml.notesSlide+xml"/>
  <Override PartName="/ppt/tags/tag38.xml" ContentType="application/vnd.openxmlformats-officedocument.presentationml.tags+xml"/>
  <Override PartName="/ppt/notesSlides/notesSlide10.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notesSlides/notesSlide13.xml" ContentType="application/vnd.openxmlformats-officedocument.presentationml.notesSlide+xml"/>
  <Override PartName="/ppt/tags/tag44.xml" ContentType="application/vnd.openxmlformats-officedocument.presentationml.tags+xml"/>
  <Override PartName="/ppt/notesSlides/notesSlide14.xml" ContentType="application/vnd.openxmlformats-officedocument.presentationml.notesSlide+xml"/>
  <Override PartName="/ppt/tags/tag45.xml" ContentType="application/vnd.openxmlformats-officedocument.presentationml.tags+xml"/>
  <Override PartName="/ppt/notesSlides/notesSlide15.xml" ContentType="application/vnd.openxmlformats-officedocument.presentationml.notesSlide+xml"/>
  <Override PartName="/ppt/tags/tag46.xml" ContentType="application/vnd.openxmlformats-officedocument.presentationml.tags+xml"/>
  <Override PartName="/ppt/notesSlides/notesSlide1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7.xml" ContentType="application/vnd.openxmlformats-officedocument.presentationml.notesSlide+xml"/>
  <Override PartName="/ppt/tags/tag56.xml" ContentType="application/vnd.openxmlformats-officedocument.presentationml.tags+xml"/>
  <Override PartName="/ppt/notesSlides/notesSlide18.xml" ContentType="application/vnd.openxmlformats-officedocument.presentationml.notesSlide+xml"/>
  <Override PartName="/ppt/tags/tag57.xml" ContentType="application/vnd.openxmlformats-officedocument.presentationml.tags+xml"/>
  <Override PartName="/ppt/notesSlides/notesSlide19.xml" ContentType="application/vnd.openxmlformats-officedocument.presentationml.notesSlide+xml"/>
  <Override PartName="/ppt/tags/tag58.xml" ContentType="application/vnd.openxmlformats-officedocument.presentationml.tags+xml"/>
  <Override PartName="/ppt/notesSlides/notesSlide20.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1.xml" ContentType="application/vnd.openxmlformats-officedocument.presentationml.notesSlide+xml"/>
  <Override PartName="/ppt/tags/tag67.xml" ContentType="application/vnd.openxmlformats-officedocument.presentationml.tags+xml"/>
  <Override PartName="/ppt/notesSlides/notesSlide22.xml" ContentType="application/vnd.openxmlformats-officedocument.presentationml.notesSlide+xml"/>
  <Override PartName="/ppt/tags/tag68.xml" ContentType="application/vnd.openxmlformats-officedocument.presentationml.tags+xml"/>
  <Override PartName="/ppt/notesSlides/notesSlide23.xml" ContentType="application/vnd.openxmlformats-officedocument.presentationml.notesSlide+xml"/>
  <Override PartName="/ppt/tags/tag69.xml" ContentType="application/vnd.openxmlformats-officedocument.presentationml.tags+xml"/>
  <Override PartName="/ppt/notesSlides/notesSlide24.xml" ContentType="application/vnd.openxmlformats-officedocument.presentationml.notesSlide+xml"/>
  <Override PartName="/ppt/tags/tag70.xml" ContentType="application/vnd.openxmlformats-officedocument.presentationml.tags+xml"/>
  <Override PartName="/ppt/notesSlides/notesSlide25.xml" ContentType="application/vnd.openxmlformats-officedocument.presentationml.notesSlide+xml"/>
  <Override PartName="/ppt/tags/tag71.xml" ContentType="application/vnd.openxmlformats-officedocument.presentationml.tags+xml"/>
  <Override PartName="/ppt/notesSlides/notesSlide26.xml" ContentType="application/vnd.openxmlformats-officedocument.presentationml.notesSlide+xml"/>
  <Override PartName="/ppt/tags/tag72.xml" ContentType="application/vnd.openxmlformats-officedocument.presentationml.tags+xml"/>
  <Override PartName="/ppt/notesSlides/notesSlide27.xml" ContentType="application/vnd.openxmlformats-officedocument.presentationml.notesSlide+xml"/>
  <Override PartName="/ppt/tags/tag73.xml" ContentType="application/vnd.openxmlformats-officedocument.presentationml.tags+xml"/>
  <Override PartName="/ppt/notesSlides/notesSlide28.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9.xml" ContentType="application/vnd.openxmlformats-officedocument.presentationml.notesSlide+xml"/>
  <Override PartName="/ppt/tags/tag78.xml" ContentType="application/vnd.openxmlformats-officedocument.presentationml.tags+xml"/>
  <Override PartName="/ppt/notesSlides/notesSlide30.xml" ContentType="application/vnd.openxmlformats-officedocument.presentationml.notesSlide+xml"/>
  <Override PartName="/ppt/tags/tag79.xml" ContentType="application/vnd.openxmlformats-officedocument.presentationml.tags+xml"/>
  <Override PartName="/ppt/notesSlides/notesSlide31.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32.xml" ContentType="application/vnd.openxmlformats-officedocument.presentationml.notesSlide+xml"/>
  <Override PartName="/ppt/tags/tag100.xml" ContentType="application/vnd.openxmlformats-officedocument.presentationml.tags+xml"/>
  <Override PartName="/ppt/notesSlides/notesSlide33.xml" ContentType="application/vnd.openxmlformats-officedocument.presentationml.notesSlide+xml"/>
  <Override PartName="/ppt/tags/tag101.xml" ContentType="application/vnd.openxmlformats-officedocument.presentationml.tags+xml"/>
  <Override PartName="/ppt/notesSlides/notesSlide34.xml" ContentType="application/vnd.openxmlformats-officedocument.presentationml.notesSlide+xml"/>
  <Override PartName="/ppt/tags/tag102.xml" ContentType="application/vnd.openxmlformats-officedocument.presentationml.tags+xml"/>
  <Override PartName="/ppt/notesSlides/notesSlide35.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36.xml" ContentType="application/vnd.openxmlformats-officedocument.presentationml.notesSlide+xml"/>
  <Override PartName="/ppt/tags/tag108.xml" ContentType="application/vnd.openxmlformats-officedocument.presentationml.tags+xml"/>
  <Override PartName="/ppt/notesSlides/notesSlide37.xml" ContentType="application/vnd.openxmlformats-officedocument.presentationml.notesSlide+xml"/>
  <Override PartName="/ppt/tags/tag109.xml" ContentType="application/vnd.openxmlformats-officedocument.presentationml.tags+xml"/>
  <Override PartName="/ppt/notesSlides/notesSlide38.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39.xml" ContentType="application/vnd.openxmlformats-officedocument.presentationml.notesSlide+xml"/>
  <Override PartName="/ppt/tags/tag113.xml" ContentType="application/vnd.openxmlformats-officedocument.presentationml.tags+xml"/>
  <Override PartName="/ppt/notesSlides/notesSlide40.xml" ContentType="application/vnd.openxmlformats-officedocument.presentationml.notesSlide+xml"/>
  <Override PartName="/ppt/tags/tag114.xml" ContentType="application/vnd.openxmlformats-officedocument.presentationml.tags+xml"/>
  <Override PartName="/ppt/notesSlides/notesSlide41.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87" r:id="rId5"/>
  </p:sldMasterIdLst>
  <p:notesMasterIdLst>
    <p:notesMasterId r:id="rId122"/>
  </p:notesMasterIdLst>
  <p:sldIdLst>
    <p:sldId id="392" r:id="rId6"/>
    <p:sldId id="308" r:id="rId7"/>
    <p:sldId id="309" r:id="rId8"/>
    <p:sldId id="310" r:id="rId9"/>
    <p:sldId id="414" r:id="rId10"/>
    <p:sldId id="415" r:id="rId11"/>
    <p:sldId id="312" r:id="rId12"/>
    <p:sldId id="313" r:id="rId13"/>
    <p:sldId id="314"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4" r:id="rId31"/>
    <p:sldId id="335" r:id="rId32"/>
    <p:sldId id="336" r:id="rId33"/>
    <p:sldId id="337" r:id="rId34"/>
    <p:sldId id="338" r:id="rId35"/>
    <p:sldId id="332" r:id="rId36"/>
    <p:sldId id="333" r:id="rId37"/>
    <p:sldId id="393" r:id="rId38"/>
    <p:sldId id="339" r:id="rId39"/>
    <p:sldId id="340" r:id="rId40"/>
    <p:sldId id="341" r:id="rId41"/>
    <p:sldId id="342" r:id="rId42"/>
    <p:sldId id="343" r:id="rId43"/>
    <p:sldId id="347" r:id="rId44"/>
    <p:sldId id="348" r:id="rId45"/>
    <p:sldId id="394" r:id="rId46"/>
    <p:sldId id="354" r:id="rId47"/>
    <p:sldId id="355" r:id="rId48"/>
    <p:sldId id="356" r:id="rId49"/>
    <p:sldId id="357" r:id="rId50"/>
    <p:sldId id="346" r:id="rId51"/>
    <p:sldId id="396" r:id="rId52"/>
    <p:sldId id="397" r:id="rId53"/>
    <p:sldId id="398" r:id="rId54"/>
    <p:sldId id="399" r:id="rId55"/>
    <p:sldId id="400" r:id="rId56"/>
    <p:sldId id="344" r:id="rId57"/>
    <p:sldId id="358" r:id="rId58"/>
    <p:sldId id="359" r:id="rId59"/>
    <p:sldId id="362" r:id="rId60"/>
    <p:sldId id="360" r:id="rId61"/>
    <p:sldId id="361" r:id="rId62"/>
    <p:sldId id="363" r:id="rId63"/>
    <p:sldId id="364" r:id="rId64"/>
    <p:sldId id="366" r:id="rId65"/>
    <p:sldId id="367" r:id="rId66"/>
    <p:sldId id="368" r:id="rId67"/>
    <p:sldId id="365" r:id="rId68"/>
    <p:sldId id="372" r:id="rId69"/>
    <p:sldId id="402" r:id="rId70"/>
    <p:sldId id="377" r:id="rId71"/>
    <p:sldId id="349" r:id="rId72"/>
    <p:sldId id="350" r:id="rId73"/>
    <p:sldId id="351" r:id="rId74"/>
    <p:sldId id="408" r:id="rId75"/>
    <p:sldId id="409" r:id="rId76"/>
    <p:sldId id="410" r:id="rId77"/>
    <p:sldId id="370" r:id="rId78"/>
    <p:sldId id="403" r:id="rId79"/>
    <p:sldId id="378" r:id="rId80"/>
    <p:sldId id="411" r:id="rId81"/>
    <p:sldId id="412" r:id="rId82"/>
    <p:sldId id="413" r:id="rId83"/>
    <p:sldId id="369" r:id="rId84"/>
    <p:sldId id="380" r:id="rId85"/>
    <p:sldId id="418" r:id="rId86"/>
    <p:sldId id="416" r:id="rId87"/>
    <p:sldId id="417" r:id="rId88"/>
    <p:sldId id="430" r:id="rId89"/>
    <p:sldId id="432" r:id="rId90"/>
    <p:sldId id="431" r:id="rId91"/>
    <p:sldId id="419" r:id="rId92"/>
    <p:sldId id="260" r:id="rId93"/>
    <p:sldId id="261" r:id="rId94"/>
    <p:sldId id="262" r:id="rId95"/>
    <p:sldId id="263" r:id="rId96"/>
    <p:sldId id="265" r:id="rId97"/>
    <p:sldId id="264" r:id="rId98"/>
    <p:sldId id="420" r:id="rId99"/>
    <p:sldId id="421" r:id="rId100"/>
    <p:sldId id="268" r:id="rId101"/>
    <p:sldId id="270" r:id="rId102"/>
    <p:sldId id="383" r:id="rId103"/>
    <p:sldId id="376" r:id="rId104"/>
    <p:sldId id="406" r:id="rId105"/>
    <p:sldId id="404" r:id="rId106"/>
    <p:sldId id="422" r:id="rId107"/>
    <p:sldId id="433" r:id="rId108"/>
    <p:sldId id="423" r:id="rId109"/>
    <p:sldId id="424" r:id="rId110"/>
    <p:sldId id="353" r:id="rId111"/>
    <p:sldId id="384" r:id="rId112"/>
    <p:sldId id="385" r:id="rId113"/>
    <p:sldId id="429" r:id="rId114"/>
    <p:sldId id="388" r:id="rId115"/>
    <p:sldId id="389" r:id="rId116"/>
    <p:sldId id="390" r:id="rId117"/>
    <p:sldId id="391" r:id="rId118"/>
    <p:sldId id="425" r:id="rId119"/>
    <p:sldId id="427" r:id="rId120"/>
    <p:sldId id="428" r:id="rId121"/>
  </p:sldIdLst>
  <p:sldSz cx="12192000" cy="6858000"/>
  <p:notesSz cx="6797675" cy="9926638"/>
  <p:custDataLst>
    <p:tags r:id="rId123"/>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Sprogøe Jønsson" initials="SSJ" lastIdx="10" clrIdx="0">
    <p:extLst>
      <p:ext uri="{19B8F6BF-5375-455C-9EA6-DF929625EA0E}">
        <p15:presenceInfo xmlns:p15="http://schemas.microsoft.com/office/powerpoint/2012/main" userId="S::saspj@aarhus.dk::372941ef-9cd8-4b5e-b8a9-b85332e58c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262753"/>
    <a:srgbClr val="539EC6"/>
    <a:srgbClr val="E9EEF1"/>
    <a:srgbClr val="10BDB7"/>
    <a:srgbClr val="002E55"/>
    <a:srgbClr val="1F7298"/>
    <a:srgbClr val="128994"/>
    <a:srgbClr val="2091A2"/>
    <a:srgbClr val="238F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F84D7D-448D-47F7-9EAA-FE055EB7D0C8}" v="876" dt="2019-08-08T07:26:49.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7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ags" Target="tags/tag1.xml"/><Relationship Id="rId128"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commentAuthors" Target="commentAuthors.xml"/><Relationship Id="rId129" Type="http://schemas.microsoft.com/office/2015/10/relationships/revisionInfo" Target="revisionInfo.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256C92D-AE64-45DE-888C-A1F1170DE6E1}" type="datetimeFigureOut">
              <a:rPr lang="da-DK" smtClean="0"/>
              <a:t>08-08-2019</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B0040E5-5D0D-4469-ACD4-9B7C4B94D8A8}" type="slidenum">
              <a:rPr lang="da-DK" smtClean="0"/>
              <a:t>‹nr.›</a:t>
            </a:fld>
            <a:endParaRPr lang="da-DK"/>
          </a:p>
        </p:txBody>
      </p:sp>
    </p:spTree>
    <p:extLst>
      <p:ext uri="{BB962C8B-B14F-4D97-AF65-F5344CB8AC3E}">
        <p14:creationId xmlns:p14="http://schemas.microsoft.com/office/powerpoint/2010/main" val="2391237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480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443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94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292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651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253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002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792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609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574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001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508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096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371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771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676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851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457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136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055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167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85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854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46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809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702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779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100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183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101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519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106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5252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107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5859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108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029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20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321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534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077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714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642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828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120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7693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p:nvPicPr>
        <p:blipFill rotWithShape="1">
          <a:blip r:embed="rId2"/>
          <a:srcRect l="6131" t="1" r="1" b="46919"/>
          <a:stretch/>
        </p:blipFill>
        <p:spPr>
          <a:xfrm>
            <a:off x="1" y="2113707"/>
            <a:ext cx="9322105" cy="4744292"/>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p:nvPicPr>
        <p:blipFill>
          <a:blip r:embed="rId3"/>
          <a:stretch>
            <a:fillRect/>
          </a:stretch>
        </p:blipFill>
        <p:spPr>
          <a:xfrm>
            <a:off x="1270000" y="5772632"/>
            <a:ext cx="2105259" cy="761519"/>
          </a:xfrm>
          <a:prstGeom prst="rect">
            <a:avLst/>
          </a:prstGeom>
        </p:spPr>
      </p:pic>
      <p:sp>
        <p:nvSpPr>
          <p:cNvPr id="2" name="Title 1"/>
          <p:cNvSpPr>
            <a:spLocks noGrp="1"/>
          </p:cNvSpPr>
          <p:nvPr>
            <p:ph type="ctrTitle"/>
          </p:nvPr>
        </p:nvSpPr>
        <p:spPr>
          <a:xfrm>
            <a:off x="1297517" y="1658621"/>
            <a:ext cx="9144000" cy="1199251"/>
          </a:xfrm>
        </p:spPr>
        <p:txBody>
          <a:bodyPr lIns="0" tIns="0" rIns="0" bIns="0" anchor="t" anchorCtr="0">
            <a:noAutofit/>
          </a:bodyPr>
          <a:lstStyle>
            <a:lvl1pPr algn="l">
              <a:lnSpc>
                <a:spcPct val="80000"/>
              </a:lnSpc>
              <a:defRPr sz="4320" b="0" i="0">
                <a:solidFill>
                  <a:schemeClr val="bg1"/>
                </a:solidFill>
                <a:latin typeface="Calibri" panose="020F0502020204030204" pitchFamily="34" charset="0"/>
                <a:cs typeface="Calibri" panose="020F0502020204030204" pitchFamily="34" charset="0"/>
              </a:defRPr>
            </a:lvl1pPr>
          </a:lstStyle>
          <a:p>
            <a:r>
              <a:rPr lang="da-DK"/>
              <a:t>Klik for at redigere titeltypografien i masteren</a:t>
            </a:r>
            <a:endParaRPr lang="en-US"/>
          </a:p>
        </p:txBody>
      </p:sp>
      <p:sp>
        <p:nvSpPr>
          <p:cNvPr id="3" name="Subtitle 2"/>
          <p:cNvSpPr>
            <a:spLocks noGrp="1"/>
          </p:cNvSpPr>
          <p:nvPr>
            <p:ph type="subTitle" idx="1"/>
          </p:nvPr>
        </p:nvSpPr>
        <p:spPr>
          <a:xfrm>
            <a:off x="1297517" y="3012103"/>
            <a:ext cx="9144000" cy="1655762"/>
          </a:xfrm>
        </p:spPr>
        <p:txBody>
          <a:bodyPr lIns="0" tIns="0" rIns="0" bIns="0">
            <a:noAutofit/>
          </a:bodyPr>
          <a:lstStyle>
            <a:lvl1pPr marL="0" indent="0" algn="l">
              <a:buNone/>
              <a:defRPr sz="1920">
                <a:solidFill>
                  <a:schemeClr val="bg1"/>
                </a:solidFill>
                <a:latin typeface="Calibri" panose="020F0502020204030204" pitchFamily="34" charset="0"/>
                <a:cs typeface="Calibri" panose="020F0502020204030204" pitchFamily="34" charset="0"/>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a-DK"/>
              <a:t>Klik for at redigere undertiteltypografien i masteren</a:t>
            </a:r>
            <a:endParaRPr lang="en-US"/>
          </a:p>
        </p:txBody>
      </p:sp>
      <p:sp>
        <p:nvSpPr>
          <p:cNvPr id="5" name="Footer Placeholder 4"/>
          <p:cNvSpPr>
            <a:spLocks noGrp="1"/>
          </p:cNvSpPr>
          <p:nvPr>
            <p:ph type="ftr" sz="quarter" idx="11"/>
          </p:nvPr>
        </p:nvSpPr>
        <p:spPr>
          <a:xfrm>
            <a:off x="4038600" y="7076073"/>
            <a:ext cx="4114800" cy="365125"/>
          </a:xfrm>
          <a:prstGeom prst="rect">
            <a:avLst/>
          </a:prstGeom>
        </p:spPr>
        <p:txBody>
          <a:bodyPr/>
          <a:lstStyle/>
          <a:p>
            <a:endParaRPr lang="da-DK"/>
          </a:p>
        </p:txBody>
      </p:sp>
      <p:pic>
        <p:nvPicPr>
          <p:cNvPr id="11" name="Billede 10">
            <a:extLst>
              <a:ext uri="{FF2B5EF4-FFF2-40B4-BE49-F238E27FC236}">
                <a16:creationId xmlns:a16="http://schemas.microsoft.com/office/drawing/2014/main" id="{786771B9-0C4B-4007-9B83-3E93067647DF}"/>
              </a:ext>
            </a:extLst>
          </p:cNvPr>
          <p:cNvPicPr>
            <a:picLocks noChangeAspect="1"/>
          </p:cNvPicPr>
          <p:nvPr/>
        </p:nvPicPr>
        <p:blipFill>
          <a:blip r:embed="rId4"/>
          <a:stretch>
            <a:fillRect/>
          </a:stretch>
        </p:blipFill>
        <p:spPr>
          <a:xfrm>
            <a:off x="9896105" y="5679300"/>
            <a:ext cx="1905225" cy="904288"/>
          </a:xfrm>
          <a:prstGeom prst="rect">
            <a:avLst/>
          </a:prstGeom>
        </p:spPr>
      </p:pic>
      <p:pic>
        <p:nvPicPr>
          <p:cNvPr id="9" name="Billede 8">
            <a:extLst>
              <a:ext uri="{FF2B5EF4-FFF2-40B4-BE49-F238E27FC236}">
                <a16:creationId xmlns:a16="http://schemas.microsoft.com/office/drawing/2014/main" id="{8D58DCA8-DEB7-4EB1-9C1D-5A00B6604B83}"/>
              </a:ext>
            </a:extLst>
          </p:cNvPr>
          <p:cNvPicPr>
            <a:picLocks noChangeAspect="1"/>
          </p:cNvPicPr>
          <p:nvPr/>
        </p:nvPicPr>
        <p:blipFill>
          <a:blip r:embed="rId5"/>
          <a:stretch>
            <a:fillRect/>
          </a:stretch>
        </p:blipFill>
        <p:spPr>
          <a:xfrm>
            <a:off x="9253310" y="60079"/>
            <a:ext cx="2987777" cy="1345639"/>
          </a:xfrm>
          <a:prstGeom prst="rect">
            <a:avLst/>
          </a:prstGeom>
        </p:spPr>
      </p:pic>
    </p:spTree>
    <p:extLst>
      <p:ext uri="{BB962C8B-B14F-4D97-AF65-F5344CB8AC3E}">
        <p14:creationId xmlns:p14="http://schemas.microsoft.com/office/powerpoint/2010/main" val="3816738584"/>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2_Titel og indho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8645016-76ED-4EE3-8FFC-B30B39DED5E0}"/>
              </a:ext>
            </a:extLst>
          </p:cNvPr>
          <p:cNvPicPr>
            <a:picLocks noChangeAspect="1"/>
          </p:cNvPicPr>
          <p:nvPr/>
        </p:nvPicPr>
        <p:blipFill>
          <a:blip r:embed="rId2"/>
          <a:stretch>
            <a:fillRect/>
          </a:stretch>
        </p:blipFill>
        <p:spPr>
          <a:xfrm>
            <a:off x="8283697" y="0"/>
            <a:ext cx="5080000" cy="68580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3"/>
          <a:stretch>
            <a:fillRect/>
          </a:stretch>
        </p:blipFill>
        <p:spPr>
          <a:xfrm>
            <a:off x="820983" y="6237715"/>
            <a:ext cx="832679" cy="301199"/>
          </a:xfrm>
          <a:prstGeom prst="rect">
            <a:avLst/>
          </a:prstGeom>
        </p:spPr>
      </p:pic>
      <p:pic>
        <p:nvPicPr>
          <p:cNvPr id="15" name="Billede 14">
            <a:extLst>
              <a:ext uri="{FF2B5EF4-FFF2-40B4-BE49-F238E27FC236}">
                <a16:creationId xmlns:a16="http://schemas.microsoft.com/office/drawing/2014/main" id="{2929B431-9BD3-4E8A-82C6-0CDCF3DA161C}"/>
              </a:ext>
            </a:extLst>
          </p:cNvPr>
          <p:cNvPicPr>
            <a:picLocks noChangeAspect="1"/>
          </p:cNvPicPr>
          <p:nvPr/>
        </p:nvPicPr>
        <p:blipFill rotWithShape="1">
          <a:blip r:embed="rId4"/>
          <a:srcRect t="5812" r="31420" b="11550"/>
          <a:stretch/>
        </p:blipFill>
        <p:spPr>
          <a:xfrm>
            <a:off x="4391422" y="2"/>
            <a:ext cx="8144933" cy="6857999"/>
          </a:xfrm>
          <a:prstGeom prst="rect">
            <a:avLst/>
          </a:prstGeom>
        </p:spPr>
      </p:pic>
    </p:spTree>
    <p:extLst>
      <p:ext uri="{BB962C8B-B14F-4D97-AF65-F5344CB8AC3E}">
        <p14:creationId xmlns:p14="http://schemas.microsoft.com/office/powerpoint/2010/main" val="1123651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84D96DD-CD55-470E-99C7-FCDCADA64D82}"/>
              </a:ext>
            </a:extLst>
          </p:cNvPr>
          <p:cNvPicPr>
            <a:picLocks noChangeAspect="1"/>
          </p:cNvPicPr>
          <p:nvPr/>
        </p:nvPicPr>
        <p:blipFill>
          <a:blip r:embed="rId2"/>
          <a:stretch>
            <a:fillRect/>
          </a:stretch>
        </p:blipFill>
        <p:spPr>
          <a:xfrm>
            <a:off x="5198944" y="0"/>
            <a:ext cx="11430000" cy="6858000"/>
          </a:xfrm>
          <a:prstGeom prst="rect">
            <a:avLst/>
          </a:prstGeom>
        </p:spPr>
      </p:pic>
      <p:pic>
        <p:nvPicPr>
          <p:cNvPr id="11" name="Billede 10">
            <a:extLst>
              <a:ext uri="{FF2B5EF4-FFF2-40B4-BE49-F238E27FC236}">
                <a16:creationId xmlns:a16="http://schemas.microsoft.com/office/drawing/2014/main" id="{BCEACBA7-A9C8-4585-AA0D-1E4A59D9E96E}"/>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5" name="Titel 15">
            <a:extLst>
              <a:ext uri="{FF2B5EF4-FFF2-40B4-BE49-F238E27FC236}">
                <a16:creationId xmlns:a16="http://schemas.microsoft.com/office/drawing/2014/main" id="{700EA361-643F-4CAB-9597-F8FDCBCECD9B}"/>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6" name="Pladsholder til tekst 22">
            <a:extLst>
              <a:ext uri="{FF2B5EF4-FFF2-40B4-BE49-F238E27FC236}">
                <a16:creationId xmlns:a16="http://schemas.microsoft.com/office/drawing/2014/main" id="{B7B48C13-BD93-4E1B-9456-285902489C90}"/>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7" name="Pladsholder til tekst 24">
            <a:extLst>
              <a:ext uri="{FF2B5EF4-FFF2-40B4-BE49-F238E27FC236}">
                <a16:creationId xmlns:a16="http://schemas.microsoft.com/office/drawing/2014/main" id="{2A941B51-9823-452D-AD17-66EAA5722CF9}"/>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8" name="Billede 7">
            <a:extLst>
              <a:ext uri="{FF2B5EF4-FFF2-40B4-BE49-F238E27FC236}">
                <a16:creationId xmlns:a16="http://schemas.microsoft.com/office/drawing/2014/main" id="{D8939471-0D22-4DD2-BBF2-1C71599CD9DD}"/>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209343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p:nvPicPr>
        <p:blipFill rotWithShape="1">
          <a:blip r:embed="rId2"/>
          <a:srcRect l="27164" t="-16854" r="4256" b="77660"/>
          <a:stretch/>
        </p:blipFill>
        <p:spPr>
          <a:xfrm>
            <a:off x="4047067" y="3605350"/>
            <a:ext cx="8144933" cy="325265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8984585"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164129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p:nvPicPr>
        <p:blipFill rotWithShape="1">
          <a:blip r:embed="rId2"/>
          <a:srcRect r="682" b="6657"/>
          <a:stretch/>
        </p:blipFill>
        <p:spPr>
          <a:xfrm>
            <a:off x="1" y="0"/>
            <a:ext cx="12191999" cy="6858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p:nvPicPr>
        <p:blipFill rotWithShape="1">
          <a:blip r:embed="rId3">
            <a:alphaModFix amt="70000"/>
          </a:blip>
          <a:srcRect l="-1" r="26539" b="60967"/>
          <a:stretch/>
        </p:blipFill>
        <p:spPr>
          <a:xfrm>
            <a:off x="5836800" y="3818881"/>
            <a:ext cx="6355200" cy="303912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608580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438426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p:nvPicPr>
        <p:blipFill rotWithShape="1">
          <a:blip r:embed="rId2"/>
          <a:srcRect r="27242" b="61310"/>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306201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p:nvPicPr>
        <p:blipFill rotWithShape="1">
          <a:blip r:embed="rId2"/>
          <a:srcRect r="26539" b="60967"/>
          <a:stretch/>
        </p:blipFill>
        <p:spPr>
          <a:xfrm>
            <a:off x="5836801" y="3818881"/>
            <a:ext cx="6355200" cy="303912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653738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p:nvPicPr>
        <p:blipFill rotWithShape="1">
          <a:blip r:embed="rId2"/>
          <a:srcRect r="26539" b="60967"/>
          <a:stretch/>
        </p:blipFill>
        <p:spPr>
          <a:xfrm>
            <a:off x="5836801" y="3818881"/>
            <a:ext cx="6355200" cy="303912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4163033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2"/>
          <a:stretch>
            <a:fillRect/>
          </a:stretch>
        </p:blipFill>
        <p:spPr>
          <a:xfrm>
            <a:off x="820983" y="6237715"/>
            <a:ext cx="832679" cy="301199"/>
          </a:xfrm>
          <a:prstGeom prst="rect">
            <a:avLst/>
          </a:prstGeom>
        </p:spPr>
      </p:pic>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800225" y="1994536"/>
            <a:ext cx="8591551" cy="1685924"/>
          </a:xfrm>
        </p:spPr>
        <p:txBody>
          <a:bodyPr>
            <a:normAutofit/>
          </a:bodyPr>
          <a:lstStyle>
            <a:lvl1pPr algn="ctr">
              <a:defRPr sz="5040">
                <a:solidFill>
                  <a:schemeClr val="bg1"/>
                </a:solidFill>
              </a:defRPr>
            </a:lvl1pPr>
            <a:lvl2pPr algn="ctr">
              <a:defRPr/>
            </a:lvl2pPr>
            <a:lvl3pPr algn="ctr">
              <a:defRPr/>
            </a:lvl3pPr>
            <a:lvl4pPr algn="ctr">
              <a:defRPr/>
            </a:lvl4pPr>
            <a:lvl5pPr algn="ctr">
              <a:defRPr/>
            </a:lvl5pPr>
          </a:lstStyle>
          <a:p>
            <a:pPr lvl="0"/>
            <a:r>
              <a:rPr lang="da-DK"/>
              <a:t>Rediger teksttypografien i masteren</a:t>
            </a:r>
          </a:p>
        </p:txBody>
      </p:sp>
    </p:spTree>
    <p:extLst>
      <p:ext uri="{BB962C8B-B14F-4D97-AF65-F5344CB8AC3E}">
        <p14:creationId xmlns:p14="http://schemas.microsoft.com/office/powerpoint/2010/main" val="2756011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7211850"/>
            <a:ext cx="3897085" cy="365125"/>
          </a:xfrm>
          <a:prstGeom prst="rect">
            <a:avLst/>
          </a:prstGeom>
        </p:spPr>
        <p:txBody>
          <a:bodyPr/>
          <a:lstStyle>
            <a:lvl1pPr>
              <a:defRPr>
                <a:solidFill>
                  <a:schemeClr val="bg1"/>
                </a:solidFill>
              </a:defRPr>
            </a:lvl1p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610798"/>
            <a:ext cx="7137400" cy="312965"/>
          </a:xfrm>
        </p:spPr>
        <p:txBody>
          <a:bodyPr>
            <a:normAutofit/>
          </a:bodyPr>
          <a:lstStyle>
            <a:lvl1pPr>
              <a:defRPr sz="1440" b="1" spc="360">
                <a:solidFill>
                  <a:schemeClr val="bg1"/>
                </a:solidFill>
              </a:defRPr>
            </a:lvl1pPr>
          </a:lstStyle>
          <a:p>
            <a:pPr lvl="0"/>
            <a:r>
              <a:rPr lang="da-DK"/>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85547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p:nvPicPr>
        <p:blipFill rotWithShape="1">
          <a:blip r:embed="rId2"/>
          <a:srcRect l="6131" t="1" r="1" b="46919"/>
          <a:stretch/>
        </p:blipFill>
        <p:spPr>
          <a:xfrm>
            <a:off x="1" y="2113707"/>
            <a:ext cx="9322105" cy="4744292"/>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p:nvPicPr>
        <p:blipFill>
          <a:blip r:embed="rId3"/>
          <a:stretch>
            <a:fillRect/>
          </a:stretch>
        </p:blipFill>
        <p:spPr>
          <a:xfrm>
            <a:off x="1270000" y="5772632"/>
            <a:ext cx="2105259" cy="761519"/>
          </a:xfrm>
          <a:prstGeom prst="rect">
            <a:avLst/>
          </a:prstGeom>
        </p:spPr>
      </p:pic>
      <p:sp>
        <p:nvSpPr>
          <p:cNvPr id="5" name="Footer Placeholder 4"/>
          <p:cNvSpPr>
            <a:spLocks noGrp="1"/>
          </p:cNvSpPr>
          <p:nvPr>
            <p:ph type="ftr" sz="quarter" idx="11"/>
          </p:nvPr>
        </p:nvSpPr>
        <p:spPr>
          <a:xfrm>
            <a:off x="4038600" y="7076073"/>
            <a:ext cx="4114800" cy="365125"/>
          </a:xfrm>
          <a:prstGeom prst="rect">
            <a:avLst/>
          </a:prstGeom>
        </p:spPr>
        <p:txBody>
          <a:bodyPr/>
          <a:lstStyle/>
          <a:p>
            <a:endParaRPr lang="da-DK"/>
          </a:p>
        </p:txBody>
      </p:sp>
      <p:sp>
        <p:nvSpPr>
          <p:cNvPr id="2" name="Title 1"/>
          <p:cNvSpPr>
            <a:spLocks noGrp="1"/>
          </p:cNvSpPr>
          <p:nvPr>
            <p:ph type="ctrTitle"/>
          </p:nvPr>
        </p:nvSpPr>
        <p:spPr>
          <a:xfrm>
            <a:off x="1297517" y="1658621"/>
            <a:ext cx="7445888" cy="1199251"/>
          </a:xfrm>
        </p:spPr>
        <p:txBody>
          <a:bodyPr lIns="0" tIns="0" rIns="0" bIns="0" anchor="t" anchorCtr="0">
            <a:noAutofit/>
          </a:bodyPr>
          <a:lstStyle>
            <a:lvl1pPr algn="l">
              <a:lnSpc>
                <a:spcPct val="80000"/>
              </a:lnSpc>
              <a:defRPr sz="4320" b="0" i="0">
                <a:solidFill>
                  <a:schemeClr val="bg1"/>
                </a:solidFill>
                <a:latin typeface="Calibri" panose="020F0502020204030204" pitchFamily="34" charset="0"/>
                <a:cs typeface="Calibri" panose="020F0502020204030204" pitchFamily="34" charset="0"/>
              </a:defRPr>
            </a:lvl1pPr>
          </a:lstStyle>
          <a:p>
            <a:r>
              <a:rPr lang="da-DK"/>
              <a:t>Klik for at redigere titeltypografien i masteren</a:t>
            </a:r>
            <a:endParaRPr lang="en-US"/>
          </a:p>
        </p:txBody>
      </p:sp>
      <p:sp>
        <p:nvSpPr>
          <p:cNvPr id="3" name="Subtitle 2"/>
          <p:cNvSpPr>
            <a:spLocks noGrp="1"/>
          </p:cNvSpPr>
          <p:nvPr>
            <p:ph type="subTitle" idx="1"/>
          </p:nvPr>
        </p:nvSpPr>
        <p:spPr>
          <a:xfrm>
            <a:off x="1297517" y="3012103"/>
            <a:ext cx="9144000" cy="1655762"/>
          </a:xfrm>
        </p:spPr>
        <p:txBody>
          <a:bodyPr lIns="0" tIns="0" rIns="0" bIns="0">
            <a:noAutofit/>
          </a:bodyPr>
          <a:lstStyle>
            <a:lvl1pPr marL="0" indent="0" algn="l">
              <a:buNone/>
              <a:defRPr sz="1920">
                <a:solidFill>
                  <a:schemeClr val="bg1"/>
                </a:solidFill>
                <a:latin typeface="Calibri" panose="020F0502020204030204" pitchFamily="34" charset="0"/>
                <a:cs typeface="Calibri" panose="020F0502020204030204" pitchFamily="34" charset="0"/>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a-DK"/>
              <a:t>Klik for at redigere undertiteltypografien i masteren</a:t>
            </a:r>
            <a:endParaRPr lang="en-US"/>
          </a:p>
        </p:txBody>
      </p:sp>
    </p:spTree>
    <p:extLst>
      <p:ext uri="{BB962C8B-B14F-4D97-AF65-F5344CB8AC3E}">
        <p14:creationId xmlns:p14="http://schemas.microsoft.com/office/powerpoint/2010/main" val="2342212206"/>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7211850"/>
            <a:ext cx="3897085" cy="365125"/>
          </a:xfrm>
          <a:prstGeom prst="rect">
            <a:avLst/>
          </a:prstGeom>
        </p:spPr>
        <p:txBody>
          <a:bodyPr/>
          <a:lstStyle>
            <a:lvl1pPr>
              <a:defRPr>
                <a:solidFill>
                  <a:schemeClr val="bg1"/>
                </a:solidFill>
              </a:defRPr>
            </a:lvl1pPr>
          </a:lstStyle>
          <a:p>
            <a:endParaRPr lang="da-DK"/>
          </a:p>
        </p:txBody>
      </p:sp>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5839037" y="3817538"/>
            <a:ext cx="6352963" cy="3040462"/>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610798"/>
            <a:ext cx="7137400" cy="312965"/>
          </a:xfrm>
        </p:spPr>
        <p:txBody>
          <a:bodyPr>
            <a:normAutofit/>
          </a:bodyPr>
          <a:lstStyle>
            <a:lvl1pPr>
              <a:defRPr sz="1440" b="1" spc="360">
                <a:solidFill>
                  <a:schemeClr val="bg1"/>
                </a:solidFill>
              </a:defRPr>
            </a:lvl1pPr>
          </a:lstStyle>
          <a:p>
            <a:pPr lvl="0"/>
            <a:r>
              <a:rPr lang="da-DK"/>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p:nvPicPr>
        <p:blipFill>
          <a:blip r:embed="rId3"/>
          <a:stretch>
            <a:fillRect/>
          </a:stretch>
        </p:blipFill>
        <p:spPr>
          <a:xfrm>
            <a:off x="4311825" y="2529895"/>
            <a:ext cx="3559755" cy="1287644"/>
          </a:xfrm>
          <a:prstGeom prst="rect">
            <a:avLst/>
          </a:prstGeom>
        </p:spPr>
      </p:pic>
    </p:spTree>
    <p:extLst>
      <p:ext uri="{BB962C8B-B14F-4D97-AF65-F5344CB8AC3E}">
        <p14:creationId xmlns:p14="http://schemas.microsoft.com/office/powerpoint/2010/main" val="1793647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556040"/>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318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p:nvPicPr>
        <p:blipFill rotWithShape="1">
          <a:blip r:embed="rId2"/>
          <a:srcRect l="6131" t="1" r="1" b="46919"/>
          <a:stretch/>
        </p:blipFill>
        <p:spPr>
          <a:xfrm>
            <a:off x="1" y="2113707"/>
            <a:ext cx="9322105" cy="4744292"/>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p:nvPicPr>
        <p:blipFill>
          <a:blip r:embed="rId3"/>
          <a:stretch>
            <a:fillRect/>
          </a:stretch>
        </p:blipFill>
        <p:spPr>
          <a:xfrm>
            <a:off x="1270000" y="5772632"/>
            <a:ext cx="2105259" cy="761519"/>
          </a:xfrm>
          <a:prstGeom prst="rect">
            <a:avLst/>
          </a:prstGeom>
        </p:spPr>
      </p:pic>
      <p:sp>
        <p:nvSpPr>
          <p:cNvPr id="2" name="Title 1"/>
          <p:cNvSpPr>
            <a:spLocks noGrp="1"/>
          </p:cNvSpPr>
          <p:nvPr>
            <p:ph type="ctrTitle"/>
          </p:nvPr>
        </p:nvSpPr>
        <p:spPr>
          <a:xfrm>
            <a:off x="1297517" y="1658621"/>
            <a:ext cx="9144000" cy="1199251"/>
          </a:xfrm>
        </p:spPr>
        <p:txBody>
          <a:bodyPr lIns="0" tIns="0" rIns="0" bIns="0" anchor="t" anchorCtr="0">
            <a:noAutofit/>
          </a:bodyPr>
          <a:lstStyle>
            <a:lvl1pPr algn="l">
              <a:lnSpc>
                <a:spcPct val="80000"/>
              </a:lnSpc>
              <a:defRPr sz="4320" b="0" i="0">
                <a:solidFill>
                  <a:schemeClr val="bg1"/>
                </a:solidFill>
                <a:latin typeface="Calibri" panose="020F0502020204030204" pitchFamily="34" charset="0"/>
                <a:cs typeface="Calibri" panose="020F0502020204030204" pitchFamily="34" charset="0"/>
              </a:defRPr>
            </a:lvl1pPr>
          </a:lstStyle>
          <a:p>
            <a:r>
              <a:rPr lang="da-DK"/>
              <a:t>Klik for at redigere titeltypografien i masteren</a:t>
            </a:r>
            <a:endParaRPr lang="en-US"/>
          </a:p>
        </p:txBody>
      </p:sp>
      <p:sp>
        <p:nvSpPr>
          <p:cNvPr id="3" name="Subtitle 2"/>
          <p:cNvSpPr>
            <a:spLocks noGrp="1"/>
          </p:cNvSpPr>
          <p:nvPr>
            <p:ph type="subTitle" idx="1"/>
          </p:nvPr>
        </p:nvSpPr>
        <p:spPr>
          <a:xfrm>
            <a:off x="1297517" y="3012103"/>
            <a:ext cx="9144000" cy="1655762"/>
          </a:xfrm>
        </p:spPr>
        <p:txBody>
          <a:bodyPr lIns="0" tIns="0" rIns="0" bIns="0">
            <a:noAutofit/>
          </a:bodyPr>
          <a:lstStyle>
            <a:lvl1pPr marL="0" indent="0" algn="l">
              <a:buNone/>
              <a:defRPr sz="1920">
                <a:solidFill>
                  <a:schemeClr val="bg1"/>
                </a:solidFill>
                <a:latin typeface="Calibri" panose="020F0502020204030204" pitchFamily="34" charset="0"/>
                <a:cs typeface="Calibri" panose="020F0502020204030204" pitchFamily="34" charset="0"/>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a-DK"/>
              <a:t>Klik for at redigere undertiteltypografien i masteren</a:t>
            </a:r>
            <a:endParaRPr lang="en-US"/>
          </a:p>
        </p:txBody>
      </p:sp>
      <p:sp>
        <p:nvSpPr>
          <p:cNvPr id="5" name="Footer Placeholder 4"/>
          <p:cNvSpPr>
            <a:spLocks noGrp="1"/>
          </p:cNvSpPr>
          <p:nvPr>
            <p:ph type="ftr" sz="quarter" idx="11"/>
          </p:nvPr>
        </p:nvSpPr>
        <p:spPr>
          <a:xfrm>
            <a:off x="4038600" y="7076073"/>
            <a:ext cx="4114800" cy="365125"/>
          </a:xfrm>
          <a:prstGeom prst="rect">
            <a:avLst/>
          </a:prstGeom>
        </p:spPr>
        <p:txBody>
          <a:bodyPr/>
          <a:lstStyle/>
          <a:p>
            <a:endParaRPr lang="da-DK"/>
          </a:p>
        </p:txBody>
      </p:sp>
      <p:pic>
        <p:nvPicPr>
          <p:cNvPr id="11" name="Billede 10">
            <a:extLst>
              <a:ext uri="{FF2B5EF4-FFF2-40B4-BE49-F238E27FC236}">
                <a16:creationId xmlns:a16="http://schemas.microsoft.com/office/drawing/2014/main" id="{786771B9-0C4B-4007-9B83-3E93067647DF}"/>
              </a:ext>
            </a:extLst>
          </p:cNvPr>
          <p:cNvPicPr>
            <a:picLocks noChangeAspect="1"/>
          </p:cNvPicPr>
          <p:nvPr/>
        </p:nvPicPr>
        <p:blipFill>
          <a:blip r:embed="rId4"/>
          <a:stretch>
            <a:fillRect/>
          </a:stretch>
        </p:blipFill>
        <p:spPr>
          <a:xfrm>
            <a:off x="9896105" y="5679300"/>
            <a:ext cx="1905225" cy="904288"/>
          </a:xfrm>
          <a:prstGeom prst="rect">
            <a:avLst/>
          </a:prstGeom>
        </p:spPr>
      </p:pic>
      <p:pic>
        <p:nvPicPr>
          <p:cNvPr id="9" name="Billede 8">
            <a:extLst>
              <a:ext uri="{FF2B5EF4-FFF2-40B4-BE49-F238E27FC236}">
                <a16:creationId xmlns:a16="http://schemas.microsoft.com/office/drawing/2014/main" id="{8D58DCA8-DEB7-4EB1-9C1D-5A00B6604B83}"/>
              </a:ext>
            </a:extLst>
          </p:cNvPr>
          <p:cNvPicPr>
            <a:picLocks noChangeAspect="1"/>
          </p:cNvPicPr>
          <p:nvPr/>
        </p:nvPicPr>
        <p:blipFill>
          <a:blip r:embed="rId5"/>
          <a:stretch>
            <a:fillRect/>
          </a:stretch>
        </p:blipFill>
        <p:spPr>
          <a:xfrm>
            <a:off x="9253310" y="60079"/>
            <a:ext cx="2987777" cy="1345639"/>
          </a:xfrm>
          <a:prstGeom prst="rect">
            <a:avLst/>
          </a:prstGeom>
        </p:spPr>
      </p:pic>
    </p:spTree>
    <p:extLst>
      <p:ext uri="{BB962C8B-B14F-4D97-AF65-F5344CB8AC3E}">
        <p14:creationId xmlns:p14="http://schemas.microsoft.com/office/powerpoint/2010/main" val="2142073777"/>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p:nvPicPr>
        <p:blipFill rotWithShape="1">
          <a:blip r:embed="rId2"/>
          <a:srcRect l="6131" t="1" r="1" b="46919"/>
          <a:stretch/>
        </p:blipFill>
        <p:spPr>
          <a:xfrm>
            <a:off x="1" y="2113707"/>
            <a:ext cx="9322105" cy="4744292"/>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p:nvPicPr>
        <p:blipFill>
          <a:blip r:embed="rId3"/>
          <a:stretch>
            <a:fillRect/>
          </a:stretch>
        </p:blipFill>
        <p:spPr>
          <a:xfrm>
            <a:off x="1270000" y="5772632"/>
            <a:ext cx="2105259" cy="761519"/>
          </a:xfrm>
          <a:prstGeom prst="rect">
            <a:avLst/>
          </a:prstGeom>
        </p:spPr>
      </p:pic>
      <p:sp>
        <p:nvSpPr>
          <p:cNvPr id="5" name="Footer Placeholder 4"/>
          <p:cNvSpPr>
            <a:spLocks noGrp="1"/>
          </p:cNvSpPr>
          <p:nvPr>
            <p:ph type="ftr" sz="quarter" idx="11"/>
          </p:nvPr>
        </p:nvSpPr>
        <p:spPr>
          <a:xfrm>
            <a:off x="4038600" y="7076073"/>
            <a:ext cx="4114800" cy="365125"/>
          </a:xfrm>
          <a:prstGeom prst="rect">
            <a:avLst/>
          </a:prstGeom>
        </p:spPr>
        <p:txBody>
          <a:bodyPr/>
          <a:lstStyle/>
          <a:p>
            <a:endParaRPr lang="da-DK"/>
          </a:p>
        </p:txBody>
      </p:sp>
      <p:sp>
        <p:nvSpPr>
          <p:cNvPr id="2" name="Title 1"/>
          <p:cNvSpPr>
            <a:spLocks noGrp="1"/>
          </p:cNvSpPr>
          <p:nvPr>
            <p:ph type="ctrTitle"/>
          </p:nvPr>
        </p:nvSpPr>
        <p:spPr>
          <a:xfrm>
            <a:off x="1297517" y="1658621"/>
            <a:ext cx="7445888" cy="1199251"/>
          </a:xfrm>
        </p:spPr>
        <p:txBody>
          <a:bodyPr lIns="0" tIns="0" rIns="0" bIns="0" anchor="t" anchorCtr="0">
            <a:noAutofit/>
          </a:bodyPr>
          <a:lstStyle>
            <a:lvl1pPr algn="l">
              <a:lnSpc>
                <a:spcPct val="80000"/>
              </a:lnSpc>
              <a:defRPr sz="4320" b="0" i="0">
                <a:solidFill>
                  <a:schemeClr val="bg1"/>
                </a:solidFill>
                <a:latin typeface="Calibri" panose="020F0502020204030204" pitchFamily="34" charset="0"/>
                <a:cs typeface="Calibri" panose="020F0502020204030204" pitchFamily="34" charset="0"/>
              </a:defRPr>
            </a:lvl1pPr>
          </a:lstStyle>
          <a:p>
            <a:r>
              <a:rPr lang="da-DK"/>
              <a:t>Klik for at redigere titeltypografien i masteren</a:t>
            </a:r>
            <a:endParaRPr lang="en-US"/>
          </a:p>
        </p:txBody>
      </p:sp>
      <p:sp>
        <p:nvSpPr>
          <p:cNvPr id="3" name="Subtitle 2"/>
          <p:cNvSpPr>
            <a:spLocks noGrp="1"/>
          </p:cNvSpPr>
          <p:nvPr>
            <p:ph type="subTitle" idx="1"/>
          </p:nvPr>
        </p:nvSpPr>
        <p:spPr>
          <a:xfrm>
            <a:off x="1297517" y="3012103"/>
            <a:ext cx="9144000" cy="1655762"/>
          </a:xfrm>
        </p:spPr>
        <p:txBody>
          <a:bodyPr lIns="0" tIns="0" rIns="0" bIns="0">
            <a:noAutofit/>
          </a:bodyPr>
          <a:lstStyle>
            <a:lvl1pPr marL="0" indent="0" algn="l">
              <a:buNone/>
              <a:defRPr sz="1920">
                <a:solidFill>
                  <a:schemeClr val="bg1"/>
                </a:solidFill>
                <a:latin typeface="Calibri" panose="020F0502020204030204" pitchFamily="34" charset="0"/>
                <a:cs typeface="Calibri" panose="020F0502020204030204" pitchFamily="34" charset="0"/>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a-DK"/>
              <a:t>Klik for at redigere undertiteltypografien i masteren</a:t>
            </a:r>
            <a:endParaRPr lang="en-US"/>
          </a:p>
        </p:txBody>
      </p:sp>
    </p:spTree>
    <p:extLst>
      <p:ext uri="{BB962C8B-B14F-4D97-AF65-F5344CB8AC3E}">
        <p14:creationId xmlns:p14="http://schemas.microsoft.com/office/powerpoint/2010/main" val="207956152"/>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10515600"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10515316" cy="3480436"/>
          </a:xfrm>
        </p:spPr>
        <p:txBody>
          <a:bodyPr/>
          <a:lstStyle/>
          <a:p>
            <a:pPr lvl="0"/>
            <a:r>
              <a:rPr lang="da-DK"/>
              <a:t>Indhold og punktopstilling</a:t>
            </a:r>
          </a:p>
          <a:p>
            <a:pPr lvl="1"/>
            <a:r>
              <a:rPr lang="da-DK"/>
              <a:t>Andet niveau</a:t>
            </a:r>
          </a:p>
          <a:p>
            <a:pPr lvl="2"/>
            <a:r>
              <a:rPr lang="da-DK"/>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p:nvPicPr>
        <p:blipFill>
          <a:blip r:embed="rId2"/>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060420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p:nvPicPr>
        <p:blipFill>
          <a:blip r:embed="rId2"/>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837725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p:nvPicPr>
        <p:blipFill rotWithShape="1">
          <a:blip r:embed="rId2"/>
          <a:srcRect l="1" t="3388" r="-4514"/>
          <a:stretch/>
        </p:blipFill>
        <p:spPr>
          <a:xfrm>
            <a:off x="7161759" y="1"/>
            <a:ext cx="5486276" cy="6857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211288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3_Titel og indho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B025B07-46B0-4D1D-B6E2-2CA9A8EA6AE3}"/>
              </a:ext>
            </a:extLst>
          </p:cNvPr>
          <p:cNvPicPr>
            <a:picLocks noChangeAspect="1"/>
          </p:cNvPicPr>
          <p:nvPr/>
        </p:nvPicPr>
        <p:blipFill>
          <a:blip r:embed="rId2"/>
          <a:stretch>
            <a:fillRect/>
          </a:stretch>
        </p:blipFill>
        <p:spPr>
          <a:xfrm>
            <a:off x="7703955" y="0"/>
            <a:ext cx="5087112" cy="6858000"/>
          </a:xfrm>
          <a:prstGeom prst="rect">
            <a:avLst/>
          </a:prstGeom>
        </p:spPr>
      </p:pic>
      <p:pic>
        <p:nvPicPr>
          <p:cNvPr id="11" name="Billede 10">
            <a:extLst>
              <a:ext uri="{FF2B5EF4-FFF2-40B4-BE49-F238E27FC236}">
                <a16:creationId xmlns:a16="http://schemas.microsoft.com/office/drawing/2014/main" id="{F100CF3A-B05F-4011-8BCF-8BB74C9BCA78}"/>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009255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4_Titel og indho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24C085C-62C8-41F2-ADBB-7D30B7ADF210}"/>
              </a:ext>
            </a:extLst>
          </p:cNvPr>
          <p:cNvPicPr>
            <a:picLocks noChangeAspect="1"/>
          </p:cNvPicPr>
          <p:nvPr/>
        </p:nvPicPr>
        <p:blipFill>
          <a:blip r:embed="rId2"/>
          <a:stretch>
            <a:fillRect/>
          </a:stretch>
        </p:blipFill>
        <p:spPr>
          <a:xfrm>
            <a:off x="6448343" y="1"/>
            <a:ext cx="10160956" cy="6858000"/>
          </a:xfrm>
          <a:prstGeom prst="rect">
            <a:avLst/>
          </a:prstGeom>
        </p:spPr>
      </p:pic>
      <p:pic>
        <p:nvPicPr>
          <p:cNvPr id="11" name="Billede 10">
            <a:extLst>
              <a:ext uri="{FF2B5EF4-FFF2-40B4-BE49-F238E27FC236}">
                <a16:creationId xmlns:a16="http://schemas.microsoft.com/office/drawing/2014/main" id="{9CE7B058-4BCB-49A0-A4E1-C11302046CC5}"/>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89937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10515600"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10515316" cy="3480436"/>
          </a:xfrm>
        </p:spPr>
        <p:txBody>
          <a:bodyPr/>
          <a:lstStyle/>
          <a:p>
            <a:pPr lvl="0"/>
            <a:r>
              <a:rPr lang="da-DK"/>
              <a:t>Indhold og punktopstilling</a:t>
            </a:r>
          </a:p>
          <a:p>
            <a:pPr lvl="1"/>
            <a:r>
              <a:rPr lang="da-DK"/>
              <a:t>Andet niveau</a:t>
            </a:r>
          </a:p>
          <a:p>
            <a:pPr lvl="2"/>
            <a:r>
              <a:rPr lang="da-DK"/>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p:nvPicPr>
        <p:blipFill>
          <a:blip r:embed="rId2"/>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5055299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5_Titel og indho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1AD65F9-14F5-432D-98A3-0D28E1FC9565}"/>
              </a:ext>
            </a:extLst>
          </p:cNvPr>
          <p:cNvPicPr>
            <a:picLocks noChangeAspect="1"/>
          </p:cNvPicPr>
          <p:nvPr/>
        </p:nvPicPr>
        <p:blipFill>
          <a:blip r:embed="rId2"/>
          <a:stretch>
            <a:fillRect/>
          </a:stretch>
        </p:blipFill>
        <p:spPr>
          <a:xfrm>
            <a:off x="5656878" y="1"/>
            <a:ext cx="11427711" cy="6857998"/>
          </a:xfrm>
          <a:prstGeom prst="rect">
            <a:avLst/>
          </a:prstGeom>
        </p:spPr>
      </p:pic>
      <p:pic>
        <p:nvPicPr>
          <p:cNvPr id="11" name="Billede 10">
            <a:extLst>
              <a:ext uri="{FF2B5EF4-FFF2-40B4-BE49-F238E27FC236}">
                <a16:creationId xmlns:a16="http://schemas.microsoft.com/office/drawing/2014/main" id="{4C62ECFB-77F1-41D3-95BB-B1C25E3B39B5}"/>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020023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6_Titel og indho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9F93209-7709-4C8F-B5B0-974D05873990}"/>
              </a:ext>
            </a:extLst>
          </p:cNvPr>
          <p:cNvPicPr>
            <a:picLocks noChangeAspect="1"/>
          </p:cNvPicPr>
          <p:nvPr/>
        </p:nvPicPr>
        <p:blipFill>
          <a:blip r:embed="rId2"/>
          <a:stretch>
            <a:fillRect/>
          </a:stretch>
        </p:blipFill>
        <p:spPr>
          <a:xfrm>
            <a:off x="5543748" y="0"/>
            <a:ext cx="11432305" cy="6858000"/>
          </a:xfrm>
          <a:prstGeom prst="rect">
            <a:avLst/>
          </a:prstGeom>
        </p:spPr>
      </p:pic>
      <p:pic>
        <p:nvPicPr>
          <p:cNvPr id="11" name="Billede 10">
            <a:extLst>
              <a:ext uri="{FF2B5EF4-FFF2-40B4-BE49-F238E27FC236}">
                <a16:creationId xmlns:a16="http://schemas.microsoft.com/office/drawing/2014/main" id="{4C62ECFB-77F1-41D3-95BB-B1C25E3B39B5}"/>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511006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2_Titel og indho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8645016-76ED-4EE3-8FFC-B30B39DED5E0}"/>
              </a:ext>
            </a:extLst>
          </p:cNvPr>
          <p:cNvPicPr>
            <a:picLocks noChangeAspect="1"/>
          </p:cNvPicPr>
          <p:nvPr/>
        </p:nvPicPr>
        <p:blipFill>
          <a:blip r:embed="rId2"/>
          <a:stretch>
            <a:fillRect/>
          </a:stretch>
        </p:blipFill>
        <p:spPr>
          <a:xfrm>
            <a:off x="8283697" y="0"/>
            <a:ext cx="5080000" cy="68580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3"/>
          <a:stretch>
            <a:fillRect/>
          </a:stretch>
        </p:blipFill>
        <p:spPr>
          <a:xfrm>
            <a:off x="820983" y="6237715"/>
            <a:ext cx="832679" cy="301199"/>
          </a:xfrm>
          <a:prstGeom prst="rect">
            <a:avLst/>
          </a:prstGeom>
        </p:spPr>
      </p:pic>
      <p:pic>
        <p:nvPicPr>
          <p:cNvPr id="15" name="Billede 14">
            <a:extLst>
              <a:ext uri="{FF2B5EF4-FFF2-40B4-BE49-F238E27FC236}">
                <a16:creationId xmlns:a16="http://schemas.microsoft.com/office/drawing/2014/main" id="{2929B431-9BD3-4E8A-82C6-0CDCF3DA161C}"/>
              </a:ext>
            </a:extLst>
          </p:cNvPr>
          <p:cNvPicPr>
            <a:picLocks noChangeAspect="1"/>
          </p:cNvPicPr>
          <p:nvPr/>
        </p:nvPicPr>
        <p:blipFill rotWithShape="1">
          <a:blip r:embed="rId4"/>
          <a:srcRect t="5812" r="31420" b="11550"/>
          <a:stretch/>
        </p:blipFill>
        <p:spPr>
          <a:xfrm>
            <a:off x="4391422" y="2"/>
            <a:ext cx="8144933" cy="6857999"/>
          </a:xfrm>
          <a:prstGeom prst="rect">
            <a:avLst/>
          </a:prstGeom>
        </p:spPr>
      </p:pic>
    </p:spTree>
    <p:extLst>
      <p:ext uri="{BB962C8B-B14F-4D97-AF65-F5344CB8AC3E}">
        <p14:creationId xmlns:p14="http://schemas.microsoft.com/office/powerpoint/2010/main" val="3361221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84D96DD-CD55-470E-99C7-FCDCADA64D82}"/>
              </a:ext>
            </a:extLst>
          </p:cNvPr>
          <p:cNvPicPr>
            <a:picLocks noChangeAspect="1"/>
          </p:cNvPicPr>
          <p:nvPr/>
        </p:nvPicPr>
        <p:blipFill>
          <a:blip r:embed="rId2"/>
          <a:stretch>
            <a:fillRect/>
          </a:stretch>
        </p:blipFill>
        <p:spPr>
          <a:xfrm>
            <a:off x="5198944" y="0"/>
            <a:ext cx="11430000" cy="6858000"/>
          </a:xfrm>
          <a:prstGeom prst="rect">
            <a:avLst/>
          </a:prstGeom>
        </p:spPr>
      </p:pic>
      <p:pic>
        <p:nvPicPr>
          <p:cNvPr id="11" name="Billede 10">
            <a:extLst>
              <a:ext uri="{FF2B5EF4-FFF2-40B4-BE49-F238E27FC236}">
                <a16:creationId xmlns:a16="http://schemas.microsoft.com/office/drawing/2014/main" id="{BCEACBA7-A9C8-4585-AA0D-1E4A59D9E96E}"/>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5" name="Titel 15">
            <a:extLst>
              <a:ext uri="{FF2B5EF4-FFF2-40B4-BE49-F238E27FC236}">
                <a16:creationId xmlns:a16="http://schemas.microsoft.com/office/drawing/2014/main" id="{700EA361-643F-4CAB-9597-F8FDCBCECD9B}"/>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6" name="Pladsholder til tekst 22">
            <a:extLst>
              <a:ext uri="{FF2B5EF4-FFF2-40B4-BE49-F238E27FC236}">
                <a16:creationId xmlns:a16="http://schemas.microsoft.com/office/drawing/2014/main" id="{B7B48C13-BD93-4E1B-9456-285902489C90}"/>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7" name="Pladsholder til tekst 24">
            <a:extLst>
              <a:ext uri="{FF2B5EF4-FFF2-40B4-BE49-F238E27FC236}">
                <a16:creationId xmlns:a16="http://schemas.microsoft.com/office/drawing/2014/main" id="{2A941B51-9823-452D-AD17-66EAA5722CF9}"/>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8" name="Billede 7">
            <a:extLst>
              <a:ext uri="{FF2B5EF4-FFF2-40B4-BE49-F238E27FC236}">
                <a16:creationId xmlns:a16="http://schemas.microsoft.com/office/drawing/2014/main" id="{D8939471-0D22-4DD2-BBF2-1C71599CD9DD}"/>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5903090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p:nvPicPr>
        <p:blipFill rotWithShape="1">
          <a:blip r:embed="rId2"/>
          <a:srcRect l="27164" t="-16854" r="4256" b="77660"/>
          <a:stretch/>
        </p:blipFill>
        <p:spPr>
          <a:xfrm>
            <a:off x="4047067" y="3605350"/>
            <a:ext cx="8144933" cy="325265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8984585"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748456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p:nvPicPr>
        <p:blipFill rotWithShape="1">
          <a:blip r:embed="rId2"/>
          <a:srcRect r="682" b="6657"/>
          <a:stretch/>
        </p:blipFill>
        <p:spPr>
          <a:xfrm>
            <a:off x="1" y="0"/>
            <a:ext cx="12191999" cy="6858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p:nvPicPr>
        <p:blipFill rotWithShape="1">
          <a:blip r:embed="rId3">
            <a:alphaModFix amt="70000"/>
          </a:blip>
          <a:srcRect l="-1" r="26539" b="60967"/>
          <a:stretch/>
        </p:blipFill>
        <p:spPr>
          <a:xfrm>
            <a:off x="5836800" y="3818881"/>
            <a:ext cx="6355200" cy="303912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8351604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166893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p:nvPicPr>
        <p:blipFill rotWithShape="1">
          <a:blip r:embed="rId2"/>
          <a:srcRect r="27242" b="61310"/>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95374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p:nvPicPr>
        <p:blipFill rotWithShape="1">
          <a:blip r:embed="rId2"/>
          <a:srcRect r="26539" b="60967"/>
          <a:stretch/>
        </p:blipFill>
        <p:spPr>
          <a:xfrm>
            <a:off x="5836801" y="3818881"/>
            <a:ext cx="6355200" cy="303912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1367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p:nvPicPr>
        <p:blipFill rotWithShape="1">
          <a:blip r:embed="rId2"/>
          <a:srcRect r="26539" b="60967"/>
          <a:stretch/>
        </p:blipFill>
        <p:spPr>
          <a:xfrm>
            <a:off x="5836801" y="3818881"/>
            <a:ext cx="6355200" cy="303912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578698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p:nvPicPr>
        <p:blipFill>
          <a:blip r:embed="rId2"/>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667607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2"/>
          <a:stretch>
            <a:fillRect/>
          </a:stretch>
        </p:blipFill>
        <p:spPr>
          <a:xfrm>
            <a:off x="820983" y="6237715"/>
            <a:ext cx="832679" cy="301199"/>
          </a:xfrm>
          <a:prstGeom prst="rect">
            <a:avLst/>
          </a:prstGeom>
        </p:spPr>
      </p:pic>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800225" y="1994536"/>
            <a:ext cx="8591551" cy="1685924"/>
          </a:xfrm>
        </p:spPr>
        <p:txBody>
          <a:bodyPr>
            <a:normAutofit/>
          </a:bodyPr>
          <a:lstStyle>
            <a:lvl1pPr algn="ctr">
              <a:defRPr sz="5040">
                <a:solidFill>
                  <a:schemeClr val="bg1"/>
                </a:solidFill>
              </a:defRPr>
            </a:lvl1pPr>
            <a:lvl2pPr algn="ctr">
              <a:defRPr/>
            </a:lvl2pPr>
            <a:lvl3pPr algn="ctr">
              <a:defRPr/>
            </a:lvl3pPr>
            <a:lvl4pPr algn="ctr">
              <a:defRPr/>
            </a:lvl4pPr>
            <a:lvl5pPr algn="ctr">
              <a:defRPr/>
            </a:lvl5pPr>
          </a:lstStyle>
          <a:p>
            <a:pPr lvl="0"/>
            <a:r>
              <a:rPr lang="da-DK"/>
              <a:t>Klik for at redigere teksttypografierne i masteren</a:t>
            </a:r>
          </a:p>
        </p:txBody>
      </p:sp>
    </p:spTree>
    <p:extLst>
      <p:ext uri="{BB962C8B-B14F-4D97-AF65-F5344CB8AC3E}">
        <p14:creationId xmlns:p14="http://schemas.microsoft.com/office/powerpoint/2010/main" val="8872492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7211850"/>
            <a:ext cx="3897085" cy="365125"/>
          </a:xfrm>
          <a:prstGeom prst="rect">
            <a:avLst/>
          </a:prstGeom>
        </p:spPr>
        <p:txBody>
          <a:bodyPr/>
          <a:lstStyle>
            <a:lvl1pPr>
              <a:defRPr>
                <a:solidFill>
                  <a:schemeClr val="bg1"/>
                </a:solidFill>
              </a:defRPr>
            </a:lvl1p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610798"/>
            <a:ext cx="7137400" cy="312965"/>
          </a:xfrm>
        </p:spPr>
        <p:txBody>
          <a:bodyPr>
            <a:normAutofit/>
          </a:bodyPr>
          <a:lstStyle>
            <a:lvl1pPr>
              <a:defRPr sz="1440" b="1" spc="360">
                <a:solidFill>
                  <a:schemeClr val="bg1"/>
                </a:solidFill>
              </a:defRPr>
            </a:lvl1pPr>
          </a:lstStyle>
          <a:p>
            <a:pPr lvl="0"/>
            <a:r>
              <a:rPr lang="da-DK"/>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623146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7211850"/>
            <a:ext cx="3897085" cy="365125"/>
          </a:xfrm>
          <a:prstGeom prst="rect">
            <a:avLst/>
          </a:prstGeom>
        </p:spPr>
        <p:txBody>
          <a:bodyPr/>
          <a:lstStyle>
            <a:lvl1pPr>
              <a:defRPr>
                <a:solidFill>
                  <a:schemeClr val="bg1"/>
                </a:solidFill>
              </a:defRPr>
            </a:lvl1pPr>
          </a:lstStyle>
          <a:p>
            <a:endParaRPr lang="da-DK"/>
          </a:p>
        </p:txBody>
      </p:sp>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5839037" y="3817538"/>
            <a:ext cx="6352963" cy="3040462"/>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610798"/>
            <a:ext cx="7137400" cy="312965"/>
          </a:xfrm>
        </p:spPr>
        <p:txBody>
          <a:bodyPr>
            <a:normAutofit/>
          </a:bodyPr>
          <a:lstStyle>
            <a:lvl1pPr>
              <a:defRPr sz="1440" b="1" spc="360">
                <a:solidFill>
                  <a:schemeClr val="bg1"/>
                </a:solidFill>
              </a:defRPr>
            </a:lvl1pPr>
          </a:lstStyle>
          <a:p>
            <a:pPr lvl="0"/>
            <a:r>
              <a:rPr lang="da-DK"/>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p:nvPicPr>
        <p:blipFill>
          <a:blip r:embed="rId3"/>
          <a:stretch>
            <a:fillRect/>
          </a:stretch>
        </p:blipFill>
        <p:spPr>
          <a:xfrm>
            <a:off x="4311825" y="2529895"/>
            <a:ext cx="3559755" cy="1287644"/>
          </a:xfrm>
          <a:prstGeom prst="rect">
            <a:avLst/>
          </a:prstGeom>
        </p:spPr>
      </p:pic>
    </p:spTree>
    <p:extLst>
      <p:ext uri="{BB962C8B-B14F-4D97-AF65-F5344CB8AC3E}">
        <p14:creationId xmlns:p14="http://schemas.microsoft.com/office/powerpoint/2010/main" val="4135695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773380"/>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8252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2_Titeldias">
    <p:spTree>
      <p:nvGrpSpPr>
        <p:cNvPr id="1" name=""/>
        <p:cNvGrpSpPr/>
        <p:nvPr/>
      </p:nvGrpSpPr>
      <p:grpSpPr>
        <a:xfrm>
          <a:off x="0" y="0"/>
          <a:ext cx="0" cy="0"/>
          <a:chOff x="0" y="0"/>
          <a:chExt cx="0" cy="0"/>
        </a:xfrm>
      </p:grpSpPr>
      <p:sp>
        <p:nvSpPr>
          <p:cNvPr id="10" name="Pladsholder til tekst 9"/>
          <p:cNvSpPr>
            <a:spLocks noGrp="1"/>
          </p:cNvSpPr>
          <p:nvPr>
            <p:ph type="body" sz="quarter" idx="13" hasCustomPrompt="1"/>
          </p:nvPr>
        </p:nvSpPr>
        <p:spPr>
          <a:xfrm>
            <a:off x="960000" y="1440000"/>
            <a:ext cx="4800000" cy="4320000"/>
          </a:xfrm>
        </p:spPr>
        <p:txBody>
          <a:bodyPr>
            <a:noAutofit/>
          </a:bodyPr>
          <a:lstStyle>
            <a:lvl1pPr>
              <a:buFontTx/>
              <a:buNone/>
              <a:defRPr sz="1800">
                <a:latin typeface="+mn-lt"/>
              </a:defRPr>
            </a:lvl1pPr>
            <a:lvl2pPr>
              <a:buFontTx/>
              <a:buNone/>
              <a:defRPr sz="1800">
                <a:latin typeface="+mn-lt"/>
              </a:defRPr>
            </a:lvl2pPr>
            <a:lvl3pPr>
              <a:buFontTx/>
              <a:buNone/>
              <a:defRPr sz="1800">
                <a:latin typeface="+mn-lt"/>
              </a:defRPr>
            </a:lvl3pPr>
            <a:lvl4pPr>
              <a:buFontTx/>
              <a:buNone/>
              <a:defRPr sz="1800">
                <a:latin typeface="+mn-lt"/>
              </a:defRPr>
            </a:lvl4pPr>
            <a:lvl5pPr>
              <a:buFontTx/>
              <a:buNone/>
              <a:defRPr sz="1800">
                <a:latin typeface="+mn-lt"/>
              </a:defRPr>
            </a:lvl5pPr>
          </a:lstStyle>
          <a:p>
            <a:pPr lvl="0"/>
            <a:r>
              <a:rPr lang="da-DK"/>
              <a:t>Skriv her</a:t>
            </a:r>
          </a:p>
        </p:txBody>
      </p:sp>
      <p:sp>
        <p:nvSpPr>
          <p:cNvPr id="11" name="Pladsholder til tekst 9"/>
          <p:cNvSpPr>
            <a:spLocks noGrp="1"/>
          </p:cNvSpPr>
          <p:nvPr>
            <p:ph type="body" sz="quarter" idx="14" hasCustomPrompt="1"/>
          </p:nvPr>
        </p:nvSpPr>
        <p:spPr>
          <a:xfrm>
            <a:off x="6432000" y="1440000"/>
            <a:ext cx="4800000" cy="4320000"/>
          </a:xfrm>
        </p:spPr>
        <p:txBody>
          <a:bodyPr>
            <a:noAutofit/>
          </a:bodyPr>
          <a:lstStyle>
            <a:lvl1pPr>
              <a:buFontTx/>
              <a:buNone/>
              <a:defRPr sz="1800">
                <a:latin typeface="+mn-lt"/>
              </a:defRPr>
            </a:lvl1pPr>
            <a:lvl2pPr>
              <a:buFontTx/>
              <a:buNone/>
              <a:defRPr sz="1800">
                <a:latin typeface="+mn-lt"/>
              </a:defRPr>
            </a:lvl2pPr>
            <a:lvl3pPr>
              <a:buFontTx/>
              <a:buNone/>
              <a:defRPr sz="1800">
                <a:latin typeface="+mn-lt"/>
              </a:defRPr>
            </a:lvl3pPr>
            <a:lvl4pPr>
              <a:buFontTx/>
              <a:buNone/>
              <a:defRPr sz="1800">
                <a:latin typeface="+mn-lt"/>
              </a:defRPr>
            </a:lvl4pPr>
            <a:lvl5pPr>
              <a:buFontTx/>
              <a:buNone/>
              <a:defRPr sz="1800">
                <a:latin typeface="+mn-lt"/>
              </a:defRPr>
            </a:lvl5pPr>
          </a:lstStyle>
          <a:p>
            <a:pPr lvl="0"/>
            <a:r>
              <a:rPr lang="da-DK"/>
              <a:t>Skriv her</a:t>
            </a:r>
          </a:p>
        </p:txBody>
      </p:sp>
      <p:sp>
        <p:nvSpPr>
          <p:cNvPr id="13" name="Pladsholder til tekst 12"/>
          <p:cNvSpPr>
            <a:spLocks noGrp="1"/>
          </p:cNvSpPr>
          <p:nvPr>
            <p:ph type="body" sz="quarter" idx="15" hasCustomPrompt="1"/>
          </p:nvPr>
        </p:nvSpPr>
        <p:spPr>
          <a:xfrm>
            <a:off x="960000" y="-1"/>
            <a:ext cx="8880000" cy="1080000"/>
          </a:xfrm>
        </p:spPr>
        <p:txBody>
          <a:bodyPr anchor="ctr" anchorCtr="0">
            <a:noAutofit/>
          </a:bodyPr>
          <a:lstStyle>
            <a:lvl1pPr>
              <a:buNone/>
              <a:defRPr sz="2000" b="1" cap="all" baseline="0">
                <a:solidFill>
                  <a:srgbClr val="F7941E"/>
                </a:solidFill>
                <a:latin typeface="+mn-lt"/>
              </a:defRPr>
            </a:lvl1pPr>
            <a:lvl2pPr>
              <a:defRPr sz="2000" b="1" cap="all" baseline="0">
                <a:solidFill>
                  <a:srgbClr val="002957"/>
                </a:solidFill>
                <a:latin typeface="+mn-lt"/>
              </a:defRPr>
            </a:lvl2pPr>
            <a:lvl3pPr>
              <a:defRPr sz="2000" b="1" cap="all" baseline="0">
                <a:solidFill>
                  <a:srgbClr val="002957"/>
                </a:solidFill>
                <a:latin typeface="+mn-lt"/>
              </a:defRPr>
            </a:lvl3pPr>
            <a:lvl4pPr>
              <a:defRPr sz="2000" b="1" cap="all" baseline="0">
                <a:solidFill>
                  <a:srgbClr val="002957"/>
                </a:solidFill>
                <a:latin typeface="+mn-lt"/>
              </a:defRPr>
            </a:lvl4pPr>
            <a:lvl5pPr>
              <a:defRPr sz="2000" b="1" cap="all" baseline="0">
                <a:solidFill>
                  <a:srgbClr val="002957"/>
                </a:solidFill>
                <a:latin typeface="+mn-lt"/>
              </a:defRPr>
            </a:lvl5pPr>
          </a:lstStyle>
          <a:p>
            <a:pPr lvl="0"/>
            <a:r>
              <a:rPr lang="da-DK"/>
              <a:t>Overskrift</a:t>
            </a:r>
          </a:p>
        </p:txBody>
      </p:sp>
    </p:spTree>
    <p:extLst>
      <p:ext uri="{BB962C8B-B14F-4D97-AF65-F5344CB8AC3E}">
        <p14:creationId xmlns:p14="http://schemas.microsoft.com/office/powerpoint/2010/main" val="2795790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p:nvPicPr>
        <p:blipFill rotWithShape="1">
          <a:blip r:embed="rId2"/>
          <a:srcRect l="1" t="3388" r="-4514"/>
          <a:stretch/>
        </p:blipFill>
        <p:spPr>
          <a:xfrm>
            <a:off x="7161759" y="1"/>
            <a:ext cx="5486276" cy="6857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545946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3_Titel og indho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B025B07-46B0-4D1D-B6E2-2CA9A8EA6AE3}"/>
              </a:ext>
            </a:extLst>
          </p:cNvPr>
          <p:cNvPicPr>
            <a:picLocks noChangeAspect="1"/>
          </p:cNvPicPr>
          <p:nvPr/>
        </p:nvPicPr>
        <p:blipFill>
          <a:blip r:embed="rId2"/>
          <a:stretch>
            <a:fillRect/>
          </a:stretch>
        </p:blipFill>
        <p:spPr>
          <a:xfrm>
            <a:off x="7703955" y="0"/>
            <a:ext cx="5087112" cy="6858000"/>
          </a:xfrm>
          <a:prstGeom prst="rect">
            <a:avLst/>
          </a:prstGeom>
        </p:spPr>
      </p:pic>
      <p:pic>
        <p:nvPicPr>
          <p:cNvPr id="11" name="Billede 10">
            <a:extLst>
              <a:ext uri="{FF2B5EF4-FFF2-40B4-BE49-F238E27FC236}">
                <a16:creationId xmlns:a16="http://schemas.microsoft.com/office/drawing/2014/main" id="{F100CF3A-B05F-4011-8BCF-8BB74C9BCA78}"/>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038870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4_Titel og indho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24C085C-62C8-41F2-ADBB-7D30B7ADF210}"/>
              </a:ext>
            </a:extLst>
          </p:cNvPr>
          <p:cNvPicPr>
            <a:picLocks noChangeAspect="1"/>
          </p:cNvPicPr>
          <p:nvPr/>
        </p:nvPicPr>
        <p:blipFill>
          <a:blip r:embed="rId2"/>
          <a:stretch>
            <a:fillRect/>
          </a:stretch>
        </p:blipFill>
        <p:spPr>
          <a:xfrm>
            <a:off x="6448343" y="1"/>
            <a:ext cx="10160956" cy="6858000"/>
          </a:xfrm>
          <a:prstGeom prst="rect">
            <a:avLst/>
          </a:prstGeom>
        </p:spPr>
      </p:pic>
      <p:pic>
        <p:nvPicPr>
          <p:cNvPr id="11" name="Billede 10">
            <a:extLst>
              <a:ext uri="{FF2B5EF4-FFF2-40B4-BE49-F238E27FC236}">
                <a16:creationId xmlns:a16="http://schemas.microsoft.com/office/drawing/2014/main" id="{9CE7B058-4BCB-49A0-A4E1-C11302046CC5}"/>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603694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5_Titel og indho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1AD65F9-14F5-432D-98A3-0D28E1FC9565}"/>
              </a:ext>
            </a:extLst>
          </p:cNvPr>
          <p:cNvPicPr>
            <a:picLocks noChangeAspect="1"/>
          </p:cNvPicPr>
          <p:nvPr/>
        </p:nvPicPr>
        <p:blipFill>
          <a:blip r:embed="rId2"/>
          <a:stretch>
            <a:fillRect/>
          </a:stretch>
        </p:blipFill>
        <p:spPr>
          <a:xfrm>
            <a:off x="5656878" y="1"/>
            <a:ext cx="11427711" cy="6857998"/>
          </a:xfrm>
          <a:prstGeom prst="rect">
            <a:avLst/>
          </a:prstGeom>
        </p:spPr>
      </p:pic>
      <p:pic>
        <p:nvPicPr>
          <p:cNvPr id="11" name="Billede 10">
            <a:extLst>
              <a:ext uri="{FF2B5EF4-FFF2-40B4-BE49-F238E27FC236}">
                <a16:creationId xmlns:a16="http://schemas.microsoft.com/office/drawing/2014/main" id="{4C62ECFB-77F1-41D3-95BB-B1C25E3B39B5}"/>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630930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6_Titel og indho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9F93209-7709-4C8F-B5B0-974D05873990}"/>
              </a:ext>
            </a:extLst>
          </p:cNvPr>
          <p:cNvPicPr>
            <a:picLocks noChangeAspect="1"/>
          </p:cNvPicPr>
          <p:nvPr/>
        </p:nvPicPr>
        <p:blipFill>
          <a:blip r:embed="rId2"/>
          <a:stretch>
            <a:fillRect/>
          </a:stretch>
        </p:blipFill>
        <p:spPr>
          <a:xfrm>
            <a:off x="5543748" y="0"/>
            <a:ext cx="11432305" cy="6858000"/>
          </a:xfrm>
          <a:prstGeom prst="rect">
            <a:avLst/>
          </a:prstGeom>
        </p:spPr>
      </p:pic>
      <p:pic>
        <p:nvPicPr>
          <p:cNvPr id="11" name="Billede 10">
            <a:extLst>
              <a:ext uri="{FF2B5EF4-FFF2-40B4-BE49-F238E27FC236}">
                <a16:creationId xmlns:a16="http://schemas.microsoft.com/office/drawing/2014/main" id="{4C62ECFB-77F1-41D3-95BB-B1C25E3B39B5}"/>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56523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0983" y="1224916"/>
            <a:ext cx="10515600" cy="725028"/>
          </a:xfrm>
          <a:prstGeom prst="rect">
            <a:avLst/>
          </a:prstGeom>
        </p:spPr>
        <p:txBody>
          <a:bodyPr vert="horz" lIns="0" tIns="0" rIns="0" bIns="0" rtlCol="0" anchor="t" anchorCtr="0">
            <a:normAutofit/>
          </a:bodyPr>
          <a:lstStyle/>
          <a:p>
            <a:r>
              <a:rPr lang="da-DK"/>
              <a:t>Klik for at redigere i master</a:t>
            </a:r>
            <a:endParaRPr lang="en-US"/>
          </a:p>
        </p:txBody>
      </p:sp>
      <p:sp>
        <p:nvSpPr>
          <p:cNvPr id="3" name="Text Placeholder 2"/>
          <p:cNvSpPr>
            <a:spLocks noGrp="1"/>
          </p:cNvSpPr>
          <p:nvPr>
            <p:ph type="body" idx="1"/>
          </p:nvPr>
        </p:nvSpPr>
        <p:spPr>
          <a:xfrm>
            <a:off x="820983" y="1999819"/>
            <a:ext cx="10515600" cy="3810403"/>
          </a:xfrm>
          <a:prstGeom prst="rect">
            <a:avLst/>
          </a:prstGeom>
        </p:spPr>
        <p:txBody>
          <a:bodyPr vert="horz" lIns="0" tIns="0" rIns="0" bIns="0" rtlCol="0" anchor="t" anchorCtr="0">
            <a:normAutofit/>
          </a:bodyPr>
          <a:lstStyle/>
          <a:p>
            <a:pPr lvl="0"/>
            <a:r>
              <a:rPr lang="da-DK"/>
              <a:t>Rediger typografien i masterens</a:t>
            </a:r>
          </a:p>
          <a:p>
            <a:pPr lvl="1"/>
            <a:r>
              <a:rPr lang="da-DK"/>
              <a:t>Andet niveau</a:t>
            </a:r>
          </a:p>
          <a:p>
            <a:pPr lvl="2"/>
            <a:r>
              <a:rPr lang="da-DK"/>
              <a:t>Tredje niveau</a:t>
            </a:r>
          </a:p>
        </p:txBody>
      </p:sp>
      <p:sp>
        <p:nvSpPr>
          <p:cNvPr id="5" name="Footer Placeholder 4"/>
          <p:cNvSpPr>
            <a:spLocks noGrp="1"/>
          </p:cNvSpPr>
          <p:nvPr>
            <p:ph type="ftr" sz="quarter" idx="3"/>
          </p:nvPr>
        </p:nvSpPr>
        <p:spPr>
          <a:xfrm>
            <a:off x="2032660" y="6428078"/>
            <a:ext cx="3897085" cy="365125"/>
          </a:xfrm>
          <a:prstGeom prst="rect">
            <a:avLst/>
          </a:prstGeom>
        </p:spPr>
        <p:txBody>
          <a:bodyPr vert="horz" lIns="0" tIns="0" rIns="0" bIns="0" rtlCol="0" anchor="t" anchorCtr="0"/>
          <a:lstStyle>
            <a:lvl1pPr algn="l">
              <a:defRPr sz="840">
                <a:solidFill>
                  <a:schemeClr val="tx1">
                    <a:tint val="75000"/>
                  </a:schemeClr>
                </a:solidFill>
                <a:latin typeface="Calibri" panose="020F0502020204030204" pitchFamily="34" charset="0"/>
                <a:cs typeface="Calibri" panose="020F0502020204030204" pitchFamily="34" charset="0"/>
              </a:defRPr>
            </a:lvl1pPr>
          </a:lstStyle>
          <a:p>
            <a:endParaRPr lang="da-DK"/>
          </a:p>
        </p:txBody>
      </p:sp>
    </p:spTree>
    <p:extLst>
      <p:ext uri="{BB962C8B-B14F-4D97-AF65-F5344CB8AC3E}">
        <p14:creationId xmlns:p14="http://schemas.microsoft.com/office/powerpoint/2010/main" val="344584258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Lst>
  <p:txStyles>
    <p:titleStyle>
      <a:lvl1pPr algn="l" defTabSz="822960" rtl="0" eaLnBrk="1" latinLnBrk="0" hangingPunct="1">
        <a:lnSpc>
          <a:spcPct val="90000"/>
        </a:lnSpc>
        <a:spcBef>
          <a:spcPct val="0"/>
        </a:spcBef>
        <a:buNone/>
        <a:defRPr sz="288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0983" y="1224916"/>
            <a:ext cx="10515600" cy="725028"/>
          </a:xfrm>
          <a:prstGeom prst="rect">
            <a:avLst/>
          </a:prstGeom>
        </p:spPr>
        <p:txBody>
          <a:bodyPr vert="horz" lIns="0" tIns="0" rIns="0" bIns="0" rtlCol="0" anchor="t" anchorCtr="0">
            <a:normAutofit/>
          </a:bodyPr>
          <a:lstStyle/>
          <a:p>
            <a:r>
              <a:rPr lang="da-DK"/>
              <a:t>Klik for at redigere i master</a:t>
            </a:r>
            <a:endParaRPr lang="en-US"/>
          </a:p>
        </p:txBody>
      </p:sp>
      <p:sp>
        <p:nvSpPr>
          <p:cNvPr id="3" name="Text Placeholder 2"/>
          <p:cNvSpPr>
            <a:spLocks noGrp="1"/>
          </p:cNvSpPr>
          <p:nvPr>
            <p:ph type="body" idx="1"/>
          </p:nvPr>
        </p:nvSpPr>
        <p:spPr>
          <a:xfrm>
            <a:off x="820983" y="1999819"/>
            <a:ext cx="10515600" cy="3810403"/>
          </a:xfrm>
          <a:prstGeom prst="rect">
            <a:avLst/>
          </a:prstGeom>
        </p:spPr>
        <p:txBody>
          <a:bodyPr vert="horz" lIns="0" tIns="0" rIns="0" bIns="0" rtlCol="0" anchor="t" anchorCtr="0">
            <a:normAutofit/>
          </a:bodyPr>
          <a:lstStyle/>
          <a:p>
            <a:pPr lvl="0"/>
            <a:r>
              <a:rPr lang="da-DK"/>
              <a:t>Rediger typografien i masterens</a:t>
            </a:r>
          </a:p>
          <a:p>
            <a:pPr lvl="1"/>
            <a:r>
              <a:rPr lang="da-DK"/>
              <a:t>Andet niveau</a:t>
            </a:r>
          </a:p>
          <a:p>
            <a:pPr lvl="2"/>
            <a:r>
              <a:rPr lang="da-DK"/>
              <a:t>Tredje niveau</a:t>
            </a:r>
          </a:p>
        </p:txBody>
      </p:sp>
      <p:sp>
        <p:nvSpPr>
          <p:cNvPr id="5" name="Footer Placeholder 4"/>
          <p:cNvSpPr>
            <a:spLocks noGrp="1"/>
          </p:cNvSpPr>
          <p:nvPr>
            <p:ph type="ftr" sz="quarter" idx="3"/>
          </p:nvPr>
        </p:nvSpPr>
        <p:spPr>
          <a:xfrm>
            <a:off x="2032660" y="6428078"/>
            <a:ext cx="3897085" cy="365125"/>
          </a:xfrm>
          <a:prstGeom prst="rect">
            <a:avLst/>
          </a:prstGeom>
        </p:spPr>
        <p:txBody>
          <a:bodyPr vert="horz" lIns="0" tIns="0" rIns="0" bIns="0" rtlCol="0" anchor="t" anchorCtr="0"/>
          <a:lstStyle>
            <a:lvl1pPr algn="l">
              <a:defRPr sz="840">
                <a:solidFill>
                  <a:schemeClr val="tx1">
                    <a:tint val="75000"/>
                  </a:schemeClr>
                </a:solidFill>
                <a:latin typeface="Calibri" panose="020F0502020204030204" pitchFamily="34" charset="0"/>
                <a:cs typeface="Calibri" panose="020F0502020204030204" pitchFamily="34" charset="0"/>
              </a:defRPr>
            </a:lvl1pPr>
          </a:lstStyle>
          <a:p>
            <a:endParaRPr lang="da-DK"/>
          </a:p>
        </p:txBody>
      </p:sp>
    </p:spTree>
    <p:extLst>
      <p:ext uri="{BB962C8B-B14F-4D97-AF65-F5344CB8AC3E}">
        <p14:creationId xmlns:p14="http://schemas.microsoft.com/office/powerpoint/2010/main" val="19666473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Lst>
  <p:txStyles>
    <p:titleStyle>
      <a:lvl1pPr algn="l" defTabSz="822960" rtl="0" eaLnBrk="1" latinLnBrk="0" hangingPunct="1">
        <a:lnSpc>
          <a:spcPct val="90000"/>
        </a:lnSpc>
        <a:spcBef>
          <a:spcPct val="0"/>
        </a:spcBef>
        <a:buNone/>
        <a:defRPr sz="288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notesSlide" Target="../notesSlides/notesSlide34.xml"/><Relationship Id="rId7" Type="http://schemas.openxmlformats.org/officeDocument/2006/relationships/image" Target="../media/image145.png"/><Relationship Id="rId2" Type="http://schemas.openxmlformats.org/officeDocument/2006/relationships/slideLayout" Target="../slideLayouts/slideLayout3.xml"/><Relationship Id="rId1" Type="http://schemas.openxmlformats.org/officeDocument/2006/relationships/tags" Target="../tags/tag10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147.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102.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3.xml"/></Relationships>
</file>

<file path=ppt/slides/_rels/slide103.xml.rels><?xml version="1.0" encoding="UTF-8" standalone="yes"?>
<Relationships xmlns="http://schemas.openxmlformats.org/package/2006/relationships"><Relationship Id="rId3" Type="http://schemas.openxmlformats.org/officeDocument/2006/relationships/hyperlink" Target="https://aarhuskommune-my.sharepoint.com/:p:/g/personal/saspj_aarhus_dk/ETnkcNDaSKRLjMmYyt3bb9MBIf8iKZORo8NrmYQ3Xlyk_w?e=F3pkKz" TargetMode="External"/><Relationship Id="rId2" Type="http://schemas.openxmlformats.org/officeDocument/2006/relationships/slideLayout" Target="../slideLayouts/slideLayout3.xml"/><Relationship Id="rId1" Type="http://schemas.openxmlformats.org/officeDocument/2006/relationships/tags" Target="../tags/tag104.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05.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106.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notesSlide" Target="../notesSlides/notesSlide36.xml"/><Relationship Id="rId7" Type="http://schemas.openxmlformats.org/officeDocument/2006/relationships/image" Target="../media/image151.png"/><Relationship Id="rId2" Type="http://schemas.openxmlformats.org/officeDocument/2006/relationships/slideLayout" Target="../slideLayouts/slideLayout3.xml"/><Relationship Id="rId1" Type="http://schemas.openxmlformats.org/officeDocument/2006/relationships/tags" Target="../tags/tag107.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48.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54.png"/><Relationship Id="rId2" Type="http://schemas.openxmlformats.org/officeDocument/2006/relationships/slideLayout" Target="../slideLayouts/slideLayout3.xml"/><Relationship Id="rId1" Type="http://schemas.openxmlformats.org/officeDocument/2006/relationships/tags" Target="../tags/tag108.xml"/><Relationship Id="rId6" Type="http://schemas.openxmlformats.org/officeDocument/2006/relationships/image" Target="../media/image153.png"/><Relationship Id="rId5" Type="http://schemas.openxmlformats.org/officeDocument/2006/relationships/image" Target="../media/image150.svg"/><Relationship Id="rId4" Type="http://schemas.openxmlformats.org/officeDocument/2006/relationships/image" Target="../media/image149.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58.png"/><Relationship Id="rId2" Type="http://schemas.openxmlformats.org/officeDocument/2006/relationships/slideLayout" Target="../slideLayouts/slideLayout3.xml"/><Relationship Id="rId1" Type="http://schemas.openxmlformats.org/officeDocument/2006/relationships/tags" Target="../tags/tag109.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62.png"/><Relationship Id="rId2" Type="http://schemas.openxmlformats.org/officeDocument/2006/relationships/slideLayout" Target="../slideLayouts/slideLayout3.xml"/><Relationship Id="rId1" Type="http://schemas.openxmlformats.org/officeDocument/2006/relationships/tags" Target="../tags/tag11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113.xml"/><Relationship Id="rId5" Type="http://schemas.openxmlformats.org/officeDocument/2006/relationships/image" Target="../media/image164.png"/><Relationship Id="rId4" Type="http://schemas.openxmlformats.org/officeDocument/2006/relationships/image" Target="../media/image163.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114.xml"/><Relationship Id="rId4" Type="http://schemas.openxmlformats.org/officeDocument/2006/relationships/image" Target="../media/image165.pn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15.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7.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xml"/><Relationship Id="rId7"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www.ba.emu.dk/"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ba.emu.dk/" TargetMode="Externa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goo.gl/2hEskv" TargetMode="External"/><Relationship Id="rId7"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image" Target="../media/image50.png"/><Relationship Id="rId5" Type="http://schemas.openxmlformats.org/officeDocument/2006/relationships/hyperlink" Target="http://goo.gl/2hEskv" TargetMode="Externa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xml"/><Relationship Id="rId7"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hyperlink" Target="http://goo.gl/2hEskv" TargetMode="Externa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hyperlink" Target="https://intranet.aarhuskommune.dk/api/documents/33397/data?inline=true"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hyperlink" Target="https://intranet.aarhuskommune.dk/api/documents/33397/data?inline=true"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hyperlink" Target="https://intranet.aarhuskommune.dk/api/documents/33397/data?inline=tru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hyperlink" Target="https://intranet.aarhuskommune.dk/api/documents/33397/data?inline=true" TargetMode="Externa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6.png"/><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8.pn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7.pn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10.xml"/><Relationship Id="rId7" Type="http://schemas.openxmlformats.org/officeDocument/2006/relationships/image" Target="../media/image71.png"/><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image" Target="../media/image64.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77.png"/><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13.xml"/><Relationship Id="rId7" Type="http://schemas.openxmlformats.org/officeDocument/2006/relationships/image" Target="../media/image68.png"/><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67.png"/><Relationship Id="rId5" Type="http://schemas.openxmlformats.org/officeDocument/2006/relationships/image" Target="../media/image64.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14.xml"/><Relationship Id="rId7" Type="http://schemas.openxmlformats.org/officeDocument/2006/relationships/image" Target="../media/image69.png"/><Relationship Id="rId2" Type="http://schemas.openxmlformats.org/officeDocument/2006/relationships/slideLayout" Target="../slideLayouts/slideLayout3.xml"/><Relationship Id="rId1" Type="http://schemas.openxmlformats.org/officeDocument/2006/relationships/tags" Target="../tags/tag44.xml"/><Relationship Id="rId6" Type="http://schemas.openxmlformats.org/officeDocument/2006/relationships/image" Target="../media/image70.png"/><Relationship Id="rId5" Type="http://schemas.openxmlformats.org/officeDocument/2006/relationships/image" Target="../media/image64.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15.xml"/><Relationship Id="rId7" Type="http://schemas.openxmlformats.org/officeDocument/2006/relationships/image" Target="../media/image70.png"/><Relationship Id="rId2" Type="http://schemas.openxmlformats.org/officeDocument/2006/relationships/slideLayout" Target="../slideLayouts/slideLayout3.xml"/><Relationship Id="rId1" Type="http://schemas.openxmlformats.org/officeDocument/2006/relationships/tags" Target="../tags/tag45.xml"/><Relationship Id="rId6" Type="http://schemas.openxmlformats.org/officeDocument/2006/relationships/image" Target="../media/image64.png"/><Relationship Id="rId5" Type="http://schemas.openxmlformats.org/officeDocument/2006/relationships/image" Target="../media/image74.png"/><Relationship Id="rId4" Type="http://schemas.openxmlformats.org/officeDocument/2006/relationships/image" Target="../media/image72.png"/><Relationship Id="rId9"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4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3.xml"/><Relationship Id="rId1" Type="http://schemas.openxmlformats.org/officeDocument/2006/relationships/tags" Target="../tags/tag49.xml"/><Relationship Id="rId5" Type="http://schemas.openxmlformats.org/officeDocument/2006/relationships/image" Target="../media/image62.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5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3.xml"/><Relationship Id="rId1" Type="http://schemas.openxmlformats.org/officeDocument/2006/relationships/tags" Target="../tags/tag52.xml"/><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5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5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19.xml"/><Relationship Id="rId7" Type="http://schemas.openxmlformats.org/officeDocument/2006/relationships/image" Target="../media/image84.png"/><Relationship Id="rId2" Type="http://schemas.openxmlformats.org/officeDocument/2006/relationships/slideLayout" Target="../slideLayouts/slideLayout3.xml"/><Relationship Id="rId1" Type="http://schemas.openxmlformats.org/officeDocument/2006/relationships/tags" Target="../tags/tag5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64.png"/><Relationship Id="rId9"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58.xml"/><Relationship Id="rId5" Type="http://schemas.openxmlformats.org/officeDocument/2006/relationships/image" Target="../media/image88.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slideLayout" Target="../slideLayouts/slideLayout3.xml"/><Relationship Id="rId1" Type="http://schemas.openxmlformats.org/officeDocument/2006/relationships/tags" Target="../tags/tag60.xml"/><Relationship Id="rId6" Type="http://schemas.openxmlformats.org/officeDocument/2006/relationships/image" Target="../media/image90.png"/><Relationship Id="rId5" Type="http://schemas.openxmlformats.org/officeDocument/2006/relationships/image" Target="../media/image64.pn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3.xml"/><Relationship Id="rId1" Type="http://schemas.openxmlformats.org/officeDocument/2006/relationships/tags" Target="../tags/tag61.xml"/><Relationship Id="rId5" Type="http://schemas.openxmlformats.org/officeDocument/2006/relationships/image" Target="../media/image68.png"/><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64.png"/><Relationship Id="rId7" Type="http://schemas.openxmlformats.org/officeDocument/2006/relationships/image" Target="../media/image72.png"/><Relationship Id="rId2" Type="http://schemas.openxmlformats.org/officeDocument/2006/relationships/slideLayout" Target="../slideLayouts/slideLayout3.xml"/><Relationship Id="rId1" Type="http://schemas.openxmlformats.org/officeDocument/2006/relationships/tags" Target="../tags/tag62.xml"/><Relationship Id="rId6" Type="http://schemas.openxmlformats.org/officeDocument/2006/relationships/image" Target="../media/image69.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4.png"/></Relationships>
</file>

<file path=ppt/slides/_rels/slide6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72.png"/><Relationship Id="rId2" Type="http://schemas.openxmlformats.org/officeDocument/2006/relationships/slideLayout" Target="../slideLayouts/slideLayout3.xml"/><Relationship Id="rId1" Type="http://schemas.openxmlformats.org/officeDocument/2006/relationships/tags" Target="../tags/tag63.xml"/><Relationship Id="rId6" Type="http://schemas.openxmlformats.org/officeDocument/2006/relationships/image" Target="../media/image69.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94.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21.xml"/><Relationship Id="rId7" Type="http://schemas.openxmlformats.org/officeDocument/2006/relationships/image" Target="../media/image84.png"/><Relationship Id="rId2" Type="http://schemas.openxmlformats.org/officeDocument/2006/relationships/slideLayout" Target="../slideLayouts/slideLayout3.xml"/><Relationship Id="rId1" Type="http://schemas.openxmlformats.org/officeDocument/2006/relationships/tags" Target="../tags/tag6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67.xml"/><Relationship Id="rId5" Type="http://schemas.openxmlformats.org/officeDocument/2006/relationships/image" Target="../media/image96.png"/><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99.png"/><Relationship Id="rId2" Type="http://schemas.openxmlformats.org/officeDocument/2006/relationships/slideLayout" Target="../slideLayouts/slideLayout3.xml"/><Relationship Id="rId1" Type="http://schemas.openxmlformats.org/officeDocument/2006/relationships/tags" Target="../tags/tag68.xml"/><Relationship Id="rId6" Type="http://schemas.openxmlformats.org/officeDocument/2006/relationships/image" Target="../media/image98.png"/><Relationship Id="rId5" Type="http://schemas.openxmlformats.org/officeDocument/2006/relationships/image" Target="../media/image64.png"/><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notesSlide" Target="../notesSlides/notesSlide24.xml"/><Relationship Id="rId7" Type="http://schemas.openxmlformats.org/officeDocument/2006/relationships/image" Target="../media/image102.png"/><Relationship Id="rId2" Type="http://schemas.openxmlformats.org/officeDocument/2006/relationships/slideLayout" Target="../slideLayouts/slideLayout3.xml"/><Relationship Id="rId1" Type="http://schemas.openxmlformats.org/officeDocument/2006/relationships/tags" Target="../tags/tag69.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64.png"/><Relationship Id="rId9" Type="http://schemas.openxmlformats.org/officeDocument/2006/relationships/image" Target="../media/image104.png"/></Relationships>
</file>

<file path=ppt/slides/_rels/slide6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notesSlide" Target="../notesSlides/notesSlide25.xml"/><Relationship Id="rId7" Type="http://schemas.openxmlformats.org/officeDocument/2006/relationships/image" Target="../media/image108.png"/><Relationship Id="rId2" Type="http://schemas.openxmlformats.org/officeDocument/2006/relationships/slideLayout" Target="../slideLayouts/slideLayout3.xml"/><Relationship Id="rId1" Type="http://schemas.openxmlformats.org/officeDocument/2006/relationships/tags" Target="../tags/tag70.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71.xml"/><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12.png"/><Relationship Id="rId2" Type="http://schemas.openxmlformats.org/officeDocument/2006/relationships/slideLayout" Target="../slideLayouts/slideLayout3.xml"/><Relationship Id="rId1" Type="http://schemas.openxmlformats.org/officeDocument/2006/relationships/tags" Target="../tags/tag72.xml"/><Relationship Id="rId6" Type="http://schemas.openxmlformats.org/officeDocument/2006/relationships/image" Target="../media/image111.png"/><Relationship Id="rId5" Type="http://schemas.openxmlformats.org/officeDocument/2006/relationships/image" Target="../media/image101.png"/><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notesSlide" Target="../notesSlides/notesSlide28.xml"/><Relationship Id="rId7" Type="http://schemas.openxmlformats.org/officeDocument/2006/relationships/image" Target="../media/image113.png"/><Relationship Id="rId2" Type="http://schemas.openxmlformats.org/officeDocument/2006/relationships/slideLayout" Target="../slideLayouts/slideLayout3.xml"/><Relationship Id="rId1" Type="http://schemas.openxmlformats.org/officeDocument/2006/relationships/tags" Target="../tags/tag73.xml"/><Relationship Id="rId6" Type="http://schemas.openxmlformats.org/officeDocument/2006/relationships/image" Target="../media/image100.png"/><Relationship Id="rId5" Type="http://schemas.openxmlformats.org/officeDocument/2006/relationships/image" Target="../media/image101.png"/><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99.png"/><Relationship Id="rId2" Type="http://schemas.openxmlformats.org/officeDocument/2006/relationships/slideLayout" Target="../slideLayouts/slideLayout3.xml"/><Relationship Id="rId1" Type="http://schemas.openxmlformats.org/officeDocument/2006/relationships/tags" Target="../tags/tag77.xml"/><Relationship Id="rId6" Type="http://schemas.openxmlformats.org/officeDocument/2006/relationships/image" Target="../media/image98.png"/><Relationship Id="rId5" Type="http://schemas.openxmlformats.org/officeDocument/2006/relationships/image" Target="../media/image64.png"/><Relationship Id="rId4" Type="http://schemas.openxmlformats.org/officeDocument/2006/relationships/image" Target="../media/image97.png"/></Relationships>
</file>

<file path=ppt/slides/_rels/slide7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notesSlide" Target="../notesSlides/notesSlide30.xml"/><Relationship Id="rId7" Type="http://schemas.openxmlformats.org/officeDocument/2006/relationships/image" Target="../media/image102.png"/><Relationship Id="rId2" Type="http://schemas.openxmlformats.org/officeDocument/2006/relationships/slideLayout" Target="../slideLayouts/slideLayout3.xml"/><Relationship Id="rId1" Type="http://schemas.openxmlformats.org/officeDocument/2006/relationships/tags" Target="../tags/tag7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64.png"/><Relationship Id="rId9" Type="http://schemas.openxmlformats.org/officeDocument/2006/relationships/image" Target="../media/image104.png"/></Relationships>
</file>

<file path=ppt/slides/_rels/slide7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notesSlide" Target="../notesSlides/notesSlide31.xml"/><Relationship Id="rId7" Type="http://schemas.openxmlformats.org/officeDocument/2006/relationships/image" Target="../media/image108.png"/><Relationship Id="rId2" Type="http://schemas.openxmlformats.org/officeDocument/2006/relationships/slideLayout" Target="../slideLayouts/slideLayout3.xml"/><Relationship Id="rId1" Type="http://schemas.openxmlformats.org/officeDocument/2006/relationships/tags" Target="../tags/tag79.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8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5.png"/><Relationship Id="rId7" Type="http://schemas.openxmlformats.org/officeDocument/2006/relationships/image" Target="../media/image120.png"/><Relationship Id="rId2" Type="http://schemas.openxmlformats.org/officeDocument/2006/relationships/slideLayout" Target="../slideLayouts/slideLayout3.xml"/><Relationship Id="rId1" Type="http://schemas.openxmlformats.org/officeDocument/2006/relationships/tags" Target="../tags/tag8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2.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3.xml"/><Relationship Id="rId1" Type="http://schemas.openxmlformats.org/officeDocument/2006/relationships/tags" Target="../tags/tag89.xml"/><Relationship Id="rId5" Type="http://schemas.openxmlformats.org/officeDocument/2006/relationships/image" Target="../media/image125.png"/><Relationship Id="rId4" Type="http://schemas.openxmlformats.org/officeDocument/2006/relationships/image" Target="../media/image124.png"/></Relationships>
</file>

<file path=ppt/slides/_rels/slide8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3.xml"/><Relationship Id="rId1" Type="http://schemas.openxmlformats.org/officeDocument/2006/relationships/tags" Target="../tags/tag90.xml"/><Relationship Id="rId5" Type="http://schemas.openxmlformats.org/officeDocument/2006/relationships/image" Target="../media/image126.png"/><Relationship Id="rId4" Type="http://schemas.openxmlformats.org/officeDocument/2006/relationships/image" Target="../media/image12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3.xml"/><Relationship Id="rId1" Type="http://schemas.openxmlformats.org/officeDocument/2006/relationships/tags" Target="../tags/tag91.xml"/><Relationship Id="rId5" Type="http://schemas.openxmlformats.org/officeDocument/2006/relationships/image" Target="../media/image126.png"/><Relationship Id="rId4" Type="http://schemas.openxmlformats.org/officeDocument/2006/relationships/image" Target="../media/image125.png"/></Relationships>
</file>

<file path=ppt/slides/_rels/slide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3.xml"/><Relationship Id="rId1" Type="http://schemas.openxmlformats.org/officeDocument/2006/relationships/tags" Target="../tags/tag92.xml"/><Relationship Id="rId6" Type="http://schemas.openxmlformats.org/officeDocument/2006/relationships/image" Target="../media/image115.png"/><Relationship Id="rId5" Type="http://schemas.openxmlformats.org/officeDocument/2006/relationships/image" Target="../media/image127.png"/><Relationship Id="rId4" Type="http://schemas.openxmlformats.org/officeDocument/2006/relationships/image" Target="../media/image125.png"/></Relationships>
</file>

<file path=ppt/slides/_rels/slide9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3.xml"/><Relationship Id="rId1" Type="http://schemas.openxmlformats.org/officeDocument/2006/relationships/tags" Target="../tags/tag93.xml"/><Relationship Id="rId6" Type="http://schemas.openxmlformats.org/officeDocument/2006/relationships/image" Target="../media/image115.png"/><Relationship Id="rId5" Type="http://schemas.openxmlformats.org/officeDocument/2006/relationships/image" Target="../media/image127.png"/><Relationship Id="rId4" Type="http://schemas.openxmlformats.org/officeDocument/2006/relationships/image" Target="../media/image125.png"/></Relationships>
</file>

<file path=ppt/slides/_rels/slide93.xml.rels><?xml version="1.0" encoding="UTF-8" standalone="yes"?>
<Relationships xmlns="http://schemas.openxmlformats.org/package/2006/relationships"><Relationship Id="rId3" Type="http://schemas.openxmlformats.org/officeDocument/2006/relationships/hyperlink" Target="mailto:saspj@aarhus.dk" TargetMode="External"/><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95.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9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slideLayout" Target="../slideLayouts/slideLayout25.xml"/><Relationship Id="rId1" Type="http://schemas.openxmlformats.org/officeDocument/2006/relationships/tags" Target="../tags/tag97.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9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6.png"/><Relationship Id="rId7" Type="http://schemas.openxmlformats.org/officeDocument/2006/relationships/image" Target="../media/image138.png"/><Relationship Id="rId2" Type="http://schemas.openxmlformats.org/officeDocument/2006/relationships/slideLayout" Target="../slideLayouts/slideLayout25.xml"/><Relationship Id="rId1" Type="http://schemas.openxmlformats.org/officeDocument/2006/relationships/tags" Target="../tags/tag9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37.png"/></Relationships>
</file>

<file path=ppt/slides/_rels/slide9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notesSlide" Target="../notesSlides/notesSlide32.xml"/><Relationship Id="rId7" Type="http://schemas.openxmlformats.org/officeDocument/2006/relationships/image" Target="../media/image66.png"/><Relationship Id="rId2" Type="http://schemas.openxmlformats.org/officeDocument/2006/relationships/slideLayout" Target="../slideLayouts/slideLayout3.xml"/><Relationship Id="rId1" Type="http://schemas.openxmlformats.org/officeDocument/2006/relationships/tags" Target="../tags/tag9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100.xml"/><Relationship Id="rId6" Type="http://schemas.openxmlformats.org/officeDocument/2006/relationships/image" Target="../media/image141.png"/><Relationship Id="rId5" Type="http://schemas.openxmlformats.org/officeDocument/2006/relationships/image" Target="../media/image80.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4A07F0-BF6A-4AEA-BF79-641A3FF1940E}"/>
              </a:ext>
            </a:extLst>
          </p:cNvPr>
          <p:cNvSpPr>
            <a:spLocks noGrp="1"/>
          </p:cNvSpPr>
          <p:nvPr>
            <p:ph type="ctrTitle"/>
          </p:nvPr>
        </p:nvSpPr>
        <p:spPr/>
        <p:txBody>
          <a:bodyPr/>
          <a:lstStyle/>
          <a:p>
            <a:r>
              <a:rPr lang="da-DK" dirty="0"/>
              <a:t>Oprydning i SkoleIntra</a:t>
            </a:r>
            <a:br>
              <a:rPr lang="da-DK" dirty="0"/>
            </a:br>
            <a:r>
              <a:rPr lang="da-DK" dirty="0"/>
              <a:t>og opsætning af Aula</a:t>
            </a:r>
          </a:p>
        </p:txBody>
      </p:sp>
      <p:sp>
        <p:nvSpPr>
          <p:cNvPr id="3" name="Undertitel 2">
            <a:extLst>
              <a:ext uri="{FF2B5EF4-FFF2-40B4-BE49-F238E27FC236}">
                <a16:creationId xmlns:a16="http://schemas.microsoft.com/office/drawing/2014/main" id="{9ABE1F81-205D-4545-ACE1-0FA8AE837AF6}"/>
              </a:ext>
            </a:extLst>
          </p:cNvPr>
          <p:cNvSpPr>
            <a:spLocks noGrp="1"/>
          </p:cNvSpPr>
          <p:nvPr>
            <p:ph type="subTitle" idx="1"/>
          </p:nvPr>
        </p:nvSpPr>
        <p:spPr>
          <a:xfrm>
            <a:off x="1297516" y="3012103"/>
            <a:ext cx="9891593" cy="1655762"/>
          </a:xfrm>
        </p:spPr>
        <p:txBody>
          <a:bodyPr/>
          <a:lstStyle/>
          <a:p>
            <a:r>
              <a:rPr lang="da-DK" dirty="0"/>
              <a:t>Oprydnings- og opsætningsplan og vejledning</a:t>
            </a:r>
          </a:p>
          <a:p>
            <a:r>
              <a:rPr lang="da-DK" dirty="0"/>
              <a:t>Alle roller</a:t>
            </a:r>
          </a:p>
          <a:p>
            <a:endParaRPr lang="da-DK" dirty="0"/>
          </a:p>
          <a:p>
            <a:r>
              <a:rPr lang="da-DK" sz="4800" dirty="0">
                <a:solidFill>
                  <a:srgbClr val="FF0000"/>
                </a:solidFill>
              </a:rPr>
              <a:t>OPDATERET VERSION 8. AUGUST 2019 </a:t>
            </a:r>
          </a:p>
        </p:txBody>
      </p:sp>
    </p:spTree>
    <p:custDataLst>
      <p:tags r:id="rId1"/>
    </p:custDataLst>
    <p:extLst>
      <p:ext uri="{BB962C8B-B14F-4D97-AF65-F5344CB8AC3E}">
        <p14:creationId xmlns:p14="http://schemas.microsoft.com/office/powerpoint/2010/main" val="2144479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61311C2B-271E-45D5-9FC2-8557FEAE3C96}"/>
              </a:ext>
            </a:extLst>
          </p:cNvPr>
          <p:cNvSpPr>
            <a:spLocks noGrp="1"/>
          </p:cNvSpPr>
          <p:nvPr>
            <p:ph sz="quarter" idx="13"/>
          </p:nvPr>
        </p:nvSpPr>
        <p:spPr/>
        <p:txBody>
          <a:bodyPr/>
          <a:lstStyle/>
          <a:p>
            <a:r>
              <a:rPr lang="da-DK"/>
              <a:t>Vejledninger til fase 1</a:t>
            </a:r>
          </a:p>
        </p:txBody>
      </p:sp>
    </p:spTree>
    <p:custDataLst>
      <p:tags r:id="rId1"/>
    </p:custDataLst>
    <p:extLst>
      <p:ext uri="{BB962C8B-B14F-4D97-AF65-F5344CB8AC3E}">
        <p14:creationId xmlns:p14="http://schemas.microsoft.com/office/powerpoint/2010/main" val="16536004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11F45CE9-3A16-4C61-B040-D8ADBD7A4BC3}"/>
              </a:ext>
            </a:extLst>
          </p:cNvPr>
          <p:cNvPicPr>
            <a:picLocks noChangeAspect="1"/>
          </p:cNvPicPr>
          <p:nvPr/>
        </p:nvPicPr>
        <p:blipFill>
          <a:blip r:embed="rId4"/>
          <a:stretch>
            <a:fillRect/>
          </a:stretch>
        </p:blipFill>
        <p:spPr>
          <a:xfrm>
            <a:off x="9171686" y="3906820"/>
            <a:ext cx="2423328" cy="2840106"/>
          </a:xfrm>
          <a:prstGeom prst="rect">
            <a:avLst/>
          </a:prstGeom>
        </p:spPr>
      </p:pic>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NB! Udfør først lige op til deadline! </a:t>
            </a:r>
            <a:br>
              <a:rPr lang="da-DK"/>
            </a:br>
            <a:r>
              <a:rPr lang="da-DK"/>
              <a:t>Slette filer fra alle samlemapper (elever/klasser)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8741833" cy="312965"/>
          </a:xfrm>
        </p:spPr>
        <p:txBody>
          <a:bodyPr>
            <a:normAutofit/>
          </a:bodyPr>
          <a:lstStyle/>
          <a:p>
            <a:r>
              <a:rPr lang="da-DK"/>
              <a:t>SLETTE FILER FRA ALLE SAMLEMAPPER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a:t>
            </a:r>
            <a:r>
              <a:rPr kumimoji="0" lang="da-DK" sz="12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pitchFamily="34" charset="0"/>
              </a:rPr>
              <a:t>Admin</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i venstre side</a:t>
            </a: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r>
              <a:rPr lang="da-DK" sz="1200">
                <a:solidFill>
                  <a:srgbClr val="000000"/>
                </a:solidFill>
                <a:latin typeface="Calibri" panose="020F0502020204030204"/>
              </a:rPr>
              <a:t>Klik på ”</a:t>
            </a:r>
            <a:r>
              <a:rPr lang="da-DK" sz="1200" err="1">
                <a:solidFill>
                  <a:srgbClr val="000000"/>
                </a:solidFill>
                <a:latin typeface="Calibri" panose="020F0502020204030204"/>
              </a:rPr>
              <a:t>ElevIntra</a:t>
            </a:r>
            <a:r>
              <a:rPr lang="da-DK" sz="1200">
                <a:solidFill>
                  <a:srgbClr val="000000"/>
                </a:solidFill>
                <a:latin typeface="Calibri" panose="020F0502020204030204"/>
              </a:rPr>
              <a:t>”</a:t>
            </a: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Vælg klasse</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23191"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r>
              <a:rPr lang="da-DK" sz="1200">
                <a:solidFill>
                  <a:srgbClr val="000000"/>
                </a:solidFill>
                <a:latin typeface="Calibri" panose="020F0502020204030204"/>
              </a:rPr>
              <a:t>Klik på ”Administrer samlemapper” (du føres nu over i </a:t>
            </a:r>
            <a:r>
              <a:rPr lang="da-DK" sz="1200" err="1">
                <a:solidFill>
                  <a:srgbClr val="000000"/>
                </a:solidFill>
                <a:latin typeface="Calibri" panose="020F0502020204030204"/>
              </a:rPr>
              <a:t>ElevIntra</a:t>
            </a:r>
            <a:r>
              <a:rPr lang="da-DK" sz="1200">
                <a:solidFill>
                  <a:srgbClr val="000000"/>
                </a:solidFill>
                <a:latin typeface="Calibri" panose="020F0502020204030204"/>
              </a:rPr>
              <a:t>)</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r>
              <a:rPr lang="da-DK" sz="1200">
                <a:solidFill>
                  <a:srgbClr val="000000"/>
                </a:solidFill>
                <a:latin typeface="Calibri" panose="020F0502020204030204"/>
              </a:rPr>
              <a:t>Klik på ”Samlet oversigt over klassens mapper”</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r>
              <a:rPr lang="da-DK" sz="1200">
                <a:solidFill>
                  <a:srgbClr val="000000"/>
                </a:solidFill>
                <a:latin typeface="Calibri" panose="020F0502020204030204"/>
              </a:rPr>
              <a:t>Der kommer nu en oversigt frem over alle elevers mapper og mapper lavet til klassen. Såfremt der her ligger en mappe skal du slette den, så der er HELT tomt. </a:t>
            </a:r>
            <a:r>
              <a:rPr lang="da-DK" sz="1200">
                <a:solidFill>
                  <a:srgbClr val="FF0000"/>
                </a:solidFill>
                <a:latin typeface="Calibri" panose="020F0502020204030204"/>
              </a:rPr>
              <a:t>VIGTIGT,</a:t>
            </a:r>
            <a:r>
              <a:rPr lang="da-DK" sz="1200">
                <a:solidFill>
                  <a:srgbClr val="000000"/>
                </a:solidFill>
                <a:latin typeface="Calibri" panose="020F0502020204030204"/>
              </a:rPr>
              <a:t> da de ellers overføres til Aula – og I selv skal rydde op i Aula bagefter.</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r>
              <a:rPr lang="da-DK" sz="1200">
                <a:solidFill>
                  <a:srgbClr val="000000"/>
                </a:solidFill>
                <a:latin typeface="Calibri" panose="020F0502020204030204"/>
              </a:rPr>
              <a:t>Gentag trin 1-5 med alle skolens klasser.</a:t>
            </a:r>
          </a:p>
          <a:p>
            <a:pPr marL="194728" marR="0" lvl="0" algn="l" defTabSz="822960" rtl="0" eaLnBrk="1" fontAlgn="auto" latinLnBrk="0" hangingPunct="1">
              <a:lnSpc>
                <a:spcPct val="90000"/>
              </a:lnSpc>
              <a:spcBef>
                <a:spcPts val="900"/>
              </a:spcBef>
              <a:spcAft>
                <a:spcPts val="0"/>
              </a:spcAft>
              <a:buClrTx/>
              <a:buSzTx/>
              <a:tabLst/>
              <a:defRPr/>
            </a:pPr>
            <a:endParaRPr lang="da-DK" sz="1200">
              <a:solidFill>
                <a:srgbClr val="000000"/>
              </a:solidFill>
              <a:latin typeface="Calibri" panose="020F0502020204030204"/>
            </a:endParaRPr>
          </a:p>
          <a:p>
            <a:pPr marL="194728" marR="0" lvl="0" algn="l" defTabSz="822960" rtl="0" eaLnBrk="1" fontAlgn="auto" latinLnBrk="0" hangingPunct="1">
              <a:lnSpc>
                <a:spcPct val="90000"/>
              </a:lnSpc>
              <a:spcBef>
                <a:spcPts val="900"/>
              </a:spcBef>
              <a:spcAft>
                <a:spcPts val="0"/>
              </a:spcAft>
              <a:buClrTx/>
              <a:buSzTx/>
              <a:tabLst/>
              <a:defRPr/>
            </a:pPr>
            <a:endParaRPr lang="da-DK" sz="1200">
              <a:solidFill>
                <a:srgbClr val="000000"/>
              </a:solidFill>
              <a:latin typeface="Calibri" panose="020F0502020204030204"/>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 name="Shape 590">
            <a:extLst>
              <a:ext uri="{FF2B5EF4-FFF2-40B4-BE49-F238E27FC236}">
                <a16:creationId xmlns:a16="http://schemas.microsoft.com/office/drawing/2014/main" id="{3EA97954-A39C-4B8C-860C-218016F7B24F}"/>
              </a:ext>
            </a:extLst>
          </p:cNvPr>
          <p:cNvSpPr/>
          <p:nvPr/>
        </p:nvSpPr>
        <p:spPr>
          <a:xfrm>
            <a:off x="9063177" y="6201056"/>
            <a:ext cx="2423328" cy="45513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Billede 2">
            <a:extLst>
              <a:ext uri="{FF2B5EF4-FFF2-40B4-BE49-F238E27FC236}">
                <a16:creationId xmlns:a16="http://schemas.microsoft.com/office/drawing/2014/main" id="{EDF007E6-A87E-4A4A-B6FC-9636D9AE9674}"/>
              </a:ext>
            </a:extLst>
          </p:cNvPr>
          <p:cNvPicPr>
            <a:picLocks noChangeAspect="1"/>
          </p:cNvPicPr>
          <p:nvPr/>
        </p:nvPicPr>
        <p:blipFill rotWithShape="1">
          <a:blip r:embed="rId5"/>
          <a:srcRect t="37525"/>
          <a:stretch/>
        </p:blipFill>
        <p:spPr>
          <a:xfrm>
            <a:off x="4255405" y="2219686"/>
            <a:ext cx="1476636" cy="1452976"/>
          </a:xfrm>
          <a:prstGeom prst="rect">
            <a:avLst/>
          </a:prstGeom>
          <a:ln>
            <a:solidFill>
              <a:schemeClr val="accent2">
                <a:lumMod val="75000"/>
              </a:schemeClr>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3162593"/>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Billede 5">
            <a:extLst>
              <a:ext uri="{FF2B5EF4-FFF2-40B4-BE49-F238E27FC236}">
                <a16:creationId xmlns:a16="http://schemas.microsoft.com/office/drawing/2014/main" id="{2A1D5329-1B88-4560-AA6B-07921082DB3A}"/>
              </a:ext>
            </a:extLst>
          </p:cNvPr>
          <p:cNvPicPr>
            <a:picLocks noChangeAspect="1"/>
          </p:cNvPicPr>
          <p:nvPr/>
        </p:nvPicPr>
        <p:blipFill rotWithShape="1">
          <a:blip r:embed="rId6"/>
          <a:srcRect r="5532"/>
          <a:stretch/>
        </p:blipFill>
        <p:spPr>
          <a:xfrm>
            <a:off x="4234648" y="3976733"/>
            <a:ext cx="1497393" cy="1028789"/>
          </a:xfrm>
          <a:prstGeom prst="rect">
            <a:avLst/>
          </a:prstGeom>
          <a:ln>
            <a:solidFill>
              <a:schemeClr val="accent2">
                <a:lumMod val="75000"/>
              </a:schemeClr>
            </a:solidFill>
          </a:ln>
        </p:spPr>
      </p:pic>
      <p:sp>
        <p:nvSpPr>
          <p:cNvPr id="25" name="Shape 703">
            <a:extLst>
              <a:ext uri="{FF2B5EF4-FFF2-40B4-BE49-F238E27FC236}">
                <a16:creationId xmlns:a16="http://schemas.microsoft.com/office/drawing/2014/main" id="{329B4E5C-AF4D-4615-8EB5-8C41EE05A241}"/>
              </a:ext>
            </a:extLst>
          </p:cNvPr>
          <p:cNvSpPr/>
          <p:nvPr/>
        </p:nvSpPr>
        <p:spPr>
          <a:xfrm>
            <a:off x="3105683" y="4133943"/>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Billede 6">
            <a:extLst>
              <a:ext uri="{FF2B5EF4-FFF2-40B4-BE49-F238E27FC236}">
                <a16:creationId xmlns:a16="http://schemas.microsoft.com/office/drawing/2014/main" id="{758EFC94-D25F-4773-BC11-C9FAB99896B3}"/>
              </a:ext>
            </a:extLst>
          </p:cNvPr>
          <p:cNvPicPr>
            <a:picLocks noChangeAspect="1"/>
          </p:cNvPicPr>
          <p:nvPr/>
        </p:nvPicPr>
        <p:blipFill>
          <a:blip r:embed="rId7"/>
          <a:stretch>
            <a:fillRect/>
          </a:stretch>
        </p:blipFill>
        <p:spPr>
          <a:xfrm>
            <a:off x="4222559" y="5491983"/>
            <a:ext cx="1509482" cy="391581"/>
          </a:xfrm>
          <a:prstGeom prst="rect">
            <a:avLst/>
          </a:prstGeom>
        </p:spPr>
      </p:pic>
      <p:pic>
        <p:nvPicPr>
          <p:cNvPr id="8" name="Billede 7">
            <a:extLst>
              <a:ext uri="{FF2B5EF4-FFF2-40B4-BE49-F238E27FC236}">
                <a16:creationId xmlns:a16="http://schemas.microsoft.com/office/drawing/2014/main" id="{307D0A58-FB38-43A9-AF8C-311E2C21359B}"/>
              </a:ext>
            </a:extLst>
          </p:cNvPr>
          <p:cNvPicPr>
            <a:picLocks noChangeAspect="1"/>
          </p:cNvPicPr>
          <p:nvPr/>
        </p:nvPicPr>
        <p:blipFill>
          <a:blip r:embed="rId8"/>
          <a:stretch>
            <a:fillRect/>
          </a:stretch>
        </p:blipFill>
        <p:spPr>
          <a:xfrm>
            <a:off x="10118378" y="2048194"/>
            <a:ext cx="1476636" cy="738318"/>
          </a:xfrm>
          <a:prstGeom prst="rect">
            <a:avLst/>
          </a:prstGeom>
          <a:ln>
            <a:solidFill>
              <a:schemeClr val="accent2">
                <a:lumMod val="75000"/>
              </a:schemeClr>
            </a:solidFill>
          </a:ln>
        </p:spPr>
      </p:pic>
      <p:sp>
        <p:nvSpPr>
          <p:cNvPr id="19" name="Shape 703">
            <a:extLst>
              <a:ext uri="{FF2B5EF4-FFF2-40B4-BE49-F238E27FC236}">
                <a16:creationId xmlns:a16="http://schemas.microsoft.com/office/drawing/2014/main" id="{FCC114B1-8C45-46C1-ACF3-347EF8D2489E}"/>
              </a:ext>
            </a:extLst>
          </p:cNvPr>
          <p:cNvSpPr/>
          <p:nvPr/>
        </p:nvSpPr>
        <p:spPr>
          <a:xfrm>
            <a:off x="8901500" y="216669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Billede 8">
            <a:extLst>
              <a:ext uri="{FF2B5EF4-FFF2-40B4-BE49-F238E27FC236}">
                <a16:creationId xmlns:a16="http://schemas.microsoft.com/office/drawing/2014/main" id="{5E849630-571F-4926-8847-D0B46D9AB14B}"/>
              </a:ext>
            </a:extLst>
          </p:cNvPr>
          <p:cNvPicPr>
            <a:picLocks noChangeAspect="1"/>
          </p:cNvPicPr>
          <p:nvPr/>
        </p:nvPicPr>
        <p:blipFill>
          <a:blip r:embed="rId9"/>
          <a:stretch>
            <a:fillRect/>
          </a:stretch>
        </p:blipFill>
        <p:spPr>
          <a:xfrm>
            <a:off x="10056590" y="3115119"/>
            <a:ext cx="1538424" cy="739539"/>
          </a:xfrm>
          <a:prstGeom prst="rect">
            <a:avLst/>
          </a:prstGeom>
          <a:ln>
            <a:solidFill>
              <a:schemeClr val="accent2">
                <a:lumMod val="75000"/>
              </a:schemeClr>
            </a:solidFill>
          </a:ln>
        </p:spPr>
      </p:pic>
      <p:sp>
        <p:nvSpPr>
          <p:cNvPr id="24" name="Shape 703">
            <a:extLst>
              <a:ext uri="{FF2B5EF4-FFF2-40B4-BE49-F238E27FC236}">
                <a16:creationId xmlns:a16="http://schemas.microsoft.com/office/drawing/2014/main" id="{D5EDB5A7-F165-42F9-8695-C6F026EDD8C5}"/>
              </a:ext>
            </a:extLst>
          </p:cNvPr>
          <p:cNvSpPr/>
          <p:nvPr/>
        </p:nvSpPr>
        <p:spPr>
          <a:xfrm>
            <a:off x="8901500" y="298589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Shape 703">
            <a:extLst>
              <a:ext uri="{FF2B5EF4-FFF2-40B4-BE49-F238E27FC236}">
                <a16:creationId xmlns:a16="http://schemas.microsoft.com/office/drawing/2014/main" id="{095FEE47-AC7B-447A-8B7E-952B66761770}"/>
              </a:ext>
            </a:extLst>
          </p:cNvPr>
          <p:cNvSpPr/>
          <p:nvPr/>
        </p:nvSpPr>
        <p:spPr>
          <a:xfrm>
            <a:off x="7824961" y="6052353"/>
            <a:ext cx="1182800" cy="715600"/>
          </a:xfrm>
          <a:prstGeom prst="rightArrow">
            <a:avLst>
              <a:gd name="adj1" fmla="val 50000"/>
              <a:gd name="adj2" fmla="val 50000"/>
            </a:avLst>
          </a:prstGeom>
          <a:solidFill>
            <a:srgbClr val="FF0000"/>
          </a:solid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67" b="0" i="0" u="none" strike="noStrike" kern="0" cap="none" spc="0" normalizeH="0" baseline="0" noProof="0">
                <a:ln>
                  <a:noFill/>
                </a:ln>
                <a:solidFill>
                  <a:schemeClr val="bg1"/>
                </a:solidFill>
                <a:effectLst/>
                <a:uLnTx/>
                <a:uFillTx/>
                <a:latin typeface="Arial"/>
                <a:ea typeface="+mn-ea"/>
                <a:cs typeface="Arial"/>
                <a:sym typeface="Arial"/>
              </a:rPr>
              <a:t>SLET</a:t>
            </a: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4069327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Flytte udvalgte billeder fra SkoleIntra til Aula (ikke obligatorisk!)</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8741833" cy="312965"/>
          </a:xfrm>
        </p:spPr>
        <p:txBody>
          <a:bodyPr>
            <a:normAutofit/>
          </a:bodyPr>
          <a:lstStyle/>
          <a:p>
            <a:r>
              <a:rPr lang="da-DK"/>
              <a:t>ARKIVERE BEVARINGSPLIGTIGE BILLEDER FRA BILLEDARKIVER</a:t>
            </a: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Shape 352">
            <a:extLst>
              <a:ext uri="{FF2B5EF4-FFF2-40B4-BE49-F238E27FC236}">
                <a16:creationId xmlns:a16="http://schemas.microsoft.com/office/drawing/2014/main" id="{CEDD80A7-ECB1-4FCC-8A04-4437B57F7C84}"/>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R="0" lvl="0" algn="l" defTabSz="822960" rtl="0" eaLnBrk="1" fontAlgn="auto" latinLnBrk="0" hangingPunct="1">
              <a:lnSpc>
                <a:spcPct val="90000"/>
              </a:lnSpc>
              <a:spcBef>
                <a:spcPts val="900"/>
              </a:spcBef>
              <a:spcAft>
                <a:spcPts val="0"/>
              </a:spcAft>
              <a:buClrTx/>
              <a:buSzPts val="1100"/>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 kan vælge at lægge nogle billeder op i Aula – fx billeder der viser lidt af skolens hverdag fra det seneste år. Så vil galleriet i Aula ikke virke så </a:t>
            </a:r>
            <a:r>
              <a:rPr lang="da-DK" sz="1200">
                <a:solidFill>
                  <a:srgbClr val="000000"/>
                </a:solidFill>
              </a:rPr>
              <a:t>tomt. Men dette er kun en option.</a:t>
            </a:r>
          </a:p>
          <a:p>
            <a:pPr marR="0" lvl="0" algn="l" defTabSz="822960" rtl="0" eaLnBrk="1" fontAlgn="auto" latinLnBrk="0" hangingPunct="1">
              <a:lnSpc>
                <a:spcPct val="90000"/>
              </a:lnSpc>
              <a:spcBef>
                <a:spcPts val="900"/>
              </a:spcBef>
              <a:spcAft>
                <a:spcPts val="0"/>
              </a:spcAft>
              <a:buClrTx/>
              <a:buSzPts val="1100"/>
              <a:tabLst/>
              <a:defRPr/>
            </a:pPr>
            <a:endParaRPr lang="da-DK" sz="1200">
              <a:solidFill>
                <a:srgbClr val="000000"/>
              </a:solidFill>
            </a:endParaRPr>
          </a:p>
          <a:p>
            <a:pPr marR="0" lvl="0" algn="l" defTabSz="822960" rtl="0" eaLnBrk="1" fontAlgn="auto" latinLnBrk="0" hangingPunct="1">
              <a:lnSpc>
                <a:spcPct val="90000"/>
              </a:lnSpc>
              <a:spcBef>
                <a:spcPts val="900"/>
              </a:spcBef>
              <a:spcAft>
                <a:spcPts val="0"/>
              </a:spcAft>
              <a:buClrTx/>
              <a:buSzPts val="1100"/>
              <a:tabLst/>
              <a:defRPr/>
            </a:pPr>
            <a:r>
              <a:rPr lang="da-DK" sz="1200">
                <a:solidFill>
                  <a:srgbClr val="000000"/>
                </a:solidFill>
              </a:rPr>
              <a:t>Husk, at billeder i Aula skal tagges med de involverede personer, såfremt billedet ikke er et situationsbillede.</a:t>
            </a:r>
          </a:p>
          <a:p>
            <a:pPr marR="0" lvl="0" algn="l" defTabSz="822960" rtl="0" eaLnBrk="1" fontAlgn="auto" latinLnBrk="0" hangingPunct="1">
              <a:lnSpc>
                <a:spcPct val="90000"/>
              </a:lnSpc>
              <a:spcBef>
                <a:spcPts val="900"/>
              </a:spcBef>
              <a:spcAft>
                <a:spcPts val="0"/>
              </a:spcAft>
              <a:buClrTx/>
              <a:buSzPts val="1100"/>
              <a:tabLst/>
              <a:defRPr/>
            </a:pPr>
            <a:endParaRPr lang="da-DK" sz="1200">
              <a:solidFill>
                <a:srgbClr val="000000"/>
              </a:solidFill>
            </a:endParaRPr>
          </a:p>
          <a:p>
            <a:pPr marR="0" lvl="0" algn="l" defTabSz="822960" rtl="0" eaLnBrk="1" fontAlgn="auto" latinLnBrk="0" hangingPunct="1">
              <a:lnSpc>
                <a:spcPct val="90000"/>
              </a:lnSpc>
              <a:spcBef>
                <a:spcPts val="900"/>
              </a:spcBef>
              <a:spcAft>
                <a:spcPts val="0"/>
              </a:spcAft>
              <a:buClrTx/>
              <a:buSzPts val="1100"/>
              <a:tabLst/>
              <a:defRPr/>
            </a:pPr>
            <a:r>
              <a:rPr lang="da-DK" sz="1200">
                <a:solidFill>
                  <a:srgbClr val="000000"/>
                </a:solidFill>
              </a:rPr>
              <a:t>Det nemmeste vil være at pakke nogle af de downloadede zip-filer med albums ud og vælge lidt derfra, som kan tilføjes et album i gruppen ”Alle på xxx skole”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Shape 353">
            <a:extLst>
              <a:ext uri="{FF2B5EF4-FFF2-40B4-BE49-F238E27FC236}">
                <a16:creationId xmlns:a16="http://schemas.microsoft.com/office/drawing/2014/main" id="{4D5A7EEA-EB28-4484-9932-65DAC861EDB9}"/>
              </a:ext>
            </a:extLst>
          </p:cNvPr>
          <p:cNvSpPr txBox="1">
            <a:spLocks/>
          </p:cNvSpPr>
          <p:nvPr/>
        </p:nvSpPr>
        <p:spPr>
          <a:xfrm>
            <a:off x="5808372" y="1994536"/>
            <a:ext cx="4102245"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R="0" lvl="0" algn="l" defTabSz="822960" rtl="0" eaLnBrk="1" fontAlgn="auto" latinLnBrk="0" hangingPunct="1">
              <a:lnSpc>
                <a:spcPct val="90000"/>
              </a:lnSpc>
              <a:spcBef>
                <a:spcPts val="900"/>
              </a:spcBef>
              <a:spcAft>
                <a:spcPts val="0"/>
              </a:spcAft>
              <a:buClrTx/>
              <a:buSzPts val="1100"/>
              <a:tabLst/>
              <a:defRPr/>
            </a:pPr>
            <a:endParaRPr lang="da-DK" sz="1200">
              <a:solidFill>
                <a:srgbClr val="000000"/>
              </a:solidFill>
              <a:latin typeface="Calibri" panose="020F0502020204030204"/>
            </a:endParaRPr>
          </a:p>
        </p:txBody>
      </p:sp>
    </p:spTree>
    <p:custDataLst>
      <p:tags r:id="rId1"/>
    </p:custDataLst>
    <p:extLst>
      <p:ext uri="{BB962C8B-B14F-4D97-AF65-F5344CB8AC3E}">
        <p14:creationId xmlns:p14="http://schemas.microsoft.com/office/powerpoint/2010/main" val="35561513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81E1352-DC2F-4FB1-BE41-6A793E2D6FCE}"/>
              </a:ext>
            </a:extLst>
          </p:cNvPr>
          <p:cNvSpPr>
            <a:spLocks noGrp="1"/>
          </p:cNvSpPr>
          <p:nvPr>
            <p:ph type="title"/>
          </p:nvPr>
        </p:nvSpPr>
        <p:spPr/>
        <p:txBody>
          <a:bodyPr/>
          <a:lstStyle/>
          <a:p>
            <a:r>
              <a:rPr lang="da-DK"/>
              <a:t>Arkivere elevplaner for afgangselever</a:t>
            </a:r>
          </a:p>
        </p:txBody>
      </p:sp>
      <p:sp>
        <p:nvSpPr>
          <p:cNvPr id="5" name="Pladsholder til tekst 4">
            <a:extLst>
              <a:ext uri="{FF2B5EF4-FFF2-40B4-BE49-F238E27FC236}">
                <a16:creationId xmlns:a16="http://schemas.microsoft.com/office/drawing/2014/main" id="{15032DF7-728D-404E-B8FF-E35E9E40A380}"/>
              </a:ext>
            </a:extLst>
          </p:cNvPr>
          <p:cNvSpPr>
            <a:spLocks noGrp="1"/>
          </p:cNvSpPr>
          <p:nvPr>
            <p:ph type="body" sz="quarter" idx="13"/>
          </p:nvPr>
        </p:nvSpPr>
        <p:spPr/>
        <p:txBody>
          <a:bodyPr/>
          <a:lstStyle/>
          <a:p>
            <a:r>
              <a:rPr lang="da-DK"/>
              <a:t>ARKIVERE ELEVPLANER FOR AFGANGSELEVER</a:t>
            </a:r>
          </a:p>
        </p:txBody>
      </p:sp>
      <p:sp>
        <p:nvSpPr>
          <p:cNvPr id="6" name="Pladsholder til tekst 5">
            <a:extLst>
              <a:ext uri="{FF2B5EF4-FFF2-40B4-BE49-F238E27FC236}">
                <a16:creationId xmlns:a16="http://schemas.microsoft.com/office/drawing/2014/main" id="{036F3F41-7CD0-42EE-AB4B-377AB9E59938}"/>
              </a:ext>
            </a:extLst>
          </p:cNvPr>
          <p:cNvSpPr>
            <a:spLocks noGrp="1"/>
          </p:cNvSpPr>
          <p:nvPr>
            <p:ph type="body" sz="quarter" idx="14"/>
          </p:nvPr>
        </p:nvSpPr>
        <p:spPr/>
        <p:txBody>
          <a:bodyPr/>
          <a:lstStyle/>
          <a:p>
            <a:endParaRPr lang="da-DK"/>
          </a:p>
        </p:txBody>
      </p:sp>
      <p:sp>
        <p:nvSpPr>
          <p:cNvPr id="7" name="Rektangel 6">
            <a:extLst>
              <a:ext uri="{FF2B5EF4-FFF2-40B4-BE49-F238E27FC236}">
                <a16:creationId xmlns:a16="http://schemas.microsoft.com/office/drawing/2014/main" id="{6D43246B-6C6A-470B-A17B-07D101DCC8FE}"/>
              </a:ext>
            </a:extLst>
          </p:cNvPr>
          <p:cNvSpPr/>
          <p:nvPr/>
        </p:nvSpPr>
        <p:spPr>
          <a:xfrm rot="20156534">
            <a:off x="650581" y="2966981"/>
            <a:ext cx="10669459" cy="1535547"/>
          </a:xfrm>
          <a:prstGeom prst="rect">
            <a:avLst/>
          </a:prstGeom>
          <a:solidFill>
            <a:srgbClr val="E32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6000"/>
              <a:t>Afvent vejledning!</a:t>
            </a:r>
          </a:p>
        </p:txBody>
      </p:sp>
    </p:spTree>
    <p:custDataLst>
      <p:tags r:id="rId1"/>
    </p:custDataLst>
    <p:extLst>
      <p:ext uri="{BB962C8B-B14F-4D97-AF65-F5344CB8AC3E}">
        <p14:creationId xmlns:p14="http://schemas.microsoft.com/office/powerpoint/2010/main" val="24590912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81E1352-DC2F-4FB1-BE41-6A793E2D6FCE}"/>
              </a:ext>
            </a:extLst>
          </p:cNvPr>
          <p:cNvSpPr>
            <a:spLocks noGrp="1"/>
          </p:cNvSpPr>
          <p:nvPr>
            <p:ph type="title"/>
          </p:nvPr>
        </p:nvSpPr>
        <p:spPr/>
        <p:txBody>
          <a:bodyPr/>
          <a:lstStyle/>
          <a:p>
            <a:r>
              <a:rPr lang="da-DK" sz="3200" dirty="0"/>
              <a:t>Udføre opgaver i forbindelse med </a:t>
            </a:r>
            <a:r>
              <a:rPr lang="da-DK" sz="3200" dirty="0" err="1"/>
              <a:t>årsrul</a:t>
            </a:r>
            <a:r>
              <a:rPr lang="da-DK" sz="3200" dirty="0"/>
              <a:t> i Aula</a:t>
            </a:r>
            <a:endParaRPr lang="da-DK" dirty="0"/>
          </a:p>
        </p:txBody>
      </p:sp>
      <p:sp>
        <p:nvSpPr>
          <p:cNvPr id="5" name="Pladsholder til tekst 4">
            <a:extLst>
              <a:ext uri="{FF2B5EF4-FFF2-40B4-BE49-F238E27FC236}">
                <a16:creationId xmlns:a16="http://schemas.microsoft.com/office/drawing/2014/main" id="{15032DF7-728D-404E-B8FF-E35E9E40A380}"/>
              </a:ext>
            </a:extLst>
          </p:cNvPr>
          <p:cNvSpPr>
            <a:spLocks noGrp="1"/>
          </p:cNvSpPr>
          <p:nvPr>
            <p:ph type="body" sz="quarter" idx="13"/>
          </p:nvPr>
        </p:nvSpPr>
        <p:spPr/>
        <p:txBody>
          <a:bodyPr/>
          <a:lstStyle/>
          <a:p>
            <a:r>
              <a:rPr lang="da-DK" sz="1600" dirty="0"/>
              <a:t>UDFØRE OPGAVER I FORBINDELSE MED ÅRSRUL I AULA</a:t>
            </a:r>
            <a:endParaRPr lang="da-DK" dirty="0"/>
          </a:p>
        </p:txBody>
      </p:sp>
      <p:sp>
        <p:nvSpPr>
          <p:cNvPr id="6" name="Pladsholder til tekst 5">
            <a:extLst>
              <a:ext uri="{FF2B5EF4-FFF2-40B4-BE49-F238E27FC236}">
                <a16:creationId xmlns:a16="http://schemas.microsoft.com/office/drawing/2014/main" id="{036F3F41-7CD0-42EE-AB4B-377AB9E59938}"/>
              </a:ext>
            </a:extLst>
          </p:cNvPr>
          <p:cNvSpPr>
            <a:spLocks noGrp="1"/>
          </p:cNvSpPr>
          <p:nvPr>
            <p:ph type="body" sz="quarter" idx="14"/>
          </p:nvPr>
        </p:nvSpPr>
        <p:spPr/>
        <p:txBody>
          <a:bodyPr/>
          <a:lstStyle/>
          <a:p>
            <a:r>
              <a:rPr lang="da-DK" dirty="0"/>
              <a:t>Vejledning til opgaverne finder du </a:t>
            </a:r>
            <a:r>
              <a:rPr lang="da-DK" dirty="0">
                <a:hlinkClick r:id="rId3"/>
              </a:rPr>
              <a:t>HER</a:t>
            </a:r>
            <a:endParaRPr lang="da-DK" dirty="0"/>
          </a:p>
        </p:txBody>
      </p:sp>
    </p:spTree>
    <p:custDataLst>
      <p:tags r:id="rId1"/>
    </p:custDataLst>
    <p:extLst>
      <p:ext uri="{BB962C8B-B14F-4D97-AF65-F5344CB8AC3E}">
        <p14:creationId xmlns:p14="http://schemas.microsoft.com/office/powerpoint/2010/main" val="36365736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61311C2B-271E-45D5-9FC2-8557FEAE3C96}"/>
              </a:ext>
            </a:extLst>
          </p:cNvPr>
          <p:cNvSpPr>
            <a:spLocks noGrp="1"/>
          </p:cNvSpPr>
          <p:nvPr>
            <p:ph sz="quarter" idx="13"/>
          </p:nvPr>
        </p:nvSpPr>
        <p:spPr/>
        <p:txBody>
          <a:bodyPr/>
          <a:lstStyle/>
          <a:p>
            <a:r>
              <a:rPr lang="da-DK"/>
              <a:t>Vejledninger til fase 8</a:t>
            </a:r>
          </a:p>
        </p:txBody>
      </p:sp>
    </p:spTree>
    <p:custDataLst>
      <p:tags r:id="rId1"/>
    </p:custDataLst>
    <p:extLst>
      <p:ext uri="{BB962C8B-B14F-4D97-AF65-F5344CB8AC3E}">
        <p14:creationId xmlns:p14="http://schemas.microsoft.com/office/powerpoint/2010/main" val="20773070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10BDB7"/>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Aula-administrator</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8</a:t>
            </a:r>
          </a:p>
        </p:txBody>
      </p:sp>
    </p:spTree>
    <p:custDataLst>
      <p:tags r:id="rId1"/>
    </p:custDataLst>
    <p:extLst>
      <p:ext uri="{BB962C8B-B14F-4D97-AF65-F5344CB8AC3E}">
        <p14:creationId xmlns:p14="http://schemas.microsoft.com/office/powerpoint/2010/main" val="15159149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Oprette nyheder og opslag i Aula (nyheder vedr. det kommende skoleår)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fontScale="92500"/>
          </a:bodyPr>
          <a:lstStyle/>
          <a:p>
            <a:r>
              <a:rPr lang="da-DK"/>
              <a:t>OPRETTE NYHEDER OG OPSLAG I AULA (NYHEDER VEDR. DET KOMMENDE SKOLEÅR)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Kig på opslagstavlen i </a:t>
            </a:r>
            <a:r>
              <a:rPr kumimoji="0" lang="da-DK" sz="12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PersonaleIntra</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lang="da-DK" sz="1200">
                <a:solidFill>
                  <a:srgbClr val="000000"/>
                </a:solidFill>
              </a:rPr>
              <a:t>Er der her opslag vedrørende det kommende skoleår, skal du oprette disse på ny i Aula.</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lang="da-DK" sz="1200">
                <a:solidFill>
                  <a:srgbClr val="000000"/>
                </a:solidFill>
              </a:rPr>
              <a:t>Vær opmærksom på, at du kun laver opslag til de grupper, som det er relevant for.</a:t>
            </a: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FÆLLES</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Shape 358">
            <a:extLst>
              <a:ext uri="{FF2B5EF4-FFF2-40B4-BE49-F238E27FC236}">
                <a16:creationId xmlns:a16="http://schemas.microsoft.com/office/drawing/2014/main" id="{30889C36-4B5E-4D80-952D-63E24933805A}"/>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Shape 363">
            <a:extLst>
              <a:ext uri="{FF2B5EF4-FFF2-40B4-BE49-F238E27FC236}">
                <a16:creationId xmlns:a16="http://schemas.microsoft.com/office/drawing/2014/main" id="{35A05DE8-B674-4645-8CE7-CF85A3C91A62}"/>
              </a:ext>
            </a:extLst>
          </p:cNvPr>
          <p:cNvSpPr txBox="1"/>
          <p:nvPr/>
        </p:nvSpPr>
        <p:spPr>
          <a:xfrm>
            <a:off x="10539181" y="55613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29" name="Shape 703">
            <a:extLst>
              <a:ext uri="{FF2B5EF4-FFF2-40B4-BE49-F238E27FC236}">
                <a16:creationId xmlns:a16="http://schemas.microsoft.com/office/drawing/2014/main" id="{2792C7A5-48F4-4D21-B4B8-D72B95DA9E72}"/>
              </a:ext>
            </a:extLst>
          </p:cNvPr>
          <p:cNvSpPr/>
          <p:nvPr/>
        </p:nvSpPr>
        <p:spPr>
          <a:xfrm>
            <a:off x="7629223" y="3734754"/>
            <a:ext cx="126228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Billede 5">
            <a:extLst>
              <a:ext uri="{FF2B5EF4-FFF2-40B4-BE49-F238E27FC236}">
                <a16:creationId xmlns:a16="http://schemas.microsoft.com/office/drawing/2014/main" id="{9691BA63-A723-4CAB-92FB-F361179EF821}"/>
              </a:ext>
            </a:extLst>
          </p:cNvPr>
          <p:cNvPicPr>
            <a:picLocks noChangeAspect="1"/>
          </p:cNvPicPr>
          <p:nvPr/>
        </p:nvPicPr>
        <p:blipFill rotWithShape="1">
          <a:blip r:embed="rId4"/>
          <a:srcRect b="18269"/>
          <a:stretch/>
        </p:blipFill>
        <p:spPr>
          <a:xfrm>
            <a:off x="3704583" y="1949945"/>
            <a:ext cx="3924640" cy="4515626"/>
          </a:xfrm>
          <a:prstGeom prst="rect">
            <a:avLst/>
          </a:prstGeom>
          <a:ln>
            <a:solidFill>
              <a:srgbClr val="1F7298"/>
            </a:solidFill>
          </a:ln>
        </p:spPr>
      </p:pic>
      <p:pic>
        <p:nvPicPr>
          <p:cNvPr id="8" name="Grafik 7" descr="Hjælp">
            <a:extLst>
              <a:ext uri="{FF2B5EF4-FFF2-40B4-BE49-F238E27FC236}">
                <a16:creationId xmlns:a16="http://schemas.microsoft.com/office/drawing/2014/main" id="{2B08FFCC-C23A-47CC-8E08-9A38D3303E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08703" y="2977251"/>
            <a:ext cx="903497" cy="903497"/>
          </a:xfrm>
          <a:prstGeom prst="rect">
            <a:avLst/>
          </a:prstGeom>
        </p:spPr>
      </p:pic>
      <p:pic>
        <p:nvPicPr>
          <p:cNvPr id="30" name="Billede 29">
            <a:extLst>
              <a:ext uri="{FF2B5EF4-FFF2-40B4-BE49-F238E27FC236}">
                <a16:creationId xmlns:a16="http://schemas.microsoft.com/office/drawing/2014/main" id="{CBC2CA98-C2B5-48EF-8AC4-EB9D25543B2B}"/>
              </a:ext>
            </a:extLst>
          </p:cNvPr>
          <p:cNvPicPr>
            <a:picLocks noChangeAspect="1"/>
          </p:cNvPicPr>
          <p:nvPr/>
        </p:nvPicPr>
        <p:blipFill rotWithShape="1">
          <a:blip r:embed="rId7"/>
          <a:srcRect l="19317" b="61690"/>
          <a:stretch/>
        </p:blipFill>
        <p:spPr>
          <a:xfrm>
            <a:off x="4209578" y="3312284"/>
            <a:ext cx="867247" cy="1043026"/>
          </a:xfrm>
          <a:prstGeom prst="rect">
            <a:avLst/>
          </a:prstGeom>
          <a:solidFill>
            <a:schemeClr val="bg1"/>
          </a:solidFill>
        </p:spPr>
      </p:pic>
      <p:pic>
        <p:nvPicPr>
          <p:cNvPr id="31" name="Picture 234" descr="https://s3.invisionapp-cdn.com/storage.invisionapp.com/screens/files/302572396.png?x-amz-meta-iv=3&amp;response-cache-control=max-age%3D2419200&amp;x-amz-meta-ck=e541da24c61cc5a29c5e0683273ff941&amp;AWSAccessKeyId=AKIAJFUMDU3L6GTLUDYA&amp;Expires=1541030400&amp;Signature=%2FabF6d2t7iC30Ucv5LIGgLw6hek%3D">
            <a:extLst>
              <a:ext uri="{FF2B5EF4-FFF2-40B4-BE49-F238E27FC236}">
                <a16:creationId xmlns:a16="http://schemas.microsoft.com/office/drawing/2014/main" id="{A90148C5-3D86-4779-9A1A-702C59D7FAE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680" t="4660" r="26656" b="50407"/>
          <a:stretch/>
        </p:blipFill>
        <p:spPr bwMode="auto">
          <a:xfrm>
            <a:off x="8867405" y="1988326"/>
            <a:ext cx="3127547" cy="4477243"/>
          </a:xfrm>
          <a:prstGeom prst="rect">
            <a:avLst/>
          </a:prstGeom>
          <a:noFill/>
          <a:ln>
            <a:solidFill>
              <a:srgbClr val="1F7298"/>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488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Oprette begivenheder i kalenderen i Aula</a:t>
            </a:r>
            <a:br>
              <a:rPr lang="da-DK"/>
            </a:br>
            <a:r>
              <a:rPr lang="da-DK"/>
              <a:t>(Aktiviteter i det kommende skoleår)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OPRETTE BEGIVENHEDER I AULA (AKTIVITETER I DET KOMMENDE SKOLEÅR)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Kig på skolens kalender i </a:t>
            </a:r>
            <a:r>
              <a:rPr kumimoji="0" lang="da-DK" sz="12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PersonaleIntra</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lang="da-DK" sz="1200">
                <a:solidFill>
                  <a:srgbClr val="000000"/>
                </a:solidFill>
              </a:rPr>
              <a:t>Er der her lagt begivenheder vedrørende det kommende skoleår, skal du oprette disse på ny i Aulas kalender</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lang="da-DK" sz="1200">
                <a:solidFill>
                  <a:srgbClr val="000000"/>
                </a:solidFill>
              </a:rPr>
              <a:t>Vær opmærksom på, at du kun skal vælge de deltagere for hvem, begivenheden er relevant for</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lang="da-DK" sz="1200">
                <a:solidFill>
                  <a:srgbClr val="000000"/>
                </a:solidFill>
              </a:rPr>
              <a:t>Opret også ferieplanen for det kommende skoleår i gruppen ”Alle på xxx-skolen”, så vil alle på skolen kunne se feriedagene.</a:t>
            </a: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FÆLLES</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Shape 358">
            <a:extLst>
              <a:ext uri="{FF2B5EF4-FFF2-40B4-BE49-F238E27FC236}">
                <a16:creationId xmlns:a16="http://schemas.microsoft.com/office/drawing/2014/main" id="{30889C36-4B5E-4D80-952D-63E24933805A}"/>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Shape 363">
            <a:extLst>
              <a:ext uri="{FF2B5EF4-FFF2-40B4-BE49-F238E27FC236}">
                <a16:creationId xmlns:a16="http://schemas.microsoft.com/office/drawing/2014/main" id="{35A05DE8-B674-4645-8CE7-CF85A3C91A62}"/>
              </a:ext>
            </a:extLst>
          </p:cNvPr>
          <p:cNvSpPr txBox="1"/>
          <p:nvPr/>
        </p:nvSpPr>
        <p:spPr>
          <a:xfrm>
            <a:off x="10539181" y="55613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29" name="Shape 703">
            <a:extLst>
              <a:ext uri="{FF2B5EF4-FFF2-40B4-BE49-F238E27FC236}">
                <a16:creationId xmlns:a16="http://schemas.microsoft.com/office/drawing/2014/main" id="{2792C7A5-48F4-4D21-B4B8-D72B95DA9E72}"/>
              </a:ext>
            </a:extLst>
          </p:cNvPr>
          <p:cNvSpPr/>
          <p:nvPr/>
        </p:nvSpPr>
        <p:spPr>
          <a:xfrm>
            <a:off x="7619698" y="3734754"/>
            <a:ext cx="126228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Grafik 7" descr="Hjælp">
            <a:extLst>
              <a:ext uri="{FF2B5EF4-FFF2-40B4-BE49-F238E27FC236}">
                <a16:creationId xmlns:a16="http://schemas.microsoft.com/office/drawing/2014/main" id="{2B08FFCC-C23A-47CC-8E08-9A38D3303E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08703" y="2977251"/>
            <a:ext cx="903497" cy="903497"/>
          </a:xfrm>
          <a:prstGeom prst="rect">
            <a:avLst/>
          </a:prstGeom>
        </p:spPr>
      </p:pic>
      <p:pic>
        <p:nvPicPr>
          <p:cNvPr id="2" name="Billede 1">
            <a:extLst>
              <a:ext uri="{FF2B5EF4-FFF2-40B4-BE49-F238E27FC236}">
                <a16:creationId xmlns:a16="http://schemas.microsoft.com/office/drawing/2014/main" id="{3EB96C17-160E-4CDC-B6BC-370B0CE985D0}"/>
              </a:ext>
            </a:extLst>
          </p:cNvPr>
          <p:cNvPicPr>
            <a:picLocks noChangeAspect="1"/>
          </p:cNvPicPr>
          <p:nvPr/>
        </p:nvPicPr>
        <p:blipFill>
          <a:blip r:embed="rId6"/>
          <a:stretch>
            <a:fillRect/>
          </a:stretch>
        </p:blipFill>
        <p:spPr>
          <a:xfrm>
            <a:off x="4044435" y="3012625"/>
            <a:ext cx="3584788" cy="1835846"/>
          </a:xfrm>
          <a:prstGeom prst="rect">
            <a:avLst/>
          </a:prstGeom>
          <a:ln>
            <a:solidFill>
              <a:srgbClr val="1F7298"/>
            </a:solidFill>
          </a:ln>
        </p:spPr>
      </p:pic>
      <p:pic>
        <p:nvPicPr>
          <p:cNvPr id="3" name="Billede 2">
            <a:extLst>
              <a:ext uri="{FF2B5EF4-FFF2-40B4-BE49-F238E27FC236}">
                <a16:creationId xmlns:a16="http://schemas.microsoft.com/office/drawing/2014/main" id="{722F7580-D8E4-4719-85B3-9F4E93D721BA}"/>
              </a:ext>
            </a:extLst>
          </p:cNvPr>
          <p:cNvPicPr>
            <a:picLocks noChangeAspect="1"/>
          </p:cNvPicPr>
          <p:nvPr/>
        </p:nvPicPr>
        <p:blipFill rotWithShape="1">
          <a:blip r:embed="rId7"/>
          <a:srcRect l="2936" b="17335"/>
          <a:stretch/>
        </p:blipFill>
        <p:spPr>
          <a:xfrm>
            <a:off x="8961458" y="2972328"/>
            <a:ext cx="2883600" cy="1876143"/>
          </a:xfrm>
          <a:prstGeom prst="rect">
            <a:avLst/>
          </a:prstGeom>
          <a:ln>
            <a:solidFill>
              <a:srgbClr val="1F7298"/>
            </a:solidFill>
          </a:ln>
        </p:spPr>
      </p:pic>
    </p:spTree>
    <p:custDataLst>
      <p:tags r:id="rId1"/>
    </p:custDataLst>
    <p:extLst>
      <p:ext uri="{BB962C8B-B14F-4D97-AF65-F5344CB8AC3E}">
        <p14:creationId xmlns:p14="http://schemas.microsoft.com/office/powerpoint/2010/main" val="9219882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Oprette reservationer i Aula</a:t>
            </a:r>
            <a:br>
              <a:rPr lang="da-DK"/>
            </a:br>
            <a:r>
              <a:rPr lang="da-DK"/>
              <a:t>(Til det kommende skoleår)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OPRETTE RESERVATIONER I AULA (TIL DET KOMMENDE SKOLEÅR)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”Koordination”</a:t>
            </a: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”Reservationer”</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”Samlet oversigt”</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FÆLLES</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Shape 358">
            <a:extLst>
              <a:ext uri="{FF2B5EF4-FFF2-40B4-BE49-F238E27FC236}">
                <a16:creationId xmlns:a16="http://schemas.microsoft.com/office/drawing/2014/main" id="{30889C36-4B5E-4D80-952D-63E24933805A}"/>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Shape 363">
            <a:extLst>
              <a:ext uri="{FF2B5EF4-FFF2-40B4-BE49-F238E27FC236}">
                <a16:creationId xmlns:a16="http://schemas.microsoft.com/office/drawing/2014/main" id="{35A05DE8-B674-4645-8CE7-CF85A3C91A62}"/>
              </a:ext>
            </a:extLst>
          </p:cNvPr>
          <p:cNvSpPr txBox="1"/>
          <p:nvPr/>
        </p:nvSpPr>
        <p:spPr>
          <a:xfrm>
            <a:off x="10539181" y="55613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pic>
        <p:nvPicPr>
          <p:cNvPr id="6" name="Billede 5">
            <a:extLst>
              <a:ext uri="{FF2B5EF4-FFF2-40B4-BE49-F238E27FC236}">
                <a16:creationId xmlns:a16="http://schemas.microsoft.com/office/drawing/2014/main" id="{59590ABC-AE93-448B-811B-5D6CCD34A1F9}"/>
              </a:ext>
            </a:extLst>
          </p:cNvPr>
          <p:cNvPicPr>
            <a:picLocks noChangeAspect="1"/>
          </p:cNvPicPr>
          <p:nvPr/>
        </p:nvPicPr>
        <p:blipFill rotWithShape="1">
          <a:blip r:embed="rId4"/>
          <a:srcRect b="19112"/>
          <a:stretch/>
        </p:blipFill>
        <p:spPr>
          <a:xfrm>
            <a:off x="4288483" y="2160496"/>
            <a:ext cx="1607959" cy="1547212"/>
          </a:xfrm>
          <a:prstGeom prst="rect">
            <a:avLst/>
          </a:prstGeom>
          <a:ln>
            <a:solidFill>
              <a:srgbClr val="1F7298"/>
            </a:solidFill>
          </a:ln>
        </p:spPr>
      </p:pic>
      <p:sp>
        <p:nvSpPr>
          <p:cNvPr id="29" name="Shape 703">
            <a:extLst>
              <a:ext uri="{FF2B5EF4-FFF2-40B4-BE49-F238E27FC236}">
                <a16:creationId xmlns:a16="http://schemas.microsoft.com/office/drawing/2014/main" id="{2792C7A5-48F4-4D21-B4B8-D72B95DA9E72}"/>
              </a:ext>
            </a:extLst>
          </p:cNvPr>
          <p:cNvSpPr/>
          <p:nvPr/>
        </p:nvSpPr>
        <p:spPr>
          <a:xfrm>
            <a:off x="3105683" y="1988326"/>
            <a:ext cx="126228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Shape 703">
            <a:extLst>
              <a:ext uri="{FF2B5EF4-FFF2-40B4-BE49-F238E27FC236}">
                <a16:creationId xmlns:a16="http://schemas.microsoft.com/office/drawing/2014/main" id="{6F4CC18D-ABD6-4DD0-988C-AC825B7AB536}"/>
              </a:ext>
            </a:extLst>
          </p:cNvPr>
          <p:cNvSpPr/>
          <p:nvPr/>
        </p:nvSpPr>
        <p:spPr>
          <a:xfrm>
            <a:off x="3105683" y="300616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Billede 6">
            <a:extLst>
              <a:ext uri="{FF2B5EF4-FFF2-40B4-BE49-F238E27FC236}">
                <a16:creationId xmlns:a16="http://schemas.microsoft.com/office/drawing/2014/main" id="{7FA20D26-8CB2-409A-A05D-0827C85614BE}"/>
              </a:ext>
            </a:extLst>
          </p:cNvPr>
          <p:cNvPicPr>
            <a:picLocks noChangeAspect="1"/>
          </p:cNvPicPr>
          <p:nvPr/>
        </p:nvPicPr>
        <p:blipFill>
          <a:blip r:embed="rId5"/>
          <a:stretch>
            <a:fillRect/>
          </a:stretch>
        </p:blipFill>
        <p:spPr>
          <a:xfrm>
            <a:off x="4288483" y="4050233"/>
            <a:ext cx="1607959" cy="1326086"/>
          </a:xfrm>
          <a:prstGeom prst="rect">
            <a:avLst/>
          </a:prstGeom>
          <a:ln>
            <a:solidFill>
              <a:srgbClr val="1F7298"/>
            </a:solidFill>
          </a:ln>
        </p:spPr>
      </p:pic>
      <p:sp>
        <p:nvSpPr>
          <p:cNvPr id="14" name="Shape 703">
            <a:extLst>
              <a:ext uri="{FF2B5EF4-FFF2-40B4-BE49-F238E27FC236}">
                <a16:creationId xmlns:a16="http://schemas.microsoft.com/office/drawing/2014/main" id="{436A3F48-8925-4F99-ADBA-CBFB9E00930F}"/>
              </a:ext>
            </a:extLst>
          </p:cNvPr>
          <p:cNvSpPr/>
          <p:nvPr/>
        </p:nvSpPr>
        <p:spPr>
          <a:xfrm>
            <a:off x="3105683" y="4527892"/>
            <a:ext cx="126228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Shape 353">
            <a:extLst>
              <a:ext uri="{FF2B5EF4-FFF2-40B4-BE49-F238E27FC236}">
                <a16:creationId xmlns:a16="http://schemas.microsoft.com/office/drawing/2014/main" id="{2E72583F-C489-4B87-9A3D-2E9DB9612D3E}"/>
              </a:ext>
            </a:extLst>
          </p:cNvPr>
          <p:cNvSpPr txBox="1">
            <a:spLocks/>
          </p:cNvSpPr>
          <p:nvPr/>
        </p:nvSpPr>
        <p:spPr>
          <a:xfrm>
            <a:off x="5808373" y="1994536"/>
            <a:ext cx="4028084"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Vælg:</a:t>
            </a:r>
          </a:p>
          <a:p>
            <a:pPr marL="499110" lvl="1" indent="-228600">
              <a:spcBef>
                <a:spcPts val="900"/>
              </a:spcBef>
              <a:buSzPts val="1100"/>
            </a:pPr>
            <a:r>
              <a:rPr kumimoji="0" lang="da-DK" sz="96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1. august som dato,</a:t>
            </a:r>
          </a:p>
          <a:p>
            <a:pPr marL="499110" lvl="1" indent="-228600">
              <a:spcBef>
                <a:spcPts val="900"/>
              </a:spcBef>
              <a:buSzPts val="1100"/>
            </a:pPr>
            <a:r>
              <a:rPr lang="da-DK" sz="960">
                <a:solidFill>
                  <a:srgbClr val="000000"/>
                </a:solidFill>
                <a:latin typeface="Calibri" panose="020F0502020204030204"/>
              </a:rPr>
              <a:t>P</a:t>
            </a:r>
            <a:r>
              <a:rPr kumimoji="0" lang="da-DK" sz="96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pitchFamily="34" charset="0"/>
              </a:rPr>
              <a:t>eriode</a:t>
            </a:r>
            <a:r>
              <a:rPr lang="da-DK" sz="960">
                <a:solidFill>
                  <a:srgbClr val="000000"/>
                </a:solidFill>
                <a:latin typeface="Calibri" panose="020F0502020204030204"/>
              </a:rPr>
              <a:t>: </a:t>
            </a:r>
            <a:r>
              <a:rPr kumimoji="0" lang="da-DK" sz="96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”Den valgte måned”</a:t>
            </a:r>
          </a:p>
          <a:p>
            <a:pPr marL="499110" lvl="1" indent="-228600">
              <a:spcBef>
                <a:spcPts val="900"/>
              </a:spcBef>
              <a:buSzPts val="1100"/>
            </a:pPr>
            <a:r>
              <a:rPr kumimoji="0" lang="da-DK" sz="96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Ressource: ”Alle ressourcer” </a:t>
            </a:r>
          </a:p>
          <a:p>
            <a:pPr marL="499110" lvl="1" indent="-228600">
              <a:spcBef>
                <a:spcPts val="900"/>
              </a:spcBef>
              <a:buSzPts val="1100"/>
            </a:pPr>
            <a:r>
              <a:rPr lang="da-DK" sz="960">
                <a:solidFill>
                  <a:srgbClr val="000000"/>
                </a:solidFill>
                <a:latin typeface="Calibri" panose="020F0502020204030204"/>
              </a:rPr>
              <a:t>F</a:t>
            </a:r>
            <a:r>
              <a:rPr kumimoji="0" lang="da-DK" sz="96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orm: ”Liste”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Du får nu en liste med bookinger i den pågældende måned. Opret disse igen i Aula, hvis det vurderes at være vigtige reservationer (fx introduktion for forældre på første skoledag etc.).</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Udsend evt. listen til skolens medarbejdere, så de selv kan oprette egne bookinger til det kommende skoleår i Aula. </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p:txBody>
      </p:sp>
      <p:sp>
        <p:nvSpPr>
          <p:cNvPr id="22" name="Shape 703">
            <a:extLst>
              <a:ext uri="{FF2B5EF4-FFF2-40B4-BE49-F238E27FC236}">
                <a16:creationId xmlns:a16="http://schemas.microsoft.com/office/drawing/2014/main" id="{4767EAC0-0956-4F40-94A3-959FE3567AE0}"/>
              </a:ext>
            </a:extLst>
          </p:cNvPr>
          <p:cNvSpPr/>
          <p:nvPr/>
        </p:nvSpPr>
        <p:spPr>
          <a:xfrm>
            <a:off x="8045980" y="689650"/>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Billede 8">
            <a:extLst>
              <a:ext uri="{FF2B5EF4-FFF2-40B4-BE49-F238E27FC236}">
                <a16:creationId xmlns:a16="http://schemas.microsoft.com/office/drawing/2014/main" id="{987CCBED-4DE7-4FD9-97CC-EE73FF7D9FB5}"/>
              </a:ext>
            </a:extLst>
          </p:cNvPr>
          <p:cNvPicPr>
            <a:picLocks noChangeAspect="1"/>
          </p:cNvPicPr>
          <p:nvPr/>
        </p:nvPicPr>
        <p:blipFill>
          <a:blip r:embed="rId6"/>
          <a:stretch>
            <a:fillRect/>
          </a:stretch>
        </p:blipFill>
        <p:spPr>
          <a:xfrm>
            <a:off x="8294110" y="1988326"/>
            <a:ext cx="3646137" cy="2324413"/>
          </a:xfrm>
          <a:prstGeom prst="rect">
            <a:avLst/>
          </a:prstGeom>
        </p:spPr>
      </p:pic>
      <p:pic>
        <p:nvPicPr>
          <p:cNvPr id="10" name="Billede 9">
            <a:extLst>
              <a:ext uri="{FF2B5EF4-FFF2-40B4-BE49-F238E27FC236}">
                <a16:creationId xmlns:a16="http://schemas.microsoft.com/office/drawing/2014/main" id="{C0AB69A8-7AC9-4868-95AD-19305B337EA1}"/>
              </a:ext>
            </a:extLst>
          </p:cNvPr>
          <p:cNvPicPr>
            <a:picLocks noChangeAspect="1"/>
          </p:cNvPicPr>
          <p:nvPr/>
        </p:nvPicPr>
        <p:blipFill rotWithShape="1">
          <a:blip r:embed="rId7"/>
          <a:srcRect b="38460"/>
          <a:stretch/>
        </p:blipFill>
        <p:spPr>
          <a:xfrm>
            <a:off x="8294110" y="5279513"/>
            <a:ext cx="3404190" cy="369694"/>
          </a:xfrm>
          <a:prstGeom prst="rect">
            <a:avLst/>
          </a:prstGeom>
          <a:ln>
            <a:solidFill>
              <a:srgbClr val="1F7298"/>
            </a:solidFill>
          </a:ln>
        </p:spPr>
      </p:pic>
    </p:spTree>
    <p:custDataLst>
      <p:tags r:id="rId1"/>
    </p:custDataLst>
    <p:extLst>
      <p:ext uri="{BB962C8B-B14F-4D97-AF65-F5344CB8AC3E}">
        <p14:creationId xmlns:p14="http://schemas.microsoft.com/office/powerpoint/2010/main" val="41747514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81E1352-DC2F-4FB1-BE41-6A793E2D6FCE}"/>
              </a:ext>
            </a:extLst>
          </p:cNvPr>
          <p:cNvSpPr>
            <a:spLocks noGrp="1"/>
          </p:cNvSpPr>
          <p:nvPr>
            <p:ph type="title"/>
          </p:nvPr>
        </p:nvSpPr>
        <p:spPr/>
        <p:txBody>
          <a:bodyPr/>
          <a:lstStyle/>
          <a:p>
            <a:r>
              <a:rPr lang="da-DK"/>
              <a:t>Forbered kvalitetssikring af datamigrering</a:t>
            </a:r>
          </a:p>
        </p:txBody>
      </p:sp>
      <p:sp>
        <p:nvSpPr>
          <p:cNvPr id="5" name="Pladsholder til tekst 4">
            <a:extLst>
              <a:ext uri="{FF2B5EF4-FFF2-40B4-BE49-F238E27FC236}">
                <a16:creationId xmlns:a16="http://schemas.microsoft.com/office/drawing/2014/main" id="{15032DF7-728D-404E-B8FF-E35E9E40A380}"/>
              </a:ext>
            </a:extLst>
          </p:cNvPr>
          <p:cNvSpPr>
            <a:spLocks noGrp="1"/>
          </p:cNvSpPr>
          <p:nvPr>
            <p:ph type="body" sz="quarter" idx="13"/>
          </p:nvPr>
        </p:nvSpPr>
        <p:spPr/>
        <p:txBody>
          <a:bodyPr/>
          <a:lstStyle/>
          <a:p>
            <a:r>
              <a:rPr lang="da-DK"/>
              <a:t>FORBEREDE KVALITETSSIKRING AF DATAMIGRERING</a:t>
            </a:r>
          </a:p>
        </p:txBody>
      </p:sp>
      <p:sp>
        <p:nvSpPr>
          <p:cNvPr id="6" name="Pladsholder til tekst 5">
            <a:extLst>
              <a:ext uri="{FF2B5EF4-FFF2-40B4-BE49-F238E27FC236}">
                <a16:creationId xmlns:a16="http://schemas.microsoft.com/office/drawing/2014/main" id="{036F3F41-7CD0-42EE-AB4B-377AB9E59938}"/>
              </a:ext>
            </a:extLst>
          </p:cNvPr>
          <p:cNvSpPr>
            <a:spLocks noGrp="1"/>
          </p:cNvSpPr>
          <p:nvPr>
            <p:ph type="body" sz="quarter" idx="14"/>
          </p:nvPr>
        </p:nvSpPr>
        <p:spPr/>
        <p:txBody>
          <a:bodyPr/>
          <a:lstStyle/>
          <a:p>
            <a:endParaRPr lang="da-DK"/>
          </a:p>
        </p:txBody>
      </p:sp>
      <p:sp>
        <p:nvSpPr>
          <p:cNvPr id="7" name="Rektangel 6">
            <a:extLst>
              <a:ext uri="{FF2B5EF4-FFF2-40B4-BE49-F238E27FC236}">
                <a16:creationId xmlns:a16="http://schemas.microsoft.com/office/drawing/2014/main" id="{6D43246B-6C6A-470B-A17B-07D101DCC8FE}"/>
              </a:ext>
            </a:extLst>
          </p:cNvPr>
          <p:cNvSpPr/>
          <p:nvPr/>
        </p:nvSpPr>
        <p:spPr>
          <a:xfrm rot="20156534">
            <a:off x="650581" y="2966981"/>
            <a:ext cx="10669459" cy="1535547"/>
          </a:xfrm>
          <a:prstGeom prst="rect">
            <a:avLst/>
          </a:prstGeom>
          <a:solidFill>
            <a:srgbClr val="E32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6000" b="0" i="0" u="none" strike="noStrike" kern="1200" cap="none" spc="0" normalizeH="0" baseline="0" noProof="0">
                <a:ln>
                  <a:noFill/>
                </a:ln>
                <a:solidFill>
                  <a:srgbClr val="FFFFFF"/>
                </a:solidFill>
                <a:effectLst/>
                <a:uLnTx/>
                <a:uFillTx/>
                <a:latin typeface="Calibri" panose="020F0502020204030204"/>
                <a:ea typeface="+mn-ea"/>
                <a:cs typeface="+mn-cs"/>
              </a:rPr>
              <a:t>Afvent vejledning!</a:t>
            </a:r>
          </a:p>
        </p:txBody>
      </p:sp>
    </p:spTree>
    <p:custDataLst>
      <p:tags r:id="rId1"/>
    </p:custDataLst>
    <p:extLst>
      <p:ext uri="{BB962C8B-B14F-4D97-AF65-F5344CB8AC3E}">
        <p14:creationId xmlns:p14="http://schemas.microsoft.com/office/powerpoint/2010/main" val="2504371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10BDB7"/>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Aula-administrator</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1</a:t>
            </a:r>
          </a:p>
        </p:txBody>
      </p:sp>
    </p:spTree>
    <p:custDataLst>
      <p:tags r:id="rId1"/>
    </p:custDataLst>
    <p:extLst>
      <p:ext uri="{BB962C8B-B14F-4D97-AF65-F5344CB8AC3E}">
        <p14:creationId xmlns:p14="http://schemas.microsoft.com/office/powerpoint/2010/main" val="16693988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002E55"/>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Individuel</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8</a:t>
            </a:r>
          </a:p>
        </p:txBody>
      </p:sp>
    </p:spTree>
    <p:custDataLst>
      <p:tags r:id="rId1"/>
    </p:custDataLst>
    <p:extLst>
      <p:ext uri="{BB962C8B-B14F-4D97-AF65-F5344CB8AC3E}">
        <p14:creationId xmlns:p14="http://schemas.microsoft.com/office/powerpoint/2010/main" val="23060541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Billede 39">
            <a:extLst>
              <a:ext uri="{FF2B5EF4-FFF2-40B4-BE49-F238E27FC236}">
                <a16:creationId xmlns:a16="http://schemas.microsoft.com/office/drawing/2014/main" id="{037A3AFC-94BC-4DA5-B3CC-A6F36B8D69BB}"/>
              </a:ext>
            </a:extLst>
          </p:cNvPr>
          <p:cNvPicPr>
            <a:picLocks noChangeAspect="1"/>
          </p:cNvPicPr>
          <p:nvPr/>
        </p:nvPicPr>
        <p:blipFill>
          <a:blip r:embed="rId4"/>
          <a:stretch>
            <a:fillRect/>
          </a:stretch>
        </p:blipFill>
        <p:spPr>
          <a:xfrm>
            <a:off x="10423250" y="3368717"/>
            <a:ext cx="1528687" cy="2264368"/>
          </a:xfrm>
          <a:prstGeom prst="rect">
            <a:avLst/>
          </a:prstGeom>
          <a:ln>
            <a:solidFill>
              <a:srgbClr val="1F7298"/>
            </a:solidFill>
          </a:ln>
        </p:spPr>
      </p:pic>
      <p:pic>
        <p:nvPicPr>
          <p:cNvPr id="39" name="Billede 38">
            <a:extLst>
              <a:ext uri="{FF2B5EF4-FFF2-40B4-BE49-F238E27FC236}">
                <a16:creationId xmlns:a16="http://schemas.microsoft.com/office/drawing/2014/main" id="{AC3A03D3-70E8-48D2-9A43-12F9A3853176}"/>
              </a:ext>
            </a:extLst>
          </p:cNvPr>
          <p:cNvPicPr>
            <a:picLocks noChangeAspect="1"/>
          </p:cNvPicPr>
          <p:nvPr/>
        </p:nvPicPr>
        <p:blipFill>
          <a:blip r:embed="rId5"/>
          <a:stretch>
            <a:fillRect/>
          </a:stretch>
        </p:blipFill>
        <p:spPr>
          <a:xfrm>
            <a:off x="10408106" y="2313060"/>
            <a:ext cx="1559498" cy="725029"/>
          </a:xfrm>
          <a:prstGeom prst="rect">
            <a:avLst/>
          </a:prstGeom>
          <a:ln>
            <a:solidFill>
              <a:srgbClr val="1F7298"/>
            </a:solidFill>
          </a:ln>
        </p:spPr>
      </p:pic>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Overførsel af læsekontrakter (igangværende til </a:t>
            </a:r>
            <a:r>
              <a:rPr lang="da-DK" err="1"/>
              <a:t>klasselog</a:t>
            </a:r>
            <a:r>
              <a:rPr lang="da-DK"/>
              <a:t>)</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7" y="392430"/>
            <a:ext cx="8046508" cy="312965"/>
          </a:xfrm>
        </p:spPr>
        <p:txBody>
          <a:bodyPr>
            <a:normAutofit/>
          </a:bodyPr>
          <a:lstStyle/>
          <a:p>
            <a:r>
              <a:rPr lang="da-DK"/>
              <a:t>OVERFØRSEL AF LÆSEKONTRAKTER (IGANGVÆRENDE) TIL KLASSELOG</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a:t>
            </a:r>
            <a:r>
              <a:rPr kumimoji="0" lang="da-DK" sz="12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pitchFamily="34" charset="0"/>
              </a:rPr>
              <a:t>Admin</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i venstre side</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a:t>
            </a:r>
            <a:r>
              <a:rPr kumimoji="0" lang="da-DK" sz="12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pitchFamily="34" charset="0"/>
              </a:rPr>
              <a:t>ElevIntra</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Vælg klasse</a:t>
            </a: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605015"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r>
              <a:rPr lang="da-DK" sz="1200">
                <a:solidFill>
                  <a:srgbClr val="000000"/>
                </a:solidFill>
                <a:latin typeface="Calibri" panose="020F0502020204030204"/>
              </a:rPr>
              <a:t>Vælg ”Skift til </a:t>
            </a:r>
            <a:r>
              <a:rPr lang="da-DK" sz="1200" err="1">
                <a:solidFill>
                  <a:srgbClr val="000000"/>
                </a:solidFill>
                <a:latin typeface="Calibri" panose="020F0502020204030204"/>
              </a:rPr>
              <a:t>ElevIntra</a:t>
            </a:r>
            <a:r>
              <a:rPr lang="da-DK" sz="1200">
                <a:solidFill>
                  <a:srgbClr val="000000"/>
                </a:solidFill>
                <a:latin typeface="Calibri" panose="020F0502020204030204"/>
              </a:rPr>
              <a:t> uden ny login”</a:t>
            </a: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r>
              <a:rPr lang="da-DK" sz="1200">
                <a:solidFill>
                  <a:srgbClr val="000000"/>
                </a:solidFill>
                <a:latin typeface="Calibri" panose="020F0502020204030204"/>
              </a:rPr>
              <a:t>Klik på ”Undervisning”</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r>
              <a:rPr lang="da-DK" sz="1200">
                <a:solidFill>
                  <a:srgbClr val="000000"/>
                </a:solidFill>
                <a:latin typeface="Calibri" panose="020F0502020204030204"/>
              </a:rPr>
              <a:t>Klik på ”Læsekontrakt”</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7" name="Shape 703">
            <a:extLst>
              <a:ext uri="{FF2B5EF4-FFF2-40B4-BE49-F238E27FC236}">
                <a16:creationId xmlns:a16="http://schemas.microsoft.com/office/drawing/2014/main" id="{1A0EC809-8CCD-4CAD-8610-F3540E523A40}"/>
              </a:ext>
            </a:extLst>
          </p:cNvPr>
          <p:cNvSpPr/>
          <p:nvPr/>
        </p:nvSpPr>
        <p:spPr>
          <a:xfrm>
            <a:off x="9301762" y="236978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Shape 703">
            <a:extLst>
              <a:ext uri="{FF2B5EF4-FFF2-40B4-BE49-F238E27FC236}">
                <a16:creationId xmlns:a16="http://schemas.microsoft.com/office/drawing/2014/main" id="{79C3F4F8-0E58-4112-AE5A-98152693AED6}"/>
              </a:ext>
            </a:extLst>
          </p:cNvPr>
          <p:cNvSpPr/>
          <p:nvPr/>
        </p:nvSpPr>
        <p:spPr>
          <a:xfrm>
            <a:off x="9301762" y="312814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Shape 703">
            <a:extLst>
              <a:ext uri="{FF2B5EF4-FFF2-40B4-BE49-F238E27FC236}">
                <a16:creationId xmlns:a16="http://schemas.microsoft.com/office/drawing/2014/main" id="{D6455F51-8953-4E56-AC25-D8314AAC1630}"/>
              </a:ext>
            </a:extLst>
          </p:cNvPr>
          <p:cNvSpPr/>
          <p:nvPr/>
        </p:nvSpPr>
        <p:spPr>
          <a:xfrm>
            <a:off x="9301762" y="5203730"/>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Shape 358">
            <a:extLst>
              <a:ext uri="{FF2B5EF4-FFF2-40B4-BE49-F238E27FC236}">
                <a16:creationId xmlns:a16="http://schemas.microsoft.com/office/drawing/2014/main" id="{6F264FA7-2E9C-4809-8E10-EDC7F9AB5D6C}"/>
              </a:ext>
            </a:extLst>
          </p:cNvPr>
          <p:cNvSpPr/>
          <p:nvPr/>
        </p:nvSpPr>
        <p:spPr>
          <a:xfrm>
            <a:off x="10687537" y="423623"/>
            <a:ext cx="1264400" cy="1264400"/>
          </a:xfrm>
          <a:prstGeom prst="ellipse">
            <a:avLst/>
          </a:prstGeom>
          <a:solidFill>
            <a:srgbClr val="002E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Shape 363">
            <a:extLst>
              <a:ext uri="{FF2B5EF4-FFF2-40B4-BE49-F238E27FC236}">
                <a16:creationId xmlns:a16="http://schemas.microsoft.com/office/drawing/2014/main" id="{13F645F8-8256-4D81-A64C-642F6E68AD27}"/>
              </a:ext>
            </a:extLst>
          </p:cNvPr>
          <p:cNvSpPr txBox="1"/>
          <p:nvPr/>
        </p:nvSpPr>
        <p:spPr>
          <a:xfrm>
            <a:off x="10687537" y="7365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INDIVIDUELT</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pic>
        <p:nvPicPr>
          <p:cNvPr id="32" name="Billede 31">
            <a:extLst>
              <a:ext uri="{FF2B5EF4-FFF2-40B4-BE49-F238E27FC236}">
                <a16:creationId xmlns:a16="http://schemas.microsoft.com/office/drawing/2014/main" id="{D0A71106-D000-4038-96A5-DD5FCED95D10}"/>
              </a:ext>
            </a:extLst>
          </p:cNvPr>
          <p:cNvPicPr>
            <a:picLocks noChangeAspect="1"/>
          </p:cNvPicPr>
          <p:nvPr/>
        </p:nvPicPr>
        <p:blipFill>
          <a:blip r:embed="rId6"/>
          <a:stretch>
            <a:fillRect/>
          </a:stretch>
        </p:blipFill>
        <p:spPr>
          <a:xfrm>
            <a:off x="4240233" y="2260291"/>
            <a:ext cx="1507041" cy="2511734"/>
          </a:xfrm>
          <a:prstGeom prst="rect">
            <a:avLst/>
          </a:prstGeom>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00171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Shape 703">
            <a:extLst>
              <a:ext uri="{FF2B5EF4-FFF2-40B4-BE49-F238E27FC236}">
                <a16:creationId xmlns:a16="http://schemas.microsoft.com/office/drawing/2014/main" id="{329B4E5C-AF4D-4615-8EB5-8C41EE05A241}"/>
              </a:ext>
            </a:extLst>
          </p:cNvPr>
          <p:cNvSpPr/>
          <p:nvPr/>
        </p:nvSpPr>
        <p:spPr>
          <a:xfrm>
            <a:off x="3092098" y="366574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Billede 32">
            <a:extLst>
              <a:ext uri="{FF2B5EF4-FFF2-40B4-BE49-F238E27FC236}">
                <a16:creationId xmlns:a16="http://schemas.microsoft.com/office/drawing/2014/main" id="{AEC7784F-EE18-4D24-BF2C-ADAE9979021A}"/>
              </a:ext>
            </a:extLst>
          </p:cNvPr>
          <p:cNvPicPr>
            <a:picLocks noChangeAspect="1"/>
          </p:cNvPicPr>
          <p:nvPr/>
        </p:nvPicPr>
        <p:blipFill rotWithShape="1">
          <a:blip r:embed="rId7"/>
          <a:srcRect t="15403" r="24827"/>
          <a:stretch/>
        </p:blipFill>
        <p:spPr>
          <a:xfrm>
            <a:off x="4240233" y="5540481"/>
            <a:ext cx="1507041" cy="655925"/>
          </a:xfrm>
          <a:prstGeom prst="rect">
            <a:avLst/>
          </a:prstGeom>
          <a:ln>
            <a:solidFill>
              <a:srgbClr val="1F7298"/>
            </a:solidFill>
          </a:ln>
        </p:spPr>
      </p:pic>
      <p:sp>
        <p:nvSpPr>
          <p:cNvPr id="34" name="Shape 703">
            <a:extLst>
              <a:ext uri="{FF2B5EF4-FFF2-40B4-BE49-F238E27FC236}">
                <a16:creationId xmlns:a16="http://schemas.microsoft.com/office/drawing/2014/main" id="{2A50B54E-4F7D-4419-9342-C0ECD59E4E9D}"/>
              </a:ext>
            </a:extLst>
          </p:cNvPr>
          <p:cNvSpPr/>
          <p:nvPr/>
        </p:nvSpPr>
        <p:spPr>
          <a:xfrm>
            <a:off x="3105683" y="537213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2517715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Overførsel af læsekontrakter (igangværende til </a:t>
            </a:r>
            <a:r>
              <a:rPr lang="da-DK" err="1"/>
              <a:t>klasselog</a:t>
            </a:r>
            <a:r>
              <a:rPr lang="da-DK"/>
              <a:t>)</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7" y="392430"/>
            <a:ext cx="8046508" cy="312965"/>
          </a:xfrm>
        </p:spPr>
        <p:txBody>
          <a:bodyPr>
            <a:normAutofit/>
          </a:bodyPr>
          <a:lstStyle/>
          <a:p>
            <a:r>
              <a:rPr lang="da-DK"/>
              <a:t>OVERFØRSEL AF LÆSEKONTRAKTER (IGANGVÆRENDE) TIL KLASSELOG</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Klik på ”Kopi til </a:t>
            </a:r>
            <a:r>
              <a:rPr kumimoji="0" lang="da-DK" sz="12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pitchFamily="34" charset="0"/>
              </a:rPr>
              <a:t>klasselog</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t>
            </a: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r>
              <a:rPr lang="da-DK" sz="1200">
                <a:solidFill>
                  <a:srgbClr val="000000"/>
                </a:solidFill>
                <a:latin typeface="Calibri" panose="020F0502020204030204"/>
              </a:rPr>
              <a:t>Markér de læsekontrakter, der skal overføres og klik på ”Kopiér til </a:t>
            </a:r>
            <a:r>
              <a:rPr lang="da-DK" sz="1200" err="1">
                <a:solidFill>
                  <a:srgbClr val="000000"/>
                </a:solidFill>
                <a:latin typeface="Calibri" panose="020F0502020204030204"/>
              </a:rPr>
              <a:t>klasselog</a:t>
            </a:r>
            <a:r>
              <a:rPr lang="da-DK" sz="1200">
                <a:solidFill>
                  <a:srgbClr val="000000"/>
                </a:solidFill>
                <a:latin typeface="Calibri" panose="020F0502020204030204"/>
              </a:rPr>
              <a:t>”</a:t>
            </a: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r>
              <a:rPr lang="da-DK" sz="1200">
                <a:solidFill>
                  <a:srgbClr val="000000"/>
                </a:solidFill>
                <a:latin typeface="Calibri" panose="020F0502020204030204"/>
              </a:rPr>
              <a:t>Gentag med alle de klasser, hvor du har anvendt læsekontrakt</a:t>
            </a: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6" name="Shape 358">
            <a:extLst>
              <a:ext uri="{FF2B5EF4-FFF2-40B4-BE49-F238E27FC236}">
                <a16:creationId xmlns:a16="http://schemas.microsoft.com/office/drawing/2014/main" id="{6F264FA7-2E9C-4809-8E10-EDC7F9AB5D6C}"/>
              </a:ext>
            </a:extLst>
          </p:cNvPr>
          <p:cNvSpPr/>
          <p:nvPr/>
        </p:nvSpPr>
        <p:spPr>
          <a:xfrm>
            <a:off x="10687537" y="423623"/>
            <a:ext cx="1264400" cy="1264400"/>
          </a:xfrm>
          <a:prstGeom prst="ellipse">
            <a:avLst/>
          </a:prstGeom>
          <a:solidFill>
            <a:srgbClr val="002E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Shape 363">
            <a:extLst>
              <a:ext uri="{FF2B5EF4-FFF2-40B4-BE49-F238E27FC236}">
                <a16:creationId xmlns:a16="http://schemas.microsoft.com/office/drawing/2014/main" id="{13F645F8-8256-4D81-A64C-642F6E68AD27}"/>
              </a:ext>
            </a:extLst>
          </p:cNvPr>
          <p:cNvSpPr txBox="1"/>
          <p:nvPr/>
        </p:nvSpPr>
        <p:spPr>
          <a:xfrm>
            <a:off x="10687537" y="7365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INDIVIDUELT</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pic>
        <p:nvPicPr>
          <p:cNvPr id="19" name="Billede 18">
            <a:extLst>
              <a:ext uri="{FF2B5EF4-FFF2-40B4-BE49-F238E27FC236}">
                <a16:creationId xmlns:a16="http://schemas.microsoft.com/office/drawing/2014/main" id="{96BB7C73-BE40-4A37-9DF8-EE6C030CF001}"/>
              </a:ext>
            </a:extLst>
          </p:cNvPr>
          <p:cNvPicPr>
            <a:picLocks noChangeAspect="1"/>
          </p:cNvPicPr>
          <p:nvPr/>
        </p:nvPicPr>
        <p:blipFill rotWithShape="1">
          <a:blip r:embed="rId4"/>
          <a:srcRect b="55643"/>
          <a:stretch/>
        </p:blipFill>
        <p:spPr>
          <a:xfrm>
            <a:off x="1070659" y="2695131"/>
            <a:ext cx="4167399" cy="1514764"/>
          </a:xfrm>
          <a:prstGeom prst="rect">
            <a:avLst/>
          </a:prstGeom>
          <a:ln>
            <a:solidFill>
              <a:srgbClr val="1F7298"/>
            </a:solidFill>
          </a:ln>
        </p:spPr>
      </p:pic>
      <p:sp>
        <p:nvSpPr>
          <p:cNvPr id="20" name="Shape 501">
            <a:extLst>
              <a:ext uri="{FF2B5EF4-FFF2-40B4-BE49-F238E27FC236}">
                <a16:creationId xmlns:a16="http://schemas.microsoft.com/office/drawing/2014/main" id="{D9C8F0CE-BCEF-4B94-96EA-76C49AFAA4FB}"/>
              </a:ext>
            </a:extLst>
          </p:cNvPr>
          <p:cNvSpPr/>
          <p:nvPr/>
        </p:nvSpPr>
        <p:spPr>
          <a:xfrm>
            <a:off x="3395749" y="3347801"/>
            <a:ext cx="940000" cy="464400"/>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2" name="Billede 21">
            <a:extLst>
              <a:ext uri="{FF2B5EF4-FFF2-40B4-BE49-F238E27FC236}">
                <a16:creationId xmlns:a16="http://schemas.microsoft.com/office/drawing/2014/main" id="{F927C3E0-FB18-4135-AE70-6716ED27D637}"/>
              </a:ext>
            </a:extLst>
          </p:cNvPr>
          <p:cNvPicPr>
            <a:picLocks noChangeAspect="1"/>
          </p:cNvPicPr>
          <p:nvPr/>
        </p:nvPicPr>
        <p:blipFill>
          <a:blip r:embed="rId5"/>
          <a:stretch>
            <a:fillRect/>
          </a:stretch>
        </p:blipFill>
        <p:spPr>
          <a:xfrm>
            <a:off x="4091218" y="4929236"/>
            <a:ext cx="1873282" cy="660451"/>
          </a:xfrm>
          <a:prstGeom prst="rect">
            <a:avLst/>
          </a:prstGeom>
          <a:ln>
            <a:solidFill>
              <a:srgbClr val="002E55"/>
            </a:solidFill>
          </a:ln>
        </p:spPr>
      </p:pic>
      <p:sp>
        <p:nvSpPr>
          <p:cNvPr id="24" name="Shape 703">
            <a:extLst>
              <a:ext uri="{FF2B5EF4-FFF2-40B4-BE49-F238E27FC236}">
                <a16:creationId xmlns:a16="http://schemas.microsoft.com/office/drawing/2014/main" id="{5024E5B4-E886-42E6-BE5E-946DB254F040}"/>
              </a:ext>
            </a:extLst>
          </p:cNvPr>
          <p:cNvSpPr/>
          <p:nvPr/>
        </p:nvSpPr>
        <p:spPr>
          <a:xfrm>
            <a:off x="3100505" y="490220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10610245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Arkivering af vigtige beskeder til Beskedarkiv</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7" y="392430"/>
            <a:ext cx="8046508" cy="312965"/>
          </a:xfrm>
        </p:spPr>
        <p:txBody>
          <a:bodyPr>
            <a:normAutofit/>
          </a:bodyPr>
          <a:lstStyle/>
          <a:p>
            <a:r>
              <a:rPr lang="da-DK"/>
              <a:t>ARKIVERING AF VIGTIGE BESKEDER TIL BESKEDARKIV</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Gå til din indbakke i SkoleIntra</a:t>
            </a: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”Gem i beskedarkiv”</a:t>
            </a: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Gentag med alle de beskeder, du gerne vil beholde</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tabLst/>
              <a:defRPr/>
            </a:pPr>
            <a:r>
              <a:rPr lang="da-DK" sz="2000">
                <a:solidFill>
                  <a:srgbClr val="000000"/>
                </a:solidFill>
                <a:latin typeface="Calibri" panose="020F0502020204030204"/>
              </a:rPr>
              <a:t>NB! KUN beskeder, som du har arkiveret i beskedarkiv, overføres til Aula!</a:t>
            </a:r>
            <a:endParaRPr kumimoji="0" lang="da-DK"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6" name="Shape 358">
            <a:extLst>
              <a:ext uri="{FF2B5EF4-FFF2-40B4-BE49-F238E27FC236}">
                <a16:creationId xmlns:a16="http://schemas.microsoft.com/office/drawing/2014/main" id="{6F264FA7-2E9C-4809-8E10-EDC7F9AB5D6C}"/>
              </a:ext>
            </a:extLst>
          </p:cNvPr>
          <p:cNvSpPr/>
          <p:nvPr/>
        </p:nvSpPr>
        <p:spPr>
          <a:xfrm>
            <a:off x="10687537" y="423623"/>
            <a:ext cx="1264400" cy="1264400"/>
          </a:xfrm>
          <a:prstGeom prst="ellipse">
            <a:avLst/>
          </a:prstGeom>
          <a:solidFill>
            <a:srgbClr val="002E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Shape 363">
            <a:extLst>
              <a:ext uri="{FF2B5EF4-FFF2-40B4-BE49-F238E27FC236}">
                <a16:creationId xmlns:a16="http://schemas.microsoft.com/office/drawing/2014/main" id="{13F645F8-8256-4D81-A64C-642F6E68AD27}"/>
              </a:ext>
            </a:extLst>
          </p:cNvPr>
          <p:cNvSpPr txBox="1"/>
          <p:nvPr/>
        </p:nvSpPr>
        <p:spPr>
          <a:xfrm>
            <a:off x="10687537" y="7365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INDIVIDUELT</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pic>
        <p:nvPicPr>
          <p:cNvPr id="19" name="Billede 18">
            <a:extLst>
              <a:ext uri="{FF2B5EF4-FFF2-40B4-BE49-F238E27FC236}">
                <a16:creationId xmlns:a16="http://schemas.microsoft.com/office/drawing/2014/main" id="{C00A361E-0335-465B-8530-773FF16879A3}"/>
              </a:ext>
            </a:extLst>
          </p:cNvPr>
          <p:cNvPicPr>
            <a:picLocks noChangeAspect="1"/>
          </p:cNvPicPr>
          <p:nvPr/>
        </p:nvPicPr>
        <p:blipFill>
          <a:blip r:embed="rId4"/>
          <a:stretch>
            <a:fillRect/>
          </a:stretch>
        </p:blipFill>
        <p:spPr>
          <a:xfrm>
            <a:off x="4138677" y="2176375"/>
            <a:ext cx="7407840" cy="4057628"/>
          </a:xfrm>
          <a:prstGeom prst="rect">
            <a:avLst/>
          </a:prstGeom>
          <a:ln>
            <a:solidFill>
              <a:srgbClr val="002E55"/>
            </a:solidFill>
          </a:ln>
        </p:spPr>
      </p:pic>
      <p:sp>
        <p:nvSpPr>
          <p:cNvPr id="20" name="Shape 724">
            <a:extLst>
              <a:ext uri="{FF2B5EF4-FFF2-40B4-BE49-F238E27FC236}">
                <a16:creationId xmlns:a16="http://schemas.microsoft.com/office/drawing/2014/main" id="{F24AD822-FD3E-4CB8-9FBF-0435D700C341}"/>
              </a:ext>
            </a:extLst>
          </p:cNvPr>
          <p:cNvSpPr/>
          <p:nvPr/>
        </p:nvSpPr>
        <p:spPr>
          <a:xfrm>
            <a:off x="9189411" y="5169365"/>
            <a:ext cx="2054528" cy="39605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ustDataLst>
      <p:tags r:id="rId1"/>
    </p:custDataLst>
    <p:extLst>
      <p:ext uri="{BB962C8B-B14F-4D97-AF65-F5344CB8AC3E}">
        <p14:creationId xmlns:p14="http://schemas.microsoft.com/office/powerpoint/2010/main" val="38497924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61311C2B-271E-45D5-9FC2-8557FEAE3C96}"/>
              </a:ext>
            </a:extLst>
          </p:cNvPr>
          <p:cNvSpPr>
            <a:spLocks noGrp="1"/>
          </p:cNvSpPr>
          <p:nvPr>
            <p:ph sz="quarter" idx="13"/>
          </p:nvPr>
        </p:nvSpPr>
        <p:spPr/>
        <p:txBody>
          <a:bodyPr/>
          <a:lstStyle/>
          <a:p>
            <a:r>
              <a:rPr lang="da-DK"/>
              <a:t>Vejledninger til fase 9</a:t>
            </a:r>
          </a:p>
        </p:txBody>
      </p:sp>
    </p:spTree>
    <p:custDataLst>
      <p:tags r:id="rId1"/>
    </p:custDataLst>
    <p:extLst>
      <p:ext uri="{BB962C8B-B14F-4D97-AF65-F5344CB8AC3E}">
        <p14:creationId xmlns:p14="http://schemas.microsoft.com/office/powerpoint/2010/main" val="14521599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002E55"/>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Individuel</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9</a:t>
            </a:r>
          </a:p>
        </p:txBody>
      </p:sp>
    </p:spTree>
    <p:custDataLst>
      <p:tags r:id="rId1"/>
    </p:custDataLst>
    <p:extLst>
      <p:ext uri="{BB962C8B-B14F-4D97-AF65-F5344CB8AC3E}">
        <p14:creationId xmlns:p14="http://schemas.microsoft.com/office/powerpoint/2010/main" val="30238857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81E1352-DC2F-4FB1-BE41-6A793E2D6FCE}"/>
              </a:ext>
            </a:extLst>
          </p:cNvPr>
          <p:cNvSpPr>
            <a:spLocks noGrp="1"/>
          </p:cNvSpPr>
          <p:nvPr>
            <p:ph type="title"/>
          </p:nvPr>
        </p:nvSpPr>
        <p:spPr/>
        <p:txBody>
          <a:bodyPr/>
          <a:lstStyle/>
          <a:p>
            <a:r>
              <a:rPr lang="da-DK"/>
              <a:t>Klar til Aula – materiale for medarbejdere</a:t>
            </a:r>
          </a:p>
        </p:txBody>
      </p:sp>
      <p:sp>
        <p:nvSpPr>
          <p:cNvPr id="5" name="Pladsholder til tekst 4">
            <a:extLst>
              <a:ext uri="{FF2B5EF4-FFF2-40B4-BE49-F238E27FC236}">
                <a16:creationId xmlns:a16="http://schemas.microsoft.com/office/drawing/2014/main" id="{15032DF7-728D-404E-B8FF-E35E9E40A380}"/>
              </a:ext>
            </a:extLst>
          </p:cNvPr>
          <p:cNvSpPr>
            <a:spLocks noGrp="1"/>
          </p:cNvSpPr>
          <p:nvPr>
            <p:ph type="body" sz="quarter" idx="13"/>
          </p:nvPr>
        </p:nvSpPr>
        <p:spPr/>
        <p:txBody>
          <a:bodyPr/>
          <a:lstStyle/>
          <a:p>
            <a:r>
              <a:rPr lang="da-DK"/>
              <a:t>”KLAR TIL AULA” – MATERIALE FOR MEDARBEJDERE</a:t>
            </a:r>
          </a:p>
        </p:txBody>
      </p:sp>
      <p:sp>
        <p:nvSpPr>
          <p:cNvPr id="6" name="Pladsholder til tekst 5">
            <a:extLst>
              <a:ext uri="{FF2B5EF4-FFF2-40B4-BE49-F238E27FC236}">
                <a16:creationId xmlns:a16="http://schemas.microsoft.com/office/drawing/2014/main" id="{036F3F41-7CD0-42EE-AB4B-377AB9E59938}"/>
              </a:ext>
            </a:extLst>
          </p:cNvPr>
          <p:cNvSpPr>
            <a:spLocks noGrp="1"/>
          </p:cNvSpPr>
          <p:nvPr>
            <p:ph type="body" sz="quarter" idx="14"/>
          </p:nvPr>
        </p:nvSpPr>
        <p:spPr/>
        <p:txBody>
          <a:bodyPr/>
          <a:lstStyle/>
          <a:p>
            <a:endParaRPr lang="da-DK"/>
          </a:p>
        </p:txBody>
      </p:sp>
      <p:sp>
        <p:nvSpPr>
          <p:cNvPr id="7" name="Rektangel 6">
            <a:extLst>
              <a:ext uri="{FF2B5EF4-FFF2-40B4-BE49-F238E27FC236}">
                <a16:creationId xmlns:a16="http://schemas.microsoft.com/office/drawing/2014/main" id="{6D43246B-6C6A-470B-A17B-07D101DCC8FE}"/>
              </a:ext>
            </a:extLst>
          </p:cNvPr>
          <p:cNvSpPr/>
          <p:nvPr/>
        </p:nvSpPr>
        <p:spPr>
          <a:xfrm rot="20156534">
            <a:off x="650581" y="2966981"/>
            <a:ext cx="10669459" cy="1535547"/>
          </a:xfrm>
          <a:prstGeom prst="rect">
            <a:avLst/>
          </a:prstGeom>
          <a:solidFill>
            <a:srgbClr val="E32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6000" b="0" i="0" u="none" strike="noStrike" kern="1200" cap="none" spc="0" normalizeH="0" baseline="0" noProof="0">
                <a:ln>
                  <a:noFill/>
                </a:ln>
                <a:solidFill>
                  <a:srgbClr val="FFFFFF"/>
                </a:solidFill>
                <a:effectLst/>
                <a:uLnTx/>
                <a:uFillTx/>
                <a:latin typeface="Calibri" panose="020F0502020204030204"/>
                <a:ea typeface="+mn-ea"/>
                <a:cs typeface="+mn-cs"/>
              </a:rPr>
              <a:t>Afvent vejledning!</a:t>
            </a:r>
          </a:p>
        </p:txBody>
      </p:sp>
    </p:spTree>
    <p:custDataLst>
      <p:tags r:id="rId1"/>
    </p:custDataLst>
    <p:extLst>
      <p:ext uri="{BB962C8B-B14F-4D97-AF65-F5344CB8AC3E}">
        <p14:creationId xmlns:p14="http://schemas.microsoft.com/office/powerpoint/2010/main" val="3602379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Sletning af manuelt oprettede brugere </a:t>
            </a:r>
            <a:r>
              <a:rPr lang="da-DK">
                <a:solidFill>
                  <a:srgbClr val="E32F4A"/>
                </a:solidFill>
              </a:rPr>
              <a:t>UDEN </a:t>
            </a:r>
            <a:r>
              <a:rPr lang="da-DK"/>
              <a:t>CPR</a:t>
            </a:r>
            <a:br>
              <a:rPr lang="da-DK">
                <a:solidFill>
                  <a:srgbClr val="E32F4A"/>
                </a:solidFill>
              </a:rPr>
            </a:br>
            <a:r>
              <a:rPr lang="da-DK"/>
              <a:t>i UNI-logins brugeradministrationsmodul</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fontScale="92500" lnSpcReduction="20000"/>
          </a:bodyPr>
          <a:lstStyle/>
          <a:p>
            <a:r>
              <a:rPr lang="da-DK"/>
              <a:t>SLETNING AF MANUELT OPRETTEDE BRUGERE I UNI-LOGINS ADMINISTRATIONSMODUL</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Login i UNI-logins brugeradministrations-modul på </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hlinkClick r:id="rId4"/>
              </a:rPr>
              <a:t>www.ba.emu.dk</a:t>
            </a: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”Manuel administration”</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”Slet fra institution”</a:t>
            </a:r>
          </a:p>
        </p:txBody>
      </p:sp>
      <p:pic>
        <p:nvPicPr>
          <p:cNvPr id="22" name="Billede 21">
            <a:extLst>
              <a:ext uri="{FF2B5EF4-FFF2-40B4-BE49-F238E27FC236}">
                <a16:creationId xmlns:a16="http://schemas.microsoft.com/office/drawing/2014/main" id="{05A8223A-0FD1-4AB4-AA41-5A3720A6AC1D}"/>
              </a:ext>
            </a:extLst>
          </p:cNvPr>
          <p:cNvPicPr>
            <a:picLocks noChangeAspect="1"/>
          </p:cNvPicPr>
          <p:nvPr/>
        </p:nvPicPr>
        <p:blipFill rotWithShape="1">
          <a:blip r:embed="rId5">
            <a:extLst>
              <a:ext uri="{28A0092B-C50C-407E-A947-70E740481C1C}">
                <a14:useLocalDpi xmlns:a14="http://schemas.microsoft.com/office/drawing/2010/main" val="0"/>
              </a:ext>
            </a:extLst>
          </a:blip>
          <a:srcRect b="36315"/>
          <a:stretch/>
        </p:blipFill>
        <p:spPr>
          <a:xfrm>
            <a:off x="4197947" y="2438319"/>
            <a:ext cx="1455854" cy="1665020"/>
          </a:xfrm>
          <a:prstGeom prst="rect">
            <a:avLst/>
          </a:prstGeom>
        </p:spPr>
      </p:pic>
      <p:sp>
        <p:nvSpPr>
          <p:cNvPr id="23" name="Shape 703">
            <a:extLst>
              <a:ext uri="{FF2B5EF4-FFF2-40B4-BE49-F238E27FC236}">
                <a16:creationId xmlns:a16="http://schemas.microsoft.com/office/drawing/2014/main" id="{E5AEEB0B-506A-442E-BF1F-1D1CE477DAC2}"/>
              </a:ext>
            </a:extLst>
          </p:cNvPr>
          <p:cNvSpPr/>
          <p:nvPr/>
        </p:nvSpPr>
        <p:spPr>
          <a:xfrm>
            <a:off x="3105683" y="338773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Billede 23">
            <a:extLst>
              <a:ext uri="{FF2B5EF4-FFF2-40B4-BE49-F238E27FC236}">
                <a16:creationId xmlns:a16="http://schemas.microsoft.com/office/drawing/2014/main" id="{9EDEAA9E-9794-47A3-B3C5-08938F9905F1}"/>
              </a:ext>
            </a:extLst>
          </p:cNvPr>
          <p:cNvPicPr>
            <a:picLocks noChangeAspect="1"/>
          </p:cNvPicPr>
          <p:nvPr/>
        </p:nvPicPr>
        <p:blipFill rotWithShape="1">
          <a:blip r:embed="rId6">
            <a:extLst>
              <a:ext uri="{28A0092B-C50C-407E-A947-70E740481C1C}">
                <a14:useLocalDpi xmlns:a14="http://schemas.microsoft.com/office/drawing/2010/main" val="0"/>
              </a:ext>
            </a:extLst>
          </a:blip>
          <a:srcRect t="25402" r="86838" b="50233"/>
          <a:stretch/>
        </p:blipFill>
        <p:spPr>
          <a:xfrm>
            <a:off x="4238139" y="4342380"/>
            <a:ext cx="1375469" cy="1145858"/>
          </a:xfrm>
          <a:prstGeom prst="rect">
            <a:avLst/>
          </a:prstGeom>
        </p:spPr>
      </p:pic>
      <p:sp>
        <p:nvSpPr>
          <p:cNvPr id="25" name="Shape 703">
            <a:extLst>
              <a:ext uri="{FF2B5EF4-FFF2-40B4-BE49-F238E27FC236}">
                <a16:creationId xmlns:a16="http://schemas.microsoft.com/office/drawing/2014/main" id="{329B4E5C-AF4D-4615-8EB5-8C41EE05A241}"/>
              </a:ext>
            </a:extLst>
          </p:cNvPr>
          <p:cNvSpPr/>
          <p:nvPr/>
        </p:nvSpPr>
        <p:spPr>
          <a:xfrm>
            <a:off x="3105683" y="450542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5917724"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Vælg ”Alle brugere” under ”Tilknyttede med </a:t>
            </a:r>
            <a:r>
              <a:rPr kumimoji="0" lang="da-DK" sz="12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pitchFamily="34" charset="0"/>
              </a:rPr>
              <a:t>brugerID</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SLET alle de brugere, der ikke skal have adgang til Aula og/eller skal være tilknyttet jeres skole (marker medarbejder og tryk ”Slet fra institution”)</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Skal en medarbejder på listen fortsat være tilknyttet skolen og/eller have adgang til Aula, kontakt da Sara Sprogøe Jønsson på tlf. 41 85 47 85 eller </a:t>
            </a:r>
            <a:r>
              <a:rPr kumimoji="0" lang="da-DK" sz="12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pitchFamily="34" charset="0"/>
              </a:rPr>
              <a:t>email</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saspj@aarhus.dk</a:t>
            </a:r>
          </a:p>
        </p:txBody>
      </p:sp>
      <p:pic>
        <p:nvPicPr>
          <p:cNvPr id="27" name="Billede 26">
            <a:extLst>
              <a:ext uri="{FF2B5EF4-FFF2-40B4-BE49-F238E27FC236}">
                <a16:creationId xmlns:a16="http://schemas.microsoft.com/office/drawing/2014/main" id="{BFD515A5-9519-4243-8892-3BFD3E9D4879}"/>
              </a:ext>
            </a:extLst>
          </p:cNvPr>
          <p:cNvPicPr>
            <a:picLocks noChangeAspect="1"/>
          </p:cNvPicPr>
          <p:nvPr/>
        </p:nvPicPr>
        <p:blipFill>
          <a:blip r:embed="rId7"/>
          <a:stretch>
            <a:fillRect/>
          </a:stretch>
        </p:blipFill>
        <p:spPr>
          <a:xfrm>
            <a:off x="9132306" y="2390160"/>
            <a:ext cx="2667231" cy="944962"/>
          </a:xfrm>
          <a:prstGeom prst="rect">
            <a:avLst/>
          </a:prstGeom>
          <a:ln>
            <a:solidFill>
              <a:srgbClr val="337DA6"/>
            </a:solidFill>
          </a:ln>
        </p:spPr>
      </p:pic>
      <p:sp>
        <p:nvSpPr>
          <p:cNvPr id="28" name="Shape 703">
            <a:extLst>
              <a:ext uri="{FF2B5EF4-FFF2-40B4-BE49-F238E27FC236}">
                <a16:creationId xmlns:a16="http://schemas.microsoft.com/office/drawing/2014/main" id="{5A5CF84D-3E79-48DF-AD31-B08D4262FE00}"/>
              </a:ext>
            </a:extLst>
          </p:cNvPr>
          <p:cNvSpPr/>
          <p:nvPr/>
        </p:nvSpPr>
        <p:spPr>
          <a:xfrm>
            <a:off x="7966738" y="249463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Billede 28">
            <a:extLst>
              <a:ext uri="{FF2B5EF4-FFF2-40B4-BE49-F238E27FC236}">
                <a16:creationId xmlns:a16="http://schemas.microsoft.com/office/drawing/2014/main" id="{B938CC0C-AF5E-468C-9CF7-6C712CA13EB2}"/>
              </a:ext>
            </a:extLst>
          </p:cNvPr>
          <p:cNvPicPr>
            <a:picLocks noChangeAspect="1"/>
          </p:cNvPicPr>
          <p:nvPr/>
        </p:nvPicPr>
        <p:blipFill>
          <a:blip r:embed="rId8"/>
          <a:stretch>
            <a:fillRect/>
          </a:stretch>
        </p:blipFill>
        <p:spPr>
          <a:xfrm>
            <a:off x="7354347" y="3752155"/>
            <a:ext cx="4445190" cy="1260486"/>
          </a:xfrm>
          <a:prstGeom prst="rect">
            <a:avLst/>
          </a:prstGeom>
          <a:ln>
            <a:solidFill>
              <a:srgbClr val="337DA6"/>
            </a:solidFill>
          </a:ln>
        </p:spPr>
      </p:pic>
      <p:sp>
        <p:nvSpPr>
          <p:cNvPr id="30" name="Shape 724">
            <a:extLst>
              <a:ext uri="{FF2B5EF4-FFF2-40B4-BE49-F238E27FC236}">
                <a16:creationId xmlns:a16="http://schemas.microsoft.com/office/drawing/2014/main" id="{6299DA9F-F99D-4C3D-89BF-9E8976A0BCF9}"/>
              </a:ext>
            </a:extLst>
          </p:cNvPr>
          <p:cNvSpPr/>
          <p:nvPr/>
        </p:nvSpPr>
        <p:spPr>
          <a:xfrm>
            <a:off x="11530485" y="4569244"/>
            <a:ext cx="448905" cy="278633"/>
          </a:xfrm>
          <a:prstGeom prst="ellipse">
            <a:avLst/>
          </a:prstGeom>
          <a:noFill/>
          <a:ln w="28575" cap="flat" cmpd="sng">
            <a:solidFill>
              <a:srgbClr val="E32F4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Shape 724">
            <a:extLst>
              <a:ext uri="{FF2B5EF4-FFF2-40B4-BE49-F238E27FC236}">
                <a16:creationId xmlns:a16="http://schemas.microsoft.com/office/drawing/2014/main" id="{F9AB5E85-4283-4CB0-93E2-32EBE78BCAB3}"/>
              </a:ext>
            </a:extLst>
          </p:cNvPr>
          <p:cNvSpPr/>
          <p:nvPr/>
        </p:nvSpPr>
        <p:spPr>
          <a:xfrm>
            <a:off x="10962756" y="4016277"/>
            <a:ext cx="915167" cy="388263"/>
          </a:xfrm>
          <a:prstGeom prst="ellipse">
            <a:avLst/>
          </a:prstGeom>
          <a:noFill/>
          <a:ln w="28575" cap="flat" cmpd="sng">
            <a:solidFill>
              <a:srgbClr val="E32F4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Tree>
    <p:custDataLst>
      <p:tags r:id="rId1"/>
    </p:custDataLst>
    <p:extLst>
      <p:ext uri="{BB962C8B-B14F-4D97-AF65-F5344CB8AC3E}">
        <p14:creationId xmlns:p14="http://schemas.microsoft.com/office/powerpoint/2010/main" val="2785448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Sletning af manuelt oprettede brugere </a:t>
            </a:r>
            <a:r>
              <a:rPr lang="da-DK">
                <a:solidFill>
                  <a:srgbClr val="E32F4A"/>
                </a:solidFill>
              </a:rPr>
              <a:t>MED </a:t>
            </a:r>
            <a:r>
              <a:rPr lang="da-DK"/>
              <a:t>CPR</a:t>
            </a:r>
            <a:br>
              <a:rPr lang="da-DK">
                <a:solidFill>
                  <a:srgbClr val="E32F4A"/>
                </a:solidFill>
              </a:rPr>
            </a:br>
            <a:r>
              <a:rPr lang="da-DK"/>
              <a:t>i UNI-logins brugeradministrationsmodul</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fontScale="92500" lnSpcReduction="20000"/>
          </a:bodyPr>
          <a:lstStyle/>
          <a:p>
            <a:r>
              <a:rPr lang="da-DK"/>
              <a:t>SLETNING AF MANUELT OPRETTEDE BRUGERE I UNI-LOGINS ADMINISTRATIONSMODUL</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Login i UNI-logins brugeradministrations-modul på </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hlinkClick r:id="rId3"/>
              </a:rPr>
              <a:t>www.ba.emu.dk</a:t>
            </a: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”Manuel administration”</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”Tilknyt med CPR”</a:t>
            </a:r>
          </a:p>
        </p:txBody>
      </p:sp>
      <p:pic>
        <p:nvPicPr>
          <p:cNvPr id="22" name="Billede 21">
            <a:extLst>
              <a:ext uri="{FF2B5EF4-FFF2-40B4-BE49-F238E27FC236}">
                <a16:creationId xmlns:a16="http://schemas.microsoft.com/office/drawing/2014/main" id="{05A8223A-0FD1-4AB4-AA41-5A3720A6AC1D}"/>
              </a:ext>
            </a:extLst>
          </p:cNvPr>
          <p:cNvPicPr>
            <a:picLocks noChangeAspect="1"/>
          </p:cNvPicPr>
          <p:nvPr/>
        </p:nvPicPr>
        <p:blipFill rotWithShape="1">
          <a:blip r:embed="rId4">
            <a:extLst>
              <a:ext uri="{28A0092B-C50C-407E-A947-70E740481C1C}">
                <a14:useLocalDpi xmlns:a14="http://schemas.microsoft.com/office/drawing/2010/main" val="0"/>
              </a:ext>
            </a:extLst>
          </a:blip>
          <a:srcRect b="36315"/>
          <a:stretch/>
        </p:blipFill>
        <p:spPr>
          <a:xfrm>
            <a:off x="4197947" y="2438319"/>
            <a:ext cx="1455854" cy="1665020"/>
          </a:xfrm>
          <a:prstGeom prst="rect">
            <a:avLst/>
          </a:prstGeom>
        </p:spPr>
      </p:pic>
      <p:sp>
        <p:nvSpPr>
          <p:cNvPr id="23" name="Shape 703">
            <a:extLst>
              <a:ext uri="{FF2B5EF4-FFF2-40B4-BE49-F238E27FC236}">
                <a16:creationId xmlns:a16="http://schemas.microsoft.com/office/drawing/2014/main" id="{E5AEEB0B-506A-442E-BF1F-1D1CE477DAC2}"/>
              </a:ext>
            </a:extLst>
          </p:cNvPr>
          <p:cNvSpPr/>
          <p:nvPr/>
        </p:nvSpPr>
        <p:spPr>
          <a:xfrm>
            <a:off x="3105683" y="338773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Billede 23">
            <a:extLst>
              <a:ext uri="{FF2B5EF4-FFF2-40B4-BE49-F238E27FC236}">
                <a16:creationId xmlns:a16="http://schemas.microsoft.com/office/drawing/2014/main" id="{9EDEAA9E-9794-47A3-B3C5-08938F9905F1}"/>
              </a:ext>
            </a:extLst>
          </p:cNvPr>
          <p:cNvPicPr>
            <a:picLocks noChangeAspect="1"/>
          </p:cNvPicPr>
          <p:nvPr/>
        </p:nvPicPr>
        <p:blipFill rotWithShape="1">
          <a:blip r:embed="rId5">
            <a:extLst>
              <a:ext uri="{28A0092B-C50C-407E-A947-70E740481C1C}">
                <a14:useLocalDpi xmlns:a14="http://schemas.microsoft.com/office/drawing/2010/main" val="0"/>
              </a:ext>
            </a:extLst>
          </a:blip>
          <a:srcRect t="25402" r="86838" b="50233"/>
          <a:stretch/>
        </p:blipFill>
        <p:spPr>
          <a:xfrm>
            <a:off x="4238139" y="4342380"/>
            <a:ext cx="1375469" cy="1145858"/>
          </a:xfrm>
          <a:prstGeom prst="rect">
            <a:avLst/>
          </a:prstGeom>
        </p:spPr>
      </p:pic>
      <p:sp>
        <p:nvSpPr>
          <p:cNvPr id="25" name="Shape 703">
            <a:extLst>
              <a:ext uri="{FF2B5EF4-FFF2-40B4-BE49-F238E27FC236}">
                <a16:creationId xmlns:a16="http://schemas.microsoft.com/office/drawing/2014/main" id="{329B4E5C-AF4D-4615-8EB5-8C41EE05A241}"/>
              </a:ext>
            </a:extLst>
          </p:cNvPr>
          <p:cNvSpPr/>
          <p:nvPr/>
        </p:nvSpPr>
        <p:spPr>
          <a:xfrm>
            <a:off x="3105683" y="420341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260126"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Gennemgå listen:</a:t>
            </a:r>
          </a:p>
          <a:p>
            <a:pPr marL="651917" marR="0" lvl="0" indent="-457189"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SLET alle de brugere, der ikke skal have adgang til Aula (sammenhold også med liste over medarbejdere, der allerede er oprettet i TEA)</a:t>
            </a:r>
          </a:p>
          <a:p>
            <a:pPr marL="194728"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651917" marR="0" lvl="0" indent="-457189"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Opret listens resterende brugere i TEA (se vejledning på de følgende sider)</a:t>
            </a:r>
          </a:p>
          <a:p>
            <a:pPr marL="651917" marR="0" lvl="0" indent="-457189"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651917" marR="0" lvl="0" indent="-457189"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Dagen efter oprettelse i TEA, vil medarbejderne på listen blive slettet automatisk fra listen i brugeradministrationen.</a:t>
            </a: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grpSp>
        <p:nvGrpSpPr>
          <p:cNvPr id="20" name="Gruppe 19">
            <a:extLst>
              <a:ext uri="{FF2B5EF4-FFF2-40B4-BE49-F238E27FC236}">
                <a16:creationId xmlns:a16="http://schemas.microsoft.com/office/drawing/2014/main" id="{55559444-8A63-4C34-98D6-18A58E85D0CC}"/>
              </a:ext>
            </a:extLst>
          </p:cNvPr>
          <p:cNvGrpSpPr/>
          <p:nvPr/>
        </p:nvGrpSpPr>
        <p:grpSpPr>
          <a:xfrm>
            <a:off x="9656781" y="2086612"/>
            <a:ext cx="1952016" cy="1669620"/>
            <a:chOff x="9885017" y="-16901"/>
            <a:chExt cx="1251871" cy="1179509"/>
          </a:xfrm>
        </p:grpSpPr>
        <p:pic>
          <p:nvPicPr>
            <p:cNvPr id="34" name="Billede 33">
              <a:extLst>
                <a:ext uri="{FF2B5EF4-FFF2-40B4-BE49-F238E27FC236}">
                  <a16:creationId xmlns:a16="http://schemas.microsoft.com/office/drawing/2014/main" id="{5139EDC2-118A-4C04-BBDF-B4F4C0266F9C}"/>
                </a:ext>
              </a:extLst>
            </p:cNvPr>
            <p:cNvPicPr>
              <a:picLocks noChangeAspect="1"/>
            </p:cNvPicPr>
            <p:nvPr/>
          </p:nvPicPr>
          <p:blipFill rotWithShape="1">
            <a:blip r:embed="rId5">
              <a:extLst>
                <a:ext uri="{28A0092B-C50C-407E-A947-70E740481C1C}">
                  <a14:useLocalDpi xmlns:a14="http://schemas.microsoft.com/office/drawing/2010/main" val="0"/>
                </a:ext>
              </a:extLst>
            </a:blip>
            <a:srcRect l="50714" t="25607" r="37851" b="49313"/>
            <a:stretch/>
          </p:blipFill>
          <p:spPr>
            <a:xfrm>
              <a:off x="9885017" y="-16901"/>
              <a:ext cx="1194935" cy="1179509"/>
            </a:xfrm>
            <a:prstGeom prst="rect">
              <a:avLst/>
            </a:prstGeom>
            <a:ln>
              <a:solidFill>
                <a:srgbClr val="337DA6"/>
              </a:solidFill>
            </a:ln>
          </p:spPr>
        </p:pic>
        <p:sp>
          <p:nvSpPr>
            <p:cNvPr id="35" name="Shape 724">
              <a:extLst>
                <a:ext uri="{FF2B5EF4-FFF2-40B4-BE49-F238E27FC236}">
                  <a16:creationId xmlns:a16="http://schemas.microsoft.com/office/drawing/2014/main" id="{43D84F67-0371-4D48-B74A-63E2C392A1AC}"/>
                </a:ext>
              </a:extLst>
            </p:cNvPr>
            <p:cNvSpPr/>
            <p:nvPr/>
          </p:nvSpPr>
          <p:spPr>
            <a:xfrm>
              <a:off x="10735722" y="221736"/>
              <a:ext cx="401166" cy="274290"/>
            </a:xfrm>
            <a:prstGeom prst="ellipse">
              <a:avLst/>
            </a:prstGeom>
            <a:noFill/>
            <a:ln w="28575" cap="flat" cmpd="sng">
              <a:solidFill>
                <a:srgbClr val="337DA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ustDataLst>
      <p:tags r:id="rId1"/>
    </p:custDataLst>
    <p:extLst>
      <p:ext uri="{BB962C8B-B14F-4D97-AF65-F5344CB8AC3E}">
        <p14:creationId xmlns:p14="http://schemas.microsoft.com/office/powerpoint/2010/main" val="3104453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Oprettelse af alle medarbejdere i TEA</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a:bodyPr>
          <a:lstStyle/>
          <a:p>
            <a:r>
              <a:rPr lang="da-DK"/>
              <a:t>OPRETTELSE AF ALLE MEDARBEJDERE I TEA</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Login i TEA</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”Personale”</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”Opret”</a:t>
            </a: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Udfyld skemaet for medarbejderen:</a:t>
            </a:r>
          </a:p>
          <a:p>
            <a:pPr marL="194728"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808138" marR="0" lvl="1" indent="-34290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Felter markeret med rødt </a:t>
            </a:r>
            <a:r>
              <a:rPr kumimoji="0" lang="da-DK" sz="1200" b="1" i="0" u="none" strike="noStrike" kern="1200" cap="none" spc="0" normalizeH="0" baseline="0" noProof="0">
                <a:ln>
                  <a:noFill/>
                </a:ln>
                <a:solidFill>
                  <a:srgbClr val="E32F4A"/>
                </a:solidFill>
                <a:effectLst/>
                <a:uLnTx/>
                <a:uFillTx/>
                <a:latin typeface="Calibri" panose="020F0502020204030204"/>
                <a:ea typeface="+mn-ea"/>
                <a:cs typeface="Calibri" panose="020F0502020204030204" pitchFamily="34" charset="0"/>
              </a:rPr>
              <a:t>SKAL</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udfyldes. </a:t>
            </a:r>
          </a:p>
          <a:p>
            <a:pPr marL="808138" marR="0" lvl="1" indent="-34290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Udfyld </a:t>
            </a:r>
            <a:r>
              <a:rPr kumimoji="0" lang="da-DK" sz="1200" b="1" i="0" u="none" strike="noStrike" kern="1200" cap="none" spc="0" normalizeH="0" baseline="0" noProof="0">
                <a:ln>
                  <a:noFill/>
                </a:ln>
                <a:solidFill>
                  <a:srgbClr val="E32F4A"/>
                </a:solidFill>
                <a:effectLst/>
                <a:uLnTx/>
                <a:uFillTx/>
                <a:latin typeface="Calibri" panose="020F0502020204030204"/>
                <a:ea typeface="+mn-ea"/>
                <a:cs typeface="Calibri" panose="020F0502020204030204" pitchFamily="34" charset="0"/>
              </a:rPr>
              <a:t>IKKE</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feltet ”Rolle” endnu!</a:t>
            </a:r>
          </a:p>
          <a:p>
            <a:pPr marL="194728"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194728"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OBS! Følgende felter indlæses i Aula og vises derfor på medarbejderens profil:</a:t>
            </a:r>
          </a:p>
          <a:p>
            <a:pPr marL="808138" marR="0" lvl="1" indent="-34290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Adresse</a:t>
            </a:r>
          </a:p>
          <a:p>
            <a:pPr marL="808138" marR="0" lvl="1" indent="-34290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Postnummer</a:t>
            </a:r>
          </a:p>
          <a:p>
            <a:pPr marL="808138" marR="0" lvl="1" indent="-34290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Telefon mobil</a:t>
            </a:r>
          </a:p>
          <a:p>
            <a:pPr marL="808138" marR="0" lvl="1" indent="-34290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da-DK" sz="12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pitchFamily="34" charset="0"/>
              </a:rPr>
              <a:t>Email</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-arbejde</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Tryk på ”Gem”</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pic>
        <p:nvPicPr>
          <p:cNvPr id="18" name="Billede 17">
            <a:extLst>
              <a:ext uri="{FF2B5EF4-FFF2-40B4-BE49-F238E27FC236}">
                <a16:creationId xmlns:a16="http://schemas.microsoft.com/office/drawing/2014/main" id="{E4136840-49E1-45C8-AB69-CAE894F422F7}"/>
              </a:ext>
            </a:extLst>
          </p:cNvPr>
          <p:cNvPicPr>
            <a:picLocks noChangeAspect="1"/>
          </p:cNvPicPr>
          <p:nvPr/>
        </p:nvPicPr>
        <p:blipFill rotWithShape="1">
          <a:blip r:embed="rId3">
            <a:extLst>
              <a:ext uri="{28A0092B-C50C-407E-A947-70E740481C1C}">
                <a14:useLocalDpi xmlns:a14="http://schemas.microsoft.com/office/drawing/2010/main" val="0"/>
              </a:ext>
            </a:extLst>
          </a:blip>
          <a:srcRect r="86773" b="82099"/>
          <a:stretch/>
        </p:blipFill>
        <p:spPr>
          <a:xfrm>
            <a:off x="4201456" y="2862641"/>
            <a:ext cx="1412152" cy="795318"/>
          </a:xfrm>
          <a:prstGeom prst="rect">
            <a:avLst/>
          </a:prstGeom>
          <a:ln>
            <a:solidFill>
              <a:srgbClr val="337DA6"/>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90117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9" name="Billede 18">
            <a:extLst>
              <a:ext uri="{FF2B5EF4-FFF2-40B4-BE49-F238E27FC236}">
                <a16:creationId xmlns:a16="http://schemas.microsoft.com/office/drawing/2014/main" id="{2E047E21-C008-40D3-A8BC-EEDAF739EF3E}"/>
              </a:ext>
            </a:extLst>
          </p:cNvPr>
          <p:cNvPicPr>
            <a:picLocks noChangeAspect="1"/>
          </p:cNvPicPr>
          <p:nvPr/>
        </p:nvPicPr>
        <p:blipFill rotWithShape="1">
          <a:blip r:embed="rId4">
            <a:extLst>
              <a:ext uri="{28A0092B-C50C-407E-A947-70E740481C1C}">
                <a14:useLocalDpi xmlns:a14="http://schemas.microsoft.com/office/drawing/2010/main" val="0"/>
              </a:ext>
            </a:extLst>
          </a:blip>
          <a:srcRect l="19904" t="72922" r="68514" b="11228"/>
          <a:stretch/>
        </p:blipFill>
        <p:spPr>
          <a:xfrm>
            <a:off x="4241650" y="4107456"/>
            <a:ext cx="1412152" cy="989425"/>
          </a:xfrm>
          <a:prstGeom prst="rect">
            <a:avLst/>
          </a:prstGeom>
          <a:ln>
            <a:solidFill>
              <a:srgbClr val="337DA6"/>
            </a:solidFill>
          </a:ln>
        </p:spPr>
      </p:pic>
      <p:sp>
        <p:nvSpPr>
          <p:cNvPr id="25" name="Shape 703">
            <a:extLst>
              <a:ext uri="{FF2B5EF4-FFF2-40B4-BE49-F238E27FC236}">
                <a16:creationId xmlns:a16="http://schemas.microsoft.com/office/drawing/2014/main" id="{329B4E5C-AF4D-4615-8EB5-8C41EE05A241}"/>
              </a:ext>
            </a:extLst>
          </p:cNvPr>
          <p:cNvSpPr/>
          <p:nvPr/>
        </p:nvSpPr>
        <p:spPr>
          <a:xfrm>
            <a:off x="3105683" y="450542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ruppe 19">
            <a:extLst>
              <a:ext uri="{FF2B5EF4-FFF2-40B4-BE49-F238E27FC236}">
                <a16:creationId xmlns:a16="http://schemas.microsoft.com/office/drawing/2014/main" id="{3BC1F705-FFC5-49BB-BEFA-E2697B884488}"/>
              </a:ext>
            </a:extLst>
          </p:cNvPr>
          <p:cNvGrpSpPr/>
          <p:nvPr/>
        </p:nvGrpSpPr>
        <p:grpSpPr>
          <a:xfrm>
            <a:off x="9122402" y="1734085"/>
            <a:ext cx="2248615" cy="3497792"/>
            <a:chOff x="9101284" y="1781147"/>
            <a:chExt cx="2248615" cy="3497792"/>
          </a:xfrm>
        </p:grpSpPr>
        <p:pic>
          <p:nvPicPr>
            <p:cNvPr id="34" name="Billede 33">
              <a:extLst>
                <a:ext uri="{FF2B5EF4-FFF2-40B4-BE49-F238E27FC236}">
                  <a16:creationId xmlns:a16="http://schemas.microsoft.com/office/drawing/2014/main" id="{6BD7F11E-AC92-4FB8-82D2-4551B31A75C8}"/>
                </a:ext>
              </a:extLst>
            </p:cNvPr>
            <p:cNvPicPr>
              <a:picLocks noChangeAspect="1"/>
            </p:cNvPicPr>
            <p:nvPr/>
          </p:nvPicPr>
          <p:blipFill rotWithShape="1">
            <a:blip r:embed="rId5">
              <a:extLst>
                <a:ext uri="{28A0092B-C50C-407E-A947-70E740481C1C}">
                  <a14:useLocalDpi xmlns:a14="http://schemas.microsoft.com/office/drawing/2010/main" val="0"/>
                </a:ext>
              </a:extLst>
            </a:blip>
            <a:srcRect t="2581" r="2948"/>
            <a:stretch/>
          </p:blipFill>
          <p:spPr>
            <a:xfrm>
              <a:off x="9101284" y="1781147"/>
              <a:ext cx="2248615" cy="3497792"/>
            </a:xfrm>
            <a:prstGeom prst="rect">
              <a:avLst/>
            </a:prstGeom>
            <a:ln>
              <a:solidFill>
                <a:srgbClr val="337DA6"/>
              </a:solidFill>
            </a:ln>
          </p:spPr>
        </p:pic>
        <p:sp>
          <p:nvSpPr>
            <p:cNvPr id="36" name="Rektangel 35">
              <a:extLst>
                <a:ext uri="{FF2B5EF4-FFF2-40B4-BE49-F238E27FC236}">
                  <a16:creationId xmlns:a16="http://schemas.microsoft.com/office/drawing/2014/main" id="{5F6DB94A-7B95-447E-9252-2EDFEB373B30}"/>
                </a:ext>
              </a:extLst>
            </p:cNvPr>
            <p:cNvSpPr/>
            <p:nvPr/>
          </p:nvSpPr>
          <p:spPr>
            <a:xfrm>
              <a:off x="9885609" y="2143328"/>
              <a:ext cx="234892" cy="92279"/>
            </a:xfrm>
            <a:prstGeom prst="rect">
              <a:avLst/>
            </a:prstGeom>
            <a:solidFill>
              <a:srgbClr val="FE9EA0"/>
            </a:solidFill>
            <a:ln>
              <a:solidFill>
                <a:srgbClr val="337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ktangel 36">
              <a:extLst>
                <a:ext uri="{FF2B5EF4-FFF2-40B4-BE49-F238E27FC236}">
                  <a16:creationId xmlns:a16="http://schemas.microsoft.com/office/drawing/2014/main" id="{28632D0F-1DF0-4B4F-B820-5667EFF76C50}"/>
                </a:ext>
              </a:extLst>
            </p:cNvPr>
            <p:cNvSpPr/>
            <p:nvPr/>
          </p:nvSpPr>
          <p:spPr>
            <a:xfrm>
              <a:off x="9860441" y="2479140"/>
              <a:ext cx="1409351" cy="92279"/>
            </a:xfrm>
            <a:prstGeom prst="rect">
              <a:avLst/>
            </a:prstGeom>
            <a:solidFill>
              <a:srgbClr val="FE9EA0"/>
            </a:solidFill>
            <a:ln>
              <a:solidFill>
                <a:srgbClr val="337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ktangel 37">
              <a:extLst>
                <a:ext uri="{FF2B5EF4-FFF2-40B4-BE49-F238E27FC236}">
                  <a16:creationId xmlns:a16="http://schemas.microsoft.com/office/drawing/2014/main" id="{596DDDAC-4E11-4FD6-BD23-6AD185818246}"/>
                </a:ext>
              </a:extLst>
            </p:cNvPr>
            <p:cNvSpPr/>
            <p:nvPr/>
          </p:nvSpPr>
          <p:spPr>
            <a:xfrm>
              <a:off x="9868830" y="2645774"/>
              <a:ext cx="1409351" cy="92279"/>
            </a:xfrm>
            <a:prstGeom prst="rect">
              <a:avLst/>
            </a:prstGeom>
            <a:solidFill>
              <a:srgbClr val="FE9EA0"/>
            </a:solidFill>
            <a:ln>
              <a:solidFill>
                <a:srgbClr val="337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3" name="Grafik 2" descr="Luk">
            <a:extLst>
              <a:ext uri="{FF2B5EF4-FFF2-40B4-BE49-F238E27FC236}">
                <a16:creationId xmlns:a16="http://schemas.microsoft.com/office/drawing/2014/main" id="{D24956DB-2B6B-4BFB-B3FB-ED16E4850C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8337" y="4122917"/>
            <a:ext cx="310344" cy="310344"/>
          </a:xfrm>
          <a:prstGeom prst="rect">
            <a:avLst/>
          </a:prstGeom>
        </p:spPr>
      </p:pic>
      <p:pic>
        <p:nvPicPr>
          <p:cNvPr id="39" name="Billede 38">
            <a:extLst>
              <a:ext uri="{FF2B5EF4-FFF2-40B4-BE49-F238E27FC236}">
                <a16:creationId xmlns:a16="http://schemas.microsoft.com/office/drawing/2014/main" id="{8765A68A-0098-4CCB-9A21-3C8DA635CC68}"/>
              </a:ext>
            </a:extLst>
          </p:cNvPr>
          <p:cNvPicPr>
            <a:picLocks noChangeAspect="1"/>
          </p:cNvPicPr>
          <p:nvPr/>
        </p:nvPicPr>
        <p:blipFill rotWithShape="1">
          <a:blip r:embed="rId4">
            <a:extLst>
              <a:ext uri="{28A0092B-C50C-407E-A947-70E740481C1C}">
                <a14:useLocalDpi xmlns:a14="http://schemas.microsoft.com/office/drawing/2010/main" val="0"/>
              </a:ext>
            </a:extLst>
          </a:blip>
          <a:srcRect l="67959" t="85337" r="20459" b="8699"/>
          <a:stretch/>
        </p:blipFill>
        <p:spPr>
          <a:xfrm>
            <a:off x="9122401" y="5462243"/>
            <a:ext cx="2316917" cy="610795"/>
          </a:xfrm>
          <a:prstGeom prst="rect">
            <a:avLst/>
          </a:prstGeom>
          <a:ln>
            <a:solidFill>
              <a:srgbClr val="337DA6"/>
            </a:solidFill>
          </a:ln>
        </p:spPr>
      </p:pic>
      <p:sp>
        <p:nvSpPr>
          <p:cNvPr id="40" name="Shape 703">
            <a:extLst>
              <a:ext uri="{FF2B5EF4-FFF2-40B4-BE49-F238E27FC236}">
                <a16:creationId xmlns:a16="http://schemas.microsoft.com/office/drawing/2014/main" id="{B96353BA-7501-43D4-833D-67ABBF720D79}"/>
              </a:ext>
            </a:extLst>
          </p:cNvPr>
          <p:cNvSpPr/>
          <p:nvPr/>
        </p:nvSpPr>
        <p:spPr>
          <a:xfrm>
            <a:off x="7979796" y="5429120"/>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1206095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Oprettelse af alle medarbejdere i TEA</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a:bodyPr>
          <a:lstStyle/>
          <a:p>
            <a:r>
              <a:rPr lang="da-DK"/>
              <a:t>OPRETTELSE AF ALLE MEDARBEJDERE I TEA</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3159458"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6"/>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Når du har gemt medarbejderen, tryk da på ”Rolle” og vælg den rette rolle.</a:t>
            </a:r>
          </a:p>
          <a:p>
            <a:pPr marL="194729"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En medarbejder SKAL have en af rollerne markeret med * - der kan derefter evt. suppleres med en af de øvrige roller.</a:t>
            </a:r>
          </a:p>
          <a:p>
            <a:pPr marL="194729"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Konsulent</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Bruges KUN til eksterne konsulenter, som I selv betaler for</a:t>
            </a:r>
          </a:p>
          <a:p>
            <a:pPr marL="194729"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Ledelse</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Alle i ledelsen (inkl. Skoleleder)</a:t>
            </a:r>
          </a:p>
          <a:p>
            <a:pPr marL="194729"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Leder</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KUN skoleleder</a:t>
            </a:r>
          </a:p>
          <a:p>
            <a:pPr marL="194729"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Lærer</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Alle lærere</a:t>
            </a:r>
          </a:p>
          <a:p>
            <a:pPr marL="194729"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Pædagog</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Alle pædagoger inkl. Pædagogmedhjælpere/faste medarbejdere i SFO</a:t>
            </a:r>
          </a:p>
          <a:p>
            <a:pPr marL="194729"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TAP</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Teknisk personale, administrativt personale, kantinepersonale etc.</a:t>
            </a:r>
          </a:p>
          <a:p>
            <a:pPr marL="194729"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Vikar</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Alle studerende og timevikarer (ved længerevarende vikariater: vælg en rolle efter uddannelse, dvs. fx ”lærer”.</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7"/>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Klik på ”Gem”</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7"/>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Fortsæt til </a:t>
            </a: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alle</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medarbejdere er tildelt den/de rette rolle/roller i TEA</a:t>
            </a: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9" name="Billede 38">
            <a:extLst>
              <a:ext uri="{FF2B5EF4-FFF2-40B4-BE49-F238E27FC236}">
                <a16:creationId xmlns:a16="http://schemas.microsoft.com/office/drawing/2014/main" id="{8765A68A-0098-4CCB-9A21-3C8DA635CC68}"/>
              </a:ext>
            </a:extLst>
          </p:cNvPr>
          <p:cNvPicPr>
            <a:picLocks noChangeAspect="1"/>
          </p:cNvPicPr>
          <p:nvPr/>
        </p:nvPicPr>
        <p:blipFill rotWithShape="1">
          <a:blip r:embed="rId3">
            <a:extLst>
              <a:ext uri="{28A0092B-C50C-407E-A947-70E740481C1C}">
                <a14:useLocalDpi xmlns:a14="http://schemas.microsoft.com/office/drawing/2010/main" val="0"/>
              </a:ext>
            </a:extLst>
          </a:blip>
          <a:srcRect l="67959" t="85337" r="20459" b="8699"/>
          <a:stretch/>
        </p:blipFill>
        <p:spPr>
          <a:xfrm>
            <a:off x="9122401" y="2014364"/>
            <a:ext cx="2316917" cy="610795"/>
          </a:xfrm>
          <a:prstGeom prst="rect">
            <a:avLst/>
          </a:prstGeom>
          <a:ln>
            <a:solidFill>
              <a:srgbClr val="337DA6"/>
            </a:solidFill>
          </a:ln>
        </p:spPr>
      </p:pic>
      <p:sp>
        <p:nvSpPr>
          <p:cNvPr id="40" name="Shape 703">
            <a:extLst>
              <a:ext uri="{FF2B5EF4-FFF2-40B4-BE49-F238E27FC236}">
                <a16:creationId xmlns:a16="http://schemas.microsoft.com/office/drawing/2014/main" id="{B96353BA-7501-43D4-833D-67ABBF720D79}"/>
              </a:ext>
            </a:extLst>
          </p:cNvPr>
          <p:cNvSpPr/>
          <p:nvPr/>
        </p:nvSpPr>
        <p:spPr>
          <a:xfrm>
            <a:off x="7979796" y="198124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Billede 21">
            <a:extLst>
              <a:ext uri="{FF2B5EF4-FFF2-40B4-BE49-F238E27FC236}">
                <a16:creationId xmlns:a16="http://schemas.microsoft.com/office/drawing/2014/main" id="{1109C486-01E5-4A0F-B5B9-BA4095F02F1E}"/>
              </a:ext>
            </a:extLst>
          </p:cNvPr>
          <p:cNvPicPr>
            <a:picLocks noChangeAspect="1"/>
          </p:cNvPicPr>
          <p:nvPr/>
        </p:nvPicPr>
        <p:blipFill rotWithShape="1">
          <a:blip r:embed="rId4">
            <a:extLst>
              <a:ext uri="{28A0092B-C50C-407E-A947-70E740481C1C}">
                <a14:useLocalDpi xmlns:a14="http://schemas.microsoft.com/office/drawing/2010/main" val="0"/>
              </a:ext>
            </a:extLst>
          </a:blip>
          <a:srcRect t="1633" r="1822" b="1961"/>
          <a:stretch/>
        </p:blipFill>
        <p:spPr>
          <a:xfrm>
            <a:off x="4026952" y="3003550"/>
            <a:ext cx="1958353" cy="2546682"/>
          </a:xfrm>
          <a:prstGeom prst="rect">
            <a:avLst/>
          </a:prstGeom>
          <a:ln>
            <a:solidFill>
              <a:srgbClr val="337DA6"/>
            </a:solidFill>
          </a:ln>
        </p:spPr>
      </p:pic>
      <p:cxnSp>
        <p:nvCxnSpPr>
          <p:cNvPr id="24" name="Lige pilforbindelse 23">
            <a:extLst>
              <a:ext uri="{FF2B5EF4-FFF2-40B4-BE49-F238E27FC236}">
                <a16:creationId xmlns:a16="http://schemas.microsoft.com/office/drawing/2014/main" id="{03C68653-22E6-42E8-AF93-1CEEB514D88E}"/>
              </a:ext>
            </a:extLst>
          </p:cNvPr>
          <p:cNvCxnSpPr>
            <a:cxnSpLocks/>
          </p:cNvCxnSpPr>
          <p:nvPr/>
        </p:nvCxnSpPr>
        <p:spPr>
          <a:xfrm flipH="1" flipV="1">
            <a:off x="3331964" y="3417015"/>
            <a:ext cx="803048" cy="19902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Lige pilforbindelse 26">
            <a:extLst>
              <a:ext uri="{FF2B5EF4-FFF2-40B4-BE49-F238E27FC236}">
                <a16:creationId xmlns:a16="http://schemas.microsoft.com/office/drawing/2014/main" id="{8BB4FB7F-D545-4319-B1A7-179179862968}"/>
              </a:ext>
            </a:extLst>
          </p:cNvPr>
          <p:cNvCxnSpPr>
            <a:cxnSpLocks/>
          </p:cNvCxnSpPr>
          <p:nvPr/>
        </p:nvCxnSpPr>
        <p:spPr>
          <a:xfrm flipH="1">
            <a:off x="2659310" y="3868589"/>
            <a:ext cx="1475702" cy="23362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Lige pilforbindelse 28">
            <a:extLst>
              <a:ext uri="{FF2B5EF4-FFF2-40B4-BE49-F238E27FC236}">
                <a16:creationId xmlns:a16="http://schemas.microsoft.com/office/drawing/2014/main" id="{C56CAFA6-7E7C-49C2-B200-15770606680E}"/>
              </a:ext>
            </a:extLst>
          </p:cNvPr>
          <p:cNvCxnSpPr>
            <a:cxnSpLocks/>
          </p:cNvCxnSpPr>
          <p:nvPr/>
        </p:nvCxnSpPr>
        <p:spPr>
          <a:xfrm flipH="1">
            <a:off x="3640962" y="3734754"/>
            <a:ext cx="494050" cy="1983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Lige pilforbindelse 29">
            <a:extLst>
              <a:ext uri="{FF2B5EF4-FFF2-40B4-BE49-F238E27FC236}">
                <a16:creationId xmlns:a16="http://schemas.microsoft.com/office/drawing/2014/main" id="{77316648-2E2F-455D-BF23-36269361DE7E}"/>
              </a:ext>
            </a:extLst>
          </p:cNvPr>
          <p:cNvCxnSpPr>
            <a:cxnSpLocks/>
          </p:cNvCxnSpPr>
          <p:nvPr/>
        </p:nvCxnSpPr>
        <p:spPr>
          <a:xfrm flipH="1">
            <a:off x="2390862" y="3983506"/>
            <a:ext cx="1854108" cy="35360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Lige pilforbindelse 30">
            <a:extLst>
              <a:ext uri="{FF2B5EF4-FFF2-40B4-BE49-F238E27FC236}">
                <a16:creationId xmlns:a16="http://schemas.microsoft.com/office/drawing/2014/main" id="{AC299E8F-0889-4317-8BB3-CB62E15BCDF0}"/>
              </a:ext>
            </a:extLst>
          </p:cNvPr>
          <p:cNvCxnSpPr>
            <a:cxnSpLocks/>
          </p:cNvCxnSpPr>
          <p:nvPr/>
        </p:nvCxnSpPr>
        <p:spPr>
          <a:xfrm flipH="1">
            <a:off x="3331964" y="4337108"/>
            <a:ext cx="926328" cy="80740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Lige pilforbindelse 40">
            <a:extLst>
              <a:ext uri="{FF2B5EF4-FFF2-40B4-BE49-F238E27FC236}">
                <a16:creationId xmlns:a16="http://schemas.microsoft.com/office/drawing/2014/main" id="{5CED55AE-3B14-4F17-86EB-1AADF8175FEA}"/>
              </a:ext>
            </a:extLst>
          </p:cNvPr>
          <p:cNvCxnSpPr>
            <a:cxnSpLocks/>
          </p:cNvCxnSpPr>
          <p:nvPr/>
        </p:nvCxnSpPr>
        <p:spPr>
          <a:xfrm flipH="1">
            <a:off x="3042462" y="4102217"/>
            <a:ext cx="1202509" cy="54788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Lige pilforbindelse 41">
            <a:extLst>
              <a:ext uri="{FF2B5EF4-FFF2-40B4-BE49-F238E27FC236}">
                <a16:creationId xmlns:a16="http://schemas.microsoft.com/office/drawing/2014/main" id="{F5E595A3-211A-4023-8C94-8890ECF1B2F8}"/>
              </a:ext>
            </a:extLst>
          </p:cNvPr>
          <p:cNvCxnSpPr>
            <a:cxnSpLocks/>
          </p:cNvCxnSpPr>
          <p:nvPr/>
        </p:nvCxnSpPr>
        <p:spPr>
          <a:xfrm flipH="1">
            <a:off x="3414320" y="4555222"/>
            <a:ext cx="843972" cy="107786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Rektangel 1">
            <a:extLst>
              <a:ext uri="{FF2B5EF4-FFF2-40B4-BE49-F238E27FC236}">
                <a16:creationId xmlns:a16="http://schemas.microsoft.com/office/drawing/2014/main" id="{F4C43C86-8068-48D8-A07F-71D9D4B01BBB}"/>
              </a:ext>
            </a:extLst>
          </p:cNvPr>
          <p:cNvSpPr/>
          <p:nvPr/>
        </p:nvSpPr>
        <p:spPr>
          <a:xfrm>
            <a:off x="6578353" y="5361685"/>
            <a:ext cx="5335480" cy="1172867"/>
          </a:xfrm>
          <a:prstGeom prst="rect">
            <a:avLst/>
          </a:prstGeom>
          <a:solidFill>
            <a:srgbClr val="10B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4729" marR="0" lvl="0" indent="0" algn="l" defTabSz="713203"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FFFFFF"/>
                </a:solidFill>
                <a:effectLst/>
                <a:uLnTx/>
                <a:uFillTx/>
                <a:latin typeface="Calibri" panose="020F0502020204030204"/>
                <a:ea typeface="+mn-ea"/>
                <a:cs typeface="+mn-cs"/>
              </a:rPr>
              <a:t>NB! Skal en studerende eller vikar have adgang til </a:t>
            </a:r>
            <a:r>
              <a:rPr kumimoji="0" lang="da-DK" sz="1600" b="0" i="0" u="none" strike="noStrike" kern="1200" cap="none" spc="0" normalizeH="0" baseline="0" noProof="0">
                <a:ln>
                  <a:noFill/>
                </a:ln>
                <a:solidFill>
                  <a:srgbClr val="000000"/>
                </a:solidFill>
                <a:effectLst/>
                <a:uLnTx/>
                <a:uFillTx/>
                <a:latin typeface="Calibri" panose="020F0502020204030204"/>
                <a:ea typeface="+mn-ea"/>
                <a:cs typeface="+mn-cs"/>
              </a:rPr>
              <a:t>MinUddannelse</a:t>
            </a:r>
            <a:r>
              <a:rPr kumimoji="0" lang="da-DK" sz="1600" b="0" i="0" u="none" strike="noStrike" kern="1200" cap="none" spc="0" normalizeH="0" baseline="0" noProof="0">
                <a:ln>
                  <a:noFill/>
                </a:ln>
                <a:solidFill>
                  <a:srgbClr val="FFFFFF"/>
                </a:solidFill>
                <a:effectLst/>
                <a:uLnTx/>
                <a:uFillTx/>
                <a:latin typeface="Calibri" panose="020F0502020204030204"/>
                <a:ea typeface="+mn-ea"/>
                <a:cs typeface="+mn-cs"/>
              </a:rPr>
              <a:t>, skal der også sættes kryds i ”Lærer” eller ”Pædagog”, da rollen ”Vikar” på nuværende tidspunkt ikke giver adgang til MinUddannelse. </a:t>
            </a:r>
          </a:p>
        </p:txBody>
      </p:sp>
    </p:spTree>
    <p:custDataLst>
      <p:tags r:id="rId1"/>
    </p:custDataLst>
    <p:extLst>
      <p:ext uri="{BB962C8B-B14F-4D97-AF65-F5344CB8AC3E}">
        <p14:creationId xmlns:p14="http://schemas.microsoft.com/office/powerpoint/2010/main" val="482303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Gennemgang og tildeling af de rette roller til medarbejdere i TEA</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fontScale="92500"/>
          </a:bodyPr>
          <a:lstStyle/>
          <a:p>
            <a:r>
              <a:rPr lang="da-DK"/>
              <a:t>GENNEMGANG OG TILDELING AF DE RETTEROLLER TIL ALLE MEDARBEJDERE I TEA</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Login i TEA</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”Personale”</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Du får nu en liste over alle de medarbejdere, der er registreret i TEA for din skole. </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Gennemgå listen og tjek, at hver enkelt medarbejder er tildelt den rette rolle (jf. de roller, der må anvendes - se listen på næste side) i kolonnen ”</a:t>
            </a:r>
            <a:r>
              <a:rPr kumimoji="0" lang="da-DK" sz="12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Pers.rolle</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Har en medarbejder ikke den rette rolle, vælger du medarbejderen på listen</a:t>
            </a:r>
          </a:p>
          <a:p>
            <a:pPr marL="0" marR="0" lvl="0" indent="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Vælg ny rolle i feltet ”Rolle” i højre side (jf. de roller, der må anvendes – se listen på næste side)</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pic>
        <p:nvPicPr>
          <p:cNvPr id="18" name="Billede 17">
            <a:extLst>
              <a:ext uri="{FF2B5EF4-FFF2-40B4-BE49-F238E27FC236}">
                <a16:creationId xmlns:a16="http://schemas.microsoft.com/office/drawing/2014/main" id="{E4136840-49E1-45C8-AB69-CAE894F422F7}"/>
              </a:ext>
            </a:extLst>
          </p:cNvPr>
          <p:cNvPicPr>
            <a:picLocks noChangeAspect="1"/>
          </p:cNvPicPr>
          <p:nvPr/>
        </p:nvPicPr>
        <p:blipFill rotWithShape="1">
          <a:blip r:embed="rId3">
            <a:extLst>
              <a:ext uri="{28A0092B-C50C-407E-A947-70E740481C1C}">
                <a14:useLocalDpi xmlns:a14="http://schemas.microsoft.com/office/drawing/2010/main" val="0"/>
              </a:ext>
            </a:extLst>
          </a:blip>
          <a:srcRect r="86773" b="82099"/>
          <a:stretch/>
        </p:blipFill>
        <p:spPr>
          <a:xfrm>
            <a:off x="4201456" y="2862641"/>
            <a:ext cx="1412152" cy="795318"/>
          </a:xfrm>
          <a:prstGeom prst="rect">
            <a:avLst/>
          </a:prstGeom>
        </p:spPr>
      </p:pic>
      <p:sp>
        <p:nvSpPr>
          <p:cNvPr id="23" name="Shape 703">
            <a:extLst>
              <a:ext uri="{FF2B5EF4-FFF2-40B4-BE49-F238E27FC236}">
                <a16:creationId xmlns:a16="http://schemas.microsoft.com/office/drawing/2014/main" id="{E5AEEB0B-506A-442E-BF1F-1D1CE477DAC2}"/>
              </a:ext>
            </a:extLst>
          </p:cNvPr>
          <p:cNvSpPr/>
          <p:nvPr/>
        </p:nvSpPr>
        <p:spPr>
          <a:xfrm>
            <a:off x="3105683" y="290117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Billede 21">
            <a:extLst>
              <a:ext uri="{FF2B5EF4-FFF2-40B4-BE49-F238E27FC236}">
                <a16:creationId xmlns:a16="http://schemas.microsoft.com/office/drawing/2014/main" id="{CD69C892-3AB7-45F1-80A5-E6410BD394E9}"/>
              </a:ext>
            </a:extLst>
          </p:cNvPr>
          <p:cNvPicPr>
            <a:picLocks noChangeAspect="1"/>
          </p:cNvPicPr>
          <p:nvPr/>
        </p:nvPicPr>
        <p:blipFill rotWithShape="1">
          <a:blip r:embed="rId4">
            <a:extLst>
              <a:ext uri="{28A0092B-C50C-407E-A947-70E740481C1C}">
                <a14:useLocalDpi xmlns:a14="http://schemas.microsoft.com/office/drawing/2010/main" val="0"/>
              </a:ext>
            </a:extLst>
          </a:blip>
          <a:srcRect r="214" b="2172"/>
          <a:stretch/>
        </p:blipFill>
        <p:spPr>
          <a:xfrm>
            <a:off x="3196315" y="4663268"/>
            <a:ext cx="2679691" cy="1802302"/>
          </a:xfrm>
          <a:prstGeom prst="rect">
            <a:avLst/>
          </a:prstGeom>
        </p:spPr>
      </p:pic>
      <p:pic>
        <p:nvPicPr>
          <p:cNvPr id="24" name="Billede 23">
            <a:extLst>
              <a:ext uri="{FF2B5EF4-FFF2-40B4-BE49-F238E27FC236}">
                <a16:creationId xmlns:a16="http://schemas.microsoft.com/office/drawing/2014/main" id="{26BBE02D-0C96-4191-9306-92FE874419C9}"/>
              </a:ext>
            </a:extLst>
          </p:cNvPr>
          <p:cNvPicPr>
            <a:picLocks noChangeAspect="1"/>
          </p:cNvPicPr>
          <p:nvPr/>
        </p:nvPicPr>
        <p:blipFill rotWithShape="1">
          <a:blip r:embed="rId4">
            <a:extLst>
              <a:ext uri="{28A0092B-C50C-407E-A947-70E740481C1C}">
                <a14:useLocalDpi xmlns:a14="http://schemas.microsoft.com/office/drawing/2010/main" val="0"/>
              </a:ext>
            </a:extLst>
          </a:blip>
          <a:srcRect r="61113" b="66167"/>
          <a:stretch/>
        </p:blipFill>
        <p:spPr>
          <a:xfrm>
            <a:off x="9047432" y="1948123"/>
            <a:ext cx="2429374" cy="1450058"/>
          </a:xfrm>
          <a:prstGeom prst="rect">
            <a:avLst/>
          </a:prstGeom>
        </p:spPr>
      </p:pic>
      <p:pic>
        <p:nvPicPr>
          <p:cNvPr id="27" name="Billede 26">
            <a:extLst>
              <a:ext uri="{FF2B5EF4-FFF2-40B4-BE49-F238E27FC236}">
                <a16:creationId xmlns:a16="http://schemas.microsoft.com/office/drawing/2014/main" id="{44ADE3C0-5840-4527-9101-AA65001A63E7}"/>
              </a:ext>
            </a:extLst>
          </p:cNvPr>
          <p:cNvPicPr>
            <a:picLocks noChangeAspect="1"/>
          </p:cNvPicPr>
          <p:nvPr/>
        </p:nvPicPr>
        <p:blipFill rotWithShape="1">
          <a:blip r:embed="rId4">
            <a:extLst>
              <a:ext uri="{28A0092B-C50C-407E-A947-70E740481C1C}">
                <a14:useLocalDpi xmlns:a14="http://schemas.microsoft.com/office/drawing/2010/main" val="0"/>
              </a:ext>
            </a:extLst>
          </a:blip>
          <a:srcRect r="34510" b="74968"/>
          <a:stretch/>
        </p:blipFill>
        <p:spPr>
          <a:xfrm>
            <a:off x="9085960" y="3651171"/>
            <a:ext cx="2390846" cy="626918"/>
          </a:xfrm>
          <a:prstGeom prst="rect">
            <a:avLst/>
          </a:prstGeom>
        </p:spPr>
      </p:pic>
      <p:pic>
        <p:nvPicPr>
          <p:cNvPr id="28" name="Billede 27">
            <a:extLst>
              <a:ext uri="{FF2B5EF4-FFF2-40B4-BE49-F238E27FC236}">
                <a16:creationId xmlns:a16="http://schemas.microsoft.com/office/drawing/2014/main" id="{8D148D4D-5092-4DDC-9DD4-2C9A0B9D9888}"/>
              </a:ext>
            </a:extLst>
          </p:cNvPr>
          <p:cNvPicPr>
            <a:picLocks noChangeAspect="1"/>
          </p:cNvPicPr>
          <p:nvPr/>
        </p:nvPicPr>
        <p:blipFill rotWithShape="1">
          <a:blip r:embed="rId4">
            <a:extLst>
              <a:ext uri="{28A0092B-C50C-407E-A947-70E740481C1C}">
                <a14:useLocalDpi xmlns:a14="http://schemas.microsoft.com/office/drawing/2010/main" val="0"/>
              </a:ext>
            </a:extLst>
          </a:blip>
          <a:srcRect l="64557" t="39090"/>
          <a:stretch/>
        </p:blipFill>
        <p:spPr>
          <a:xfrm>
            <a:off x="9613275" y="4432502"/>
            <a:ext cx="1843723" cy="2173733"/>
          </a:xfrm>
          <a:prstGeom prst="rect">
            <a:avLst/>
          </a:prstGeom>
          <a:ln>
            <a:solidFill>
              <a:srgbClr val="337DA6"/>
            </a:solidFill>
          </a:ln>
        </p:spPr>
      </p:pic>
      <p:sp>
        <p:nvSpPr>
          <p:cNvPr id="29" name="Shape 724">
            <a:extLst>
              <a:ext uri="{FF2B5EF4-FFF2-40B4-BE49-F238E27FC236}">
                <a16:creationId xmlns:a16="http://schemas.microsoft.com/office/drawing/2014/main" id="{0439D386-2A8C-4420-AC2D-D7C39884E4A4}"/>
              </a:ext>
            </a:extLst>
          </p:cNvPr>
          <p:cNvSpPr/>
          <p:nvPr/>
        </p:nvSpPr>
        <p:spPr>
          <a:xfrm>
            <a:off x="9525740" y="5086709"/>
            <a:ext cx="1924563" cy="388263"/>
          </a:xfrm>
          <a:prstGeom prst="ellipse">
            <a:avLst/>
          </a:prstGeom>
          <a:noFill/>
          <a:ln w="28575" cap="flat" cmpd="sng">
            <a:solidFill>
              <a:srgbClr val="E32F4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2393483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Gennemgang og tildeling af de rette roller til medarbejdere i TEA</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8819883" cy="312965"/>
          </a:xfrm>
        </p:spPr>
        <p:txBody>
          <a:bodyPr>
            <a:normAutofit fontScale="92500"/>
          </a:bodyPr>
          <a:lstStyle/>
          <a:p>
            <a:r>
              <a:rPr lang="da-DK"/>
              <a:t>GENNEMGANG OG TILDELING AF DE RETTEROLLER TIL ALLE MEDARBEJDERE I TEA</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3159458"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6"/>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Hver medarbejder SKAL have en af rollerne markeret med * - der kan derefter evt. suppleres med en af de øvrige roller.</a:t>
            </a:r>
          </a:p>
          <a:p>
            <a:pPr marL="194729"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Konsulent</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Bruges KUN til eksterne konsulenter, som I selv betaler for</a:t>
            </a:r>
          </a:p>
          <a:p>
            <a:pPr marL="194729"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Ledelse</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Alle i ledelsen (inkl. Skoleleder)</a:t>
            </a:r>
          </a:p>
          <a:p>
            <a:pPr marL="194729"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Leder</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KUN skoleleder</a:t>
            </a:r>
          </a:p>
          <a:p>
            <a:pPr marL="194729"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Lærer</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Alle lærere</a:t>
            </a:r>
          </a:p>
          <a:p>
            <a:pPr marL="194729"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Pædagog</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Alle pædagoger inkl. Pædagogmedhjælpere/faste medarbejdere i SFO</a:t>
            </a:r>
          </a:p>
          <a:p>
            <a:pPr marL="194729"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TAP</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Teknisk personale, administrativt personale, kantinepersonale etc.</a:t>
            </a:r>
          </a:p>
          <a:p>
            <a:pPr marL="194729"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Vikar</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Alle studerende og timevikarer (ved længerevarende vikariater: vælg en rolle efter uddannelse, dvs. fx ”lærer”.</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7"/>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Klik på ”Gem”</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7"/>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Fortsæt til </a:t>
            </a: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alle</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medarbejdere er tildelt den/de rette rolle/roller i TEA</a:t>
            </a: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9" name="Billede 38">
            <a:extLst>
              <a:ext uri="{FF2B5EF4-FFF2-40B4-BE49-F238E27FC236}">
                <a16:creationId xmlns:a16="http://schemas.microsoft.com/office/drawing/2014/main" id="{8765A68A-0098-4CCB-9A21-3C8DA635CC68}"/>
              </a:ext>
            </a:extLst>
          </p:cNvPr>
          <p:cNvPicPr>
            <a:picLocks noChangeAspect="1"/>
          </p:cNvPicPr>
          <p:nvPr/>
        </p:nvPicPr>
        <p:blipFill rotWithShape="1">
          <a:blip r:embed="rId3">
            <a:extLst>
              <a:ext uri="{28A0092B-C50C-407E-A947-70E740481C1C}">
                <a14:useLocalDpi xmlns:a14="http://schemas.microsoft.com/office/drawing/2010/main" val="0"/>
              </a:ext>
            </a:extLst>
          </a:blip>
          <a:srcRect l="67959" t="85337" r="20459" b="8699"/>
          <a:stretch/>
        </p:blipFill>
        <p:spPr>
          <a:xfrm>
            <a:off x="9122401" y="2014364"/>
            <a:ext cx="2316917" cy="610795"/>
          </a:xfrm>
          <a:prstGeom prst="rect">
            <a:avLst/>
          </a:prstGeom>
          <a:ln>
            <a:solidFill>
              <a:srgbClr val="337DA6"/>
            </a:solidFill>
          </a:ln>
        </p:spPr>
      </p:pic>
      <p:sp>
        <p:nvSpPr>
          <p:cNvPr id="40" name="Shape 703">
            <a:extLst>
              <a:ext uri="{FF2B5EF4-FFF2-40B4-BE49-F238E27FC236}">
                <a16:creationId xmlns:a16="http://schemas.microsoft.com/office/drawing/2014/main" id="{B96353BA-7501-43D4-833D-67ABBF720D79}"/>
              </a:ext>
            </a:extLst>
          </p:cNvPr>
          <p:cNvSpPr/>
          <p:nvPr/>
        </p:nvSpPr>
        <p:spPr>
          <a:xfrm>
            <a:off x="7979796" y="198124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Billede 21">
            <a:extLst>
              <a:ext uri="{FF2B5EF4-FFF2-40B4-BE49-F238E27FC236}">
                <a16:creationId xmlns:a16="http://schemas.microsoft.com/office/drawing/2014/main" id="{1109C486-01E5-4A0F-B5B9-BA4095F02F1E}"/>
              </a:ext>
            </a:extLst>
          </p:cNvPr>
          <p:cNvPicPr>
            <a:picLocks noChangeAspect="1"/>
          </p:cNvPicPr>
          <p:nvPr/>
        </p:nvPicPr>
        <p:blipFill rotWithShape="1">
          <a:blip r:embed="rId4">
            <a:extLst>
              <a:ext uri="{28A0092B-C50C-407E-A947-70E740481C1C}">
                <a14:useLocalDpi xmlns:a14="http://schemas.microsoft.com/office/drawing/2010/main" val="0"/>
              </a:ext>
            </a:extLst>
          </a:blip>
          <a:srcRect t="1633" r="1822" b="1961"/>
          <a:stretch/>
        </p:blipFill>
        <p:spPr>
          <a:xfrm>
            <a:off x="4026952" y="3003550"/>
            <a:ext cx="1958353" cy="2546682"/>
          </a:xfrm>
          <a:prstGeom prst="rect">
            <a:avLst/>
          </a:prstGeom>
          <a:ln>
            <a:solidFill>
              <a:srgbClr val="337DA6"/>
            </a:solidFill>
          </a:ln>
        </p:spPr>
      </p:pic>
      <p:cxnSp>
        <p:nvCxnSpPr>
          <p:cNvPr id="24" name="Lige pilforbindelse 23">
            <a:extLst>
              <a:ext uri="{FF2B5EF4-FFF2-40B4-BE49-F238E27FC236}">
                <a16:creationId xmlns:a16="http://schemas.microsoft.com/office/drawing/2014/main" id="{03C68653-22E6-42E8-AF93-1CEEB514D88E}"/>
              </a:ext>
            </a:extLst>
          </p:cNvPr>
          <p:cNvCxnSpPr>
            <a:cxnSpLocks/>
          </p:cNvCxnSpPr>
          <p:nvPr/>
        </p:nvCxnSpPr>
        <p:spPr>
          <a:xfrm flipH="1" flipV="1">
            <a:off x="3414320" y="2989411"/>
            <a:ext cx="720692" cy="62663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Lige pilforbindelse 26">
            <a:extLst>
              <a:ext uri="{FF2B5EF4-FFF2-40B4-BE49-F238E27FC236}">
                <a16:creationId xmlns:a16="http://schemas.microsoft.com/office/drawing/2014/main" id="{8BB4FB7F-D545-4319-B1A7-179179862968}"/>
              </a:ext>
            </a:extLst>
          </p:cNvPr>
          <p:cNvCxnSpPr>
            <a:cxnSpLocks/>
          </p:cNvCxnSpPr>
          <p:nvPr/>
        </p:nvCxnSpPr>
        <p:spPr>
          <a:xfrm flipH="1" flipV="1">
            <a:off x="2592280" y="3616043"/>
            <a:ext cx="1542732" cy="25254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Lige pilforbindelse 28">
            <a:extLst>
              <a:ext uri="{FF2B5EF4-FFF2-40B4-BE49-F238E27FC236}">
                <a16:creationId xmlns:a16="http://schemas.microsoft.com/office/drawing/2014/main" id="{C56CAFA6-7E7C-49C2-B200-15770606680E}"/>
              </a:ext>
            </a:extLst>
          </p:cNvPr>
          <p:cNvCxnSpPr>
            <a:cxnSpLocks/>
          </p:cNvCxnSpPr>
          <p:nvPr/>
        </p:nvCxnSpPr>
        <p:spPr>
          <a:xfrm flipH="1" flipV="1">
            <a:off x="3414320" y="3429000"/>
            <a:ext cx="720692" cy="30575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Lige pilforbindelse 29">
            <a:extLst>
              <a:ext uri="{FF2B5EF4-FFF2-40B4-BE49-F238E27FC236}">
                <a16:creationId xmlns:a16="http://schemas.microsoft.com/office/drawing/2014/main" id="{77316648-2E2F-455D-BF23-36269361DE7E}"/>
              </a:ext>
            </a:extLst>
          </p:cNvPr>
          <p:cNvCxnSpPr>
            <a:cxnSpLocks/>
          </p:cNvCxnSpPr>
          <p:nvPr/>
        </p:nvCxnSpPr>
        <p:spPr>
          <a:xfrm flipH="1" flipV="1">
            <a:off x="2317072" y="3868589"/>
            <a:ext cx="1927898" cy="11491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Lige pilforbindelse 30">
            <a:extLst>
              <a:ext uri="{FF2B5EF4-FFF2-40B4-BE49-F238E27FC236}">
                <a16:creationId xmlns:a16="http://schemas.microsoft.com/office/drawing/2014/main" id="{AC299E8F-0889-4317-8BB3-CB62E15BCDF0}"/>
              </a:ext>
            </a:extLst>
          </p:cNvPr>
          <p:cNvCxnSpPr>
            <a:cxnSpLocks/>
          </p:cNvCxnSpPr>
          <p:nvPr/>
        </p:nvCxnSpPr>
        <p:spPr>
          <a:xfrm flipH="1">
            <a:off x="3414320" y="4337108"/>
            <a:ext cx="843972" cy="35917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Lige pilforbindelse 40">
            <a:extLst>
              <a:ext uri="{FF2B5EF4-FFF2-40B4-BE49-F238E27FC236}">
                <a16:creationId xmlns:a16="http://schemas.microsoft.com/office/drawing/2014/main" id="{5CED55AE-3B14-4F17-86EB-1AADF8175FEA}"/>
              </a:ext>
            </a:extLst>
          </p:cNvPr>
          <p:cNvCxnSpPr>
            <a:cxnSpLocks/>
          </p:cNvCxnSpPr>
          <p:nvPr/>
        </p:nvCxnSpPr>
        <p:spPr>
          <a:xfrm flipH="1">
            <a:off x="3568823" y="4102217"/>
            <a:ext cx="676149" cy="12355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Lige pilforbindelse 41">
            <a:extLst>
              <a:ext uri="{FF2B5EF4-FFF2-40B4-BE49-F238E27FC236}">
                <a16:creationId xmlns:a16="http://schemas.microsoft.com/office/drawing/2014/main" id="{F5E595A3-211A-4023-8C94-8890ECF1B2F8}"/>
              </a:ext>
            </a:extLst>
          </p:cNvPr>
          <p:cNvCxnSpPr>
            <a:cxnSpLocks/>
          </p:cNvCxnSpPr>
          <p:nvPr/>
        </p:nvCxnSpPr>
        <p:spPr>
          <a:xfrm flipH="1">
            <a:off x="3414320" y="4555222"/>
            <a:ext cx="843972" cy="59382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Rektangel 18">
            <a:extLst>
              <a:ext uri="{FF2B5EF4-FFF2-40B4-BE49-F238E27FC236}">
                <a16:creationId xmlns:a16="http://schemas.microsoft.com/office/drawing/2014/main" id="{7F5E2C44-CCDA-4EA9-8F31-3832118DFAAD}"/>
              </a:ext>
            </a:extLst>
          </p:cNvPr>
          <p:cNvSpPr/>
          <p:nvPr/>
        </p:nvSpPr>
        <p:spPr>
          <a:xfrm>
            <a:off x="6578353" y="5361685"/>
            <a:ext cx="5335480" cy="1172867"/>
          </a:xfrm>
          <a:prstGeom prst="rect">
            <a:avLst/>
          </a:prstGeom>
          <a:solidFill>
            <a:srgbClr val="10B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4729" marR="0" lvl="0" indent="0" algn="l" defTabSz="713203"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FFFFFF"/>
                </a:solidFill>
                <a:effectLst/>
                <a:uLnTx/>
                <a:uFillTx/>
                <a:latin typeface="Calibri" panose="020F0502020204030204"/>
                <a:ea typeface="+mn-ea"/>
                <a:cs typeface="+mn-cs"/>
              </a:rPr>
              <a:t>NB! Skal en studerende eller vikar have adgang til </a:t>
            </a:r>
            <a:r>
              <a:rPr kumimoji="0" lang="da-DK" sz="1600" b="0" i="0" u="none" strike="noStrike" kern="1200" cap="none" spc="0" normalizeH="0" baseline="0" noProof="0">
                <a:ln>
                  <a:noFill/>
                </a:ln>
                <a:solidFill>
                  <a:srgbClr val="000000"/>
                </a:solidFill>
                <a:effectLst/>
                <a:uLnTx/>
                <a:uFillTx/>
                <a:latin typeface="Calibri" panose="020F0502020204030204"/>
                <a:ea typeface="+mn-ea"/>
                <a:cs typeface="+mn-cs"/>
              </a:rPr>
              <a:t>MinUddannelse</a:t>
            </a:r>
            <a:r>
              <a:rPr kumimoji="0" lang="da-DK" sz="1600" b="0" i="0" u="none" strike="noStrike" kern="1200" cap="none" spc="0" normalizeH="0" baseline="0" noProof="0">
                <a:ln>
                  <a:noFill/>
                </a:ln>
                <a:solidFill>
                  <a:srgbClr val="FFFFFF"/>
                </a:solidFill>
                <a:effectLst/>
                <a:uLnTx/>
                <a:uFillTx/>
                <a:latin typeface="Calibri" panose="020F0502020204030204"/>
                <a:ea typeface="+mn-ea"/>
                <a:cs typeface="+mn-cs"/>
              </a:rPr>
              <a:t>, skal der også sættes kryds i ”Lærer” eller ”Pædagog”, da rollen ”Vikar” på nuværende tidspunkt ikke giver adgang til MinUddannelse. </a:t>
            </a:r>
          </a:p>
        </p:txBody>
      </p:sp>
    </p:spTree>
    <p:custDataLst>
      <p:tags r:id="rId1"/>
    </p:custDataLst>
    <p:extLst>
      <p:ext uri="{BB962C8B-B14F-4D97-AF65-F5344CB8AC3E}">
        <p14:creationId xmlns:p14="http://schemas.microsoft.com/office/powerpoint/2010/main" val="3024612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Tilknytning af medarbejdere til de rette klasser i TEA</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TILKNYTNING AF MEDARBEJDERE TIL DE RETTE KLASSER I TEA</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Login i TEA</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”Klasser”</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Du får nu en liste over alle skolens klasser</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Tryk på den første klasse på listen – tjek at de rette medarbejdere er tilknyttet klassen i boksen til højre</a:t>
            </a:r>
          </a:p>
          <a:p>
            <a:pPr marL="0" marR="0" lvl="0" indent="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”Tilknyt lærer”, hvis klassen endnu ikke har de rette medarbejdere tilknyttet</a:t>
            </a:r>
          </a:p>
          <a:p>
            <a:pPr marL="651917" marR="0" lvl="0" indent="-457189"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pic>
        <p:nvPicPr>
          <p:cNvPr id="16" name="Billede 15">
            <a:extLst>
              <a:ext uri="{FF2B5EF4-FFF2-40B4-BE49-F238E27FC236}">
                <a16:creationId xmlns:a16="http://schemas.microsoft.com/office/drawing/2014/main" id="{777115F8-195A-458E-9CFE-6574DA4D4FC1}"/>
              </a:ext>
            </a:extLst>
          </p:cNvPr>
          <p:cNvPicPr>
            <a:picLocks noChangeAspect="1"/>
          </p:cNvPicPr>
          <p:nvPr/>
        </p:nvPicPr>
        <p:blipFill rotWithShape="1">
          <a:blip r:embed="rId3">
            <a:extLst>
              <a:ext uri="{28A0092B-C50C-407E-A947-70E740481C1C}">
                <a14:useLocalDpi xmlns:a14="http://schemas.microsoft.com/office/drawing/2010/main" val="0"/>
              </a:ext>
            </a:extLst>
          </a:blip>
          <a:srcRect l="12137" t="1256" r="82646" b="85888"/>
          <a:stretch/>
        </p:blipFill>
        <p:spPr>
          <a:xfrm>
            <a:off x="4228132" y="2907696"/>
            <a:ext cx="556932" cy="571170"/>
          </a:xfrm>
          <a:prstGeom prst="rect">
            <a:avLst/>
          </a:prstGeom>
          <a:ln>
            <a:solidFill>
              <a:srgbClr val="337DA6"/>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90117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7" name="Billede 16">
            <a:extLst>
              <a:ext uri="{FF2B5EF4-FFF2-40B4-BE49-F238E27FC236}">
                <a16:creationId xmlns:a16="http://schemas.microsoft.com/office/drawing/2014/main" id="{49097DFB-FB07-473E-937A-7AE91ABAA757}"/>
              </a:ext>
            </a:extLst>
          </p:cNvPr>
          <p:cNvPicPr>
            <a:picLocks noChangeAspect="1"/>
          </p:cNvPicPr>
          <p:nvPr/>
        </p:nvPicPr>
        <p:blipFill rotWithShape="1">
          <a:blip r:embed="rId4">
            <a:extLst>
              <a:ext uri="{28A0092B-C50C-407E-A947-70E740481C1C}">
                <a14:useLocalDpi xmlns:a14="http://schemas.microsoft.com/office/drawing/2010/main" val="0"/>
              </a:ext>
            </a:extLst>
          </a:blip>
          <a:srcRect r="40461"/>
          <a:stretch/>
        </p:blipFill>
        <p:spPr>
          <a:xfrm>
            <a:off x="3365134" y="4030979"/>
            <a:ext cx="1969785" cy="2434591"/>
          </a:xfrm>
          <a:prstGeom prst="rect">
            <a:avLst/>
          </a:prstGeom>
        </p:spPr>
      </p:pic>
      <p:pic>
        <p:nvPicPr>
          <p:cNvPr id="19" name="Billede 18">
            <a:extLst>
              <a:ext uri="{FF2B5EF4-FFF2-40B4-BE49-F238E27FC236}">
                <a16:creationId xmlns:a16="http://schemas.microsoft.com/office/drawing/2014/main" id="{CDB6CF77-A783-46B9-A223-B609CA054636}"/>
              </a:ext>
            </a:extLst>
          </p:cNvPr>
          <p:cNvPicPr>
            <a:picLocks noChangeAspect="1"/>
          </p:cNvPicPr>
          <p:nvPr/>
        </p:nvPicPr>
        <p:blipFill rotWithShape="1">
          <a:blip r:embed="rId4">
            <a:extLst>
              <a:ext uri="{28A0092B-C50C-407E-A947-70E740481C1C}">
                <a14:useLocalDpi xmlns:a14="http://schemas.microsoft.com/office/drawing/2010/main" val="0"/>
              </a:ext>
            </a:extLst>
          </a:blip>
          <a:srcRect l="57072" t="56340"/>
          <a:stretch/>
        </p:blipFill>
        <p:spPr>
          <a:xfrm>
            <a:off x="9355309" y="2036088"/>
            <a:ext cx="1969785" cy="1474263"/>
          </a:xfrm>
          <a:prstGeom prst="rect">
            <a:avLst/>
          </a:prstGeom>
          <a:ln>
            <a:solidFill>
              <a:srgbClr val="337DA6"/>
            </a:solidFill>
          </a:ln>
        </p:spPr>
      </p:pic>
      <p:pic>
        <p:nvPicPr>
          <p:cNvPr id="20" name="Billede 19">
            <a:extLst>
              <a:ext uri="{FF2B5EF4-FFF2-40B4-BE49-F238E27FC236}">
                <a16:creationId xmlns:a16="http://schemas.microsoft.com/office/drawing/2014/main" id="{B0D1F154-21C0-4BB5-91F9-D2C1DA906DD0}"/>
              </a:ext>
            </a:extLst>
          </p:cNvPr>
          <p:cNvPicPr>
            <a:picLocks noChangeAspect="1"/>
          </p:cNvPicPr>
          <p:nvPr/>
        </p:nvPicPr>
        <p:blipFill rotWithShape="1">
          <a:blip r:embed="rId4">
            <a:extLst>
              <a:ext uri="{28A0092B-C50C-407E-A947-70E740481C1C}">
                <a14:useLocalDpi xmlns:a14="http://schemas.microsoft.com/office/drawing/2010/main" val="0"/>
              </a:ext>
            </a:extLst>
          </a:blip>
          <a:srcRect l="57072" t="57849"/>
          <a:stretch/>
        </p:blipFill>
        <p:spPr>
          <a:xfrm>
            <a:off x="9355309" y="3893000"/>
            <a:ext cx="1969785" cy="1423297"/>
          </a:xfrm>
          <a:prstGeom prst="rect">
            <a:avLst/>
          </a:prstGeom>
          <a:ln>
            <a:solidFill>
              <a:srgbClr val="337DA6"/>
            </a:solidFill>
          </a:ln>
        </p:spPr>
      </p:pic>
      <p:sp>
        <p:nvSpPr>
          <p:cNvPr id="29" name="Shape 724">
            <a:extLst>
              <a:ext uri="{FF2B5EF4-FFF2-40B4-BE49-F238E27FC236}">
                <a16:creationId xmlns:a16="http://schemas.microsoft.com/office/drawing/2014/main" id="{0439D386-2A8C-4420-AC2D-D7C39884E4A4}"/>
              </a:ext>
            </a:extLst>
          </p:cNvPr>
          <p:cNvSpPr/>
          <p:nvPr/>
        </p:nvSpPr>
        <p:spPr>
          <a:xfrm>
            <a:off x="10200443" y="4627448"/>
            <a:ext cx="656947" cy="237515"/>
          </a:xfrm>
          <a:prstGeom prst="ellipse">
            <a:avLst/>
          </a:prstGeom>
          <a:noFill/>
          <a:ln w="28575" cap="flat" cmpd="sng">
            <a:solidFill>
              <a:srgbClr val="E32F4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Shape 724">
            <a:extLst>
              <a:ext uri="{FF2B5EF4-FFF2-40B4-BE49-F238E27FC236}">
                <a16:creationId xmlns:a16="http://schemas.microsoft.com/office/drawing/2014/main" id="{3F1E5905-E83F-4A13-8C9A-E432A9A11275}"/>
              </a:ext>
            </a:extLst>
          </p:cNvPr>
          <p:cNvSpPr/>
          <p:nvPr/>
        </p:nvSpPr>
        <p:spPr>
          <a:xfrm>
            <a:off x="9543496" y="2348971"/>
            <a:ext cx="1455937" cy="403107"/>
          </a:xfrm>
          <a:prstGeom prst="ellipse">
            <a:avLst/>
          </a:prstGeom>
          <a:noFill/>
          <a:ln w="28575" cap="flat" cmpd="sng">
            <a:solidFill>
              <a:srgbClr val="E32F4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176287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Tilknytning af medarbejdere til de rette klasser i TEA</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TILKNYTNING AF MEDARBEJDERE TIL DE RETTE KLASSER I TEA</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6"/>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Vælg medarbejderen fra listen og klik ”OK”</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Tryk på ”Gem”</a:t>
            </a:r>
          </a:p>
          <a:p>
            <a:pPr marL="0" marR="0" lvl="0" indent="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7"/>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Gentag punkt 1-7 med alle skolens klasser, så de rette medarbejdere er tilknyttet</a:t>
            </a:r>
          </a:p>
          <a:p>
            <a:pPr marL="194728"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578527"/>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Hvilke medarbejdere skal tilknyttes en klasse: Alle de medarbejdere, der har timer i klassen eller lignende tilknytning (fx klassepædagog)</a:t>
            </a: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8" name="Billede 17">
            <a:extLst>
              <a:ext uri="{FF2B5EF4-FFF2-40B4-BE49-F238E27FC236}">
                <a16:creationId xmlns:a16="http://schemas.microsoft.com/office/drawing/2014/main" id="{29035B75-D8EB-4FED-A2AE-5974A94BE952}"/>
              </a:ext>
            </a:extLst>
          </p:cNvPr>
          <p:cNvPicPr>
            <a:picLocks noChangeAspect="1"/>
          </p:cNvPicPr>
          <p:nvPr/>
        </p:nvPicPr>
        <p:blipFill rotWithShape="1">
          <a:blip r:embed="rId3">
            <a:extLst>
              <a:ext uri="{28A0092B-C50C-407E-A947-70E740481C1C}">
                <a14:useLocalDpi xmlns:a14="http://schemas.microsoft.com/office/drawing/2010/main" val="0"/>
              </a:ext>
            </a:extLst>
          </a:blip>
          <a:srcRect l="19403" t="14584" r="26764" b="20223"/>
          <a:stretch/>
        </p:blipFill>
        <p:spPr>
          <a:xfrm>
            <a:off x="2926965" y="2588665"/>
            <a:ext cx="2687669" cy="2390225"/>
          </a:xfrm>
          <a:prstGeom prst="rect">
            <a:avLst/>
          </a:prstGeom>
          <a:ln>
            <a:solidFill>
              <a:srgbClr val="337DA6"/>
            </a:solidFill>
          </a:ln>
        </p:spPr>
      </p:pic>
      <p:sp>
        <p:nvSpPr>
          <p:cNvPr id="22" name="Shape 724">
            <a:extLst>
              <a:ext uri="{FF2B5EF4-FFF2-40B4-BE49-F238E27FC236}">
                <a16:creationId xmlns:a16="http://schemas.microsoft.com/office/drawing/2014/main" id="{FFB19590-35EB-4022-888D-E7876C648921}"/>
              </a:ext>
            </a:extLst>
          </p:cNvPr>
          <p:cNvSpPr/>
          <p:nvPr/>
        </p:nvSpPr>
        <p:spPr>
          <a:xfrm>
            <a:off x="4567268" y="4659832"/>
            <a:ext cx="640935" cy="282897"/>
          </a:xfrm>
          <a:prstGeom prst="ellipse">
            <a:avLst/>
          </a:prstGeom>
          <a:noFill/>
          <a:ln w="28575" cap="flat" cmpd="sng">
            <a:solidFill>
              <a:srgbClr val="E32F4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Billede 23">
            <a:extLst>
              <a:ext uri="{FF2B5EF4-FFF2-40B4-BE49-F238E27FC236}">
                <a16:creationId xmlns:a16="http://schemas.microsoft.com/office/drawing/2014/main" id="{5CC89F1A-F4FB-402B-8117-D48CE520B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6659" y="2013632"/>
            <a:ext cx="1928435" cy="1341520"/>
          </a:xfrm>
          <a:prstGeom prst="rect">
            <a:avLst/>
          </a:prstGeom>
          <a:ln>
            <a:solidFill>
              <a:srgbClr val="337DA6"/>
            </a:solidFill>
          </a:ln>
        </p:spPr>
      </p:pic>
      <p:sp>
        <p:nvSpPr>
          <p:cNvPr id="27" name="Shape 724">
            <a:extLst>
              <a:ext uri="{FF2B5EF4-FFF2-40B4-BE49-F238E27FC236}">
                <a16:creationId xmlns:a16="http://schemas.microsoft.com/office/drawing/2014/main" id="{160FA1A0-B68D-4743-9F53-488E4661ACDF}"/>
              </a:ext>
            </a:extLst>
          </p:cNvPr>
          <p:cNvSpPr/>
          <p:nvPr/>
        </p:nvSpPr>
        <p:spPr>
          <a:xfrm>
            <a:off x="10243834" y="2930521"/>
            <a:ext cx="640935" cy="282897"/>
          </a:xfrm>
          <a:prstGeom prst="ellipse">
            <a:avLst/>
          </a:prstGeom>
          <a:noFill/>
          <a:ln w="28575" cap="flat" cmpd="sng">
            <a:solidFill>
              <a:srgbClr val="E32F4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1977147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64B969A-AD97-4D9C-B3A9-140676EB0B0C}"/>
              </a:ext>
            </a:extLst>
          </p:cNvPr>
          <p:cNvSpPr>
            <a:spLocks noGrp="1"/>
          </p:cNvSpPr>
          <p:nvPr>
            <p:ph type="ctrTitle"/>
          </p:nvPr>
        </p:nvSpPr>
        <p:spPr/>
        <p:txBody>
          <a:bodyPr/>
          <a:lstStyle/>
          <a:p>
            <a:r>
              <a:rPr lang="da-DK" dirty="0"/>
              <a:t>Planens opbygning og opgavetyper</a:t>
            </a:r>
          </a:p>
        </p:txBody>
      </p:sp>
      <p:sp>
        <p:nvSpPr>
          <p:cNvPr id="6" name="Undertitel 5">
            <a:extLst>
              <a:ext uri="{FF2B5EF4-FFF2-40B4-BE49-F238E27FC236}">
                <a16:creationId xmlns:a16="http://schemas.microsoft.com/office/drawing/2014/main" id="{86F09F8C-C8B6-4C2B-BB69-3496C6C2C417}"/>
              </a:ext>
            </a:extLst>
          </p:cNvPr>
          <p:cNvSpPr>
            <a:spLocks noGrp="1"/>
          </p:cNvSpPr>
          <p:nvPr>
            <p:ph type="subTitle" idx="1"/>
          </p:nvPr>
        </p:nvSpPr>
        <p:spPr/>
        <p:txBody>
          <a:bodyPr/>
          <a:lstStyle/>
          <a:p>
            <a:endParaRPr lang="da-DK" dirty="0"/>
          </a:p>
        </p:txBody>
      </p:sp>
    </p:spTree>
    <p:custDataLst>
      <p:tags r:id="rId1"/>
    </p:custDataLst>
    <p:extLst>
      <p:ext uri="{BB962C8B-B14F-4D97-AF65-F5344CB8AC3E}">
        <p14:creationId xmlns:p14="http://schemas.microsoft.com/office/powerpoint/2010/main" val="4139691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Gemme lister over alle de ressourcer,</a:t>
            </a:r>
            <a:br>
              <a:rPr lang="da-DK"/>
            </a:br>
            <a:r>
              <a:rPr lang="da-DK"/>
              <a:t>der skal kunne bookes i Aula</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GEMME LISTER OVER ALLE DE RESSOURCER, DER SKAL KUNNE BOOKES I AULA</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a:t>
            </a:r>
            <a:r>
              <a:rPr kumimoji="0" lang="da-DK" sz="12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pitchFamily="34" charset="0"/>
              </a:rPr>
              <a:t>Admin</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i menuen i venstre side</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”Tilpasning”</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”Emner der kan reserveres”</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a:t>
            </a:r>
            <a:r>
              <a:rPr kumimoji="0" lang="da-DK" sz="1200" b="0" i="0" u="none" strike="noStrike" kern="0" cap="none" spc="0" normalizeH="0" baseline="0" noProof="0">
                <a:ln>
                  <a:noFill/>
                </a:ln>
                <a:solidFill>
                  <a:srgbClr val="424242"/>
                </a:solidFill>
                <a:effectLst/>
                <a:uLnTx/>
                <a:uFillTx/>
                <a:latin typeface="Calibri" panose="020F0502020204030204"/>
                <a:ea typeface="+mn-ea"/>
                <a:cs typeface="Calibri" panose="020F0502020204030204" pitchFamily="34" charset="0"/>
              </a:rPr>
              <a:t>Du får nu en liste over de ressourcer, I har gjort mulige at booke i SkoleIntra. Du kan nu vælge at:</a:t>
            </a:r>
          </a:p>
          <a:p>
            <a:pPr marL="948660" marR="0" lvl="0" indent="-397923" algn="l" defTabSz="1219170" rtl="0" eaLnBrk="1" fontAlgn="auto" latinLnBrk="0" hangingPunct="1">
              <a:lnSpc>
                <a:spcPct val="90000"/>
              </a:lnSpc>
              <a:spcBef>
                <a:spcPts val="2133"/>
              </a:spcBef>
              <a:spcAft>
                <a:spcPts val="0"/>
              </a:spcAft>
              <a:buClr>
                <a:srgbClr val="424242"/>
              </a:buClr>
              <a:buSzTx/>
              <a:buFont typeface="Arial" panose="020B0604020202020204" pitchFamily="34" charset="0"/>
              <a:buChar char="•"/>
              <a:tabLst/>
              <a:defRPr/>
            </a:pPr>
            <a:r>
              <a:rPr kumimoji="0" lang="da-DK" sz="1200" b="0" i="0" u="none" strike="noStrike" kern="0" cap="none" spc="0" normalizeH="0" baseline="0" noProof="0">
                <a:ln>
                  <a:noFill/>
                </a:ln>
                <a:solidFill>
                  <a:srgbClr val="424242"/>
                </a:solidFill>
                <a:effectLst/>
                <a:uLnTx/>
                <a:uFillTx/>
                <a:latin typeface="Calibri" panose="020F0502020204030204" pitchFamily="34" charset="0"/>
                <a:ea typeface="+mn-ea"/>
                <a:cs typeface="Calibri" panose="020F0502020204030204" pitchFamily="34" charset="0"/>
              </a:rPr>
              <a:t>Printe listen (vælg ”Udskrift” under listen)</a:t>
            </a:r>
          </a:p>
          <a:p>
            <a:pPr marL="948660" marR="0" lvl="0" indent="-397923" algn="l" defTabSz="1219170" rtl="0" eaLnBrk="1" fontAlgn="auto" latinLnBrk="0" hangingPunct="1">
              <a:lnSpc>
                <a:spcPct val="90000"/>
              </a:lnSpc>
              <a:spcBef>
                <a:spcPts val="2133"/>
              </a:spcBef>
              <a:spcAft>
                <a:spcPts val="0"/>
              </a:spcAft>
              <a:buClr>
                <a:srgbClr val="424242"/>
              </a:buClr>
              <a:buSzTx/>
              <a:buFont typeface="Arial" panose="020B0604020202020204" pitchFamily="34" charset="0"/>
              <a:buChar char="•"/>
              <a:tabLst/>
              <a:defRPr/>
            </a:pPr>
            <a:r>
              <a:rPr kumimoji="0" lang="da-DK" sz="1200" b="0" i="0" u="none" strike="noStrike" kern="0" cap="none" spc="0" normalizeH="0" baseline="0" noProof="0">
                <a:ln>
                  <a:noFill/>
                </a:ln>
                <a:solidFill>
                  <a:srgbClr val="424242"/>
                </a:solidFill>
                <a:effectLst/>
                <a:uLnTx/>
                <a:uFillTx/>
                <a:latin typeface="Calibri" panose="020F0502020204030204" pitchFamily="34" charset="0"/>
                <a:ea typeface="+mn-ea"/>
                <a:cs typeface="Calibri" panose="020F0502020204030204" pitchFamily="34" charset="0"/>
              </a:rPr>
              <a:t>Markere alt på listen (CTRL + A), kopiere (CTRL.+C) og sætte det ind i et tomt dokument.</a:t>
            </a:r>
          </a:p>
          <a:p>
            <a:pPr marL="0" marR="0" lvl="0" indent="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0" cap="none" spc="0" normalizeH="0" baseline="0" noProof="0">
              <a:ln>
                <a:noFill/>
              </a:ln>
              <a:solidFill>
                <a:srgbClr val="424242"/>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5"/>
              <a:tabLst/>
              <a:defRPr/>
            </a:pPr>
            <a:r>
              <a:rPr kumimoji="0" lang="da-DK" sz="1200" b="0" i="0" u="none" strike="noStrike" kern="0" cap="none" spc="0" normalizeH="0" baseline="0" noProof="0">
                <a:ln>
                  <a:noFill/>
                </a:ln>
                <a:solidFill>
                  <a:srgbClr val="424242"/>
                </a:solidFill>
                <a:effectLst/>
                <a:uLnTx/>
                <a:uFillTx/>
                <a:latin typeface="Calibri" panose="020F0502020204030204" pitchFamily="34" charset="0"/>
                <a:ea typeface="+mn-ea"/>
                <a:cs typeface="Calibri" panose="020F0502020204030204" pitchFamily="34" charset="0"/>
              </a:rPr>
              <a:t>Gennemgå listen og slet de ressourcer, der evt. ikke skal oprettes på ny i Aula.</a:t>
            </a: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0" cap="none" spc="0" normalizeH="0" baseline="0" noProof="0">
              <a:ln>
                <a:noFill/>
              </a:ln>
              <a:solidFill>
                <a:srgbClr val="424242"/>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5"/>
              <a:tabLst/>
              <a:defRPr/>
            </a:pPr>
            <a:r>
              <a:rPr kumimoji="0" lang="da-DK" sz="1200" b="0" i="0" u="none" strike="noStrike" kern="0" cap="none" spc="0" normalizeH="0" baseline="0" noProof="0">
                <a:ln>
                  <a:noFill/>
                </a:ln>
                <a:solidFill>
                  <a:srgbClr val="424242"/>
                </a:solidFill>
                <a:effectLst/>
                <a:uLnTx/>
                <a:uFillTx/>
                <a:latin typeface="Calibri" panose="020F0502020204030204" pitchFamily="34" charset="0"/>
                <a:ea typeface="+mn-ea"/>
                <a:cs typeface="Calibri" panose="020F0502020204030204" pitchFamily="34" charset="0"/>
              </a:rPr>
              <a:t>Gem listen til fase 2</a:t>
            </a:r>
          </a:p>
          <a:p>
            <a:pPr marL="0" marR="0" lvl="0" indent="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0" cap="none" spc="0" normalizeH="0" baseline="0" noProof="0">
              <a:ln>
                <a:noFill/>
              </a:ln>
              <a:solidFill>
                <a:srgbClr val="424242"/>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pic>
        <p:nvPicPr>
          <p:cNvPr id="16" name="Billede 15">
            <a:extLst>
              <a:ext uri="{FF2B5EF4-FFF2-40B4-BE49-F238E27FC236}">
                <a16:creationId xmlns:a16="http://schemas.microsoft.com/office/drawing/2014/main" id="{8A29F4C2-2926-4029-886F-04FE833BF028}"/>
              </a:ext>
            </a:extLst>
          </p:cNvPr>
          <p:cNvPicPr>
            <a:picLocks noChangeAspect="1"/>
          </p:cNvPicPr>
          <p:nvPr/>
        </p:nvPicPr>
        <p:blipFill>
          <a:blip r:embed="rId3"/>
          <a:stretch>
            <a:fillRect/>
          </a:stretch>
        </p:blipFill>
        <p:spPr>
          <a:xfrm>
            <a:off x="4261851" y="2080823"/>
            <a:ext cx="1182800" cy="1881413"/>
          </a:xfrm>
          <a:prstGeom prst="rect">
            <a:avLst/>
          </a:prstGeom>
          <a:ln>
            <a:solidFill>
              <a:srgbClr val="337DA6"/>
            </a:solidFill>
          </a:ln>
        </p:spPr>
      </p:pic>
      <p:pic>
        <p:nvPicPr>
          <p:cNvPr id="17" name="Billede 16">
            <a:extLst>
              <a:ext uri="{FF2B5EF4-FFF2-40B4-BE49-F238E27FC236}">
                <a16:creationId xmlns:a16="http://schemas.microsoft.com/office/drawing/2014/main" id="{25EBC356-678B-4D65-B45A-1509201579DA}"/>
              </a:ext>
            </a:extLst>
          </p:cNvPr>
          <p:cNvPicPr>
            <a:picLocks noChangeAspect="1"/>
          </p:cNvPicPr>
          <p:nvPr/>
        </p:nvPicPr>
        <p:blipFill>
          <a:blip r:embed="rId4"/>
          <a:stretch>
            <a:fillRect/>
          </a:stretch>
        </p:blipFill>
        <p:spPr>
          <a:xfrm>
            <a:off x="4239555" y="4114800"/>
            <a:ext cx="1182800" cy="829496"/>
          </a:xfrm>
          <a:prstGeom prst="rect">
            <a:avLst/>
          </a:prstGeom>
          <a:ln>
            <a:solidFill>
              <a:srgbClr val="337DA6"/>
            </a:solidFill>
          </a:ln>
        </p:spPr>
      </p:pic>
      <p:pic>
        <p:nvPicPr>
          <p:cNvPr id="19" name="Billede 18">
            <a:extLst>
              <a:ext uri="{FF2B5EF4-FFF2-40B4-BE49-F238E27FC236}">
                <a16:creationId xmlns:a16="http://schemas.microsoft.com/office/drawing/2014/main" id="{7A579C69-CD27-49E5-B043-0078810228E1}"/>
              </a:ext>
            </a:extLst>
          </p:cNvPr>
          <p:cNvPicPr>
            <a:picLocks noChangeAspect="1"/>
          </p:cNvPicPr>
          <p:nvPr/>
        </p:nvPicPr>
        <p:blipFill>
          <a:blip r:embed="rId5"/>
          <a:stretch>
            <a:fillRect/>
          </a:stretch>
        </p:blipFill>
        <p:spPr>
          <a:xfrm>
            <a:off x="4093037" y="5833094"/>
            <a:ext cx="1511409" cy="182538"/>
          </a:xfrm>
          <a:prstGeom prst="rect">
            <a:avLst/>
          </a:prstGeom>
          <a:ln>
            <a:solidFill>
              <a:srgbClr val="337DA6"/>
            </a:solidFill>
          </a:ln>
        </p:spPr>
      </p:pic>
      <p:sp>
        <p:nvSpPr>
          <p:cNvPr id="20" name="Shape 703">
            <a:extLst>
              <a:ext uri="{FF2B5EF4-FFF2-40B4-BE49-F238E27FC236}">
                <a16:creationId xmlns:a16="http://schemas.microsoft.com/office/drawing/2014/main" id="{21F6FA9F-CA14-4E03-97A5-10C2529EB735}"/>
              </a:ext>
            </a:extLst>
          </p:cNvPr>
          <p:cNvSpPr/>
          <p:nvPr/>
        </p:nvSpPr>
        <p:spPr>
          <a:xfrm>
            <a:off x="3116857" y="442752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Shape 703">
            <a:extLst>
              <a:ext uri="{FF2B5EF4-FFF2-40B4-BE49-F238E27FC236}">
                <a16:creationId xmlns:a16="http://schemas.microsoft.com/office/drawing/2014/main" id="{E5AEEB0B-506A-442E-BF1F-1D1CE477DAC2}"/>
              </a:ext>
            </a:extLst>
          </p:cNvPr>
          <p:cNvSpPr/>
          <p:nvPr/>
        </p:nvSpPr>
        <p:spPr>
          <a:xfrm>
            <a:off x="3105683" y="3034343"/>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Shape 703">
            <a:extLst>
              <a:ext uri="{FF2B5EF4-FFF2-40B4-BE49-F238E27FC236}">
                <a16:creationId xmlns:a16="http://schemas.microsoft.com/office/drawing/2014/main" id="{0829B7EE-443E-46B1-B035-3872E5F03C6F}"/>
              </a:ext>
            </a:extLst>
          </p:cNvPr>
          <p:cNvSpPr/>
          <p:nvPr/>
        </p:nvSpPr>
        <p:spPr>
          <a:xfrm>
            <a:off x="3105683" y="5543276"/>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ruppe 29">
            <a:extLst>
              <a:ext uri="{FF2B5EF4-FFF2-40B4-BE49-F238E27FC236}">
                <a16:creationId xmlns:a16="http://schemas.microsoft.com/office/drawing/2014/main" id="{20DE0863-296E-4977-85F1-961D6D42006C}"/>
              </a:ext>
            </a:extLst>
          </p:cNvPr>
          <p:cNvGrpSpPr/>
          <p:nvPr/>
        </p:nvGrpSpPr>
        <p:grpSpPr>
          <a:xfrm>
            <a:off x="9660179" y="2597543"/>
            <a:ext cx="1749915" cy="1095907"/>
            <a:chOff x="7670765" y="2682241"/>
            <a:chExt cx="1312436" cy="821930"/>
          </a:xfrm>
        </p:grpSpPr>
        <p:pic>
          <p:nvPicPr>
            <p:cNvPr id="31" name="Billede 30">
              <a:extLst>
                <a:ext uri="{FF2B5EF4-FFF2-40B4-BE49-F238E27FC236}">
                  <a16:creationId xmlns:a16="http://schemas.microsoft.com/office/drawing/2014/main" id="{5E67B6DB-EF3B-479B-964E-21129FF10E19}"/>
                </a:ext>
              </a:extLst>
            </p:cNvPr>
            <p:cNvPicPr>
              <a:picLocks noChangeAspect="1"/>
            </p:cNvPicPr>
            <p:nvPr/>
          </p:nvPicPr>
          <p:blipFill>
            <a:blip r:embed="rId6"/>
            <a:stretch>
              <a:fillRect/>
            </a:stretch>
          </p:blipFill>
          <p:spPr>
            <a:xfrm>
              <a:off x="7670765" y="2682241"/>
              <a:ext cx="1312436" cy="821930"/>
            </a:xfrm>
            <a:prstGeom prst="rect">
              <a:avLst/>
            </a:prstGeom>
            <a:ln>
              <a:solidFill>
                <a:srgbClr val="337DA6"/>
              </a:solidFill>
            </a:ln>
          </p:spPr>
        </p:pic>
        <p:sp>
          <p:nvSpPr>
            <p:cNvPr id="34" name="Shape 724">
              <a:extLst>
                <a:ext uri="{FF2B5EF4-FFF2-40B4-BE49-F238E27FC236}">
                  <a16:creationId xmlns:a16="http://schemas.microsoft.com/office/drawing/2014/main" id="{FBF3E77D-6BE0-49EB-ABAC-DA8F8838BB4A}"/>
                </a:ext>
              </a:extLst>
            </p:cNvPr>
            <p:cNvSpPr/>
            <p:nvPr/>
          </p:nvSpPr>
          <p:spPr>
            <a:xfrm>
              <a:off x="8041976" y="2947772"/>
              <a:ext cx="452156" cy="309153"/>
            </a:xfrm>
            <a:prstGeom prst="ellipse">
              <a:avLst/>
            </a:prstGeom>
            <a:noFill/>
            <a:ln w="28575" cap="flat" cmpd="sng">
              <a:solidFill>
                <a:srgbClr val="E32F4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ustDataLst>
      <p:tags r:id="rId1"/>
    </p:custDataLst>
    <p:extLst>
      <p:ext uri="{BB962C8B-B14F-4D97-AF65-F5344CB8AC3E}">
        <p14:creationId xmlns:p14="http://schemas.microsoft.com/office/powerpoint/2010/main" val="3597302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2E55"/>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Individuel</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1</a:t>
            </a:r>
          </a:p>
        </p:txBody>
      </p:sp>
    </p:spTree>
    <p:custDataLst>
      <p:tags r:id="rId1"/>
    </p:custDataLst>
    <p:extLst>
      <p:ext uri="{BB962C8B-B14F-4D97-AF65-F5344CB8AC3E}">
        <p14:creationId xmlns:p14="http://schemas.microsoft.com/office/powerpoint/2010/main" val="2671626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002E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Oprydning, sletning og flytning af filer fra transportmappen</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OPRYDNING, SLETNING OG FLYTNING AF FILER FRA TRANSPORTMAPPEN</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“Min forside” i topmenuen</a:t>
            </a: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“Min transportmappe” (den kan være placeret forskellige steder på siden pga. personlige indstillinger)</a:t>
            </a: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Gennemgå alle filerne i din transportmappe og </a:t>
            </a:r>
            <a:r>
              <a:rPr kumimoji="0" lang="da-DK"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SLET </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dem, du ikke ønsker at beholde </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ZIP-knappen og der downloades en ZIP-fil med alt indholdet fra din transportmappe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Udpak ZIP-filen (højreklik og vælg “Udpak alle”)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Flyt filerne til de rette opbevaringssteder (jvf. materiale om anbefalet opbevaring og deling, som du finder </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hlinkClick r:id="rId3"/>
              </a:rPr>
              <a:t>HER</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0" cap="none" spc="0" normalizeH="0" baseline="0" noProof="0">
              <a:ln>
                <a:noFill/>
              </a:ln>
              <a:solidFill>
                <a:srgbClr val="424242"/>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INDIVIDUELT</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25" name="Shape 703">
            <a:extLst>
              <a:ext uri="{FF2B5EF4-FFF2-40B4-BE49-F238E27FC236}">
                <a16:creationId xmlns:a16="http://schemas.microsoft.com/office/drawing/2014/main" id="{0829B7EE-443E-46B1-B035-3872E5F03C6F}"/>
              </a:ext>
            </a:extLst>
          </p:cNvPr>
          <p:cNvSpPr/>
          <p:nvPr/>
        </p:nvSpPr>
        <p:spPr>
          <a:xfrm>
            <a:off x="3105683" y="5543276"/>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Shape 697">
            <a:extLst>
              <a:ext uri="{FF2B5EF4-FFF2-40B4-BE49-F238E27FC236}">
                <a16:creationId xmlns:a16="http://schemas.microsoft.com/office/drawing/2014/main" id="{867A5562-9BA5-4BBD-B42B-F050D4EBD262}"/>
              </a:ext>
            </a:extLst>
          </p:cNvPr>
          <p:cNvPicPr preferRelativeResize="0"/>
          <p:nvPr/>
        </p:nvPicPr>
        <p:blipFill>
          <a:blip r:embed="rId4">
            <a:alphaModFix/>
          </a:blip>
          <a:stretch>
            <a:fillRect/>
          </a:stretch>
        </p:blipFill>
        <p:spPr>
          <a:xfrm>
            <a:off x="4186867" y="3645863"/>
            <a:ext cx="1499698" cy="397746"/>
          </a:xfrm>
          <a:prstGeom prst="rect">
            <a:avLst/>
          </a:prstGeom>
          <a:noFill/>
          <a:ln>
            <a:solidFill>
              <a:srgbClr val="002E55"/>
            </a:solidFill>
          </a:ln>
        </p:spPr>
      </p:pic>
      <p:pic>
        <p:nvPicPr>
          <p:cNvPr id="24" name="Shape 698">
            <a:extLst>
              <a:ext uri="{FF2B5EF4-FFF2-40B4-BE49-F238E27FC236}">
                <a16:creationId xmlns:a16="http://schemas.microsoft.com/office/drawing/2014/main" id="{B6E75D5D-7032-4216-9BD7-7EAA222DF133}"/>
              </a:ext>
            </a:extLst>
          </p:cNvPr>
          <p:cNvPicPr preferRelativeResize="0"/>
          <p:nvPr/>
        </p:nvPicPr>
        <p:blipFill rotWithShape="1">
          <a:blip r:embed="rId5">
            <a:alphaModFix/>
          </a:blip>
          <a:srcRect l="41619" r="5834"/>
          <a:stretch/>
        </p:blipFill>
        <p:spPr>
          <a:xfrm>
            <a:off x="4186867" y="2283635"/>
            <a:ext cx="1494842" cy="863600"/>
          </a:xfrm>
          <a:prstGeom prst="rect">
            <a:avLst/>
          </a:prstGeom>
          <a:noFill/>
          <a:ln>
            <a:solidFill>
              <a:srgbClr val="002E55"/>
            </a:solidFill>
          </a:ln>
        </p:spPr>
      </p:pic>
      <p:pic>
        <p:nvPicPr>
          <p:cNvPr id="27" name="Shape 708">
            <a:extLst>
              <a:ext uri="{FF2B5EF4-FFF2-40B4-BE49-F238E27FC236}">
                <a16:creationId xmlns:a16="http://schemas.microsoft.com/office/drawing/2014/main" id="{84B36A41-9F25-4F49-9721-AFF9B5039EFE}"/>
              </a:ext>
            </a:extLst>
          </p:cNvPr>
          <p:cNvPicPr preferRelativeResize="0"/>
          <p:nvPr/>
        </p:nvPicPr>
        <p:blipFill>
          <a:blip r:embed="rId6">
            <a:alphaModFix/>
          </a:blip>
          <a:stretch>
            <a:fillRect/>
          </a:stretch>
        </p:blipFill>
        <p:spPr>
          <a:xfrm>
            <a:off x="2968744" y="4871044"/>
            <a:ext cx="2712965" cy="1609253"/>
          </a:xfrm>
          <a:prstGeom prst="rect">
            <a:avLst/>
          </a:prstGeom>
          <a:noFill/>
          <a:ln>
            <a:solidFill>
              <a:srgbClr val="002E55"/>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34188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Shape 703">
            <a:extLst>
              <a:ext uri="{FF2B5EF4-FFF2-40B4-BE49-F238E27FC236}">
                <a16:creationId xmlns:a16="http://schemas.microsoft.com/office/drawing/2014/main" id="{21F6FA9F-CA14-4E03-97A5-10C2529EB735}"/>
              </a:ext>
            </a:extLst>
          </p:cNvPr>
          <p:cNvSpPr/>
          <p:nvPr/>
        </p:nvSpPr>
        <p:spPr>
          <a:xfrm>
            <a:off x="3116857" y="354863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Shape 724">
            <a:extLst>
              <a:ext uri="{FF2B5EF4-FFF2-40B4-BE49-F238E27FC236}">
                <a16:creationId xmlns:a16="http://schemas.microsoft.com/office/drawing/2014/main" id="{207974B1-7B69-4989-9E1D-8976AEA22E88}"/>
              </a:ext>
            </a:extLst>
          </p:cNvPr>
          <p:cNvSpPr/>
          <p:nvPr/>
        </p:nvSpPr>
        <p:spPr>
          <a:xfrm>
            <a:off x="5215773" y="5694974"/>
            <a:ext cx="602875" cy="412204"/>
          </a:xfrm>
          <a:prstGeom prst="ellipse">
            <a:avLst/>
          </a:prstGeom>
          <a:noFill/>
          <a:ln w="28575" cap="flat" cmpd="sng">
            <a:solidFill>
              <a:srgbClr val="E32F4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Shape 696">
            <a:extLst>
              <a:ext uri="{FF2B5EF4-FFF2-40B4-BE49-F238E27FC236}">
                <a16:creationId xmlns:a16="http://schemas.microsoft.com/office/drawing/2014/main" id="{44FC876F-809F-4D54-961A-A851B7B5F5BB}"/>
              </a:ext>
            </a:extLst>
          </p:cNvPr>
          <p:cNvPicPr preferRelativeResize="0"/>
          <p:nvPr/>
        </p:nvPicPr>
        <p:blipFill>
          <a:blip r:embed="rId7">
            <a:alphaModFix/>
          </a:blip>
          <a:stretch>
            <a:fillRect/>
          </a:stretch>
        </p:blipFill>
        <p:spPr>
          <a:xfrm>
            <a:off x="9952528" y="2251323"/>
            <a:ext cx="1831349" cy="1024884"/>
          </a:xfrm>
          <a:prstGeom prst="rect">
            <a:avLst/>
          </a:prstGeom>
          <a:noFill/>
          <a:ln>
            <a:solidFill>
              <a:srgbClr val="002E55"/>
            </a:solidFill>
          </a:ln>
        </p:spPr>
      </p:pic>
      <p:pic>
        <p:nvPicPr>
          <p:cNvPr id="36" name="Shape 710">
            <a:extLst>
              <a:ext uri="{FF2B5EF4-FFF2-40B4-BE49-F238E27FC236}">
                <a16:creationId xmlns:a16="http://schemas.microsoft.com/office/drawing/2014/main" id="{9B1A1A05-A3D3-4D13-921B-3282DC4C1AED}"/>
              </a:ext>
            </a:extLst>
          </p:cNvPr>
          <p:cNvPicPr preferRelativeResize="0"/>
          <p:nvPr/>
        </p:nvPicPr>
        <p:blipFill rotWithShape="1">
          <a:blip r:embed="rId8">
            <a:alphaModFix/>
          </a:blip>
          <a:srcRect l="7581" r="29217"/>
          <a:stretch/>
        </p:blipFill>
        <p:spPr>
          <a:xfrm>
            <a:off x="9952527" y="3576066"/>
            <a:ext cx="1831349" cy="1287833"/>
          </a:xfrm>
          <a:prstGeom prst="rect">
            <a:avLst/>
          </a:prstGeom>
          <a:noFill/>
          <a:ln>
            <a:solidFill>
              <a:srgbClr val="002E55"/>
            </a:solidFill>
          </a:ln>
        </p:spPr>
      </p:pic>
      <p:sp>
        <p:nvSpPr>
          <p:cNvPr id="37" name="Shape 703">
            <a:extLst>
              <a:ext uri="{FF2B5EF4-FFF2-40B4-BE49-F238E27FC236}">
                <a16:creationId xmlns:a16="http://schemas.microsoft.com/office/drawing/2014/main" id="{F35ACC39-06C4-45AE-BD96-D38F0587BE35}"/>
              </a:ext>
            </a:extLst>
          </p:cNvPr>
          <p:cNvSpPr/>
          <p:nvPr/>
        </p:nvSpPr>
        <p:spPr>
          <a:xfrm>
            <a:off x="9406537" y="240596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Shape 724">
            <a:extLst>
              <a:ext uri="{FF2B5EF4-FFF2-40B4-BE49-F238E27FC236}">
                <a16:creationId xmlns:a16="http://schemas.microsoft.com/office/drawing/2014/main" id="{4E8D71EC-4F3F-406C-AE8F-CB8CA6123096}"/>
              </a:ext>
            </a:extLst>
          </p:cNvPr>
          <p:cNvSpPr/>
          <p:nvPr/>
        </p:nvSpPr>
        <p:spPr>
          <a:xfrm>
            <a:off x="10384057" y="4338490"/>
            <a:ext cx="986960" cy="412204"/>
          </a:xfrm>
          <a:prstGeom prst="ellipse">
            <a:avLst/>
          </a:prstGeom>
          <a:noFill/>
          <a:ln w="28575" cap="flat" cmpd="sng">
            <a:solidFill>
              <a:srgbClr val="E32F4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4290060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Shape 722">
            <a:extLst>
              <a:ext uri="{FF2B5EF4-FFF2-40B4-BE49-F238E27FC236}">
                <a16:creationId xmlns:a16="http://schemas.microsoft.com/office/drawing/2014/main" id="{C6656030-B5D4-4679-BAE0-3AFF46C7D380}"/>
              </a:ext>
            </a:extLst>
          </p:cNvPr>
          <p:cNvPicPr preferRelativeResize="0"/>
          <p:nvPr/>
        </p:nvPicPr>
        <p:blipFill>
          <a:blip r:embed="rId4">
            <a:alphaModFix/>
          </a:blip>
          <a:stretch>
            <a:fillRect/>
          </a:stretch>
        </p:blipFill>
        <p:spPr>
          <a:xfrm>
            <a:off x="4182500" y="2176685"/>
            <a:ext cx="1562579" cy="1287833"/>
          </a:xfrm>
          <a:prstGeom prst="rect">
            <a:avLst/>
          </a:prstGeom>
          <a:noFill/>
          <a:ln>
            <a:solidFill>
              <a:srgbClr val="002E55"/>
            </a:solidFill>
          </a:ln>
        </p:spPr>
      </p:pic>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002E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Oprydning, sletning og flytning af filer fra individuelt dokumentarkiv (beskyttede og åbne mapper)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fontScale="92500" lnSpcReduction="20000"/>
          </a:bodyPr>
          <a:lstStyle/>
          <a:p>
            <a:r>
              <a:rPr lang="da-DK"/>
              <a:t>OPRYDNING, SLETNING OG FLYTNING AF FILER FRA INDIVIDUELT DOKUMENTARKIV (BESKYTTEDE OG ÅBNE MAPPER)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“Arkiv” i venstre side</a:t>
            </a: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“Dokumenter”</a:t>
            </a: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Gennemse de mapper, du selv har oprettet. </a:t>
            </a:r>
            <a:r>
              <a:rPr kumimoji="0" lang="da-DK"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SLET</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da-DK"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EGET</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indhold eller </a:t>
            </a:r>
            <a:r>
              <a:rPr kumimoji="0" lang="da-DK"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EGNE MAPPER</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du ikke vil beholde og som du er sikker på, </a:t>
            </a:r>
            <a:r>
              <a:rPr kumimoji="0" lang="da-DK"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KUN HAR VÆRDI FOR DIG </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og som </a:t>
            </a:r>
            <a:r>
              <a:rPr kumimoji="0" lang="da-DK"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IKKE ER DELT MED ANDRE.</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Vil du beholde en mappe, skal du selv flytte den ud af SkoleIntra: Klik på ZIP-knappen og der downloades en ZIP-fil med alt indholdet fra din mappe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Udpak ZIP-filen (højreklik og vælg “Udpak alle”)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Flyt filerne til de rette opbevaringssteder (jvf. materiale om anbefalet opbevaring og deling, som du finder </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hlinkClick r:id="rId5"/>
              </a:rPr>
              <a:t>HER</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0" cap="none" spc="0" normalizeH="0" baseline="0" noProof="0">
              <a:ln>
                <a:noFill/>
              </a:ln>
              <a:solidFill>
                <a:srgbClr val="424242"/>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INDIVIDUELT</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5" name="Shape 703">
            <a:extLst>
              <a:ext uri="{FF2B5EF4-FFF2-40B4-BE49-F238E27FC236}">
                <a16:creationId xmlns:a16="http://schemas.microsoft.com/office/drawing/2014/main" id="{0829B7EE-443E-46B1-B035-3872E5F03C6F}"/>
              </a:ext>
            </a:extLst>
          </p:cNvPr>
          <p:cNvSpPr/>
          <p:nvPr/>
        </p:nvSpPr>
        <p:spPr>
          <a:xfrm>
            <a:off x="3105683" y="532108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Shape 703">
            <a:extLst>
              <a:ext uri="{FF2B5EF4-FFF2-40B4-BE49-F238E27FC236}">
                <a16:creationId xmlns:a16="http://schemas.microsoft.com/office/drawing/2014/main" id="{E5AEEB0B-506A-442E-BF1F-1D1CE477DAC2}"/>
              </a:ext>
            </a:extLst>
          </p:cNvPr>
          <p:cNvSpPr/>
          <p:nvPr/>
        </p:nvSpPr>
        <p:spPr>
          <a:xfrm>
            <a:off x="3105683" y="2244226"/>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Shape 696">
            <a:extLst>
              <a:ext uri="{FF2B5EF4-FFF2-40B4-BE49-F238E27FC236}">
                <a16:creationId xmlns:a16="http://schemas.microsoft.com/office/drawing/2014/main" id="{44FC876F-809F-4D54-961A-A851B7B5F5BB}"/>
              </a:ext>
            </a:extLst>
          </p:cNvPr>
          <p:cNvPicPr preferRelativeResize="0"/>
          <p:nvPr/>
        </p:nvPicPr>
        <p:blipFill>
          <a:blip r:embed="rId6">
            <a:alphaModFix/>
          </a:blip>
          <a:stretch>
            <a:fillRect/>
          </a:stretch>
        </p:blipFill>
        <p:spPr>
          <a:xfrm>
            <a:off x="9952528" y="2251323"/>
            <a:ext cx="1831349" cy="1024884"/>
          </a:xfrm>
          <a:prstGeom prst="rect">
            <a:avLst/>
          </a:prstGeom>
          <a:noFill/>
          <a:ln>
            <a:solidFill>
              <a:srgbClr val="002E55"/>
            </a:solidFill>
          </a:ln>
        </p:spPr>
      </p:pic>
      <p:pic>
        <p:nvPicPr>
          <p:cNvPr id="36" name="Shape 710">
            <a:extLst>
              <a:ext uri="{FF2B5EF4-FFF2-40B4-BE49-F238E27FC236}">
                <a16:creationId xmlns:a16="http://schemas.microsoft.com/office/drawing/2014/main" id="{9B1A1A05-A3D3-4D13-921B-3282DC4C1AED}"/>
              </a:ext>
            </a:extLst>
          </p:cNvPr>
          <p:cNvPicPr preferRelativeResize="0"/>
          <p:nvPr/>
        </p:nvPicPr>
        <p:blipFill rotWithShape="1">
          <a:blip r:embed="rId7">
            <a:alphaModFix/>
          </a:blip>
          <a:srcRect l="7581" r="29217"/>
          <a:stretch/>
        </p:blipFill>
        <p:spPr>
          <a:xfrm>
            <a:off x="9952527" y="3576066"/>
            <a:ext cx="1831349" cy="1287833"/>
          </a:xfrm>
          <a:prstGeom prst="rect">
            <a:avLst/>
          </a:prstGeom>
          <a:noFill/>
          <a:ln>
            <a:solidFill>
              <a:srgbClr val="002E55"/>
            </a:solidFill>
          </a:ln>
        </p:spPr>
      </p:pic>
      <p:sp>
        <p:nvSpPr>
          <p:cNvPr id="37" name="Shape 703">
            <a:extLst>
              <a:ext uri="{FF2B5EF4-FFF2-40B4-BE49-F238E27FC236}">
                <a16:creationId xmlns:a16="http://schemas.microsoft.com/office/drawing/2014/main" id="{F35ACC39-06C4-45AE-BD96-D38F0587BE35}"/>
              </a:ext>
            </a:extLst>
          </p:cNvPr>
          <p:cNvSpPr/>
          <p:nvPr/>
        </p:nvSpPr>
        <p:spPr>
          <a:xfrm>
            <a:off x="9406537" y="240596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Shape 724">
            <a:extLst>
              <a:ext uri="{FF2B5EF4-FFF2-40B4-BE49-F238E27FC236}">
                <a16:creationId xmlns:a16="http://schemas.microsoft.com/office/drawing/2014/main" id="{4E8D71EC-4F3F-406C-AE8F-CB8CA6123096}"/>
              </a:ext>
            </a:extLst>
          </p:cNvPr>
          <p:cNvSpPr/>
          <p:nvPr/>
        </p:nvSpPr>
        <p:spPr>
          <a:xfrm>
            <a:off x="10384057" y="4338490"/>
            <a:ext cx="986960" cy="412204"/>
          </a:xfrm>
          <a:prstGeom prst="ellipse">
            <a:avLst/>
          </a:prstGeom>
          <a:noFill/>
          <a:ln w="28575" cap="flat" cmpd="sng">
            <a:solidFill>
              <a:srgbClr val="E32F4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1" name="Shape 722">
            <a:extLst>
              <a:ext uri="{FF2B5EF4-FFF2-40B4-BE49-F238E27FC236}">
                <a16:creationId xmlns:a16="http://schemas.microsoft.com/office/drawing/2014/main" id="{D6BEE02F-2D91-42FD-8023-9ADCBF2D5DB4}"/>
              </a:ext>
            </a:extLst>
          </p:cNvPr>
          <p:cNvPicPr preferRelativeResize="0"/>
          <p:nvPr/>
        </p:nvPicPr>
        <p:blipFill rotWithShape="1">
          <a:blip r:embed="rId4">
            <a:alphaModFix/>
          </a:blip>
          <a:srcRect t="26190" b="28053"/>
          <a:stretch/>
        </p:blipFill>
        <p:spPr>
          <a:xfrm>
            <a:off x="4182462" y="3621463"/>
            <a:ext cx="1562579" cy="589263"/>
          </a:xfrm>
          <a:prstGeom prst="rect">
            <a:avLst/>
          </a:prstGeom>
          <a:noFill/>
          <a:ln>
            <a:solidFill>
              <a:srgbClr val="002E55"/>
            </a:solidFill>
          </a:ln>
        </p:spPr>
      </p:pic>
      <p:sp>
        <p:nvSpPr>
          <p:cNvPr id="20" name="Shape 703">
            <a:extLst>
              <a:ext uri="{FF2B5EF4-FFF2-40B4-BE49-F238E27FC236}">
                <a16:creationId xmlns:a16="http://schemas.microsoft.com/office/drawing/2014/main" id="{21F6FA9F-CA14-4E03-97A5-10C2529EB735}"/>
              </a:ext>
            </a:extLst>
          </p:cNvPr>
          <p:cNvSpPr/>
          <p:nvPr/>
        </p:nvSpPr>
        <p:spPr>
          <a:xfrm>
            <a:off x="3116857" y="354863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 name="Shape 729">
            <a:extLst>
              <a:ext uri="{FF2B5EF4-FFF2-40B4-BE49-F238E27FC236}">
                <a16:creationId xmlns:a16="http://schemas.microsoft.com/office/drawing/2014/main" id="{59678B74-BFE5-497B-8DDF-ED824A01BD27}"/>
              </a:ext>
            </a:extLst>
          </p:cNvPr>
          <p:cNvPicPr preferRelativeResize="0"/>
          <p:nvPr/>
        </p:nvPicPr>
        <p:blipFill>
          <a:blip r:embed="rId8">
            <a:alphaModFix/>
          </a:blip>
          <a:stretch>
            <a:fillRect/>
          </a:stretch>
        </p:blipFill>
        <p:spPr>
          <a:xfrm>
            <a:off x="4449426" y="5447695"/>
            <a:ext cx="541527" cy="1223451"/>
          </a:xfrm>
          <a:prstGeom prst="rect">
            <a:avLst/>
          </a:prstGeom>
          <a:noFill/>
          <a:ln>
            <a:solidFill>
              <a:srgbClr val="002E55"/>
            </a:solidFill>
          </a:ln>
        </p:spPr>
      </p:pic>
      <p:sp>
        <p:nvSpPr>
          <p:cNvPr id="28" name="Shape 724">
            <a:extLst>
              <a:ext uri="{FF2B5EF4-FFF2-40B4-BE49-F238E27FC236}">
                <a16:creationId xmlns:a16="http://schemas.microsoft.com/office/drawing/2014/main" id="{207974B1-7B69-4989-9E1D-8976AEA22E88}"/>
              </a:ext>
            </a:extLst>
          </p:cNvPr>
          <p:cNvSpPr/>
          <p:nvPr/>
        </p:nvSpPr>
        <p:spPr>
          <a:xfrm>
            <a:off x="4433288" y="5444250"/>
            <a:ext cx="602875" cy="412204"/>
          </a:xfrm>
          <a:prstGeom prst="ellipse">
            <a:avLst/>
          </a:prstGeom>
          <a:noFill/>
          <a:ln w="28575" cap="flat" cmpd="sng">
            <a:solidFill>
              <a:srgbClr val="E32F4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3764095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002E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Oprydning og sletning af filer fra individuelle samlemapper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OPRYDNING OG SLETNING AF FILER FRA INDIVIDUELLE SAMLEMAPPER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“Arkiv” i venstre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“Samlemapper”</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3"/>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Gennemgå indholdet af dine </a:t>
            </a:r>
            <a:r>
              <a:rPr kumimoji="0" lang="da-DK"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PRIVATE</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samlemapper og </a:t>
            </a:r>
            <a:r>
              <a:rPr kumimoji="0" lang="da-DK"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SLET</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indhold, du ikke vil beholde. Du skal især være opmærksom på følgende:</a:t>
            </a:r>
          </a:p>
          <a:p>
            <a:pPr marL="441960" marR="0" lvl="1" indent="-171450" algn="l" defTabSz="82296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da-DK"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ALT</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indhold fra samlemapper overføres automatisk til Aula, men da Aula ikke en filopbevaringsplatform, </a:t>
            </a:r>
            <a:r>
              <a:rPr kumimoji="0" lang="da-DK"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skal du derfor selv efterfølgende flytte alt indhold fra Aula til Google Drev eller OneDrive, hvis ikke du får det slettet inden overførsel til Aula</a:t>
            </a: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194728"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4. Download det indhold, du vil bevare ved at trykke på zip-ikonet. Udpak dine filer og opbevar dem fremover på enten OneDrive eller Google Drev </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(jvf. materiale om anbefalet opbevaring og deling, som du finder </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hlinkClick r:id="rId4"/>
              </a:rPr>
              <a:t>HER</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a:p>
            <a:pPr marL="194728"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194728"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5. </a:t>
            </a:r>
            <a:r>
              <a:rPr kumimoji="0" lang="da-DK" sz="12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SLET</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a:t>
            </a:r>
            <a:r>
              <a:rPr kumimoji="0" lang="da-DK" sz="1200" b="1" i="0" u="none" strike="noStrike" kern="1200" cap="none" spc="0" normalizeH="0" baseline="0" noProof="0">
                <a:ln>
                  <a:noFill/>
                </a:ln>
                <a:solidFill>
                  <a:srgbClr val="E32F4A"/>
                </a:solidFill>
                <a:effectLst/>
                <a:uLnTx/>
                <a:uFillTx/>
                <a:latin typeface="Calibri" panose="020F0502020204030204"/>
                <a:ea typeface="+mn-ea"/>
                <a:cs typeface="Calibri" panose="020F0502020204030204" pitchFamily="34" charset="0"/>
              </a:rPr>
              <a:t>VIGTIGT!</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alt indhold i dine samlemapper, når du har downloadet det (ellers overføres det til Aula, og du skal selv fjerne det derfra).</a:t>
            </a: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INDIVIDUELT</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9" name="Shape 696">
            <a:extLst>
              <a:ext uri="{FF2B5EF4-FFF2-40B4-BE49-F238E27FC236}">
                <a16:creationId xmlns:a16="http://schemas.microsoft.com/office/drawing/2014/main" id="{44FC876F-809F-4D54-961A-A851B7B5F5BB}"/>
              </a:ext>
            </a:extLst>
          </p:cNvPr>
          <p:cNvPicPr preferRelativeResize="0"/>
          <p:nvPr/>
        </p:nvPicPr>
        <p:blipFill rotWithShape="1">
          <a:blip r:embed="rId5">
            <a:alphaModFix/>
          </a:blip>
          <a:srcRect l="61108"/>
          <a:stretch/>
        </p:blipFill>
        <p:spPr>
          <a:xfrm>
            <a:off x="10441306" y="5273209"/>
            <a:ext cx="712256" cy="1024884"/>
          </a:xfrm>
          <a:prstGeom prst="rect">
            <a:avLst/>
          </a:prstGeom>
          <a:noFill/>
          <a:ln>
            <a:solidFill>
              <a:srgbClr val="002E55"/>
            </a:solidFill>
          </a:ln>
        </p:spPr>
      </p:pic>
      <p:sp>
        <p:nvSpPr>
          <p:cNvPr id="37" name="Shape 703">
            <a:extLst>
              <a:ext uri="{FF2B5EF4-FFF2-40B4-BE49-F238E27FC236}">
                <a16:creationId xmlns:a16="http://schemas.microsoft.com/office/drawing/2014/main" id="{F35ACC39-06C4-45AE-BD96-D38F0587BE35}"/>
              </a:ext>
            </a:extLst>
          </p:cNvPr>
          <p:cNvSpPr/>
          <p:nvPr/>
        </p:nvSpPr>
        <p:spPr>
          <a:xfrm>
            <a:off x="9406537" y="542785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0" name="Shape 722">
            <a:extLst>
              <a:ext uri="{FF2B5EF4-FFF2-40B4-BE49-F238E27FC236}">
                <a16:creationId xmlns:a16="http://schemas.microsoft.com/office/drawing/2014/main" id="{50F4E02B-7C35-495D-A14B-DC0C7CA58303}"/>
              </a:ext>
            </a:extLst>
          </p:cNvPr>
          <p:cNvPicPr preferRelativeResize="0"/>
          <p:nvPr/>
        </p:nvPicPr>
        <p:blipFill>
          <a:blip r:embed="rId6">
            <a:alphaModFix/>
          </a:blip>
          <a:stretch>
            <a:fillRect/>
          </a:stretch>
        </p:blipFill>
        <p:spPr>
          <a:xfrm>
            <a:off x="4182500" y="2194441"/>
            <a:ext cx="1562579" cy="1287833"/>
          </a:xfrm>
          <a:prstGeom prst="rect">
            <a:avLst/>
          </a:prstGeom>
          <a:noFill/>
          <a:ln>
            <a:solidFill>
              <a:srgbClr val="002E55"/>
            </a:solidFill>
          </a:ln>
        </p:spPr>
      </p:pic>
      <p:pic>
        <p:nvPicPr>
          <p:cNvPr id="31" name="Shape 727">
            <a:extLst>
              <a:ext uri="{FF2B5EF4-FFF2-40B4-BE49-F238E27FC236}">
                <a16:creationId xmlns:a16="http://schemas.microsoft.com/office/drawing/2014/main" id="{AFFCDD75-3A2D-4761-A685-B4FDF8878057}"/>
              </a:ext>
            </a:extLst>
          </p:cNvPr>
          <p:cNvPicPr preferRelativeResize="0"/>
          <p:nvPr/>
        </p:nvPicPr>
        <p:blipFill>
          <a:blip r:embed="rId6">
            <a:alphaModFix/>
          </a:blip>
          <a:stretch>
            <a:fillRect/>
          </a:stretch>
        </p:blipFill>
        <p:spPr>
          <a:xfrm>
            <a:off x="4182500" y="3608085"/>
            <a:ext cx="1562579" cy="1287833"/>
          </a:xfrm>
          <a:prstGeom prst="rect">
            <a:avLst/>
          </a:prstGeom>
          <a:noFill/>
          <a:ln>
            <a:solidFill>
              <a:srgbClr val="002E55"/>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270860"/>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Shape 703">
            <a:extLst>
              <a:ext uri="{FF2B5EF4-FFF2-40B4-BE49-F238E27FC236}">
                <a16:creationId xmlns:a16="http://schemas.microsoft.com/office/drawing/2014/main" id="{21F6FA9F-CA14-4E03-97A5-10C2529EB735}"/>
              </a:ext>
            </a:extLst>
          </p:cNvPr>
          <p:cNvSpPr/>
          <p:nvPr/>
        </p:nvSpPr>
        <p:spPr>
          <a:xfrm>
            <a:off x="3116857" y="440089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Billede 1">
            <a:extLst>
              <a:ext uri="{FF2B5EF4-FFF2-40B4-BE49-F238E27FC236}">
                <a16:creationId xmlns:a16="http://schemas.microsoft.com/office/drawing/2014/main" id="{1D2C4564-3245-465C-B958-E60C2428DC8B}"/>
              </a:ext>
            </a:extLst>
          </p:cNvPr>
          <p:cNvPicPr>
            <a:picLocks noChangeAspect="1"/>
          </p:cNvPicPr>
          <p:nvPr/>
        </p:nvPicPr>
        <p:blipFill rotWithShape="1">
          <a:blip r:embed="rId7"/>
          <a:srcRect l="69192" t="52764" r="11773"/>
          <a:stretch/>
        </p:blipFill>
        <p:spPr>
          <a:xfrm>
            <a:off x="10441305" y="4400892"/>
            <a:ext cx="712256" cy="521960"/>
          </a:xfrm>
          <a:prstGeom prst="rect">
            <a:avLst/>
          </a:prstGeom>
        </p:spPr>
      </p:pic>
      <p:sp>
        <p:nvSpPr>
          <p:cNvPr id="15" name="Shape 703">
            <a:extLst>
              <a:ext uri="{FF2B5EF4-FFF2-40B4-BE49-F238E27FC236}">
                <a16:creationId xmlns:a16="http://schemas.microsoft.com/office/drawing/2014/main" id="{9D211C08-CE32-4213-A029-D0A73498137E}"/>
              </a:ext>
            </a:extLst>
          </p:cNvPr>
          <p:cNvSpPr/>
          <p:nvPr/>
        </p:nvSpPr>
        <p:spPr>
          <a:xfrm>
            <a:off x="9406537" y="438908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Billede 5">
            <a:extLst>
              <a:ext uri="{FF2B5EF4-FFF2-40B4-BE49-F238E27FC236}">
                <a16:creationId xmlns:a16="http://schemas.microsoft.com/office/drawing/2014/main" id="{7818DC35-54DE-45D0-88CD-B5C5593CD1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67831" y="2010575"/>
            <a:ext cx="3033230" cy="1497109"/>
          </a:xfrm>
          <a:prstGeom prst="rect">
            <a:avLst/>
          </a:prstGeom>
        </p:spPr>
      </p:pic>
      <p:sp>
        <p:nvSpPr>
          <p:cNvPr id="19" name="Shape 724">
            <a:extLst>
              <a:ext uri="{FF2B5EF4-FFF2-40B4-BE49-F238E27FC236}">
                <a16:creationId xmlns:a16="http://schemas.microsoft.com/office/drawing/2014/main" id="{9C8EAEAF-631C-4E60-8E97-9005BB1C6F98}"/>
              </a:ext>
            </a:extLst>
          </p:cNvPr>
          <p:cNvSpPr/>
          <p:nvPr/>
        </p:nvSpPr>
        <p:spPr>
          <a:xfrm>
            <a:off x="8729687" y="1899478"/>
            <a:ext cx="3462313" cy="613532"/>
          </a:xfrm>
          <a:prstGeom prst="ellipse">
            <a:avLst/>
          </a:prstGeom>
          <a:noFill/>
          <a:ln w="28575" cap="flat" cmpd="sng">
            <a:solidFill>
              <a:srgbClr val="E32F4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Tekstfelt 7">
            <a:extLst>
              <a:ext uri="{FF2B5EF4-FFF2-40B4-BE49-F238E27FC236}">
                <a16:creationId xmlns:a16="http://schemas.microsoft.com/office/drawing/2014/main" id="{58B88D80-2B07-4EF8-B09B-941E171F4F1A}"/>
              </a:ext>
            </a:extLst>
          </p:cNvPr>
          <p:cNvSpPr txBox="1"/>
          <p:nvPr/>
        </p:nvSpPr>
        <p:spPr>
          <a:xfrm>
            <a:off x="2238103" y="6414087"/>
            <a:ext cx="7942217" cy="308418"/>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4" b="1" i="0" u="none" strike="noStrike" kern="1200" cap="none" spc="0" normalizeH="0" baseline="0" noProof="0">
                <a:ln>
                  <a:noFill/>
                </a:ln>
                <a:solidFill>
                  <a:srgbClr val="E32F4A"/>
                </a:solidFill>
                <a:effectLst/>
                <a:uLnTx/>
                <a:uFillTx/>
                <a:latin typeface="Calibri" panose="020F0502020204030204"/>
                <a:ea typeface="+mn-ea"/>
                <a:cs typeface="+mn-cs"/>
              </a:rPr>
              <a:t>VIGTIGT! Du skal IKKE rydde op i GRUPPEMAPPER eller ÅBNE MAPPER – dette sker først i fase 3!</a:t>
            </a:r>
          </a:p>
        </p:txBody>
      </p:sp>
    </p:spTree>
    <p:custDataLst>
      <p:tags r:id="rId1"/>
    </p:custDataLst>
    <p:extLst>
      <p:ext uri="{BB962C8B-B14F-4D97-AF65-F5344CB8AC3E}">
        <p14:creationId xmlns:p14="http://schemas.microsoft.com/office/powerpoint/2010/main" val="3282819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61311C2B-271E-45D5-9FC2-8557FEAE3C96}"/>
              </a:ext>
            </a:extLst>
          </p:cNvPr>
          <p:cNvSpPr>
            <a:spLocks noGrp="1"/>
          </p:cNvSpPr>
          <p:nvPr>
            <p:ph sz="quarter" idx="13"/>
          </p:nvPr>
        </p:nvSpPr>
        <p:spPr/>
        <p:txBody>
          <a:bodyPr/>
          <a:lstStyle/>
          <a:p>
            <a:r>
              <a:rPr lang="da-DK"/>
              <a:t>Vejledninger til fase 2</a:t>
            </a:r>
          </a:p>
        </p:txBody>
      </p:sp>
    </p:spTree>
    <p:custDataLst>
      <p:tags r:id="rId1"/>
    </p:custDataLst>
    <p:extLst>
      <p:ext uri="{BB962C8B-B14F-4D97-AF65-F5344CB8AC3E}">
        <p14:creationId xmlns:p14="http://schemas.microsoft.com/office/powerpoint/2010/main" val="4287290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10BDB7"/>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Aula-administrator</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2</a:t>
            </a:r>
          </a:p>
        </p:txBody>
      </p:sp>
    </p:spTree>
    <p:custDataLst>
      <p:tags r:id="rId1"/>
    </p:custDataLst>
    <p:extLst>
      <p:ext uri="{BB962C8B-B14F-4D97-AF65-F5344CB8AC3E}">
        <p14:creationId xmlns:p14="http://schemas.microsoft.com/office/powerpoint/2010/main" val="3160308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Oprette og opsætte grupper i Aula</a:t>
            </a:r>
            <a:br>
              <a:rPr lang="da-DK"/>
            </a:br>
            <a:r>
              <a:rPr lang="da-DK"/>
              <a:t>(påbegyndes på opsætningsworkshop)</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a:bodyPr>
          <a:lstStyle/>
          <a:p>
            <a:r>
              <a:rPr lang="da-DK"/>
              <a:t>OPRETTE OG OPSÆTTE GRUPPER I AULA</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5917724"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8" name="Shape 352">
            <a:extLst>
              <a:ext uri="{FF2B5EF4-FFF2-40B4-BE49-F238E27FC236}">
                <a16:creationId xmlns:a16="http://schemas.microsoft.com/office/drawing/2014/main" id="{E6971B73-AA90-4EA2-97C0-60699723AE9C}"/>
              </a:ext>
            </a:extLst>
          </p:cNvPr>
          <p:cNvSpPr txBox="1">
            <a:spLocks/>
          </p:cNvSpPr>
          <p:nvPr/>
        </p:nvSpPr>
        <p:spPr>
          <a:xfrm>
            <a:off x="973383" y="21469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9" name="Shape 352">
            <a:extLst>
              <a:ext uri="{FF2B5EF4-FFF2-40B4-BE49-F238E27FC236}">
                <a16:creationId xmlns:a16="http://schemas.microsoft.com/office/drawing/2014/main" id="{6BBA0F9B-A3E9-47C2-94A7-080B028744DF}"/>
              </a:ext>
            </a:extLst>
          </p:cNvPr>
          <p:cNvSpPr txBox="1">
            <a:spLocks/>
          </p:cNvSpPr>
          <p:nvPr/>
        </p:nvSpPr>
        <p:spPr>
          <a:xfrm>
            <a:off x="1125783" y="22993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lvl="0">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Link til vejledning fra opsætningsworkshop:</a:t>
            </a:r>
          </a:p>
          <a:p>
            <a:pPr lvl="0">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a:t>
            </a:r>
            <a:r>
              <a:rPr lang="da-DK" sz="1200">
                <a:hlinkClick r:id="rId4"/>
              </a:rPr>
              <a:t>https://intranet.aarhuskommune.dk/api/documents/33397/data?inline=true</a:t>
            </a:r>
            <a:endParaRPr lang="da-DK" sz="1200"/>
          </a:p>
          <a:p>
            <a:pPr lvl="0">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4170102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Tildeling af roller og rettigheder i Aula</a:t>
            </a:r>
            <a:br>
              <a:rPr lang="da-DK"/>
            </a:br>
            <a:r>
              <a:rPr lang="da-DK"/>
              <a:t>(påbegyndes på opsætningsworkshop)</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a:bodyPr>
          <a:lstStyle/>
          <a:p>
            <a:r>
              <a:rPr lang="da-DK"/>
              <a:t>TILDELING AF ROLLER OG RETTIGHEDER I AULA</a:t>
            </a:r>
          </a:p>
        </p:txBody>
      </p:sp>
      <p:sp>
        <p:nvSpPr>
          <p:cNvPr id="2" name="Pladsholder til tekst 1">
            <a:extLst>
              <a:ext uri="{FF2B5EF4-FFF2-40B4-BE49-F238E27FC236}">
                <a16:creationId xmlns:a16="http://schemas.microsoft.com/office/drawing/2014/main" id="{40DF41AD-E545-443B-83EF-2F92B413212E}"/>
              </a:ext>
            </a:extLst>
          </p:cNvPr>
          <p:cNvSpPr>
            <a:spLocks noGrp="1"/>
          </p:cNvSpPr>
          <p:nvPr>
            <p:ph type="body" sz="quarter" idx="14"/>
          </p:nvPr>
        </p:nvSpPr>
        <p:spPr/>
        <p:txBody>
          <a:bodyPr/>
          <a:lstStyle/>
          <a:p>
            <a:endParaRPr lang="da-DK"/>
          </a:p>
          <a:p>
            <a:endParaRPr lang="da-DK"/>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5917724"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9" name="Pladsholder til tekst 1">
            <a:extLst>
              <a:ext uri="{FF2B5EF4-FFF2-40B4-BE49-F238E27FC236}">
                <a16:creationId xmlns:a16="http://schemas.microsoft.com/office/drawing/2014/main" id="{B3276BCC-BFF0-4339-9301-13A04F1ECC09}"/>
              </a:ext>
            </a:extLst>
          </p:cNvPr>
          <p:cNvSpPr txBox="1">
            <a:spLocks/>
          </p:cNvSpPr>
          <p:nvPr/>
        </p:nvSpPr>
        <p:spPr>
          <a:xfrm>
            <a:off x="855418" y="2152648"/>
            <a:ext cx="10515316" cy="3480436"/>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defRPr/>
            </a:pPr>
            <a:endParaRPr lang="da-DK" sz="1600">
              <a:solidFill>
                <a:srgbClr val="000000"/>
              </a:solidFill>
              <a:latin typeface="Calibri" panose="020F0502020204030204"/>
            </a:endParaRPr>
          </a:p>
          <a:p>
            <a:pPr>
              <a:defRPr/>
            </a:pPr>
            <a:r>
              <a:rPr lang="da-DK" sz="1600">
                <a:solidFill>
                  <a:srgbClr val="000000"/>
                </a:solidFill>
                <a:latin typeface="Calibri" panose="020F0502020204030204"/>
              </a:rPr>
              <a:t>Link til vejledning fra opsætningsworkshop:</a:t>
            </a:r>
          </a:p>
          <a:p>
            <a:pPr>
              <a:defRPr/>
            </a:pPr>
            <a:r>
              <a:rPr lang="da-DK" sz="1600">
                <a:solidFill>
                  <a:srgbClr val="000000"/>
                </a:solidFill>
                <a:latin typeface="Calibri" panose="020F0502020204030204"/>
              </a:rPr>
              <a:t> </a:t>
            </a:r>
            <a:r>
              <a:rPr lang="da-DK" sz="1600">
                <a:hlinkClick r:id="rId4"/>
              </a:rPr>
              <a:t>https://intranet.aarhuskommune.dk/api/documents/33397/data?inline=true</a:t>
            </a:r>
            <a:endParaRPr lang="da-DK" sz="1600"/>
          </a:p>
          <a:p>
            <a:endParaRPr lang="da-DK" sz="1600"/>
          </a:p>
        </p:txBody>
      </p:sp>
    </p:spTree>
    <p:custDataLst>
      <p:tags r:id="rId1"/>
    </p:custDataLst>
    <p:extLst>
      <p:ext uri="{BB962C8B-B14F-4D97-AF65-F5344CB8AC3E}">
        <p14:creationId xmlns:p14="http://schemas.microsoft.com/office/powerpoint/2010/main" val="1129859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Oprette ressourcer, der skal kunne bookes i Aula</a:t>
            </a:r>
            <a:br>
              <a:rPr lang="da-DK"/>
            </a:br>
            <a:r>
              <a:rPr lang="da-DK"/>
              <a:t>(påbegyndes på opsætningsworkshop)</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a:bodyPr>
          <a:lstStyle/>
          <a:p>
            <a:r>
              <a:rPr lang="da-DK"/>
              <a:t>OPRETTE RESSOURCER, DER SKAL KUNNE BOOKES I AULA</a:t>
            </a:r>
          </a:p>
        </p:txBody>
      </p:sp>
      <p:sp>
        <p:nvSpPr>
          <p:cNvPr id="2" name="Pladsholder til tekst 1">
            <a:extLst>
              <a:ext uri="{FF2B5EF4-FFF2-40B4-BE49-F238E27FC236}">
                <a16:creationId xmlns:a16="http://schemas.microsoft.com/office/drawing/2014/main" id="{AB158D32-5480-4BC6-90D9-99D304EA1603}"/>
              </a:ext>
            </a:extLst>
          </p:cNvPr>
          <p:cNvSpPr>
            <a:spLocks noGrp="1"/>
          </p:cNvSpPr>
          <p:nvPr>
            <p:ph type="body" sz="quarter" idx="14"/>
          </p:nvPr>
        </p:nvSpPr>
        <p:spPr/>
        <p:txBody>
          <a:bodyPr>
            <a:normAutofit/>
          </a:bodyPr>
          <a:lstStyle/>
          <a:p>
            <a:pPr lvl="0">
              <a:defRPr/>
            </a:pPr>
            <a:endParaRPr lang="da-DK" sz="1600">
              <a:solidFill>
                <a:srgbClr val="000000"/>
              </a:solidFill>
              <a:latin typeface="Calibri" panose="020F0502020204030204"/>
            </a:endParaRPr>
          </a:p>
          <a:p>
            <a:pPr lvl="0">
              <a:defRPr/>
            </a:pPr>
            <a:r>
              <a:rPr lang="da-DK" sz="1600">
                <a:solidFill>
                  <a:srgbClr val="000000"/>
                </a:solidFill>
                <a:latin typeface="Calibri" panose="020F0502020204030204"/>
              </a:rPr>
              <a:t>Link til vejledning fra opsætningsworkshop:</a:t>
            </a:r>
          </a:p>
          <a:p>
            <a:pPr lvl="0">
              <a:defRPr/>
            </a:pPr>
            <a:r>
              <a:rPr lang="da-DK" sz="1600">
                <a:solidFill>
                  <a:srgbClr val="000000"/>
                </a:solidFill>
                <a:latin typeface="Calibri" panose="020F0502020204030204"/>
              </a:rPr>
              <a:t> </a:t>
            </a:r>
            <a:r>
              <a:rPr lang="da-DK" sz="1600">
                <a:hlinkClick r:id="rId4"/>
              </a:rPr>
              <a:t>https://intranet.aarhuskommune.dk/api/documents/33397/data?inline=true</a:t>
            </a:r>
            <a:endParaRPr lang="da-DK" sz="1600"/>
          </a:p>
          <a:p>
            <a:endParaRPr lang="da-DK" sz="1600"/>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5917724"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Tree>
    <p:custDataLst>
      <p:tags r:id="rId1"/>
    </p:custDataLst>
    <p:extLst>
      <p:ext uri="{BB962C8B-B14F-4D97-AF65-F5344CB8AC3E}">
        <p14:creationId xmlns:p14="http://schemas.microsoft.com/office/powerpoint/2010/main" val="3721891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D0DB4B-7663-4B54-8A2B-E9BB366B647B}"/>
              </a:ext>
            </a:extLst>
          </p:cNvPr>
          <p:cNvSpPr>
            <a:spLocks noGrp="1"/>
          </p:cNvSpPr>
          <p:nvPr>
            <p:ph type="title"/>
          </p:nvPr>
        </p:nvSpPr>
        <p:spPr/>
        <p:txBody>
          <a:bodyPr/>
          <a:lstStyle/>
          <a:p>
            <a:r>
              <a:rPr lang="da-DK" dirty="0"/>
              <a:t>Planens opbygning</a:t>
            </a:r>
          </a:p>
        </p:txBody>
      </p:sp>
      <p:sp>
        <p:nvSpPr>
          <p:cNvPr id="3" name="Pladsholder til tekst 2">
            <a:extLst>
              <a:ext uri="{FF2B5EF4-FFF2-40B4-BE49-F238E27FC236}">
                <a16:creationId xmlns:a16="http://schemas.microsoft.com/office/drawing/2014/main" id="{89880027-23FD-4769-A4FC-85EEA291A2EB}"/>
              </a:ext>
            </a:extLst>
          </p:cNvPr>
          <p:cNvSpPr>
            <a:spLocks noGrp="1"/>
          </p:cNvSpPr>
          <p:nvPr>
            <p:ph type="body" sz="quarter" idx="13"/>
          </p:nvPr>
        </p:nvSpPr>
        <p:spPr/>
        <p:txBody>
          <a:bodyPr/>
          <a:lstStyle/>
          <a:p>
            <a:r>
              <a:rPr lang="da-DK"/>
              <a:t>OPRYDNINGSPLAN</a:t>
            </a:r>
          </a:p>
        </p:txBody>
      </p:sp>
      <p:sp>
        <p:nvSpPr>
          <p:cNvPr id="4" name="Pladsholder til tekst 3">
            <a:extLst>
              <a:ext uri="{FF2B5EF4-FFF2-40B4-BE49-F238E27FC236}">
                <a16:creationId xmlns:a16="http://schemas.microsoft.com/office/drawing/2014/main" id="{41B02D7F-BA33-4BDC-B821-F760A287BADD}"/>
              </a:ext>
            </a:extLst>
          </p:cNvPr>
          <p:cNvSpPr>
            <a:spLocks noGrp="1"/>
          </p:cNvSpPr>
          <p:nvPr>
            <p:ph type="body" sz="quarter" idx="14"/>
          </p:nvPr>
        </p:nvSpPr>
        <p:spPr>
          <a:xfrm>
            <a:off x="2938508" y="1994536"/>
            <a:ext cx="8398073" cy="3480436"/>
          </a:xfrm>
        </p:spPr>
        <p:txBody>
          <a:bodyPr>
            <a:normAutofit fontScale="77500" lnSpcReduction="20000"/>
          </a:bodyPr>
          <a:lstStyle/>
          <a:p>
            <a:r>
              <a:rPr lang="da-DK" b="1" dirty="0">
                <a:solidFill>
                  <a:srgbClr val="2F95BF"/>
                </a:solidFill>
              </a:rPr>
              <a:t>DEADLINE FOR ALLE OPGAVER I PLANEN: 11/10</a:t>
            </a:r>
          </a:p>
          <a:p>
            <a:endParaRPr lang="da-DK" dirty="0"/>
          </a:p>
          <a:p>
            <a:endParaRPr lang="da-DK" dirty="0"/>
          </a:p>
          <a:p>
            <a:endParaRPr lang="da-DK" dirty="0"/>
          </a:p>
          <a:p>
            <a:endParaRPr lang="da-DK" dirty="0"/>
          </a:p>
          <a:p>
            <a:r>
              <a:rPr lang="da-DK" b="1" dirty="0">
                <a:solidFill>
                  <a:srgbClr val="2F95BF"/>
                </a:solidFill>
              </a:rPr>
              <a:t>OPDELT </a:t>
            </a:r>
            <a:r>
              <a:rPr lang="da-DK" b="1">
                <a:solidFill>
                  <a:srgbClr val="2F95BF"/>
                </a:solidFill>
              </a:rPr>
              <a:t>I 10 </a:t>
            </a:r>
            <a:r>
              <a:rPr lang="da-DK" b="1" dirty="0">
                <a:solidFill>
                  <a:srgbClr val="2F95BF"/>
                </a:solidFill>
              </a:rPr>
              <a:t>FASER MED HVER SIN DEADLINE</a:t>
            </a:r>
          </a:p>
          <a:p>
            <a:endParaRPr lang="da-DK" dirty="0"/>
          </a:p>
          <a:p>
            <a:endParaRPr lang="da-DK" dirty="0"/>
          </a:p>
          <a:p>
            <a:r>
              <a:rPr lang="da-DK" b="1" dirty="0">
                <a:solidFill>
                  <a:srgbClr val="2F95BF"/>
                </a:solidFill>
              </a:rPr>
              <a:t>OPDELT I 4 ROLLER:</a:t>
            </a:r>
          </a:p>
          <a:p>
            <a:pPr marL="613410" lvl="1" indent="-342900"/>
            <a:r>
              <a:rPr lang="da-DK" dirty="0"/>
              <a:t>Aula-administrator</a:t>
            </a:r>
          </a:p>
          <a:p>
            <a:pPr marL="613410" lvl="1" indent="-342900"/>
            <a:r>
              <a:rPr lang="da-DK" dirty="0"/>
              <a:t>Ledelse</a:t>
            </a:r>
          </a:p>
          <a:p>
            <a:pPr marL="613410" lvl="1" indent="-342900"/>
            <a:r>
              <a:rPr lang="da-DK" dirty="0"/>
              <a:t>Fælles (alle medarbejdere, dog primært de pædagogiske)</a:t>
            </a:r>
          </a:p>
          <a:p>
            <a:pPr marL="613410" lvl="1" indent="-342900"/>
            <a:r>
              <a:rPr lang="da-DK" dirty="0"/>
              <a:t>Individuel (alle medarbejdere)</a:t>
            </a:r>
          </a:p>
        </p:txBody>
      </p:sp>
      <p:pic>
        <p:nvPicPr>
          <p:cNvPr id="6" name="Grafik 5" descr="Stopur">
            <a:extLst>
              <a:ext uri="{FF2B5EF4-FFF2-40B4-BE49-F238E27FC236}">
                <a16:creationId xmlns:a16="http://schemas.microsoft.com/office/drawing/2014/main" id="{E4F77D7F-3B06-4D78-8616-7387C8E363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70456" y="1855721"/>
            <a:ext cx="914400" cy="914400"/>
          </a:xfrm>
          <a:prstGeom prst="rect">
            <a:avLst/>
          </a:prstGeom>
        </p:spPr>
      </p:pic>
      <p:sp>
        <p:nvSpPr>
          <p:cNvPr id="7" name="Tekstfelt 6">
            <a:extLst>
              <a:ext uri="{FF2B5EF4-FFF2-40B4-BE49-F238E27FC236}">
                <a16:creationId xmlns:a16="http://schemas.microsoft.com/office/drawing/2014/main" id="{9E04F24D-9948-4137-8D80-87360414274B}"/>
              </a:ext>
            </a:extLst>
          </p:cNvPr>
          <p:cNvSpPr txBox="1"/>
          <p:nvPr/>
        </p:nvSpPr>
        <p:spPr>
          <a:xfrm>
            <a:off x="796754" y="1980279"/>
            <a:ext cx="1292979" cy="646331"/>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3600" b="1" i="0" u="none" strike="noStrike" kern="1200" cap="none" spc="0" normalizeH="0" baseline="0" noProof="0">
                <a:ln>
                  <a:noFill/>
                </a:ln>
                <a:solidFill>
                  <a:srgbClr val="2F95BF"/>
                </a:solidFill>
                <a:effectLst/>
                <a:uLnTx/>
                <a:uFillTx/>
                <a:latin typeface="Calibri" panose="020F0502020204030204"/>
                <a:ea typeface="+mn-ea"/>
                <a:cs typeface="+mn-cs"/>
              </a:rPr>
              <a:t>21/6</a:t>
            </a:r>
          </a:p>
        </p:txBody>
      </p:sp>
      <p:pic>
        <p:nvPicPr>
          <p:cNvPr id="39" name="Grafik 38" descr="Stopur">
            <a:extLst>
              <a:ext uri="{FF2B5EF4-FFF2-40B4-BE49-F238E27FC236}">
                <a16:creationId xmlns:a16="http://schemas.microsoft.com/office/drawing/2014/main" id="{6D0737CB-AC26-4BF8-ACD2-33789D8454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003" y="3360630"/>
            <a:ext cx="376007" cy="376007"/>
          </a:xfrm>
          <a:prstGeom prst="rect">
            <a:avLst/>
          </a:prstGeom>
        </p:spPr>
      </p:pic>
      <p:pic>
        <p:nvPicPr>
          <p:cNvPr id="40" name="Grafik 39" descr="Stopur">
            <a:extLst>
              <a:ext uri="{FF2B5EF4-FFF2-40B4-BE49-F238E27FC236}">
                <a16:creationId xmlns:a16="http://schemas.microsoft.com/office/drawing/2014/main" id="{A32B333B-4E84-4B5E-9810-1CA97696B8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3870" y="3357993"/>
            <a:ext cx="376007" cy="376007"/>
          </a:xfrm>
          <a:prstGeom prst="rect">
            <a:avLst/>
          </a:prstGeom>
        </p:spPr>
      </p:pic>
      <p:pic>
        <p:nvPicPr>
          <p:cNvPr id="41" name="Grafik 40" descr="Stopur">
            <a:extLst>
              <a:ext uri="{FF2B5EF4-FFF2-40B4-BE49-F238E27FC236}">
                <a16:creationId xmlns:a16="http://schemas.microsoft.com/office/drawing/2014/main" id="{1CD6F62C-306A-4655-A15F-A768C3890E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39604" y="3346357"/>
            <a:ext cx="376007" cy="376007"/>
          </a:xfrm>
          <a:prstGeom prst="rect">
            <a:avLst/>
          </a:prstGeom>
        </p:spPr>
      </p:pic>
      <p:pic>
        <p:nvPicPr>
          <p:cNvPr id="42" name="Grafik 41" descr="Stopur">
            <a:extLst>
              <a:ext uri="{FF2B5EF4-FFF2-40B4-BE49-F238E27FC236}">
                <a16:creationId xmlns:a16="http://schemas.microsoft.com/office/drawing/2014/main" id="{9DB6BE28-5421-4DE0-B7D3-C3AD9CAEE4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72470" y="3357993"/>
            <a:ext cx="376007" cy="376007"/>
          </a:xfrm>
          <a:prstGeom prst="rect">
            <a:avLst/>
          </a:prstGeom>
        </p:spPr>
      </p:pic>
      <p:pic>
        <p:nvPicPr>
          <p:cNvPr id="43" name="Grafik 42" descr="Stopur">
            <a:extLst>
              <a:ext uri="{FF2B5EF4-FFF2-40B4-BE49-F238E27FC236}">
                <a16:creationId xmlns:a16="http://schemas.microsoft.com/office/drawing/2014/main" id="{6C6B196C-C881-410E-BD9E-84802EFBEB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6737" y="3357993"/>
            <a:ext cx="376007" cy="376007"/>
          </a:xfrm>
          <a:prstGeom prst="rect">
            <a:avLst/>
          </a:prstGeom>
        </p:spPr>
      </p:pic>
      <p:pic>
        <p:nvPicPr>
          <p:cNvPr id="45" name="Grafik 44" descr="Bruger">
            <a:extLst>
              <a:ext uri="{FF2B5EF4-FFF2-40B4-BE49-F238E27FC236}">
                <a16:creationId xmlns:a16="http://schemas.microsoft.com/office/drawing/2014/main" id="{DF5CE38A-41AA-416F-8894-7790763FA7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0983" y="4519731"/>
            <a:ext cx="542470" cy="542470"/>
          </a:xfrm>
          <a:prstGeom prst="rect">
            <a:avLst/>
          </a:prstGeom>
        </p:spPr>
      </p:pic>
      <p:pic>
        <p:nvPicPr>
          <p:cNvPr id="46" name="Grafik 45" descr="Bruger">
            <a:extLst>
              <a:ext uri="{FF2B5EF4-FFF2-40B4-BE49-F238E27FC236}">
                <a16:creationId xmlns:a16="http://schemas.microsoft.com/office/drawing/2014/main" id="{80EBB5FE-F14D-459E-8FB1-D117D3DBB3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20337" y="4513490"/>
            <a:ext cx="542470" cy="542470"/>
          </a:xfrm>
          <a:prstGeom prst="rect">
            <a:avLst/>
          </a:prstGeom>
        </p:spPr>
      </p:pic>
      <p:pic>
        <p:nvPicPr>
          <p:cNvPr id="47" name="Grafik 46" descr="Bruger">
            <a:extLst>
              <a:ext uri="{FF2B5EF4-FFF2-40B4-BE49-F238E27FC236}">
                <a16:creationId xmlns:a16="http://schemas.microsoft.com/office/drawing/2014/main" id="{BF87BFC3-F457-4E43-AD1F-F875DB0D00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34565" y="4516973"/>
            <a:ext cx="542470" cy="542470"/>
          </a:xfrm>
          <a:prstGeom prst="rect">
            <a:avLst/>
          </a:prstGeom>
        </p:spPr>
      </p:pic>
      <p:pic>
        <p:nvPicPr>
          <p:cNvPr id="48" name="Grafik 47" descr="Bruger">
            <a:extLst>
              <a:ext uri="{FF2B5EF4-FFF2-40B4-BE49-F238E27FC236}">
                <a16:creationId xmlns:a16="http://schemas.microsoft.com/office/drawing/2014/main" id="{8E42C045-5CC7-4CAB-9F2F-0FEAAA2BA9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22352" y="4519731"/>
            <a:ext cx="542470" cy="542470"/>
          </a:xfrm>
          <a:prstGeom prst="rect">
            <a:avLst/>
          </a:prstGeom>
        </p:spPr>
      </p:pic>
    </p:spTree>
    <p:custDataLst>
      <p:tags r:id="rId1"/>
    </p:custDataLst>
    <p:extLst>
      <p:ext uri="{BB962C8B-B14F-4D97-AF65-F5344CB8AC3E}">
        <p14:creationId xmlns:p14="http://schemas.microsoft.com/office/powerpoint/2010/main" val="2842326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Kvalitetssikring af data fra UNI-login</a:t>
            </a:r>
            <a:br>
              <a:rPr lang="da-DK"/>
            </a:br>
            <a:r>
              <a:rPr lang="da-DK"/>
              <a:t>(påbegyndes på opsætningsworkshop)</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a:bodyPr>
          <a:lstStyle/>
          <a:p>
            <a:r>
              <a:rPr lang="da-DK"/>
              <a:t>KVALITETSSIKRING AF DATA FRA UNI-LOGIN</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5917724"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8" name="Pladsholder til tekst 1">
            <a:extLst>
              <a:ext uri="{FF2B5EF4-FFF2-40B4-BE49-F238E27FC236}">
                <a16:creationId xmlns:a16="http://schemas.microsoft.com/office/drawing/2014/main" id="{E9C73581-4E16-4586-A063-18E40FA93689}"/>
              </a:ext>
            </a:extLst>
          </p:cNvPr>
          <p:cNvSpPr>
            <a:spLocks noGrp="1"/>
          </p:cNvSpPr>
          <p:nvPr>
            <p:ph type="body" sz="quarter" idx="14"/>
          </p:nvPr>
        </p:nvSpPr>
        <p:spPr>
          <a:xfrm>
            <a:off x="821266" y="1994536"/>
            <a:ext cx="10515316" cy="3480436"/>
          </a:xfrm>
        </p:spPr>
        <p:txBody>
          <a:bodyPr>
            <a:normAutofit/>
          </a:bodyPr>
          <a:lstStyle/>
          <a:p>
            <a:pPr lvl="0">
              <a:defRPr/>
            </a:pPr>
            <a:endParaRPr lang="da-DK" sz="1600">
              <a:solidFill>
                <a:srgbClr val="000000"/>
              </a:solidFill>
              <a:latin typeface="Calibri" panose="020F0502020204030204"/>
            </a:endParaRPr>
          </a:p>
          <a:p>
            <a:pPr lvl="0">
              <a:defRPr/>
            </a:pPr>
            <a:r>
              <a:rPr lang="da-DK" sz="1600">
                <a:solidFill>
                  <a:srgbClr val="000000"/>
                </a:solidFill>
                <a:latin typeface="Calibri" panose="020F0502020204030204"/>
              </a:rPr>
              <a:t>Link til vejledning fra opsætningsworkshop:</a:t>
            </a:r>
          </a:p>
          <a:p>
            <a:pPr lvl="0">
              <a:defRPr/>
            </a:pPr>
            <a:r>
              <a:rPr lang="da-DK" sz="1600">
                <a:solidFill>
                  <a:srgbClr val="000000"/>
                </a:solidFill>
                <a:latin typeface="Calibri" panose="020F0502020204030204"/>
              </a:rPr>
              <a:t> </a:t>
            </a:r>
            <a:r>
              <a:rPr lang="da-DK" sz="1600">
                <a:hlinkClick r:id="rId4"/>
              </a:rPr>
              <a:t>https://intranet.aarhuskommune.dk/api/documents/33397/data?inline=true</a:t>
            </a:r>
            <a:endParaRPr lang="da-DK" sz="1600"/>
          </a:p>
          <a:p>
            <a:endParaRPr lang="da-DK" sz="1600"/>
          </a:p>
        </p:txBody>
      </p:sp>
    </p:spTree>
    <p:custDataLst>
      <p:tags r:id="rId1"/>
    </p:custDataLst>
    <p:extLst>
      <p:ext uri="{BB962C8B-B14F-4D97-AF65-F5344CB8AC3E}">
        <p14:creationId xmlns:p14="http://schemas.microsoft.com/office/powerpoint/2010/main" val="2938777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128994"/>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Ledelse</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2</a:t>
            </a:r>
          </a:p>
        </p:txBody>
      </p:sp>
    </p:spTree>
    <p:custDataLst>
      <p:tags r:id="rId1"/>
    </p:custDataLst>
    <p:extLst>
      <p:ext uri="{BB962C8B-B14F-4D97-AF65-F5344CB8AC3E}">
        <p14:creationId xmlns:p14="http://schemas.microsoft.com/office/powerpoint/2010/main" val="2895126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1289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Oprydning i arbejdsmiljømaterialer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OPRYDNING I ARBEJDSMILJØMATERIALER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indent="-228600">
              <a:buFont typeface="+mj-lt"/>
              <a:buAutoNum type="arabicPeriod"/>
            </a:pPr>
            <a:r>
              <a:rPr lang="da-DK" sz="1200"/>
              <a:t>Find arbejdsmiljømaterialerne i dokumentarkivet, samlemappen eller hvor din skole opbevarer dem</a:t>
            </a:r>
          </a:p>
          <a:p>
            <a:pPr marL="228600" indent="-228600">
              <a:buFont typeface="+mj-lt"/>
              <a:buAutoNum type="arabicPeriod"/>
            </a:pPr>
            <a:endParaRPr lang="da-DK" sz="1200"/>
          </a:p>
          <a:p>
            <a:pPr marL="228600" indent="-228600">
              <a:buFont typeface="+mj-lt"/>
              <a:buAutoNum type="arabicPeriod"/>
            </a:pPr>
            <a:r>
              <a:rPr lang="da-DK" sz="1200"/>
              <a:t>Følgende materiale fra nuværende og tidligere skoleår </a:t>
            </a:r>
            <a:r>
              <a:rPr lang="da-DK" sz="1200" b="1"/>
              <a:t>skal</a:t>
            </a:r>
            <a:r>
              <a:rPr lang="da-DK" sz="1200"/>
              <a:t> bevares og derfor arkiveres i eDoc:</a:t>
            </a:r>
          </a:p>
          <a:p>
            <a:pPr marL="499110" lvl="1" indent="-228600"/>
            <a:r>
              <a:rPr lang="da-DK" sz="1200"/>
              <a:t>Vedtægter, interne politikker og retningslinjer vedr. arbejdsmiljø</a:t>
            </a:r>
          </a:p>
          <a:p>
            <a:pPr marL="499110" lvl="1" indent="-228600"/>
            <a:r>
              <a:rPr lang="da-DK" sz="1200"/>
              <a:t>Dagsordener, beslutnings- og forhandlingsreferater samt mødereferater</a:t>
            </a:r>
          </a:p>
          <a:p>
            <a:pPr lvl="1" indent="0">
              <a:buNone/>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Download det materiale, som hører under de typer, der nævnes i punkt 2. Du kan med fordel bruge zip-funktionen og derefter gemme det på din computer inden arkivering til eDoc</a:t>
            </a: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LEDELSE</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pic>
        <p:nvPicPr>
          <p:cNvPr id="2" name="Billede 1">
            <a:extLst>
              <a:ext uri="{FF2B5EF4-FFF2-40B4-BE49-F238E27FC236}">
                <a16:creationId xmlns:a16="http://schemas.microsoft.com/office/drawing/2014/main" id="{68D93AE5-EA93-4EF2-BC73-7FC234982AB1}"/>
              </a:ext>
            </a:extLst>
          </p:cNvPr>
          <p:cNvPicPr>
            <a:picLocks noChangeAspect="1"/>
          </p:cNvPicPr>
          <p:nvPr/>
        </p:nvPicPr>
        <p:blipFill>
          <a:blip r:embed="rId3"/>
          <a:stretch>
            <a:fillRect/>
          </a:stretch>
        </p:blipFill>
        <p:spPr>
          <a:xfrm>
            <a:off x="4359560" y="5162266"/>
            <a:ext cx="914763" cy="860953"/>
          </a:xfrm>
          <a:prstGeom prst="rect">
            <a:avLst/>
          </a:prstGeom>
          <a:ln>
            <a:solidFill>
              <a:schemeClr val="accent1"/>
            </a:solidFill>
          </a:ln>
        </p:spPr>
      </p:pic>
      <p:sp>
        <p:nvSpPr>
          <p:cNvPr id="9" name="Shape 703">
            <a:extLst>
              <a:ext uri="{FF2B5EF4-FFF2-40B4-BE49-F238E27FC236}">
                <a16:creationId xmlns:a16="http://schemas.microsoft.com/office/drawing/2014/main" id="{52863D96-5AED-4816-9361-183BB3414DD4}"/>
              </a:ext>
            </a:extLst>
          </p:cNvPr>
          <p:cNvSpPr/>
          <p:nvPr/>
        </p:nvSpPr>
        <p:spPr>
          <a:xfrm>
            <a:off x="3306069" y="530761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Shape 353">
            <a:extLst>
              <a:ext uri="{FF2B5EF4-FFF2-40B4-BE49-F238E27FC236}">
                <a16:creationId xmlns:a16="http://schemas.microsoft.com/office/drawing/2014/main" id="{E53D53D0-A87D-4C9D-9314-08207B224D3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indent="-228600">
              <a:buSzPts val="1100"/>
              <a:buFont typeface="+mj-lt"/>
              <a:buAutoNum type="arabicPeriod" startAt="4"/>
              <a:defRPr/>
            </a:pPr>
            <a:r>
              <a:rPr lang="da-DK" sz="1200">
                <a:solidFill>
                  <a:srgbClr val="000000"/>
                </a:solidFill>
                <a:latin typeface="Calibri" panose="020F0502020204030204"/>
              </a:rPr>
              <a:t>Husk at slette det, du gemmer på din computer, når det er lagt i eDoc</a:t>
            </a:r>
          </a:p>
          <a:p>
            <a:pPr marL="228600" lvl="0" indent="-228600">
              <a:buSzPts val="1100"/>
              <a:buFont typeface="+mj-lt"/>
              <a:buAutoNum type="arabicPeriod" startAt="4"/>
              <a:defRPr/>
            </a:pPr>
            <a:r>
              <a:rPr lang="da-DK" sz="1200">
                <a:solidFill>
                  <a:srgbClr val="000000"/>
                </a:solidFill>
                <a:latin typeface="Calibri" panose="020F0502020204030204"/>
              </a:rPr>
              <a:t>Vi anbefaler, at du uploader følgende materiale til Aulas Fælles filer, så det ligger tilgængeligt for skolens medarbejdere (Husk, at du kun kan uploade PDF-filer!):</a:t>
            </a:r>
          </a:p>
          <a:p>
            <a:pPr marL="499110" lvl="1" indent="-228600"/>
            <a:r>
              <a:rPr lang="da-DK" sz="1200" b="1"/>
              <a:t>Gældende</a:t>
            </a:r>
            <a:r>
              <a:rPr lang="da-DK" sz="1200"/>
              <a:t> vedtægter, interne politikker og retningslinjer vedr. arbejdsmiljø</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Du uploader til Fælles filer på følgende måde: Klik på Administration i Aulas venstre menu.</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Klik på ”Indstillinger” og derefter ”Fælles filer”</a:t>
            </a: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pic>
        <p:nvPicPr>
          <p:cNvPr id="3" name="Billede 2">
            <a:extLst>
              <a:ext uri="{FF2B5EF4-FFF2-40B4-BE49-F238E27FC236}">
                <a16:creationId xmlns:a16="http://schemas.microsoft.com/office/drawing/2014/main" id="{855082E9-A0A1-4737-94BA-D304AB4EA00A}"/>
              </a:ext>
            </a:extLst>
          </p:cNvPr>
          <p:cNvPicPr>
            <a:picLocks noChangeAspect="1"/>
          </p:cNvPicPr>
          <p:nvPr/>
        </p:nvPicPr>
        <p:blipFill rotWithShape="1">
          <a:blip r:embed="rId4"/>
          <a:srcRect t="8683"/>
          <a:stretch/>
        </p:blipFill>
        <p:spPr>
          <a:xfrm>
            <a:off x="9889629" y="3598292"/>
            <a:ext cx="1030979" cy="921851"/>
          </a:xfrm>
          <a:prstGeom prst="rect">
            <a:avLst/>
          </a:prstGeom>
          <a:ln>
            <a:solidFill>
              <a:schemeClr val="accent1"/>
            </a:solidFill>
          </a:ln>
        </p:spPr>
      </p:pic>
      <p:sp>
        <p:nvSpPr>
          <p:cNvPr id="12" name="Shape 703">
            <a:extLst>
              <a:ext uri="{FF2B5EF4-FFF2-40B4-BE49-F238E27FC236}">
                <a16:creationId xmlns:a16="http://schemas.microsoft.com/office/drawing/2014/main" id="{23F4715A-5C03-4657-9CCD-1520FE1BC37C}"/>
              </a:ext>
            </a:extLst>
          </p:cNvPr>
          <p:cNvSpPr/>
          <p:nvPr/>
        </p:nvSpPr>
        <p:spPr>
          <a:xfrm>
            <a:off x="8837330" y="364858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Billede 5">
            <a:extLst>
              <a:ext uri="{FF2B5EF4-FFF2-40B4-BE49-F238E27FC236}">
                <a16:creationId xmlns:a16="http://schemas.microsoft.com/office/drawing/2014/main" id="{0E560119-243B-4B97-BFD9-6C467EFB7F44}"/>
              </a:ext>
            </a:extLst>
          </p:cNvPr>
          <p:cNvPicPr>
            <a:picLocks noChangeAspect="1"/>
          </p:cNvPicPr>
          <p:nvPr/>
        </p:nvPicPr>
        <p:blipFill>
          <a:blip r:embed="rId5"/>
          <a:stretch>
            <a:fillRect/>
          </a:stretch>
        </p:blipFill>
        <p:spPr>
          <a:xfrm>
            <a:off x="9889629" y="4592972"/>
            <a:ext cx="1676487" cy="1519317"/>
          </a:xfrm>
          <a:prstGeom prst="rect">
            <a:avLst/>
          </a:prstGeom>
          <a:ln>
            <a:solidFill>
              <a:schemeClr val="accent1"/>
            </a:solidFill>
          </a:ln>
        </p:spPr>
      </p:pic>
      <p:sp>
        <p:nvSpPr>
          <p:cNvPr id="14" name="Shape 703">
            <a:extLst>
              <a:ext uri="{FF2B5EF4-FFF2-40B4-BE49-F238E27FC236}">
                <a16:creationId xmlns:a16="http://schemas.microsoft.com/office/drawing/2014/main" id="{F67FC324-04B5-4261-B51B-661A5C271EEF}"/>
              </a:ext>
            </a:extLst>
          </p:cNvPr>
          <p:cNvSpPr/>
          <p:nvPr/>
        </p:nvSpPr>
        <p:spPr>
          <a:xfrm>
            <a:off x="8837330" y="548552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Shape 590">
            <a:extLst>
              <a:ext uri="{FF2B5EF4-FFF2-40B4-BE49-F238E27FC236}">
                <a16:creationId xmlns:a16="http://schemas.microsoft.com/office/drawing/2014/main" id="{0FF1A602-79B1-4F2C-9D40-138B3796F137}"/>
              </a:ext>
            </a:extLst>
          </p:cNvPr>
          <p:cNvSpPr/>
          <p:nvPr/>
        </p:nvSpPr>
        <p:spPr>
          <a:xfrm>
            <a:off x="10363200" y="4740784"/>
            <a:ext cx="557408" cy="331162"/>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ustDataLst>
      <p:tags r:id="rId1"/>
    </p:custDataLst>
    <p:extLst>
      <p:ext uri="{BB962C8B-B14F-4D97-AF65-F5344CB8AC3E}">
        <p14:creationId xmlns:p14="http://schemas.microsoft.com/office/powerpoint/2010/main" val="3976532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1289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Oprydning i arbejdsmiljømaterialer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OPRYDNING I ARBEJDSMILJØMATERIALER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5"/>
            <a:ext cx="1923151" cy="3713537"/>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indent="-228600">
              <a:buFont typeface="+mj-lt"/>
              <a:buAutoNum type="arabicPeriod" startAt="7"/>
            </a:pPr>
            <a:r>
              <a:rPr lang="da-DK" sz="1200"/>
              <a:t>Klik på ”Importer ny fælles fil”</a:t>
            </a:r>
          </a:p>
          <a:p>
            <a:endParaRPr lang="da-DK" sz="1200"/>
          </a:p>
          <a:p>
            <a:pPr marL="228600" indent="-228600">
              <a:buFont typeface="+mj-lt"/>
              <a:buAutoNum type="arabicPeriod" startAt="7"/>
            </a:pPr>
            <a:endParaRPr lang="da-DK" sz="1200"/>
          </a:p>
          <a:p>
            <a:pPr marL="228600" indent="-228600">
              <a:buFont typeface="+mj-lt"/>
              <a:buAutoNum type="arabicPeriod" startAt="7"/>
            </a:pPr>
            <a:r>
              <a:rPr lang="da-DK" sz="1200"/>
              <a:t>Klik på ”Vedhæft fil” og vælg den fil, du vil uploade (i stifinder)</a:t>
            </a:r>
          </a:p>
          <a:p>
            <a:pPr marL="228600" indent="-228600">
              <a:buFont typeface="+mj-lt"/>
              <a:buAutoNum type="arabicPeriod" startAt="7"/>
            </a:pPr>
            <a:endParaRPr lang="da-DK" sz="1200"/>
          </a:p>
          <a:p>
            <a:pPr marL="228600" indent="-228600">
              <a:buFont typeface="+mj-lt"/>
              <a:buAutoNum type="arabicPeriod" startAt="7"/>
            </a:pPr>
            <a:r>
              <a:rPr lang="da-DK" sz="1200"/>
              <a:t>Giv filen en sigende titel</a:t>
            </a:r>
          </a:p>
          <a:p>
            <a:pPr marL="228600" indent="-228600">
              <a:buFont typeface="+mj-lt"/>
              <a:buAutoNum type="arabicPeriod" startAt="7"/>
            </a:pPr>
            <a:endParaRPr lang="da-DK" sz="1200"/>
          </a:p>
          <a:p>
            <a:pPr marL="228600" indent="-228600">
              <a:buFont typeface="+mj-lt"/>
              <a:buAutoNum type="arabicPeriod" startAt="7"/>
            </a:pPr>
            <a:endParaRPr lang="da-DK" sz="1200"/>
          </a:p>
          <a:p>
            <a:pPr marL="228600" indent="-228600">
              <a:buFont typeface="+mj-lt"/>
              <a:buAutoNum type="arabicPeriod" startAt="7"/>
            </a:pPr>
            <a:r>
              <a:rPr lang="da-DK" sz="1200"/>
              <a:t>Sæt IKKE flueben i ”Filen er kommunens persondatapolitik”</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LEDELSE</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10" name="Shape 353">
            <a:extLst>
              <a:ext uri="{FF2B5EF4-FFF2-40B4-BE49-F238E27FC236}">
                <a16:creationId xmlns:a16="http://schemas.microsoft.com/office/drawing/2014/main" id="{E53D53D0-A87D-4C9D-9314-08207B224D3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indent="-228600">
              <a:buFont typeface="+mj-lt"/>
              <a:buAutoNum type="arabicPeriod" startAt="10"/>
            </a:pPr>
            <a:r>
              <a:rPr lang="da-DK" sz="1200"/>
              <a:t>Søg på gruppen ”Alle medarbejdere på </a:t>
            </a:r>
            <a:r>
              <a:rPr lang="da-DK" sz="1200" err="1"/>
              <a:t>skolenavn</a:t>
            </a:r>
            <a:r>
              <a:rPr lang="da-DK" sz="1200"/>
              <a:t>” i feltet ”Søg blandt grupper”</a:t>
            </a:r>
          </a:p>
          <a:p>
            <a:pPr marL="228600" indent="-228600">
              <a:buFont typeface="+mj-lt"/>
              <a:buAutoNum type="arabicPeriod" startAt="10"/>
            </a:pPr>
            <a:endParaRPr lang="da-DK" sz="1200"/>
          </a:p>
          <a:p>
            <a:pPr marL="228600" indent="-228600">
              <a:buFont typeface="+mj-lt"/>
              <a:buAutoNum type="arabicPeriod" startAt="10"/>
            </a:pPr>
            <a:endParaRPr lang="da-DK" sz="1200"/>
          </a:p>
          <a:p>
            <a:pPr marL="228600" indent="-228600">
              <a:buFont typeface="+mj-lt"/>
              <a:buAutoNum type="arabicPeriod" startAt="10"/>
            </a:pPr>
            <a:endParaRPr lang="da-DK" sz="1200"/>
          </a:p>
          <a:p>
            <a:pPr marL="228600" indent="-228600">
              <a:buFont typeface="+mj-lt"/>
              <a:buAutoNum type="arabicPeriod" startAt="10"/>
            </a:pPr>
            <a:endParaRPr lang="da-DK" sz="1200"/>
          </a:p>
          <a:p>
            <a:pPr marL="228600" indent="-228600">
              <a:buFont typeface="+mj-lt"/>
              <a:buAutoNum type="arabicPeriod" startAt="10"/>
            </a:pPr>
            <a:endParaRPr lang="da-DK" sz="1200"/>
          </a:p>
          <a:p>
            <a:pPr marL="228600" indent="-228600">
              <a:buFont typeface="+mj-lt"/>
              <a:buAutoNum type="arabicPeriod" startAt="10"/>
            </a:pPr>
            <a:r>
              <a:rPr lang="da-DK" sz="1200"/>
              <a:t>Tryk på ”Opret”.</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pic>
        <p:nvPicPr>
          <p:cNvPr id="7" name="Billede 6">
            <a:extLst>
              <a:ext uri="{FF2B5EF4-FFF2-40B4-BE49-F238E27FC236}">
                <a16:creationId xmlns:a16="http://schemas.microsoft.com/office/drawing/2014/main" id="{FA4A6580-4890-4EAC-9BC1-1D87385680A4}"/>
              </a:ext>
            </a:extLst>
          </p:cNvPr>
          <p:cNvPicPr>
            <a:picLocks noChangeAspect="1"/>
          </p:cNvPicPr>
          <p:nvPr/>
        </p:nvPicPr>
        <p:blipFill>
          <a:blip r:embed="rId3"/>
          <a:stretch>
            <a:fillRect/>
          </a:stretch>
        </p:blipFill>
        <p:spPr>
          <a:xfrm>
            <a:off x="3782256" y="2467314"/>
            <a:ext cx="1600355" cy="340306"/>
          </a:xfrm>
          <a:prstGeom prst="rect">
            <a:avLst/>
          </a:prstGeom>
          <a:ln>
            <a:solidFill>
              <a:schemeClr val="accent1"/>
            </a:solidFill>
          </a:ln>
        </p:spPr>
      </p:pic>
      <p:sp>
        <p:nvSpPr>
          <p:cNvPr id="16" name="Shape 703">
            <a:extLst>
              <a:ext uri="{FF2B5EF4-FFF2-40B4-BE49-F238E27FC236}">
                <a16:creationId xmlns:a16="http://schemas.microsoft.com/office/drawing/2014/main" id="{E7DA29BD-7FB1-48DE-A391-4CCCC6D6226B}"/>
              </a:ext>
            </a:extLst>
          </p:cNvPr>
          <p:cNvSpPr/>
          <p:nvPr/>
        </p:nvSpPr>
        <p:spPr>
          <a:xfrm>
            <a:off x="2751891" y="2291168"/>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Billede 7">
            <a:extLst>
              <a:ext uri="{FF2B5EF4-FFF2-40B4-BE49-F238E27FC236}">
                <a16:creationId xmlns:a16="http://schemas.microsoft.com/office/drawing/2014/main" id="{CE989F3A-AEED-4DE7-B8C6-1F538ABC76F4}"/>
              </a:ext>
            </a:extLst>
          </p:cNvPr>
          <p:cNvPicPr>
            <a:picLocks noChangeAspect="1"/>
          </p:cNvPicPr>
          <p:nvPr/>
        </p:nvPicPr>
        <p:blipFill rotWithShape="1">
          <a:blip r:embed="rId4"/>
          <a:srcRect l="-1" r="67153" b="48469"/>
          <a:stretch/>
        </p:blipFill>
        <p:spPr>
          <a:xfrm>
            <a:off x="3782256" y="2956300"/>
            <a:ext cx="1600355" cy="1838037"/>
          </a:xfrm>
          <a:prstGeom prst="rect">
            <a:avLst/>
          </a:prstGeom>
          <a:ln>
            <a:solidFill>
              <a:schemeClr val="accent1"/>
            </a:solidFill>
          </a:ln>
        </p:spPr>
      </p:pic>
      <p:sp>
        <p:nvSpPr>
          <p:cNvPr id="9" name="Shape 703">
            <a:extLst>
              <a:ext uri="{FF2B5EF4-FFF2-40B4-BE49-F238E27FC236}">
                <a16:creationId xmlns:a16="http://schemas.microsoft.com/office/drawing/2014/main" id="{52863D96-5AED-4816-9361-183BB3414DD4}"/>
              </a:ext>
            </a:extLst>
          </p:cNvPr>
          <p:cNvSpPr/>
          <p:nvPr/>
        </p:nvSpPr>
        <p:spPr>
          <a:xfrm>
            <a:off x="2744134" y="321868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Shape 703">
            <a:extLst>
              <a:ext uri="{FF2B5EF4-FFF2-40B4-BE49-F238E27FC236}">
                <a16:creationId xmlns:a16="http://schemas.microsoft.com/office/drawing/2014/main" id="{AA3645B5-96C9-4C27-8CF4-C3C72E5A3178}"/>
              </a:ext>
            </a:extLst>
          </p:cNvPr>
          <p:cNvSpPr/>
          <p:nvPr/>
        </p:nvSpPr>
        <p:spPr>
          <a:xfrm>
            <a:off x="2744134" y="3951398"/>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 name="Billede 10">
            <a:extLst>
              <a:ext uri="{FF2B5EF4-FFF2-40B4-BE49-F238E27FC236}">
                <a16:creationId xmlns:a16="http://schemas.microsoft.com/office/drawing/2014/main" id="{1A7CEE05-6FFE-4B8E-A0BB-C8696D6B4555}"/>
              </a:ext>
            </a:extLst>
          </p:cNvPr>
          <p:cNvPicPr>
            <a:picLocks noChangeAspect="1"/>
          </p:cNvPicPr>
          <p:nvPr/>
        </p:nvPicPr>
        <p:blipFill rotWithShape="1">
          <a:blip r:embed="rId5"/>
          <a:srcRect t="18064"/>
          <a:stretch/>
        </p:blipFill>
        <p:spPr>
          <a:xfrm>
            <a:off x="7699622" y="2672733"/>
            <a:ext cx="4099915" cy="1155153"/>
          </a:xfrm>
          <a:prstGeom prst="rect">
            <a:avLst/>
          </a:prstGeom>
          <a:ln>
            <a:solidFill>
              <a:schemeClr val="accent1"/>
            </a:solidFill>
          </a:ln>
        </p:spPr>
      </p:pic>
      <p:pic>
        <p:nvPicPr>
          <p:cNvPr id="20" name="Billede 19">
            <a:extLst>
              <a:ext uri="{FF2B5EF4-FFF2-40B4-BE49-F238E27FC236}">
                <a16:creationId xmlns:a16="http://schemas.microsoft.com/office/drawing/2014/main" id="{6143BE66-A6A9-4B80-A5A3-D3F4E132EC4E}"/>
              </a:ext>
            </a:extLst>
          </p:cNvPr>
          <p:cNvPicPr>
            <a:picLocks noChangeAspect="1"/>
          </p:cNvPicPr>
          <p:nvPr/>
        </p:nvPicPr>
        <p:blipFill rotWithShape="1">
          <a:blip r:embed="rId5"/>
          <a:srcRect r="51464" b="75147"/>
          <a:stretch/>
        </p:blipFill>
        <p:spPr>
          <a:xfrm>
            <a:off x="3777906" y="4921229"/>
            <a:ext cx="1600355" cy="281797"/>
          </a:xfrm>
          <a:prstGeom prst="rect">
            <a:avLst/>
          </a:prstGeom>
          <a:ln>
            <a:solidFill>
              <a:schemeClr val="accent1"/>
            </a:solidFill>
          </a:ln>
        </p:spPr>
      </p:pic>
      <p:sp>
        <p:nvSpPr>
          <p:cNvPr id="23" name="Shape 590">
            <a:extLst>
              <a:ext uri="{FF2B5EF4-FFF2-40B4-BE49-F238E27FC236}">
                <a16:creationId xmlns:a16="http://schemas.microsoft.com/office/drawing/2014/main" id="{59AC357F-A40E-4DEE-A55D-8EBD1D9BB9FE}"/>
              </a:ext>
            </a:extLst>
          </p:cNvPr>
          <p:cNvSpPr/>
          <p:nvPr/>
        </p:nvSpPr>
        <p:spPr>
          <a:xfrm>
            <a:off x="3655987" y="4843678"/>
            <a:ext cx="557408" cy="46372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Shape 590">
            <a:extLst>
              <a:ext uri="{FF2B5EF4-FFF2-40B4-BE49-F238E27FC236}">
                <a16:creationId xmlns:a16="http://schemas.microsoft.com/office/drawing/2014/main" id="{0FF1A602-79B1-4F2C-9D40-138B3796F137}"/>
              </a:ext>
            </a:extLst>
          </p:cNvPr>
          <p:cNvSpPr/>
          <p:nvPr/>
        </p:nvSpPr>
        <p:spPr>
          <a:xfrm>
            <a:off x="9746024" y="3128430"/>
            <a:ext cx="2049958" cy="563424"/>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7" name="Billede 16">
            <a:extLst>
              <a:ext uri="{FF2B5EF4-FFF2-40B4-BE49-F238E27FC236}">
                <a16:creationId xmlns:a16="http://schemas.microsoft.com/office/drawing/2014/main" id="{2FE05AE4-2F3F-402D-9592-61211A9E32F4}"/>
              </a:ext>
            </a:extLst>
          </p:cNvPr>
          <p:cNvPicPr>
            <a:picLocks noChangeAspect="1"/>
          </p:cNvPicPr>
          <p:nvPr/>
        </p:nvPicPr>
        <p:blipFill>
          <a:blip r:embed="rId6"/>
          <a:stretch>
            <a:fillRect/>
          </a:stretch>
        </p:blipFill>
        <p:spPr>
          <a:xfrm>
            <a:off x="10195627" y="3942927"/>
            <a:ext cx="1600355" cy="829382"/>
          </a:xfrm>
          <a:prstGeom prst="rect">
            <a:avLst/>
          </a:prstGeom>
        </p:spPr>
      </p:pic>
      <p:sp>
        <p:nvSpPr>
          <p:cNvPr id="12" name="Shape 703">
            <a:extLst>
              <a:ext uri="{FF2B5EF4-FFF2-40B4-BE49-F238E27FC236}">
                <a16:creationId xmlns:a16="http://schemas.microsoft.com/office/drawing/2014/main" id="{23F4715A-5C03-4657-9CCD-1520FE1BC37C}"/>
              </a:ext>
            </a:extLst>
          </p:cNvPr>
          <p:cNvSpPr/>
          <p:nvPr/>
        </p:nvSpPr>
        <p:spPr>
          <a:xfrm>
            <a:off x="9245057" y="3976586"/>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825365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1F7298"/>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Fælles</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2</a:t>
            </a:r>
          </a:p>
        </p:txBody>
      </p:sp>
    </p:spTree>
    <p:custDataLst>
      <p:tags r:id="rId1"/>
    </p:custDataLst>
    <p:extLst>
      <p:ext uri="{BB962C8B-B14F-4D97-AF65-F5344CB8AC3E}">
        <p14:creationId xmlns:p14="http://schemas.microsoft.com/office/powerpoint/2010/main" val="645141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Shape 411">
            <a:extLst>
              <a:ext uri="{FF2B5EF4-FFF2-40B4-BE49-F238E27FC236}">
                <a16:creationId xmlns:a16="http://schemas.microsoft.com/office/drawing/2014/main" id="{057AF284-39C0-4B7A-B372-B45F82BEE1C6}"/>
              </a:ext>
            </a:extLst>
          </p:cNvPr>
          <p:cNvPicPr preferRelativeResize="0"/>
          <p:nvPr/>
        </p:nvPicPr>
        <p:blipFill rotWithShape="1">
          <a:blip r:embed="rId4">
            <a:alphaModFix/>
          </a:blip>
          <a:srcRect r="72001"/>
          <a:stretch/>
        </p:blipFill>
        <p:spPr>
          <a:xfrm>
            <a:off x="9976268" y="1878334"/>
            <a:ext cx="1581601" cy="861700"/>
          </a:xfrm>
          <a:prstGeom prst="rect">
            <a:avLst/>
          </a:prstGeom>
          <a:solidFill>
            <a:schemeClr val="accent2"/>
          </a:solidFill>
          <a:ln>
            <a:solidFill>
              <a:schemeClr val="accent1">
                <a:lumMod val="50000"/>
              </a:schemeClr>
            </a:solidFill>
          </a:ln>
        </p:spPr>
      </p:pic>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238F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Stillingtagen til, hvilke fælles links der skal bevares</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STILLINGTAGEN TIL, HVILKE FÆLLES LINKS DER SKAL BEVARES</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“Links” i venstre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“Linksamlingen”</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lang="da-DK" sz="1200">
                <a:solidFill>
                  <a:srgbClr val="000000"/>
                </a:solidFill>
              </a:rPr>
              <a:t>Klik på ”</a:t>
            </a:r>
            <a:r>
              <a:rPr lang="da-DK" sz="1200" err="1">
                <a:solidFill>
                  <a:srgbClr val="000000"/>
                </a:solidFill>
              </a:rPr>
              <a:t>ElevIntras</a:t>
            </a:r>
            <a:r>
              <a:rPr lang="da-DK" sz="1200">
                <a:solidFill>
                  <a:srgbClr val="000000"/>
                </a:solidFill>
              </a:rPr>
              <a:t> linksamling” i højre side (du føres nu over i </a:t>
            </a:r>
            <a:r>
              <a:rPr lang="da-DK" sz="1200" err="1">
                <a:solidFill>
                  <a:srgbClr val="000000"/>
                </a:solidFill>
              </a:rPr>
              <a:t>ElevIntra</a:t>
            </a:r>
            <a:r>
              <a:rPr lang="da-DK" sz="1200">
                <a:solidFill>
                  <a:srgbClr val="000000"/>
                </a:solidFill>
              </a:rPr>
              <a:t>)</a:t>
            </a: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Klik på ”Alle links”, og du kan nu se alle de links, der er oprettet på din skoles SkoleIntra.</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Gennemgå alle links sammen og SLET de links, der ikke skal gemmes i Aula</a:t>
            </a: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FÆLLES</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Shape 703">
            <a:extLst>
              <a:ext uri="{FF2B5EF4-FFF2-40B4-BE49-F238E27FC236}">
                <a16:creationId xmlns:a16="http://schemas.microsoft.com/office/drawing/2014/main" id="{9D211C08-CE32-4213-A029-D0A73498137E}"/>
              </a:ext>
            </a:extLst>
          </p:cNvPr>
          <p:cNvSpPr/>
          <p:nvPr/>
        </p:nvSpPr>
        <p:spPr>
          <a:xfrm>
            <a:off x="9006487" y="202688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Shape 404">
            <a:extLst>
              <a:ext uri="{FF2B5EF4-FFF2-40B4-BE49-F238E27FC236}">
                <a16:creationId xmlns:a16="http://schemas.microsoft.com/office/drawing/2014/main" id="{C04CE8B3-57D0-4683-97BF-EBB6D862CE1C}"/>
              </a:ext>
            </a:extLst>
          </p:cNvPr>
          <p:cNvPicPr preferRelativeResize="0"/>
          <p:nvPr/>
        </p:nvPicPr>
        <p:blipFill rotWithShape="1">
          <a:blip r:embed="rId5">
            <a:alphaModFix/>
          </a:blip>
          <a:srcRect t="37437" r="7987"/>
          <a:stretch/>
        </p:blipFill>
        <p:spPr>
          <a:xfrm>
            <a:off x="4181182" y="1879007"/>
            <a:ext cx="1562579" cy="1151491"/>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156560"/>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Shape 407">
            <a:extLst>
              <a:ext uri="{FF2B5EF4-FFF2-40B4-BE49-F238E27FC236}">
                <a16:creationId xmlns:a16="http://schemas.microsoft.com/office/drawing/2014/main" id="{48B3A06F-892B-4206-97F1-3E19F5DB2598}"/>
              </a:ext>
            </a:extLst>
          </p:cNvPr>
          <p:cNvPicPr preferRelativeResize="0"/>
          <p:nvPr/>
        </p:nvPicPr>
        <p:blipFill rotWithShape="1">
          <a:blip r:embed="rId6">
            <a:alphaModFix/>
          </a:blip>
          <a:srcRect r="15282"/>
          <a:stretch/>
        </p:blipFill>
        <p:spPr>
          <a:xfrm>
            <a:off x="4194467" y="3268925"/>
            <a:ext cx="1581600" cy="1168400"/>
          </a:xfrm>
          <a:prstGeom prst="rect">
            <a:avLst/>
          </a:prstGeom>
          <a:noFill/>
          <a:ln>
            <a:solidFill>
              <a:srgbClr val="1F7298"/>
            </a:solidFill>
          </a:ln>
        </p:spPr>
      </p:pic>
      <p:sp>
        <p:nvSpPr>
          <p:cNvPr id="20" name="Shape 703">
            <a:extLst>
              <a:ext uri="{FF2B5EF4-FFF2-40B4-BE49-F238E27FC236}">
                <a16:creationId xmlns:a16="http://schemas.microsoft.com/office/drawing/2014/main" id="{21F6FA9F-CA14-4E03-97A5-10C2529EB735}"/>
              </a:ext>
            </a:extLst>
          </p:cNvPr>
          <p:cNvSpPr/>
          <p:nvPr/>
        </p:nvSpPr>
        <p:spPr>
          <a:xfrm>
            <a:off x="3116857" y="388654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5" name="Shape 409">
            <a:extLst>
              <a:ext uri="{FF2B5EF4-FFF2-40B4-BE49-F238E27FC236}">
                <a16:creationId xmlns:a16="http://schemas.microsoft.com/office/drawing/2014/main" id="{40D41868-C97B-4CDC-8266-E8F985F95082}"/>
              </a:ext>
            </a:extLst>
          </p:cNvPr>
          <p:cNvPicPr preferRelativeResize="0"/>
          <p:nvPr/>
        </p:nvPicPr>
        <p:blipFill rotWithShape="1">
          <a:blip r:embed="rId7">
            <a:alphaModFix/>
          </a:blip>
          <a:srcRect l="14096" t="54698" b="-1429"/>
          <a:stretch/>
        </p:blipFill>
        <p:spPr>
          <a:xfrm>
            <a:off x="4196933" y="5243892"/>
            <a:ext cx="1581600" cy="1095024"/>
          </a:xfrm>
          <a:prstGeom prst="rect">
            <a:avLst/>
          </a:prstGeom>
          <a:noFill/>
          <a:ln>
            <a:solidFill>
              <a:srgbClr val="1F7298"/>
            </a:solidFill>
          </a:ln>
        </p:spPr>
      </p:pic>
      <p:sp>
        <p:nvSpPr>
          <p:cNvPr id="27" name="Shape 703">
            <a:extLst>
              <a:ext uri="{FF2B5EF4-FFF2-40B4-BE49-F238E27FC236}">
                <a16:creationId xmlns:a16="http://schemas.microsoft.com/office/drawing/2014/main" id="{FFEE502D-23F5-49D1-8E11-CC27E3D0942F}"/>
              </a:ext>
            </a:extLst>
          </p:cNvPr>
          <p:cNvSpPr/>
          <p:nvPr/>
        </p:nvSpPr>
        <p:spPr>
          <a:xfrm>
            <a:off x="3079247" y="529926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32687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Shape 411">
            <a:extLst>
              <a:ext uri="{FF2B5EF4-FFF2-40B4-BE49-F238E27FC236}">
                <a16:creationId xmlns:a16="http://schemas.microsoft.com/office/drawing/2014/main" id="{057AF284-39C0-4B7A-B372-B45F82BEE1C6}"/>
              </a:ext>
            </a:extLst>
          </p:cNvPr>
          <p:cNvPicPr preferRelativeResize="0"/>
          <p:nvPr/>
        </p:nvPicPr>
        <p:blipFill rotWithShape="1">
          <a:blip r:embed="rId4">
            <a:alphaModFix/>
          </a:blip>
          <a:srcRect r="72001"/>
          <a:stretch/>
        </p:blipFill>
        <p:spPr>
          <a:xfrm>
            <a:off x="9976268" y="1878334"/>
            <a:ext cx="1581601" cy="861700"/>
          </a:xfrm>
          <a:prstGeom prst="rect">
            <a:avLst/>
          </a:prstGeom>
          <a:noFill/>
          <a:ln>
            <a:solidFill>
              <a:schemeClr val="accent1">
                <a:lumMod val="50000"/>
              </a:schemeClr>
            </a:solidFill>
          </a:ln>
        </p:spPr>
      </p:pic>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238F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Stillingtagen til, hvilke fælles UV-forløb der skal bevares</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STILLINGTAGEN TIL, HVILKE FÆLLES UV-FORLØB DER SKAL BEVARES</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“Samarbejde” i venstre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“UV-forløb”</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R="0" lvl="0" algn="l" defTabSz="822960" rtl="0" eaLnBrk="1" fontAlgn="auto" latinLnBrk="0" hangingPunct="1">
              <a:lnSpc>
                <a:spcPct val="90000"/>
              </a:lnSpc>
              <a:spcBef>
                <a:spcPts val="900"/>
              </a:spcBef>
              <a:spcAft>
                <a:spcPts val="0"/>
              </a:spcAft>
              <a:buClrTx/>
              <a:buSzPts val="1100"/>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3"/>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Gennemse de UV-forløb, I har oprettet (hvis der er nogle) og SLET (VIGTIGT!) de forløb, I ikke vil bevare</a:t>
            </a: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FÆLLES</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Shape 703">
            <a:extLst>
              <a:ext uri="{FF2B5EF4-FFF2-40B4-BE49-F238E27FC236}">
                <a16:creationId xmlns:a16="http://schemas.microsoft.com/office/drawing/2014/main" id="{9D211C08-CE32-4213-A029-D0A73498137E}"/>
              </a:ext>
            </a:extLst>
          </p:cNvPr>
          <p:cNvSpPr/>
          <p:nvPr/>
        </p:nvSpPr>
        <p:spPr>
          <a:xfrm>
            <a:off x="9006487" y="202688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Shape 404">
            <a:extLst>
              <a:ext uri="{FF2B5EF4-FFF2-40B4-BE49-F238E27FC236}">
                <a16:creationId xmlns:a16="http://schemas.microsoft.com/office/drawing/2014/main" id="{C04CE8B3-57D0-4683-97BF-EBB6D862CE1C}"/>
              </a:ext>
            </a:extLst>
          </p:cNvPr>
          <p:cNvPicPr preferRelativeResize="0"/>
          <p:nvPr/>
        </p:nvPicPr>
        <p:blipFill rotWithShape="1">
          <a:blip r:embed="rId5">
            <a:alphaModFix/>
          </a:blip>
          <a:srcRect t="37437" r="7987"/>
          <a:stretch/>
        </p:blipFill>
        <p:spPr>
          <a:xfrm>
            <a:off x="4181182" y="1879007"/>
            <a:ext cx="1562579" cy="1151491"/>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35658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1" name="Gruppe 30">
            <a:extLst>
              <a:ext uri="{FF2B5EF4-FFF2-40B4-BE49-F238E27FC236}">
                <a16:creationId xmlns:a16="http://schemas.microsoft.com/office/drawing/2014/main" id="{32909064-803E-467E-9EE0-4E1951C15363}"/>
              </a:ext>
            </a:extLst>
          </p:cNvPr>
          <p:cNvGrpSpPr/>
          <p:nvPr/>
        </p:nvGrpSpPr>
        <p:grpSpPr>
          <a:xfrm>
            <a:off x="4162161" y="3356380"/>
            <a:ext cx="1581600" cy="1143697"/>
            <a:chOff x="4229600" y="3724782"/>
            <a:chExt cx="1581600" cy="1143697"/>
          </a:xfrm>
        </p:grpSpPr>
        <p:pic>
          <p:nvPicPr>
            <p:cNvPr id="32" name="Shape 429">
              <a:extLst>
                <a:ext uri="{FF2B5EF4-FFF2-40B4-BE49-F238E27FC236}">
                  <a16:creationId xmlns:a16="http://schemas.microsoft.com/office/drawing/2014/main" id="{36024E02-0781-4BDB-BA3B-F4586E067235}"/>
                </a:ext>
              </a:extLst>
            </p:cNvPr>
            <p:cNvPicPr preferRelativeResize="0"/>
            <p:nvPr/>
          </p:nvPicPr>
          <p:blipFill rotWithShape="1">
            <a:blip r:embed="rId6">
              <a:alphaModFix/>
            </a:blip>
            <a:srcRect b="79921"/>
            <a:stretch/>
          </p:blipFill>
          <p:spPr>
            <a:xfrm>
              <a:off x="4229600" y="3724782"/>
              <a:ext cx="1581600" cy="457985"/>
            </a:xfrm>
            <a:prstGeom prst="rect">
              <a:avLst/>
            </a:prstGeom>
            <a:noFill/>
            <a:ln>
              <a:solidFill>
                <a:srgbClr val="1F7298"/>
              </a:solidFill>
            </a:ln>
          </p:spPr>
        </p:pic>
        <p:pic>
          <p:nvPicPr>
            <p:cNvPr id="34" name="Shape 430">
              <a:extLst>
                <a:ext uri="{FF2B5EF4-FFF2-40B4-BE49-F238E27FC236}">
                  <a16:creationId xmlns:a16="http://schemas.microsoft.com/office/drawing/2014/main" id="{E9C96873-BC1B-47B6-9F5A-10A3815F5495}"/>
                </a:ext>
              </a:extLst>
            </p:cNvPr>
            <p:cNvPicPr preferRelativeResize="0"/>
            <p:nvPr/>
          </p:nvPicPr>
          <p:blipFill rotWithShape="1">
            <a:blip r:embed="rId6">
              <a:alphaModFix/>
            </a:blip>
            <a:srcRect t="68532"/>
            <a:stretch/>
          </p:blipFill>
          <p:spPr>
            <a:xfrm>
              <a:off x="4229600" y="4150721"/>
              <a:ext cx="1581600" cy="717758"/>
            </a:xfrm>
            <a:prstGeom prst="rect">
              <a:avLst/>
            </a:prstGeom>
            <a:noFill/>
            <a:ln>
              <a:solidFill>
                <a:srgbClr val="1F7298"/>
              </a:solidFill>
            </a:ln>
          </p:spPr>
        </p:pic>
      </p:grpSp>
      <p:sp>
        <p:nvSpPr>
          <p:cNvPr id="20" name="Shape 703">
            <a:extLst>
              <a:ext uri="{FF2B5EF4-FFF2-40B4-BE49-F238E27FC236}">
                <a16:creationId xmlns:a16="http://schemas.microsoft.com/office/drawing/2014/main" id="{21F6FA9F-CA14-4E03-97A5-10C2529EB735}"/>
              </a:ext>
            </a:extLst>
          </p:cNvPr>
          <p:cNvSpPr/>
          <p:nvPr/>
        </p:nvSpPr>
        <p:spPr>
          <a:xfrm>
            <a:off x="3116857" y="379129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6" name="Shape 432">
            <a:extLst>
              <a:ext uri="{FF2B5EF4-FFF2-40B4-BE49-F238E27FC236}">
                <a16:creationId xmlns:a16="http://schemas.microsoft.com/office/drawing/2014/main" id="{D59FD210-E068-4015-94D0-DA3ABE2EB39B}"/>
              </a:ext>
            </a:extLst>
          </p:cNvPr>
          <p:cNvPicPr preferRelativeResize="0"/>
          <p:nvPr/>
        </p:nvPicPr>
        <p:blipFill>
          <a:blip r:embed="rId7">
            <a:alphaModFix/>
          </a:blip>
          <a:stretch>
            <a:fillRect/>
          </a:stretch>
        </p:blipFill>
        <p:spPr>
          <a:xfrm>
            <a:off x="6773001" y="3172391"/>
            <a:ext cx="4704633" cy="2384533"/>
          </a:xfrm>
          <a:prstGeom prst="rect">
            <a:avLst/>
          </a:prstGeom>
          <a:noFill/>
          <a:ln>
            <a:solidFill>
              <a:schemeClr val="accent1">
                <a:lumMod val="50000"/>
              </a:schemeClr>
            </a:solidFill>
          </a:ln>
        </p:spPr>
      </p:pic>
      <p:sp>
        <p:nvSpPr>
          <p:cNvPr id="37" name="Shape 433">
            <a:extLst>
              <a:ext uri="{FF2B5EF4-FFF2-40B4-BE49-F238E27FC236}">
                <a16:creationId xmlns:a16="http://schemas.microsoft.com/office/drawing/2014/main" id="{7639DD18-420B-48A7-8236-99F967D40ABC}"/>
              </a:ext>
            </a:extLst>
          </p:cNvPr>
          <p:cNvSpPr/>
          <p:nvPr/>
        </p:nvSpPr>
        <p:spPr>
          <a:xfrm>
            <a:off x="11071621" y="5166613"/>
            <a:ext cx="561412" cy="464400"/>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ustDataLst>
      <p:tags r:id="rId1"/>
    </p:custDataLst>
    <p:extLst>
      <p:ext uri="{BB962C8B-B14F-4D97-AF65-F5344CB8AC3E}">
        <p14:creationId xmlns:p14="http://schemas.microsoft.com/office/powerpoint/2010/main" val="1972570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Shape 450">
            <a:extLst>
              <a:ext uri="{FF2B5EF4-FFF2-40B4-BE49-F238E27FC236}">
                <a16:creationId xmlns:a16="http://schemas.microsoft.com/office/drawing/2014/main" id="{A894C0FB-C1ED-4AB6-8826-9B669C8F4085}"/>
              </a:ext>
            </a:extLst>
          </p:cNvPr>
          <p:cNvPicPr preferRelativeResize="0"/>
          <p:nvPr/>
        </p:nvPicPr>
        <p:blipFill>
          <a:blip r:embed="rId4">
            <a:alphaModFix/>
          </a:blip>
          <a:stretch>
            <a:fillRect/>
          </a:stretch>
        </p:blipFill>
        <p:spPr>
          <a:xfrm>
            <a:off x="10099397" y="2105348"/>
            <a:ext cx="1581600" cy="540553"/>
          </a:xfrm>
          <a:prstGeom prst="rect">
            <a:avLst/>
          </a:prstGeom>
          <a:solidFill>
            <a:schemeClr val="accent2"/>
          </a:solidFill>
          <a:ln>
            <a:solidFill>
              <a:schemeClr val="accent1">
                <a:lumMod val="50000"/>
              </a:schemeClr>
            </a:solidFill>
          </a:ln>
        </p:spPr>
      </p:pic>
      <p:pic>
        <p:nvPicPr>
          <p:cNvPr id="19" name="Shape 446">
            <a:extLst>
              <a:ext uri="{FF2B5EF4-FFF2-40B4-BE49-F238E27FC236}">
                <a16:creationId xmlns:a16="http://schemas.microsoft.com/office/drawing/2014/main" id="{D8412327-65BF-4E50-8318-0AF937FCD697}"/>
              </a:ext>
            </a:extLst>
          </p:cNvPr>
          <p:cNvPicPr preferRelativeResize="0"/>
          <p:nvPr/>
        </p:nvPicPr>
        <p:blipFill>
          <a:blip r:embed="rId5">
            <a:alphaModFix/>
          </a:blip>
          <a:stretch>
            <a:fillRect/>
          </a:stretch>
        </p:blipFill>
        <p:spPr>
          <a:xfrm>
            <a:off x="4181182" y="3612980"/>
            <a:ext cx="1548933" cy="1503353"/>
          </a:xfrm>
          <a:prstGeom prst="rect">
            <a:avLst/>
          </a:prstGeom>
          <a:noFill/>
          <a:ln>
            <a:solidFill>
              <a:srgbClr val="1F7298"/>
            </a:solidFill>
          </a:ln>
        </p:spPr>
      </p:pic>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238F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Stillingtagen til, hvilke fælles skabeloner der skal bevares</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STILLINGTAGEN TIL, HVILKE FÆLLES SKABELONER DER SKAL BEVARES</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“Værktøj” i venstre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“Skabeloner”</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”Vælg dokumentskabelon”</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R="0" lvl="0" algn="l" defTabSz="822960" rtl="0" eaLnBrk="1" fontAlgn="auto" latinLnBrk="0" hangingPunct="1">
              <a:lnSpc>
                <a:spcPct val="90000"/>
              </a:lnSpc>
              <a:spcBef>
                <a:spcPts val="900"/>
              </a:spcBef>
              <a:spcAft>
                <a:spcPts val="0"/>
              </a:spcAft>
              <a:buClrTx/>
              <a:buSzPts val="1100"/>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Klik på ”Rediger skabeloner” i højre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Vælg ”Alle kategorier” i </a:t>
            </a:r>
            <a:r>
              <a:rPr lang="da-DK" sz="1200" err="1">
                <a:solidFill>
                  <a:srgbClr val="000000"/>
                </a:solidFill>
                <a:latin typeface="Calibri" panose="020F0502020204030204"/>
              </a:rPr>
              <a:t>dropdown</a:t>
            </a:r>
            <a:r>
              <a:rPr lang="da-DK" sz="1200">
                <a:solidFill>
                  <a:srgbClr val="000000"/>
                </a:solidFill>
                <a:latin typeface="Calibri" panose="020F0502020204030204"/>
              </a:rPr>
              <a:t>-menuen (”Kategori”)</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Gennemse alle skabeloner og SLET (VIGTIGT!) de skabeloner, I ikke vil bevare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Gentag punkt 1-5, men klik på ”Vælg formularskabeloner” i punkt 3</a:t>
            </a: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FÆLLES</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Shape 703">
            <a:extLst>
              <a:ext uri="{FF2B5EF4-FFF2-40B4-BE49-F238E27FC236}">
                <a16:creationId xmlns:a16="http://schemas.microsoft.com/office/drawing/2014/main" id="{9D211C08-CE32-4213-A029-D0A73498137E}"/>
              </a:ext>
            </a:extLst>
          </p:cNvPr>
          <p:cNvSpPr/>
          <p:nvPr/>
        </p:nvSpPr>
        <p:spPr>
          <a:xfrm>
            <a:off x="9006487" y="202688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Shape 404">
            <a:extLst>
              <a:ext uri="{FF2B5EF4-FFF2-40B4-BE49-F238E27FC236}">
                <a16:creationId xmlns:a16="http://schemas.microsoft.com/office/drawing/2014/main" id="{C04CE8B3-57D0-4683-97BF-EBB6D862CE1C}"/>
              </a:ext>
            </a:extLst>
          </p:cNvPr>
          <p:cNvPicPr preferRelativeResize="0"/>
          <p:nvPr/>
        </p:nvPicPr>
        <p:blipFill rotWithShape="1">
          <a:blip r:embed="rId6">
            <a:alphaModFix/>
          </a:blip>
          <a:srcRect t="37437" r="7987"/>
          <a:stretch/>
        </p:blipFill>
        <p:spPr>
          <a:xfrm>
            <a:off x="4181182" y="2260007"/>
            <a:ext cx="1562579" cy="1151491"/>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35658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Shape 703">
            <a:extLst>
              <a:ext uri="{FF2B5EF4-FFF2-40B4-BE49-F238E27FC236}">
                <a16:creationId xmlns:a16="http://schemas.microsoft.com/office/drawing/2014/main" id="{21F6FA9F-CA14-4E03-97A5-10C2529EB735}"/>
              </a:ext>
            </a:extLst>
          </p:cNvPr>
          <p:cNvSpPr/>
          <p:nvPr/>
        </p:nvSpPr>
        <p:spPr>
          <a:xfrm>
            <a:off x="3116857" y="440089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Shape 448">
            <a:extLst>
              <a:ext uri="{FF2B5EF4-FFF2-40B4-BE49-F238E27FC236}">
                <a16:creationId xmlns:a16="http://schemas.microsoft.com/office/drawing/2014/main" id="{7AC69612-EE5E-4402-BA2C-9992B9208026}"/>
              </a:ext>
            </a:extLst>
          </p:cNvPr>
          <p:cNvPicPr preferRelativeResize="0"/>
          <p:nvPr/>
        </p:nvPicPr>
        <p:blipFill>
          <a:blip r:embed="rId7">
            <a:alphaModFix/>
          </a:blip>
          <a:stretch>
            <a:fillRect/>
          </a:stretch>
        </p:blipFill>
        <p:spPr>
          <a:xfrm>
            <a:off x="4229600" y="5787576"/>
            <a:ext cx="1581600" cy="367001"/>
          </a:xfrm>
          <a:prstGeom prst="rect">
            <a:avLst/>
          </a:prstGeom>
          <a:noFill/>
          <a:ln>
            <a:solidFill>
              <a:srgbClr val="1F7298"/>
            </a:solidFill>
          </a:ln>
        </p:spPr>
      </p:pic>
      <p:sp>
        <p:nvSpPr>
          <p:cNvPr id="25" name="Shape 703">
            <a:extLst>
              <a:ext uri="{FF2B5EF4-FFF2-40B4-BE49-F238E27FC236}">
                <a16:creationId xmlns:a16="http://schemas.microsoft.com/office/drawing/2014/main" id="{38E82DA3-E19F-4EE2-BFA3-07374992BBDD}"/>
              </a:ext>
            </a:extLst>
          </p:cNvPr>
          <p:cNvSpPr/>
          <p:nvPr/>
        </p:nvSpPr>
        <p:spPr>
          <a:xfrm>
            <a:off x="3116857" y="5631013"/>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Shape 452">
            <a:extLst>
              <a:ext uri="{FF2B5EF4-FFF2-40B4-BE49-F238E27FC236}">
                <a16:creationId xmlns:a16="http://schemas.microsoft.com/office/drawing/2014/main" id="{B82FD2F3-C0A4-4BAC-B950-C15C564B85BD}"/>
              </a:ext>
            </a:extLst>
          </p:cNvPr>
          <p:cNvPicPr preferRelativeResize="0"/>
          <p:nvPr/>
        </p:nvPicPr>
        <p:blipFill rotWithShape="1">
          <a:blip r:embed="rId8">
            <a:alphaModFix/>
          </a:blip>
          <a:srcRect l="-719" t="-38222" r="720" b="-13"/>
          <a:stretch/>
        </p:blipFill>
        <p:spPr>
          <a:xfrm>
            <a:off x="10099397" y="3233607"/>
            <a:ext cx="1581600" cy="573547"/>
          </a:xfrm>
          <a:prstGeom prst="rect">
            <a:avLst/>
          </a:prstGeom>
          <a:solidFill>
            <a:schemeClr val="accent2"/>
          </a:solidFill>
          <a:ln>
            <a:solidFill>
              <a:schemeClr val="accent1">
                <a:lumMod val="50000"/>
              </a:schemeClr>
            </a:solidFill>
          </a:ln>
        </p:spPr>
      </p:pic>
      <p:sp>
        <p:nvSpPr>
          <p:cNvPr id="30" name="Shape 703">
            <a:extLst>
              <a:ext uri="{FF2B5EF4-FFF2-40B4-BE49-F238E27FC236}">
                <a16:creationId xmlns:a16="http://schemas.microsoft.com/office/drawing/2014/main" id="{D2D42EC8-C595-40EF-81B0-1920D81DDEA6}"/>
              </a:ext>
            </a:extLst>
          </p:cNvPr>
          <p:cNvSpPr/>
          <p:nvPr/>
        </p:nvSpPr>
        <p:spPr>
          <a:xfrm>
            <a:off x="9012699" y="323760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Shape 454">
            <a:extLst>
              <a:ext uri="{FF2B5EF4-FFF2-40B4-BE49-F238E27FC236}">
                <a16:creationId xmlns:a16="http://schemas.microsoft.com/office/drawing/2014/main" id="{03558F41-E813-416F-9459-D9DBDC38BCF8}"/>
              </a:ext>
            </a:extLst>
          </p:cNvPr>
          <p:cNvPicPr preferRelativeResize="0"/>
          <p:nvPr/>
        </p:nvPicPr>
        <p:blipFill rotWithShape="1">
          <a:blip r:embed="rId9">
            <a:alphaModFix/>
          </a:blip>
          <a:srcRect b="35010"/>
          <a:stretch/>
        </p:blipFill>
        <p:spPr>
          <a:xfrm rot="-10">
            <a:off x="9245031" y="4134823"/>
            <a:ext cx="2435963" cy="1000638"/>
          </a:xfrm>
          <a:prstGeom prst="rect">
            <a:avLst/>
          </a:prstGeom>
          <a:noFill/>
          <a:ln>
            <a:solidFill>
              <a:srgbClr val="1F7298"/>
            </a:solidFill>
          </a:ln>
        </p:spPr>
      </p:pic>
      <p:pic>
        <p:nvPicPr>
          <p:cNvPr id="39" name="Shape 455">
            <a:extLst>
              <a:ext uri="{FF2B5EF4-FFF2-40B4-BE49-F238E27FC236}">
                <a16:creationId xmlns:a16="http://schemas.microsoft.com/office/drawing/2014/main" id="{41E4DBDE-E81B-4706-8B00-F91A9EE95C8E}"/>
              </a:ext>
            </a:extLst>
          </p:cNvPr>
          <p:cNvPicPr preferRelativeResize="0"/>
          <p:nvPr/>
        </p:nvPicPr>
        <p:blipFill rotWithShape="1">
          <a:blip r:embed="rId10">
            <a:alphaModFix/>
          </a:blip>
          <a:srcRect t="71694"/>
          <a:stretch/>
        </p:blipFill>
        <p:spPr>
          <a:xfrm>
            <a:off x="10067800" y="5603796"/>
            <a:ext cx="1613200" cy="384400"/>
          </a:xfrm>
          <a:prstGeom prst="rect">
            <a:avLst/>
          </a:prstGeom>
          <a:noFill/>
          <a:ln>
            <a:solidFill>
              <a:srgbClr val="1F7298"/>
            </a:solidFill>
          </a:ln>
        </p:spPr>
      </p:pic>
      <p:sp>
        <p:nvSpPr>
          <p:cNvPr id="41" name="Shape 703">
            <a:extLst>
              <a:ext uri="{FF2B5EF4-FFF2-40B4-BE49-F238E27FC236}">
                <a16:creationId xmlns:a16="http://schemas.microsoft.com/office/drawing/2014/main" id="{3DBD57FF-3832-4DC2-A44C-109AAEA9FE6E}"/>
              </a:ext>
            </a:extLst>
          </p:cNvPr>
          <p:cNvSpPr/>
          <p:nvPr/>
        </p:nvSpPr>
        <p:spPr>
          <a:xfrm>
            <a:off x="8967831" y="542526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4098827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61311C2B-271E-45D5-9FC2-8557FEAE3C96}"/>
              </a:ext>
            </a:extLst>
          </p:cNvPr>
          <p:cNvSpPr>
            <a:spLocks noGrp="1"/>
          </p:cNvSpPr>
          <p:nvPr>
            <p:ph sz="quarter" idx="13"/>
          </p:nvPr>
        </p:nvSpPr>
        <p:spPr/>
        <p:txBody>
          <a:bodyPr/>
          <a:lstStyle/>
          <a:p>
            <a:r>
              <a:rPr lang="da-DK"/>
              <a:t>Vejledninger til fase 3</a:t>
            </a:r>
          </a:p>
        </p:txBody>
      </p:sp>
    </p:spTree>
    <p:custDataLst>
      <p:tags r:id="rId1"/>
    </p:custDataLst>
    <p:extLst>
      <p:ext uri="{BB962C8B-B14F-4D97-AF65-F5344CB8AC3E}">
        <p14:creationId xmlns:p14="http://schemas.microsoft.com/office/powerpoint/2010/main" val="2841526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10BDB7"/>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Aula-administrator</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3</a:t>
            </a:r>
          </a:p>
        </p:txBody>
      </p:sp>
    </p:spTree>
    <p:custDataLst>
      <p:tags r:id="rId1"/>
    </p:custDataLst>
    <p:extLst>
      <p:ext uri="{BB962C8B-B14F-4D97-AF65-F5344CB8AC3E}">
        <p14:creationId xmlns:p14="http://schemas.microsoft.com/office/powerpoint/2010/main" val="122452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D0DB4B-7663-4B54-8A2B-E9BB366B647B}"/>
              </a:ext>
            </a:extLst>
          </p:cNvPr>
          <p:cNvSpPr>
            <a:spLocks noGrp="1"/>
          </p:cNvSpPr>
          <p:nvPr>
            <p:ph type="title"/>
          </p:nvPr>
        </p:nvSpPr>
        <p:spPr/>
        <p:txBody>
          <a:bodyPr/>
          <a:lstStyle/>
          <a:p>
            <a:r>
              <a:rPr lang="da-DK"/>
              <a:t>3 typer opgaver</a:t>
            </a:r>
          </a:p>
        </p:txBody>
      </p:sp>
      <p:sp>
        <p:nvSpPr>
          <p:cNvPr id="3" name="Pladsholder til tekst 2">
            <a:extLst>
              <a:ext uri="{FF2B5EF4-FFF2-40B4-BE49-F238E27FC236}">
                <a16:creationId xmlns:a16="http://schemas.microsoft.com/office/drawing/2014/main" id="{89880027-23FD-4769-A4FC-85EEA291A2EB}"/>
              </a:ext>
            </a:extLst>
          </p:cNvPr>
          <p:cNvSpPr>
            <a:spLocks noGrp="1"/>
          </p:cNvSpPr>
          <p:nvPr>
            <p:ph type="body" sz="quarter" idx="13"/>
          </p:nvPr>
        </p:nvSpPr>
        <p:spPr/>
        <p:txBody>
          <a:bodyPr/>
          <a:lstStyle/>
          <a:p>
            <a:r>
              <a:rPr lang="da-DK"/>
              <a:t>OPRYDNINGSPLAN</a:t>
            </a:r>
          </a:p>
        </p:txBody>
      </p:sp>
      <p:sp>
        <p:nvSpPr>
          <p:cNvPr id="4" name="Pladsholder til tekst 3">
            <a:extLst>
              <a:ext uri="{FF2B5EF4-FFF2-40B4-BE49-F238E27FC236}">
                <a16:creationId xmlns:a16="http://schemas.microsoft.com/office/drawing/2014/main" id="{41B02D7F-BA33-4BDC-B821-F760A287BADD}"/>
              </a:ext>
            </a:extLst>
          </p:cNvPr>
          <p:cNvSpPr>
            <a:spLocks noGrp="1"/>
          </p:cNvSpPr>
          <p:nvPr>
            <p:ph type="body" sz="quarter" idx="14"/>
          </p:nvPr>
        </p:nvSpPr>
        <p:spPr>
          <a:xfrm>
            <a:off x="2938509" y="1994536"/>
            <a:ext cx="8398073" cy="3480436"/>
          </a:xfrm>
        </p:spPr>
        <p:txBody>
          <a:bodyPr>
            <a:normAutofit fontScale="85000" lnSpcReduction="20000"/>
          </a:bodyPr>
          <a:lstStyle/>
          <a:p>
            <a:r>
              <a:rPr lang="da-DK" b="1">
                <a:solidFill>
                  <a:srgbClr val="2F95BF"/>
                </a:solidFill>
              </a:rPr>
              <a:t>MED VIGTIG DEADLINE</a:t>
            </a:r>
            <a:r>
              <a:rPr lang="da-DK">
                <a:solidFill>
                  <a:srgbClr val="2F95BF"/>
                </a:solidFill>
              </a:rPr>
              <a:t>:</a:t>
            </a:r>
          </a:p>
          <a:p>
            <a:r>
              <a:rPr lang="da-DK"/>
              <a:t>Skal udføres inden den næstkommende deadline (fx opgaverne for Aula-administratoren i fase 1 og fase 2)</a:t>
            </a:r>
          </a:p>
          <a:p>
            <a:endParaRPr lang="da-DK" b="1"/>
          </a:p>
          <a:p>
            <a:r>
              <a:rPr lang="da-DK" b="1">
                <a:solidFill>
                  <a:srgbClr val="2F95BF"/>
                </a:solidFill>
              </a:rPr>
              <a:t>MED FAST PLACERING I DEN PÅGÆLDENDE FASE</a:t>
            </a:r>
          </a:p>
          <a:p>
            <a:r>
              <a:rPr lang="da-DK"/>
              <a:t>Den må kun udføres i den fase, den er placeret i</a:t>
            </a:r>
          </a:p>
          <a:p>
            <a:endParaRPr lang="da-DK" b="1"/>
          </a:p>
          <a:p>
            <a:r>
              <a:rPr lang="da-DK" b="1">
                <a:solidFill>
                  <a:srgbClr val="2F95BF"/>
                </a:solidFill>
              </a:rPr>
              <a:t>MED ANBEFALET PLACERING/DEADLINE</a:t>
            </a:r>
            <a:r>
              <a:rPr lang="da-DK">
                <a:solidFill>
                  <a:srgbClr val="2F95BF"/>
                </a:solidFill>
              </a:rPr>
              <a:t>:</a:t>
            </a:r>
          </a:p>
          <a:p>
            <a:r>
              <a:rPr lang="da-DK"/>
              <a:t>Det anbefales at følge placeringen i planens faser for at sikre, at der ikke sker en opgaveophobning lige inden den endelige deadline 21/6.</a:t>
            </a:r>
          </a:p>
          <a:p>
            <a:r>
              <a:rPr lang="da-DK"/>
              <a:t>Men opgaven kan udføres i foregående eller efterfølgende fase, såfremt den løses inden 21/6</a:t>
            </a:r>
          </a:p>
        </p:txBody>
      </p:sp>
      <p:sp>
        <p:nvSpPr>
          <p:cNvPr id="5" name="Tekstfelt 4">
            <a:extLst>
              <a:ext uri="{FF2B5EF4-FFF2-40B4-BE49-F238E27FC236}">
                <a16:creationId xmlns:a16="http://schemas.microsoft.com/office/drawing/2014/main" id="{EC2397CF-F8E5-4693-B255-E6C7A30517C2}"/>
              </a:ext>
            </a:extLst>
          </p:cNvPr>
          <p:cNvSpPr txBox="1"/>
          <p:nvPr/>
        </p:nvSpPr>
        <p:spPr>
          <a:xfrm>
            <a:off x="1549996" y="1621929"/>
            <a:ext cx="1455938" cy="1323439"/>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8000" b="0" i="0" u="none" strike="noStrike" kern="1200" cap="none" spc="0" normalizeH="0" baseline="0" noProof="0">
                <a:ln>
                  <a:noFill/>
                </a:ln>
                <a:solidFill>
                  <a:srgbClr val="2F95BF"/>
                </a:solidFill>
                <a:effectLst/>
                <a:uLnTx/>
                <a:uFillTx/>
                <a:latin typeface="Calibri" panose="020F0502020204030204"/>
                <a:ea typeface="+mn-ea"/>
                <a:cs typeface="+mn-cs"/>
              </a:rPr>
              <a:t>*</a:t>
            </a:r>
          </a:p>
        </p:txBody>
      </p:sp>
      <p:sp>
        <p:nvSpPr>
          <p:cNvPr id="6" name="Tekstfelt 5">
            <a:extLst>
              <a:ext uri="{FF2B5EF4-FFF2-40B4-BE49-F238E27FC236}">
                <a16:creationId xmlns:a16="http://schemas.microsoft.com/office/drawing/2014/main" id="{CDF56670-1353-4AE7-8AD2-ADBF92E802BC}"/>
              </a:ext>
            </a:extLst>
          </p:cNvPr>
          <p:cNvSpPr txBox="1"/>
          <p:nvPr/>
        </p:nvSpPr>
        <p:spPr>
          <a:xfrm>
            <a:off x="800370" y="2390729"/>
            <a:ext cx="2055382" cy="554639"/>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2F95BF"/>
                </a:solidFill>
                <a:effectLst/>
                <a:uLnTx/>
                <a:uFillTx/>
                <a:latin typeface="Calibri" panose="020F0502020204030204"/>
                <a:ea typeface="+mn-ea"/>
                <a:cs typeface="+mn-cs"/>
              </a:rPr>
              <a:t>Markeret med stjerne</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BBC5D1A-C582-4AE3-AD70-F2FEC6DC9434}"/>
              </a:ext>
            </a:extLst>
          </p:cNvPr>
          <p:cNvSpPr txBox="1"/>
          <p:nvPr/>
        </p:nvSpPr>
        <p:spPr>
          <a:xfrm>
            <a:off x="1155140" y="2836653"/>
            <a:ext cx="1455938" cy="523220"/>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a:ln>
                  <a:noFill/>
                </a:ln>
                <a:solidFill>
                  <a:srgbClr val="2F95BF"/>
                </a:solidFill>
                <a:effectLst/>
                <a:uLnTx/>
                <a:uFillTx/>
                <a:latin typeface="Calibri" panose="020F0502020204030204"/>
                <a:ea typeface="+mn-ea"/>
                <a:cs typeface="+mn-cs"/>
              </a:rPr>
              <a:t>Opgaver</a:t>
            </a:r>
          </a:p>
        </p:txBody>
      </p:sp>
      <p:sp>
        <p:nvSpPr>
          <p:cNvPr id="8" name="Tekstfelt 7">
            <a:extLst>
              <a:ext uri="{FF2B5EF4-FFF2-40B4-BE49-F238E27FC236}">
                <a16:creationId xmlns:a16="http://schemas.microsoft.com/office/drawing/2014/main" id="{F6FB0FA7-9A1A-448B-A1D9-70B0E9E22C7B}"/>
              </a:ext>
            </a:extLst>
          </p:cNvPr>
          <p:cNvSpPr txBox="1"/>
          <p:nvPr/>
        </p:nvSpPr>
        <p:spPr>
          <a:xfrm>
            <a:off x="1120705" y="3359873"/>
            <a:ext cx="1455938" cy="338554"/>
          </a:xfrm>
          <a:prstGeom prst="rect">
            <a:avLst/>
          </a:prstGeom>
          <a:solidFill>
            <a:srgbClr val="2F95BF"/>
          </a:solid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FFF123"/>
                </a:solidFill>
                <a:effectLst/>
                <a:uLnTx/>
                <a:uFillTx/>
                <a:latin typeface="Calibri" panose="020F0502020204030204"/>
                <a:ea typeface="+mn-ea"/>
                <a:cs typeface="+mn-cs"/>
              </a:rPr>
              <a:t>Med gul skrift</a:t>
            </a:r>
          </a:p>
        </p:txBody>
      </p:sp>
      <p:sp>
        <p:nvSpPr>
          <p:cNvPr id="9" name="Tekstfelt 8">
            <a:extLst>
              <a:ext uri="{FF2B5EF4-FFF2-40B4-BE49-F238E27FC236}">
                <a16:creationId xmlns:a16="http://schemas.microsoft.com/office/drawing/2014/main" id="{B57E01C7-A17D-4B85-BD43-1F90F32A3FA8}"/>
              </a:ext>
            </a:extLst>
          </p:cNvPr>
          <p:cNvSpPr txBox="1"/>
          <p:nvPr/>
        </p:nvSpPr>
        <p:spPr>
          <a:xfrm>
            <a:off x="1120705" y="4098605"/>
            <a:ext cx="1455938" cy="523220"/>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a:ln>
                  <a:noFill/>
                </a:ln>
                <a:solidFill>
                  <a:srgbClr val="2F95BF"/>
                </a:solidFill>
                <a:effectLst/>
                <a:uLnTx/>
                <a:uFillTx/>
                <a:latin typeface="Calibri" panose="020F0502020204030204"/>
                <a:ea typeface="+mn-ea"/>
                <a:cs typeface="+mn-cs"/>
              </a:rPr>
              <a:t>Opgaver</a:t>
            </a:r>
          </a:p>
        </p:txBody>
      </p:sp>
      <p:sp>
        <p:nvSpPr>
          <p:cNvPr id="10" name="Tekstfelt 9">
            <a:extLst>
              <a:ext uri="{FF2B5EF4-FFF2-40B4-BE49-F238E27FC236}">
                <a16:creationId xmlns:a16="http://schemas.microsoft.com/office/drawing/2014/main" id="{657336C1-6FBF-431E-8A3F-721DB9D2538B}"/>
              </a:ext>
            </a:extLst>
          </p:cNvPr>
          <p:cNvSpPr txBox="1"/>
          <p:nvPr/>
        </p:nvSpPr>
        <p:spPr>
          <a:xfrm>
            <a:off x="1120705" y="4621825"/>
            <a:ext cx="1455938" cy="338554"/>
          </a:xfrm>
          <a:prstGeom prst="rect">
            <a:avLst/>
          </a:prstGeom>
          <a:solidFill>
            <a:srgbClr val="2F95BF"/>
          </a:solid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FFFFFF"/>
                </a:solidFill>
                <a:effectLst/>
                <a:uLnTx/>
                <a:uFillTx/>
                <a:latin typeface="Calibri" panose="020F0502020204030204"/>
                <a:ea typeface="+mn-ea"/>
                <a:cs typeface="+mn-cs"/>
              </a:rPr>
              <a:t>Med hvid skrift</a:t>
            </a:r>
          </a:p>
        </p:txBody>
      </p:sp>
    </p:spTree>
    <p:custDataLst>
      <p:tags r:id="rId1"/>
    </p:custDataLst>
    <p:extLst>
      <p:ext uri="{BB962C8B-B14F-4D97-AF65-F5344CB8AC3E}">
        <p14:creationId xmlns:p14="http://schemas.microsoft.com/office/powerpoint/2010/main" val="3673946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Flytte årsplaner (fra tidligere skoleår)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a:bodyPr>
          <a:lstStyle/>
          <a:p>
            <a:r>
              <a:rPr lang="da-DK"/>
              <a:t>FLYTTE ÅRSPLANER (FRA TIDLIGERE SKOLEÅR)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tabLst/>
              <a:defRPr/>
            </a:pPr>
            <a:r>
              <a:rPr lang="da-DK" sz="1200">
                <a:solidFill>
                  <a:srgbClr val="000000"/>
                </a:solidFill>
                <a:latin typeface="Calibri" panose="020F0502020204030204"/>
              </a:rPr>
              <a:t>Skolen er udelukkende forpligtet på at arkivere følgende i eDoc:</a:t>
            </a:r>
          </a:p>
          <a:p>
            <a:pPr marL="171450" marR="0" lvl="0" indent="-171450" algn="l" defTabSz="822960" rtl="0" eaLnBrk="1" fontAlgn="auto" latinLnBrk="0" hangingPunct="1">
              <a:lnSpc>
                <a:spcPct val="90000"/>
              </a:lnSpc>
              <a:spcBef>
                <a:spcPts val="900"/>
              </a:spcBef>
              <a:spcAft>
                <a:spcPts val="0"/>
              </a:spcAft>
              <a:buClrTx/>
              <a:buSzTx/>
              <a:buFont typeface="Arial" panose="020B0604020202020204" pitchFamily="34" charset="0"/>
              <a:buChar char="•"/>
              <a:tabLst/>
              <a:defRPr/>
            </a:pPr>
            <a:r>
              <a:rPr lang="da-DK" sz="1200">
                <a:solidFill>
                  <a:srgbClr val="000000"/>
                </a:solidFill>
                <a:latin typeface="Calibri" panose="020F0502020204030204"/>
              </a:rPr>
              <a:t>Skolens overordnede års – og læseplaner.</a:t>
            </a:r>
          </a:p>
          <a:p>
            <a:pPr marL="0" marR="0" lvl="0" indent="0" algn="l" defTabSz="822960" rtl="0" eaLnBrk="1" fontAlgn="auto" latinLnBrk="0" hangingPunct="1">
              <a:lnSpc>
                <a:spcPct val="90000"/>
              </a:lnSpc>
              <a:spcBef>
                <a:spcPts val="900"/>
              </a:spcBef>
              <a:spcAft>
                <a:spcPts val="0"/>
              </a:spcAft>
              <a:buClrTx/>
              <a:buSzTx/>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tabLst/>
              <a:defRPr/>
            </a:pPr>
            <a:r>
              <a:rPr lang="da-DK" sz="1200">
                <a:solidFill>
                  <a:srgbClr val="000000"/>
                </a:solidFill>
                <a:latin typeface="Calibri" panose="020F0502020204030204"/>
              </a:rPr>
              <a:t>De </a:t>
            </a:r>
            <a:r>
              <a:rPr lang="da-DK" sz="1200" b="1">
                <a:solidFill>
                  <a:srgbClr val="000000"/>
                </a:solidFill>
                <a:latin typeface="Calibri" panose="020F0502020204030204"/>
              </a:rPr>
              <a:t>faglige</a:t>
            </a:r>
            <a:r>
              <a:rPr lang="da-DK" sz="1200">
                <a:solidFill>
                  <a:srgbClr val="000000"/>
                </a:solidFill>
                <a:latin typeface="Calibri" panose="020F0502020204030204"/>
              </a:rPr>
              <a:t> årsplaner for hver enkelt klasse fra tiden før MinUddannelse er I </a:t>
            </a:r>
            <a:r>
              <a:rPr lang="da-DK" sz="1200" b="1">
                <a:solidFill>
                  <a:srgbClr val="000000"/>
                </a:solidFill>
                <a:latin typeface="Calibri" panose="020F0502020204030204"/>
              </a:rPr>
              <a:t>ikke</a:t>
            </a:r>
            <a:r>
              <a:rPr lang="da-DK" sz="1200">
                <a:solidFill>
                  <a:srgbClr val="000000"/>
                </a:solidFill>
                <a:latin typeface="Calibri" panose="020F0502020204030204"/>
              </a:rPr>
              <a:t> forpligtede til at arkivere i eDoc eller gemme.</a:t>
            </a:r>
          </a:p>
          <a:p>
            <a:pPr marL="0" marR="0" lvl="0" indent="0" algn="l" defTabSz="822960" rtl="0" eaLnBrk="1" fontAlgn="auto" latinLnBrk="0" hangingPunct="1">
              <a:lnSpc>
                <a:spcPct val="90000"/>
              </a:lnSpc>
              <a:spcBef>
                <a:spcPts val="900"/>
              </a:spcBef>
              <a:spcAft>
                <a:spcPts val="0"/>
              </a:spcAft>
              <a:buClrTx/>
              <a:buSzTx/>
              <a:tabLst/>
              <a:defRPr/>
            </a:pPr>
            <a:r>
              <a:rPr lang="da-DK" sz="1200">
                <a:solidFill>
                  <a:srgbClr val="000000"/>
                </a:solidFill>
                <a:latin typeface="Calibri" panose="020F0502020204030204"/>
              </a:rPr>
              <a:t>I kan dog I vælge at gemme disse på skolens fællesdrev i Google – hvis I mener, at de har værdi for skolens personale fx ift. genbrug af forløb eller lignende. </a:t>
            </a:r>
          </a:p>
          <a:p>
            <a:pPr marL="0" marR="0" lvl="0" indent="0" algn="l" defTabSz="822960" rtl="0" eaLnBrk="1" fontAlgn="auto" latinLnBrk="0" hangingPunct="1">
              <a:lnSpc>
                <a:spcPct val="90000"/>
              </a:lnSpc>
              <a:spcBef>
                <a:spcPts val="900"/>
              </a:spcBef>
              <a:spcAft>
                <a:spcPts val="0"/>
              </a:spcAft>
              <a:buClrTx/>
              <a:buSzTx/>
              <a:tabLst/>
              <a:defRPr/>
            </a:pPr>
            <a:r>
              <a:rPr lang="da-DK" sz="1200">
                <a:solidFill>
                  <a:srgbClr val="000000"/>
                </a:solidFill>
                <a:latin typeface="Calibri" panose="020F0502020204030204"/>
              </a:rPr>
              <a:t>Der findes vejledning til dette på de efterfølgende sider.</a:t>
            </a: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442818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Flytte faglige årsplaner (fra tidligere skoleår) – ikke obligatorisk!</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a:bodyPr>
          <a:lstStyle/>
          <a:p>
            <a:r>
              <a:rPr lang="da-DK"/>
              <a:t>FLYTTE ÅRSPLANER (FRA TIDLIGERE SKOLEÅR)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”Samarbejde” i venstre side</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”Årsplaner”</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den årsplan, du vil gemme</a:t>
            </a: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605015"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r>
              <a:rPr lang="da-DK" sz="1200">
                <a:solidFill>
                  <a:srgbClr val="000000"/>
                </a:solidFill>
                <a:latin typeface="Calibri" panose="020F0502020204030204"/>
              </a:rPr>
              <a:t>Lav årsplanen til PDF ved at klikke på print-ikonet i øverste højre hjørne af skærmen</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Vælg ”Gem som PDF” og gem filen på di</a:t>
            </a:r>
            <a:r>
              <a:rPr lang="da-DK" sz="1200">
                <a:solidFill>
                  <a:srgbClr val="000000"/>
                </a:solidFill>
                <a:latin typeface="Calibri" panose="020F0502020204030204"/>
              </a:rPr>
              <a:t>n computer.</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r>
              <a:rPr lang="da-DK" sz="1200">
                <a:solidFill>
                  <a:srgbClr val="000000"/>
                </a:solidFill>
                <a:latin typeface="Calibri" panose="020F0502020204030204"/>
              </a:rPr>
              <a:t>Når du har gentaget punkt 1-5 med alle årsplaner, skal du uploade dem til skolens fællesdrev i Google.</a:t>
            </a: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8" name="Shape 350">
            <a:extLst>
              <a:ext uri="{FF2B5EF4-FFF2-40B4-BE49-F238E27FC236}">
                <a16:creationId xmlns:a16="http://schemas.microsoft.com/office/drawing/2014/main" id="{0E39518B-2314-4587-8A2F-C34DA438736A}"/>
              </a:ext>
            </a:extLst>
          </p:cNvPr>
          <p:cNvPicPr preferRelativeResize="0"/>
          <p:nvPr/>
        </p:nvPicPr>
        <p:blipFill rotWithShape="1">
          <a:blip r:embed="rId4">
            <a:alphaModFix/>
          </a:blip>
          <a:srcRect r="19402"/>
          <a:stretch/>
        </p:blipFill>
        <p:spPr>
          <a:xfrm>
            <a:off x="4243452" y="1870618"/>
            <a:ext cx="1520172" cy="2044157"/>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318771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9" name="Shape 354">
            <a:extLst>
              <a:ext uri="{FF2B5EF4-FFF2-40B4-BE49-F238E27FC236}">
                <a16:creationId xmlns:a16="http://schemas.microsoft.com/office/drawing/2014/main" id="{CB66785D-5943-4D98-B951-EEBC33876D04}"/>
              </a:ext>
            </a:extLst>
          </p:cNvPr>
          <p:cNvPicPr preferRelativeResize="0"/>
          <p:nvPr/>
        </p:nvPicPr>
        <p:blipFill rotWithShape="1">
          <a:blip r:embed="rId5">
            <a:alphaModFix/>
          </a:blip>
          <a:srcRect t="52292" b="15615"/>
          <a:stretch/>
        </p:blipFill>
        <p:spPr>
          <a:xfrm>
            <a:off x="4243452" y="4221370"/>
            <a:ext cx="1521505" cy="999652"/>
          </a:xfrm>
          <a:prstGeom prst="rect">
            <a:avLst/>
          </a:prstGeom>
          <a:noFill/>
          <a:ln>
            <a:solidFill>
              <a:srgbClr val="1F7298"/>
            </a:solidFill>
          </a:ln>
        </p:spPr>
      </p:pic>
      <p:sp>
        <p:nvSpPr>
          <p:cNvPr id="25" name="Shape 703">
            <a:extLst>
              <a:ext uri="{FF2B5EF4-FFF2-40B4-BE49-F238E27FC236}">
                <a16:creationId xmlns:a16="http://schemas.microsoft.com/office/drawing/2014/main" id="{329B4E5C-AF4D-4615-8EB5-8C41EE05A241}"/>
              </a:ext>
            </a:extLst>
          </p:cNvPr>
          <p:cNvSpPr/>
          <p:nvPr/>
        </p:nvSpPr>
        <p:spPr>
          <a:xfrm>
            <a:off x="3105683" y="427682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 name="Shape 361">
            <a:extLst>
              <a:ext uri="{FF2B5EF4-FFF2-40B4-BE49-F238E27FC236}">
                <a16:creationId xmlns:a16="http://schemas.microsoft.com/office/drawing/2014/main" id="{6EC25428-2C3A-41BC-9B14-87B23E028AFD}"/>
              </a:ext>
            </a:extLst>
          </p:cNvPr>
          <p:cNvPicPr preferRelativeResize="0"/>
          <p:nvPr/>
        </p:nvPicPr>
        <p:blipFill>
          <a:blip r:embed="rId6">
            <a:alphaModFix/>
          </a:blip>
          <a:stretch>
            <a:fillRect/>
          </a:stretch>
        </p:blipFill>
        <p:spPr>
          <a:xfrm>
            <a:off x="4217292" y="5361686"/>
            <a:ext cx="1546332" cy="1190759"/>
          </a:xfrm>
          <a:prstGeom prst="rect">
            <a:avLst/>
          </a:prstGeom>
          <a:noFill/>
          <a:ln>
            <a:solidFill>
              <a:srgbClr val="1F7298"/>
            </a:solidFill>
          </a:ln>
        </p:spPr>
      </p:pic>
      <p:sp>
        <p:nvSpPr>
          <p:cNvPr id="34" name="Shape 703">
            <a:extLst>
              <a:ext uri="{FF2B5EF4-FFF2-40B4-BE49-F238E27FC236}">
                <a16:creationId xmlns:a16="http://schemas.microsoft.com/office/drawing/2014/main" id="{2A50B54E-4F7D-4419-9342-C0ECD59E4E9D}"/>
              </a:ext>
            </a:extLst>
          </p:cNvPr>
          <p:cNvSpPr/>
          <p:nvPr/>
        </p:nvSpPr>
        <p:spPr>
          <a:xfrm>
            <a:off x="3105683" y="601983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Shape 703">
            <a:extLst>
              <a:ext uri="{FF2B5EF4-FFF2-40B4-BE49-F238E27FC236}">
                <a16:creationId xmlns:a16="http://schemas.microsoft.com/office/drawing/2014/main" id="{1A0EC809-8CCD-4CAD-8610-F3540E523A40}"/>
              </a:ext>
            </a:extLst>
          </p:cNvPr>
          <p:cNvSpPr/>
          <p:nvPr/>
        </p:nvSpPr>
        <p:spPr>
          <a:xfrm>
            <a:off x="9006487" y="248408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Shape 357">
            <a:extLst>
              <a:ext uri="{FF2B5EF4-FFF2-40B4-BE49-F238E27FC236}">
                <a16:creationId xmlns:a16="http://schemas.microsoft.com/office/drawing/2014/main" id="{7282183A-F680-46AC-BA52-2444800B0355}"/>
              </a:ext>
            </a:extLst>
          </p:cNvPr>
          <p:cNvPicPr preferRelativeResize="0"/>
          <p:nvPr/>
        </p:nvPicPr>
        <p:blipFill>
          <a:blip r:embed="rId7">
            <a:alphaModFix/>
          </a:blip>
          <a:stretch>
            <a:fillRect/>
          </a:stretch>
        </p:blipFill>
        <p:spPr>
          <a:xfrm>
            <a:off x="10395643" y="2448360"/>
            <a:ext cx="920057" cy="715600"/>
          </a:xfrm>
          <a:prstGeom prst="rect">
            <a:avLst/>
          </a:prstGeom>
          <a:noFill/>
          <a:ln>
            <a:solidFill>
              <a:srgbClr val="1F7298"/>
            </a:solidFill>
          </a:ln>
        </p:spPr>
      </p:pic>
      <p:sp>
        <p:nvSpPr>
          <p:cNvPr id="40" name="Shape 628">
            <a:extLst>
              <a:ext uri="{FF2B5EF4-FFF2-40B4-BE49-F238E27FC236}">
                <a16:creationId xmlns:a16="http://schemas.microsoft.com/office/drawing/2014/main" id="{11B9FE53-102B-4490-9B60-86A7D3167BBF}"/>
              </a:ext>
            </a:extLst>
          </p:cNvPr>
          <p:cNvSpPr txBox="1">
            <a:spLocks/>
          </p:cNvSpPr>
          <p:nvPr/>
        </p:nvSpPr>
        <p:spPr>
          <a:xfrm>
            <a:off x="6077158" y="4584902"/>
            <a:ext cx="5981492" cy="1960136"/>
          </a:xfrm>
          <a:prstGeom prst="rect">
            <a:avLst/>
          </a:prstGeom>
          <a:solidFill>
            <a:schemeClr val="accent1">
              <a:lumMod val="50000"/>
            </a:schemeClr>
          </a:solidFill>
          <a:ln>
            <a:solidFill>
              <a:schemeClr val="accent1">
                <a:lumMod val="50000"/>
              </a:schemeClr>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14856" algn="l" rtl="0">
              <a:lnSpc>
                <a:spcPct val="115000"/>
              </a:lnSpc>
              <a:spcBef>
                <a:spcPts val="0"/>
              </a:spcBef>
              <a:spcAft>
                <a:spcPts val="0"/>
              </a:spcAft>
              <a:buClr>
                <a:schemeClr val="dk2"/>
              </a:buClr>
              <a:buSzPts val="1300"/>
              <a:buFont typeface="Nunito"/>
              <a:buChar char="●"/>
              <a:defRPr sz="1300" b="0" i="0" u="none" strike="noStrike" cap="none">
                <a:solidFill>
                  <a:schemeClr val="dk2"/>
                </a:solidFill>
                <a:latin typeface="Nunito"/>
                <a:ea typeface="Nunito"/>
                <a:cs typeface="Nunito"/>
                <a:sym typeface="Nunito"/>
              </a:defRPr>
            </a:lvl1pPr>
            <a:lvl2pPr marL="1219170" marR="0" lvl="1" indent="-397923" algn="l" rtl="0">
              <a:lnSpc>
                <a:spcPct val="115000"/>
              </a:lnSpc>
              <a:spcBef>
                <a:spcPts val="2133"/>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2pPr>
            <a:lvl3pPr marL="1828754" marR="0" lvl="2" indent="-397923" algn="l" rtl="0">
              <a:lnSpc>
                <a:spcPct val="115000"/>
              </a:lnSpc>
              <a:spcBef>
                <a:spcPts val="2133"/>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3pPr>
            <a:lvl4pPr marL="2438339" marR="0" lvl="3" indent="-397923" algn="l" rtl="0">
              <a:lnSpc>
                <a:spcPct val="115000"/>
              </a:lnSpc>
              <a:spcBef>
                <a:spcPts val="2133"/>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4pPr>
            <a:lvl5pPr marL="3047924" marR="0" lvl="4" indent="-397923" algn="l" rtl="0">
              <a:lnSpc>
                <a:spcPct val="115000"/>
              </a:lnSpc>
              <a:spcBef>
                <a:spcPts val="2133"/>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5pPr>
            <a:lvl6pPr marL="3657509" marR="0" lvl="5" indent="-397923" algn="l" rtl="0">
              <a:lnSpc>
                <a:spcPct val="115000"/>
              </a:lnSpc>
              <a:spcBef>
                <a:spcPts val="2133"/>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6pPr>
            <a:lvl7pPr marL="4267093" marR="0" lvl="6" indent="-397923" algn="l" rtl="0">
              <a:lnSpc>
                <a:spcPct val="115000"/>
              </a:lnSpc>
              <a:spcBef>
                <a:spcPts val="2133"/>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7pPr>
            <a:lvl8pPr marL="4876678" marR="0" lvl="7" indent="-397923" algn="l" rtl="0">
              <a:lnSpc>
                <a:spcPct val="115000"/>
              </a:lnSpc>
              <a:spcBef>
                <a:spcPts val="2133"/>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8pPr>
            <a:lvl9pPr marL="5486263" marR="0" lvl="8" indent="-397923" algn="l" rtl="0">
              <a:lnSpc>
                <a:spcPct val="115000"/>
              </a:lnSpc>
              <a:spcBef>
                <a:spcPts val="2133"/>
              </a:spcBef>
              <a:spcAft>
                <a:spcPts val="2133"/>
              </a:spcAft>
              <a:buClr>
                <a:schemeClr val="dk2"/>
              </a:buClr>
              <a:buSzPts val="1100"/>
              <a:buFont typeface="Nunito"/>
              <a:buChar char="■"/>
              <a:defRPr sz="1100" b="0" i="0" u="none" strike="noStrike" cap="none">
                <a:solidFill>
                  <a:schemeClr val="dk2"/>
                </a:solidFill>
                <a:latin typeface="Nunito"/>
                <a:ea typeface="Nunito"/>
                <a:cs typeface="Nunito"/>
                <a:sym typeface="Nunito"/>
              </a:defRPr>
            </a:lvl9pPr>
          </a:lstStyle>
          <a:p>
            <a:pPr marL="0" indent="0">
              <a:buFont typeface="Nunito"/>
              <a:buNone/>
            </a:pPr>
            <a:r>
              <a:rPr lang="da-DK" sz="1200" b="1" kern="0">
                <a:solidFill>
                  <a:schemeClr val="bg1"/>
                </a:solidFill>
                <a:latin typeface="+mn-lt"/>
              </a:rPr>
              <a:t>HURTIG GUIDE TIL AT UPLOADE TIL GOOGLE FÆLLESDREV:</a:t>
            </a:r>
          </a:p>
          <a:p>
            <a:pPr marL="171450" indent="-171450">
              <a:buClr>
                <a:schemeClr val="bg1"/>
              </a:buClr>
              <a:buFont typeface="Arial" panose="020B0604020202020204" pitchFamily="34" charset="0"/>
              <a:buChar char="•"/>
            </a:pPr>
            <a:endParaRPr lang="da-DK" sz="1200" b="1" kern="0">
              <a:solidFill>
                <a:schemeClr val="bg1"/>
              </a:solidFill>
              <a:latin typeface="+mn-lt"/>
            </a:endParaRPr>
          </a:p>
          <a:p>
            <a:pPr indent="-397923">
              <a:buClr>
                <a:schemeClr val="bg1"/>
              </a:buClr>
              <a:buSzPts val="1100"/>
              <a:buFont typeface="Arial" panose="020B0604020202020204" pitchFamily="34" charset="0"/>
              <a:buChar char="•"/>
            </a:pPr>
            <a:r>
              <a:rPr lang="da-DK" sz="1200" kern="0">
                <a:solidFill>
                  <a:schemeClr val="bg1"/>
                </a:solidFill>
                <a:latin typeface="+mn-lt"/>
              </a:rPr>
              <a:t>Lav en ny mappe, fx “Årsplaner fra SkoleIntra” på skolens fællesdrev i Google</a:t>
            </a:r>
            <a:endParaRPr lang="da-DK" sz="1200" kern="0">
              <a:solidFill>
                <a:schemeClr val="bg1"/>
              </a:solidFill>
              <a:latin typeface="+mn-lt"/>
              <a:cs typeface="Arial"/>
            </a:endParaRPr>
          </a:p>
          <a:p>
            <a:pPr indent="-397923">
              <a:buClr>
                <a:schemeClr val="bg1"/>
              </a:buClr>
              <a:buSzPts val="1100"/>
              <a:buFont typeface="Arial" panose="020B0604020202020204" pitchFamily="34" charset="0"/>
              <a:buChar char="•"/>
            </a:pPr>
            <a:r>
              <a:rPr lang="da-DK" sz="1200" kern="0">
                <a:solidFill>
                  <a:schemeClr val="bg1"/>
                </a:solidFill>
                <a:latin typeface="+mn-lt"/>
              </a:rPr>
              <a:t>Klik på mappen, så du kan se dens indhold</a:t>
            </a:r>
            <a:endParaRPr lang="da-DK" sz="1200" kern="0">
              <a:solidFill>
                <a:schemeClr val="bg1"/>
              </a:solidFill>
              <a:latin typeface="+mn-lt"/>
              <a:cs typeface="Arial"/>
            </a:endParaRPr>
          </a:p>
          <a:p>
            <a:pPr indent="-397923">
              <a:buClr>
                <a:schemeClr val="bg1"/>
              </a:buClr>
              <a:buSzPts val="1100"/>
              <a:buFont typeface="Arial" panose="020B0604020202020204" pitchFamily="34" charset="0"/>
              <a:buChar char="•"/>
            </a:pPr>
            <a:r>
              <a:rPr lang="da-DK" sz="1200" kern="0">
                <a:solidFill>
                  <a:schemeClr val="bg1"/>
                </a:solidFill>
                <a:latin typeface="+mn-lt"/>
              </a:rPr>
              <a:t>Klik “NY”</a:t>
            </a:r>
            <a:endParaRPr lang="da-DK" sz="1200" kern="0">
              <a:solidFill>
                <a:schemeClr val="bg1"/>
              </a:solidFill>
              <a:latin typeface="+mn-lt"/>
              <a:cs typeface="Arial"/>
            </a:endParaRPr>
          </a:p>
          <a:p>
            <a:pPr indent="-397923">
              <a:buClr>
                <a:schemeClr val="bg1"/>
              </a:buClr>
              <a:buSzPts val="1100"/>
              <a:buFont typeface="Arial" panose="020B0604020202020204" pitchFamily="34" charset="0"/>
              <a:buChar char="•"/>
            </a:pPr>
            <a:r>
              <a:rPr lang="da-DK" sz="1200" kern="0">
                <a:solidFill>
                  <a:schemeClr val="bg1"/>
                </a:solidFill>
                <a:latin typeface="+mn-lt"/>
              </a:rPr>
              <a:t>Vælg “Filupload”</a:t>
            </a:r>
            <a:endParaRPr lang="da-DK" sz="1200" kern="0">
              <a:solidFill>
                <a:schemeClr val="bg1"/>
              </a:solidFill>
              <a:latin typeface="+mn-lt"/>
              <a:cs typeface="Arial"/>
            </a:endParaRPr>
          </a:p>
          <a:p>
            <a:pPr indent="-397923">
              <a:buClr>
                <a:schemeClr val="bg1"/>
              </a:buClr>
              <a:buSzPts val="1100"/>
              <a:buFont typeface="Arial" panose="020B0604020202020204" pitchFamily="34" charset="0"/>
              <a:buChar char="•"/>
            </a:pPr>
            <a:r>
              <a:rPr lang="da-DK" sz="1200" kern="0">
                <a:solidFill>
                  <a:schemeClr val="bg1"/>
                </a:solidFill>
                <a:latin typeface="+mn-lt"/>
              </a:rPr>
              <a:t>Vælg de filer, der skal uploades og klik “Åbn”</a:t>
            </a:r>
            <a:endParaRPr lang="da-DK" sz="1200" kern="0">
              <a:solidFill>
                <a:schemeClr val="bg1"/>
              </a:solidFill>
              <a:latin typeface="+mn-lt"/>
              <a:cs typeface="Arial"/>
            </a:endParaRPr>
          </a:p>
          <a:p>
            <a:pPr indent="-397923">
              <a:buClr>
                <a:schemeClr val="bg1"/>
              </a:buClr>
              <a:buSzPts val="1100"/>
              <a:buFont typeface="Arial" panose="020B0604020202020204" pitchFamily="34" charset="0"/>
              <a:buChar char="•"/>
            </a:pPr>
            <a:r>
              <a:rPr lang="da-DK" sz="1200" kern="0">
                <a:solidFill>
                  <a:schemeClr val="bg1"/>
                </a:solidFill>
                <a:latin typeface="+mn-lt"/>
              </a:rPr>
              <a:t>Filerne uploades og er nu tilgængelige for hele skolens personale</a:t>
            </a:r>
          </a:p>
        </p:txBody>
      </p:sp>
    </p:spTree>
    <p:custDataLst>
      <p:tags r:id="rId1"/>
    </p:custDataLst>
    <p:extLst>
      <p:ext uri="{BB962C8B-B14F-4D97-AF65-F5344CB8AC3E}">
        <p14:creationId xmlns:p14="http://schemas.microsoft.com/office/powerpoint/2010/main" val="948057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Shape 589">
            <a:extLst>
              <a:ext uri="{FF2B5EF4-FFF2-40B4-BE49-F238E27FC236}">
                <a16:creationId xmlns:a16="http://schemas.microsoft.com/office/drawing/2014/main" id="{775BDDD7-7C39-4EAD-BEFE-3C62371A1722}"/>
              </a:ext>
            </a:extLst>
          </p:cNvPr>
          <p:cNvPicPr preferRelativeResize="0"/>
          <p:nvPr/>
        </p:nvPicPr>
        <p:blipFill rotWithShape="1">
          <a:blip r:embed="rId4">
            <a:alphaModFix/>
          </a:blip>
          <a:srcRect t="15175" r="27251"/>
          <a:stretch/>
        </p:blipFill>
        <p:spPr>
          <a:xfrm>
            <a:off x="9364220" y="1837159"/>
            <a:ext cx="2599913" cy="1714133"/>
          </a:xfrm>
          <a:prstGeom prst="rect">
            <a:avLst/>
          </a:prstGeom>
          <a:noFill/>
          <a:ln>
            <a:solidFill>
              <a:srgbClr val="1F7298"/>
            </a:solidFill>
          </a:ln>
        </p:spPr>
      </p:pic>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Gemme fælles </a:t>
            </a:r>
            <a:r>
              <a:rPr lang="da-DK" err="1"/>
              <a:t>uv</a:t>
            </a:r>
            <a:r>
              <a:rPr lang="da-DK"/>
              <a:t>-forløb</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GEMME FÆLLES LÆRINGSFORLØB OG SKABELONER (UDVIKLET LOKALT)</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“Samarbejde” i venstre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“UV-forløb”</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lang="da-DK" sz="1200">
                <a:solidFill>
                  <a:srgbClr val="000000"/>
                </a:solidFill>
              </a:rPr>
              <a:t>Åbn det første forløb på listen ved at klikke på titlen. Hvis listen er tom, er der ingen forløb at gemme, og opgaven er dermed udført.</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lang="da-DK" sz="1200">
                <a:solidFill>
                  <a:srgbClr val="000000"/>
                </a:solidFill>
              </a:rPr>
              <a:t>Vælg alt (CTRL A) og kopiér (CTRL C)</a:t>
            </a: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5"/>
              <a:tabLst/>
              <a:defRPr/>
            </a:pPr>
            <a:r>
              <a:rPr lang="da-DK" sz="1200">
                <a:solidFill>
                  <a:srgbClr val="000000"/>
                </a:solidFill>
                <a:latin typeface="Calibri" panose="020F0502020204030204"/>
              </a:rPr>
              <a:t>Opret et dokument i skolens Google fælles drev (opret evt. en mappe: ”UV-forløb fra SkoleIntra”)</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5"/>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5"/>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5"/>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5"/>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5"/>
              <a:tabLst/>
              <a:defRPr/>
            </a:pPr>
            <a:r>
              <a:rPr lang="da-DK" sz="1200">
                <a:solidFill>
                  <a:srgbClr val="000000"/>
                </a:solidFill>
                <a:latin typeface="Calibri" panose="020F0502020204030204"/>
              </a:rPr>
              <a:t>Indsæt den kopierede tekst (CTRL V)</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5"/>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5"/>
              <a:tabLst/>
              <a:defRPr/>
            </a:pPr>
            <a:r>
              <a:rPr lang="da-DK" sz="1200">
                <a:solidFill>
                  <a:srgbClr val="000000"/>
                </a:solidFill>
                <a:latin typeface="Calibri" panose="020F0502020204030204"/>
              </a:rPr>
              <a:t>Navngiv forløbet. Luk dokumentet i Google og det er gemt.</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5"/>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5"/>
              <a:tabLst/>
              <a:defRPr/>
            </a:pPr>
            <a:r>
              <a:rPr lang="da-DK" sz="1200">
                <a:solidFill>
                  <a:srgbClr val="000000"/>
                </a:solidFill>
                <a:latin typeface="Calibri" panose="020F0502020204030204"/>
              </a:rPr>
              <a:t>Gentag punkt 1-7 med de resterende forløb på listen.</a:t>
            </a: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FÆLLES</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Shape 703">
            <a:extLst>
              <a:ext uri="{FF2B5EF4-FFF2-40B4-BE49-F238E27FC236}">
                <a16:creationId xmlns:a16="http://schemas.microsoft.com/office/drawing/2014/main" id="{9D211C08-CE32-4213-A029-D0A73498137E}"/>
              </a:ext>
            </a:extLst>
          </p:cNvPr>
          <p:cNvSpPr/>
          <p:nvPr/>
        </p:nvSpPr>
        <p:spPr>
          <a:xfrm>
            <a:off x="9006487" y="259838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Shape 404">
            <a:extLst>
              <a:ext uri="{FF2B5EF4-FFF2-40B4-BE49-F238E27FC236}">
                <a16:creationId xmlns:a16="http://schemas.microsoft.com/office/drawing/2014/main" id="{C04CE8B3-57D0-4683-97BF-EBB6D862CE1C}"/>
              </a:ext>
            </a:extLst>
          </p:cNvPr>
          <p:cNvPicPr preferRelativeResize="0"/>
          <p:nvPr/>
        </p:nvPicPr>
        <p:blipFill rotWithShape="1">
          <a:blip r:embed="rId5">
            <a:alphaModFix/>
          </a:blip>
          <a:srcRect t="37437" r="7987"/>
          <a:stretch/>
        </p:blipFill>
        <p:spPr>
          <a:xfrm>
            <a:off x="4181182" y="1879007"/>
            <a:ext cx="1562579" cy="1151491"/>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33753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Shape 358">
            <a:extLst>
              <a:ext uri="{FF2B5EF4-FFF2-40B4-BE49-F238E27FC236}">
                <a16:creationId xmlns:a16="http://schemas.microsoft.com/office/drawing/2014/main" id="{30889C36-4B5E-4D80-952D-63E24933805A}"/>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Shape 363">
            <a:extLst>
              <a:ext uri="{FF2B5EF4-FFF2-40B4-BE49-F238E27FC236}">
                <a16:creationId xmlns:a16="http://schemas.microsoft.com/office/drawing/2014/main" id="{35A05DE8-B674-4645-8CE7-CF85A3C91A62}"/>
              </a:ext>
            </a:extLst>
          </p:cNvPr>
          <p:cNvSpPr txBox="1"/>
          <p:nvPr/>
        </p:nvSpPr>
        <p:spPr>
          <a:xfrm>
            <a:off x="10539181" y="55613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pic>
        <p:nvPicPr>
          <p:cNvPr id="30" name="Shape 584">
            <a:extLst>
              <a:ext uri="{FF2B5EF4-FFF2-40B4-BE49-F238E27FC236}">
                <a16:creationId xmlns:a16="http://schemas.microsoft.com/office/drawing/2014/main" id="{CAD3D5EF-5983-4F9F-9A78-2AAF33D8DB80}"/>
              </a:ext>
            </a:extLst>
          </p:cNvPr>
          <p:cNvPicPr preferRelativeResize="0"/>
          <p:nvPr/>
        </p:nvPicPr>
        <p:blipFill rotWithShape="1">
          <a:blip r:embed="rId6">
            <a:alphaModFix/>
          </a:blip>
          <a:srcRect t="68532"/>
          <a:stretch/>
        </p:blipFill>
        <p:spPr>
          <a:xfrm>
            <a:off x="4166915" y="3385766"/>
            <a:ext cx="1576845" cy="715601"/>
          </a:xfrm>
          <a:prstGeom prst="rect">
            <a:avLst/>
          </a:prstGeom>
          <a:noFill/>
          <a:ln>
            <a:solidFill>
              <a:srgbClr val="1F7298"/>
            </a:solidFill>
          </a:ln>
        </p:spPr>
      </p:pic>
      <p:sp>
        <p:nvSpPr>
          <p:cNvPr id="20" name="Shape 703">
            <a:extLst>
              <a:ext uri="{FF2B5EF4-FFF2-40B4-BE49-F238E27FC236}">
                <a16:creationId xmlns:a16="http://schemas.microsoft.com/office/drawing/2014/main" id="{21F6FA9F-CA14-4E03-97A5-10C2529EB735}"/>
              </a:ext>
            </a:extLst>
          </p:cNvPr>
          <p:cNvSpPr/>
          <p:nvPr/>
        </p:nvSpPr>
        <p:spPr>
          <a:xfrm>
            <a:off x="3116857" y="341029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1" name="Shape 586">
            <a:extLst>
              <a:ext uri="{FF2B5EF4-FFF2-40B4-BE49-F238E27FC236}">
                <a16:creationId xmlns:a16="http://schemas.microsoft.com/office/drawing/2014/main" id="{B73967B4-AFB6-4DBA-BAB6-1367CE8C8303}"/>
              </a:ext>
            </a:extLst>
          </p:cNvPr>
          <p:cNvPicPr preferRelativeResize="0"/>
          <p:nvPr/>
        </p:nvPicPr>
        <p:blipFill rotWithShape="1">
          <a:blip r:embed="rId7">
            <a:alphaModFix/>
          </a:blip>
          <a:srcRect t="64439" r="54916"/>
          <a:stretch/>
        </p:blipFill>
        <p:spPr>
          <a:xfrm>
            <a:off x="4181182" y="4950605"/>
            <a:ext cx="1576845" cy="630400"/>
          </a:xfrm>
          <a:prstGeom prst="rect">
            <a:avLst/>
          </a:prstGeom>
          <a:noFill/>
          <a:ln>
            <a:solidFill>
              <a:srgbClr val="1F7298"/>
            </a:solidFill>
          </a:ln>
        </p:spPr>
      </p:pic>
      <p:sp>
        <p:nvSpPr>
          <p:cNvPr id="27" name="Shape 703">
            <a:extLst>
              <a:ext uri="{FF2B5EF4-FFF2-40B4-BE49-F238E27FC236}">
                <a16:creationId xmlns:a16="http://schemas.microsoft.com/office/drawing/2014/main" id="{FFEE502D-23F5-49D1-8E11-CC27E3D0942F}"/>
              </a:ext>
            </a:extLst>
          </p:cNvPr>
          <p:cNvSpPr/>
          <p:nvPr/>
        </p:nvSpPr>
        <p:spPr>
          <a:xfrm>
            <a:off x="3079247" y="512781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Shape 590">
            <a:extLst>
              <a:ext uri="{FF2B5EF4-FFF2-40B4-BE49-F238E27FC236}">
                <a16:creationId xmlns:a16="http://schemas.microsoft.com/office/drawing/2014/main" id="{EA64F665-B1D7-49D5-B50A-A696FA8CCEFF}"/>
              </a:ext>
            </a:extLst>
          </p:cNvPr>
          <p:cNvSpPr/>
          <p:nvPr/>
        </p:nvSpPr>
        <p:spPr>
          <a:xfrm>
            <a:off x="10970768" y="2710885"/>
            <a:ext cx="940000" cy="464400"/>
          </a:xfrm>
          <a:prstGeom prst="ellipse">
            <a:avLst/>
          </a:prstGeom>
          <a:noFill/>
          <a:ln w="2857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6" name="Shape 592">
            <a:extLst>
              <a:ext uri="{FF2B5EF4-FFF2-40B4-BE49-F238E27FC236}">
                <a16:creationId xmlns:a16="http://schemas.microsoft.com/office/drawing/2014/main" id="{938F9DFE-DE62-4737-94FF-9E2C2CB7AC8A}"/>
              </a:ext>
            </a:extLst>
          </p:cNvPr>
          <p:cNvPicPr preferRelativeResize="0"/>
          <p:nvPr/>
        </p:nvPicPr>
        <p:blipFill rotWithShape="1">
          <a:blip r:embed="rId8">
            <a:alphaModFix/>
          </a:blip>
          <a:srcRect l="12914"/>
          <a:stretch/>
        </p:blipFill>
        <p:spPr>
          <a:xfrm>
            <a:off x="10172837" y="4330642"/>
            <a:ext cx="1641366" cy="875067"/>
          </a:xfrm>
          <a:prstGeom prst="rect">
            <a:avLst/>
          </a:prstGeom>
          <a:noFill/>
          <a:ln>
            <a:solidFill>
              <a:srgbClr val="1F7298"/>
            </a:solidFill>
          </a:ln>
        </p:spPr>
      </p:pic>
      <p:sp>
        <p:nvSpPr>
          <p:cNvPr id="29" name="Shape 703">
            <a:extLst>
              <a:ext uri="{FF2B5EF4-FFF2-40B4-BE49-F238E27FC236}">
                <a16:creationId xmlns:a16="http://schemas.microsoft.com/office/drawing/2014/main" id="{2792C7A5-48F4-4D21-B4B8-D72B95DA9E72}"/>
              </a:ext>
            </a:extLst>
          </p:cNvPr>
          <p:cNvSpPr/>
          <p:nvPr/>
        </p:nvSpPr>
        <p:spPr>
          <a:xfrm>
            <a:off x="9006487" y="420029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2068807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Shape 607">
            <a:extLst>
              <a:ext uri="{FF2B5EF4-FFF2-40B4-BE49-F238E27FC236}">
                <a16:creationId xmlns:a16="http://schemas.microsoft.com/office/drawing/2014/main" id="{05A9862D-E07D-4C91-B88A-53F3990708A7}"/>
              </a:ext>
            </a:extLst>
          </p:cNvPr>
          <p:cNvPicPr preferRelativeResize="0"/>
          <p:nvPr/>
        </p:nvPicPr>
        <p:blipFill>
          <a:blip r:embed="rId4">
            <a:alphaModFix/>
          </a:blip>
          <a:stretch>
            <a:fillRect/>
          </a:stretch>
        </p:blipFill>
        <p:spPr>
          <a:xfrm>
            <a:off x="4148515" y="5462986"/>
            <a:ext cx="1581600" cy="367001"/>
          </a:xfrm>
          <a:prstGeom prst="rect">
            <a:avLst/>
          </a:prstGeom>
          <a:noFill/>
          <a:ln>
            <a:solidFill>
              <a:srgbClr val="1F7298"/>
            </a:solidFill>
          </a:ln>
        </p:spPr>
      </p:pic>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Gemme fælles dokumentskabeloner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GEMME FÆLLES LÆRINGSFORLØB OG SKABELONER (UDVIKLET LOKALT)</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“Værktøj” i venstre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“Skabeloner”</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lang="da-DK" sz="1200">
                <a:solidFill>
                  <a:srgbClr val="000000"/>
                </a:solidFill>
              </a:rPr>
              <a:t>Klik på ”Vælg dokumentskabelon”</a:t>
            </a:r>
          </a:p>
          <a:p>
            <a:pPr marR="0" lvl="0" algn="l" defTabSz="822960" rtl="0" eaLnBrk="1" fontAlgn="auto" latinLnBrk="0" hangingPunct="1">
              <a:lnSpc>
                <a:spcPct val="90000"/>
              </a:lnSpc>
              <a:spcBef>
                <a:spcPts val="900"/>
              </a:spcBef>
              <a:spcAft>
                <a:spcPts val="0"/>
              </a:spcAft>
              <a:buClrTx/>
              <a:buSzPts val="1100"/>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Klik på ”Rediger skabeloner” i højre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Klik på titlen på den første skabelon på listen</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Vælg alt (CTRL A) og kopiér (CTRL C)</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Opret et nyt dokument og indsæt den kopierede tekst (CTRL V)</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t>Gem dokumentet (Gem i første omgang i skolens sikre fællesdrev - upload efterfølgende de skabeloner, der vurderes relevant i forhold  til planlægning - og gennemførsel af undervisning til Google Fællesdrev)</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t>Gentag pkt. 1-8 med de resterende skabeloner på listen</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FÆLLES</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Shape 703">
            <a:extLst>
              <a:ext uri="{FF2B5EF4-FFF2-40B4-BE49-F238E27FC236}">
                <a16:creationId xmlns:a16="http://schemas.microsoft.com/office/drawing/2014/main" id="{9D211C08-CE32-4213-A029-D0A73498137E}"/>
              </a:ext>
            </a:extLst>
          </p:cNvPr>
          <p:cNvSpPr/>
          <p:nvPr/>
        </p:nvSpPr>
        <p:spPr>
          <a:xfrm>
            <a:off x="9006487" y="194116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Shape 404">
            <a:extLst>
              <a:ext uri="{FF2B5EF4-FFF2-40B4-BE49-F238E27FC236}">
                <a16:creationId xmlns:a16="http://schemas.microsoft.com/office/drawing/2014/main" id="{C04CE8B3-57D0-4683-97BF-EBB6D862CE1C}"/>
              </a:ext>
            </a:extLst>
          </p:cNvPr>
          <p:cNvPicPr preferRelativeResize="0"/>
          <p:nvPr/>
        </p:nvPicPr>
        <p:blipFill rotWithShape="1">
          <a:blip r:embed="rId5">
            <a:alphaModFix/>
          </a:blip>
          <a:srcRect t="37437" r="7987"/>
          <a:stretch/>
        </p:blipFill>
        <p:spPr>
          <a:xfrm>
            <a:off x="4181182" y="2250482"/>
            <a:ext cx="1562579" cy="1151491"/>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33753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Shape 358">
            <a:extLst>
              <a:ext uri="{FF2B5EF4-FFF2-40B4-BE49-F238E27FC236}">
                <a16:creationId xmlns:a16="http://schemas.microsoft.com/office/drawing/2014/main" id="{30889C36-4B5E-4D80-952D-63E24933805A}"/>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Shape 363">
            <a:extLst>
              <a:ext uri="{FF2B5EF4-FFF2-40B4-BE49-F238E27FC236}">
                <a16:creationId xmlns:a16="http://schemas.microsoft.com/office/drawing/2014/main" id="{35A05DE8-B674-4645-8CE7-CF85A3C91A62}"/>
              </a:ext>
            </a:extLst>
          </p:cNvPr>
          <p:cNvSpPr txBox="1"/>
          <p:nvPr/>
        </p:nvSpPr>
        <p:spPr>
          <a:xfrm>
            <a:off x="10539181" y="55613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27" name="Shape 703">
            <a:extLst>
              <a:ext uri="{FF2B5EF4-FFF2-40B4-BE49-F238E27FC236}">
                <a16:creationId xmlns:a16="http://schemas.microsoft.com/office/drawing/2014/main" id="{FFEE502D-23F5-49D1-8E11-CC27E3D0942F}"/>
              </a:ext>
            </a:extLst>
          </p:cNvPr>
          <p:cNvSpPr/>
          <p:nvPr/>
        </p:nvSpPr>
        <p:spPr>
          <a:xfrm>
            <a:off x="3079247" y="5327836"/>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Shape 703">
            <a:extLst>
              <a:ext uri="{FF2B5EF4-FFF2-40B4-BE49-F238E27FC236}">
                <a16:creationId xmlns:a16="http://schemas.microsoft.com/office/drawing/2014/main" id="{2792C7A5-48F4-4D21-B4B8-D72B95DA9E72}"/>
              </a:ext>
            </a:extLst>
          </p:cNvPr>
          <p:cNvSpPr/>
          <p:nvPr/>
        </p:nvSpPr>
        <p:spPr>
          <a:xfrm>
            <a:off x="9006487" y="290673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Shape 605">
            <a:extLst>
              <a:ext uri="{FF2B5EF4-FFF2-40B4-BE49-F238E27FC236}">
                <a16:creationId xmlns:a16="http://schemas.microsoft.com/office/drawing/2014/main" id="{F498D033-C345-42A1-8E39-599BD348AB1C}"/>
              </a:ext>
            </a:extLst>
          </p:cNvPr>
          <p:cNvPicPr preferRelativeResize="0"/>
          <p:nvPr/>
        </p:nvPicPr>
        <p:blipFill rotWithShape="1">
          <a:blip r:embed="rId6">
            <a:alphaModFix/>
          </a:blip>
          <a:srcRect b="15895"/>
          <a:stretch/>
        </p:blipFill>
        <p:spPr>
          <a:xfrm>
            <a:off x="4181182" y="3549867"/>
            <a:ext cx="1548933" cy="1264400"/>
          </a:xfrm>
          <a:prstGeom prst="rect">
            <a:avLst/>
          </a:prstGeom>
          <a:noFill/>
          <a:ln>
            <a:solidFill>
              <a:srgbClr val="1F7298"/>
            </a:solidFill>
          </a:ln>
        </p:spPr>
      </p:pic>
      <p:sp>
        <p:nvSpPr>
          <p:cNvPr id="20" name="Shape 703">
            <a:extLst>
              <a:ext uri="{FF2B5EF4-FFF2-40B4-BE49-F238E27FC236}">
                <a16:creationId xmlns:a16="http://schemas.microsoft.com/office/drawing/2014/main" id="{21F6FA9F-CA14-4E03-97A5-10C2529EB735}"/>
              </a:ext>
            </a:extLst>
          </p:cNvPr>
          <p:cNvSpPr/>
          <p:nvPr/>
        </p:nvSpPr>
        <p:spPr>
          <a:xfrm>
            <a:off x="3116857" y="429611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Shape 610">
            <a:extLst>
              <a:ext uri="{FF2B5EF4-FFF2-40B4-BE49-F238E27FC236}">
                <a16:creationId xmlns:a16="http://schemas.microsoft.com/office/drawing/2014/main" id="{D0AA5EB2-B848-4603-977A-7C303B6741A6}"/>
              </a:ext>
            </a:extLst>
          </p:cNvPr>
          <p:cNvPicPr preferRelativeResize="0"/>
          <p:nvPr/>
        </p:nvPicPr>
        <p:blipFill rotWithShape="1">
          <a:blip r:embed="rId7">
            <a:alphaModFix/>
          </a:blip>
          <a:srcRect t="13477" b="13477"/>
          <a:stretch/>
        </p:blipFill>
        <p:spPr>
          <a:xfrm>
            <a:off x="10154879" y="2115098"/>
            <a:ext cx="1581600" cy="394852"/>
          </a:xfrm>
          <a:prstGeom prst="rect">
            <a:avLst/>
          </a:prstGeom>
          <a:noFill/>
          <a:ln>
            <a:solidFill>
              <a:srgbClr val="1F7298"/>
            </a:solidFill>
          </a:ln>
        </p:spPr>
      </p:pic>
      <p:pic>
        <p:nvPicPr>
          <p:cNvPr id="37" name="Shape 616">
            <a:extLst>
              <a:ext uri="{FF2B5EF4-FFF2-40B4-BE49-F238E27FC236}">
                <a16:creationId xmlns:a16="http://schemas.microsoft.com/office/drawing/2014/main" id="{1E828845-C11B-476F-965E-F7010E2BCFBF}"/>
              </a:ext>
            </a:extLst>
          </p:cNvPr>
          <p:cNvPicPr preferRelativeResize="0"/>
          <p:nvPr/>
        </p:nvPicPr>
        <p:blipFill rotWithShape="1">
          <a:blip r:embed="rId8">
            <a:alphaModFix/>
          </a:blip>
          <a:srcRect r="42752" b="59056"/>
          <a:stretch/>
        </p:blipFill>
        <p:spPr>
          <a:xfrm rot="21599990">
            <a:off x="10153507" y="2759921"/>
            <a:ext cx="1582971" cy="715596"/>
          </a:xfrm>
          <a:prstGeom prst="rect">
            <a:avLst/>
          </a:prstGeom>
          <a:noFill/>
          <a:ln>
            <a:solidFill>
              <a:srgbClr val="1F7298"/>
            </a:solidFill>
          </a:ln>
        </p:spPr>
      </p:pic>
    </p:spTree>
    <p:custDataLst>
      <p:tags r:id="rId1"/>
    </p:custDataLst>
    <p:extLst>
      <p:ext uri="{BB962C8B-B14F-4D97-AF65-F5344CB8AC3E}">
        <p14:creationId xmlns:p14="http://schemas.microsoft.com/office/powerpoint/2010/main" val="431471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Shape 648">
            <a:extLst>
              <a:ext uri="{FF2B5EF4-FFF2-40B4-BE49-F238E27FC236}">
                <a16:creationId xmlns:a16="http://schemas.microsoft.com/office/drawing/2014/main" id="{F136F8A0-24D0-4BC6-A014-B30E1969343C}"/>
              </a:ext>
            </a:extLst>
          </p:cNvPr>
          <p:cNvPicPr preferRelativeResize="0"/>
          <p:nvPr/>
        </p:nvPicPr>
        <p:blipFill rotWithShape="1">
          <a:blip r:embed="rId4">
            <a:alphaModFix/>
          </a:blip>
          <a:srcRect l="-719" t="-38222" r="720" b="-13"/>
          <a:stretch/>
        </p:blipFill>
        <p:spPr>
          <a:xfrm>
            <a:off x="10154879" y="2896844"/>
            <a:ext cx="1581600" cy="573546"/>
          </a:xfrm>
          <a:prstGeom prst="rect">
            <a:avLst/>
          </a:prstGeom>
          <a:noFill/>
          <a:ln>
            <a:solidFill>
              <a:schemeClr val="accent1">
                <a:lumMod val="50000"/>
              </a:schemeClr>
            </a:solidFill>
          </a:ln>
        </p:spPr>
      </p:pic>
      <p:pic>
        <p:nvPicPr>
          <p:cNvPr id="30" name="Shape 653">
            <a:extLst>
              <a:ext uri="{FF2B5EF4-FFF2-40B4-BE49-F238E27FC236}">
                <a16:creationId xmlns:a16="http://schemas.microsoft.com/office/drawing/2014/main" id="{36A06990-F346-4F05-9F47-9DED37B6A9EB}"/>
              </a:ext>
            </a:extLst>
          </p:cNvPr>
          <p:cNvPicPr preferRelativeResize="0"/>
          <p:nvPr/>
        </p:nvPicPr>
        <p:blipFill rotWithShape="1">
          <a:blip r:embed="rId5">
            <a:alphaModFix/>
          </a:blip>
          <a:srcRect t="71694"/>
          <a:stretch/>
        </p:blipFill>
        <p:spPr>
          <a:xfrm>
            <a:off x="4116915" y="5516803"/>
            <a:ext cx="1613200" cy="384400"/>
          </a:xfrm>
          <a:prstGeom prst="rect">
            <a:avLst/>
          </a:prstGeom>
          <a:noFill/>
          <a:ln>
            <a:solidFill>
              <a:srgbClr val="1F7298"/>
            </a:solidFill>
          </a:ln>
        </p:spPr>
      </p:pic>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Gemme fælles formularskabeloner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GEMME FÆLLES LÆRINGSFORLØB OG SKABELONER (UDVIKLET LOKALT)</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“Værktøj” i venstre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“Skabeloner”</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lang="da-DK" sz="1200">
                <a:solidFill>
                  <a:srgbClr val="000000"/>
                </a:solidFill>
              </a:rPr>
              <a:t>Klik på ”Vælg formularskabelon”</a:t>
            </a:r>
          </a:p>
          <a:p>
            <a:pPr marR="0" lvl="0" algn="l" defTabSz="822960" rtl="0" eaLnBrk="1" fontAlgn="auto" latinLnBrk="0" hangingPunct="1">
              <a:lnSpc>
                <a:spcPct val="90000"/>
              </a:lnSpc>
              <a:spcBef>
                <a:spcPts val="900"/>
              </a:spcBef>
              <a:spcAft>
                <a:spcPts val="0"/>
              </a:spcAft>
              <a:buClrTx/>
              <a:buSzPts val="1100"/>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Klik på ”Rediger skabeloner” i højre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Vælg ”Alle kategorier” i </a:t>
            </a:r>
            <a:r>
              <a:rPr lang="da-DK" sz="1200" err="1">
                <a:solidFill>
                  <a:srgbClr val="000000"/>
                </a:solidFill>
                <a:latin typeface="Calibri" panose="020F0502020204030204"/>
              </a:rPr>
              <a:t>dropdownmenuen</a:t>
            </a:r>
            <a:r>
              <a:rPr lang="da-DK" sz="1200">
                <a:solidFill>
                  <a:srgbClr val="000000"/>
                </a:solidFill>
                <a:latin typeface="Calibri" panose="020F0502020204030204"/>
              </a:rPr>
              <a:t> (”Kategori”)</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Klik på titlen på den første skabelon på listen</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Vælg alt (CTRL A) og kopiér (CTRL C)</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Opret et nyt dokument og indsæt den kopierede tekst (CTRL V)</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FÆLLES</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Shape 703">
            <a:extLst>
              <a:ext uri="{FF2B5EF4-FFF2-40B4-BE49-F238E27FC236}">
                <a16:creationId xmlns:a16="http://schemas.microsoft.com/office/drawing/2014/main" id="{9D211C08-CE32-4213-A029-D0A73498137E}"/>
              </a:ext>
            </a:extLst>
          </p:cNvPr>
          <p:cNvSpPr/>
          <p:nvPr/>
        </p:nvSpPr>
        <p:spPr>
          <a:xfrm>
            <a:off x="9006487" y="194116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Shape 404">
            <a:extLst>
              <a:ext uri="{FF2B5EF4-FFF2-40B4-BE49-F238E27FC236}">
                <a16:creationId xmlns:a16="http://schemas.microsoft.com/office/drawing/2014/main" id="{C04CE8B3-57D0-4683-97BF-EBB6D862CE1C}"/>
              </a:ext>
            </a:extLst>
          </p:cNvPr>
          <p:cNvPicPr preferRelativeResize="0"/>
          <p:nvPr/>
        </p:nvPicPr>
        <p:blipFill rotWithShape="1">
          <a:blip r:embed="rId6">
            <a:alphaModFix/>
          </a:blip>
          <a:srcRect t="37437" r="7987"/>
          <a:stretch/>
        </p:blipFill>
        <p:spPr>
          <a:xfrm>
            <a:off x="4181182" y="2250482"/>
            <a:ext cx="1562579" cy="1151491"/>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33753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Shape 358">
            <a:extLst>
              <a:ext uri="{FF2B5EF4-FFF2-40B4-BE49-F238E27FC236}">
                <a16:creationId xmlns:a16="http://schemas.microsoft.com/office/drawing/2014/main" id="{30889C36-4B5E-4D80-952D-63E24933805A}"/>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Shape 363">
            <a:extLst>
              <a:ext uri="{FF2B5EF4-FFF2-40B4-BE49-F238E27FC236}">
                <a16:creationId xmlns:a16="http://schemas.microsoft.com/office/drawing/2014/main" id="{35A05DE8-B674-4645-8CE7-CF85A3C91A62}"/>
              </a:ext>
            </a:extLst>
          </p:cNvPr>
          <p:cNvSpPr txBox="1"/>
          <p:nvPr/>
        </p:nvSpPr>
        <p:spPr>
          <a:xfrm>
            <a:off x="10539181" y="55613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27" name="Shape 703">
            <a:extLst>
              <a:ext uri="{FF2B5EF4-FFF2-40B4-BE49-F238E27FC236}">
                <a16:creationId xmlns:a16="http://schemas.microsoft.com/office/drawing/2014/main" id="{FFEE502D-23F5-49D1-8E11-CC27E3D0942F}"/>
              </a:ext>
            </a:extLst>
          </p:cNvPr>
          <p:cNvSpPr/>
          <p:nvPr/>
        </p:nvSpPr>
        <p:spPr>
          <a:xfrm>
            <a:off x="3079247" y="5327836"/>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Shape 703">
            <a:extLst>
              <a:ext uri="{FF2B5EF4-FFF2-40B4-BE49-F238E27FC236}">
                <a16:creationId xmlns:a16="http://schemas.microsoft.com/office/drawing/2014/main" id="{2792C7A5-48F4-4D21-B4B8-D72B95DA9E72}"/>
              </a:ext>
            </a:extLst>
          </p:cNvPr>
          <p:cNvSpPr/>
          <p:nvPr/>
        </p:nvSpPr>
        <p:spPr>
          <a:xfrm>
            <a:off x="9006487" y="290673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Shape 605">
            <a:extLst>
              <a:ext uri="{FF2B5EF4-FFF2-40B4-BE49-F238E27FC236}">
                <a16:creationId xmlns:a16="http://schemas.microsoft.com/office/drawing/2014/main" id="{F498D033-C345-42A1-8E39-599BD348AB1C}"/>
              </a:ext>
            </a:extLst>
          </p:cNvPr>
          <p:cNvPicPr preferRelativeResize="0"/>
          <p:nvPr/>
        </p:nvPicPr>
        <p:blipFill rotWithShape="1">
          <a:blip r:embed="rId7">
            <a:alphaModFix/>
          </a:blip>
          <a:srcRect b="15895"/>
          <a:stretch/>
        </p:blipFill>
        <p:spPr>
          <a:xfrm>
            <a:off x="4181182" y="3549867"/>
            <a:ext cx="1548933" cy="1264400"/>
          </a:xfrm>
          <a:prstGeom prst="rect">
            <a:avLst/>
          </a:prstGeom>
          <a:noFill/>
          <a:ln>
            <a:solidFill>
              <a:srgbClr val="1F7298"/>
            </a:solidFill>
          </a:ln>
        </p:spPr>
      </p:pic>
      <p:sp>
        <p:nvSpPr>
          <p:cNvPr id="20" name="Shape 703">
            <a:extLst>
              <a:ext uri="{FF2B5EF4-FFF2-40B4-BE49-F238E27FC236}">
                <a16:creationId xmlns:a16="http://schemas.microsoft.com/office/drawing/2014/main" id="{21F6FA9F-CA14-4E03-97A5-10C2529EB735}"/>
              </a:ext>
            </a:extLst>
          </p:cNvPr>
          <p:cNvSpPr/>
          <p:nvPr/>
        </p:nvSpPr>
        <p:spPr>
          <a:xfrm>
            <a:off x="3116857" y="429611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Shape 610">
            <a:extLst>
              <a:ext uri="{FF2B5EF4-FFF2-40B4-BE49-F238E27FC236}">
                <a16:creationId xmlns:a16="http://schemas.microsoft.com/office/drawing/2014/main" id="{D0AA5EB2-B848-4603-977A-7C303B6741A6}"/>
              </a:ext>
            </a:extLst>
          </p:cNvPr>
          <p:cNvPicPr preferRelativeResize="0"/>
          <p:nvPr/>
        </p:nvPicPr>
        <p:blipFill rotWithShape="1">
          <a:blip r:embed="rId8">
            <a:alphaModFix/>
          </a:blip>
          <a:srcRect t="13477" b="13477"/>
          <a:stretch/>
        </p:blipFill>
        <p:spPr>
          <a:xfrm>
            <a:off x="10154879" y="2115098"/>
            <a:ext cx="1581600" cy="394852"/>
          </a:xfrm>
          <a:prstGeom prst="rect">
            <a:avLst/>
          </a:prstGeom>
          <a:noFill/>
          <a:ln>
            <a:solidFill>
              <a:srgbClr val="1F7298"/>
            </a:solidFill>
          </a:ln>
        </p:spPr>
      </p:pic>
      <p:pic>
        <p:nvPicPr>
          <p:cNvPr id="32" name="Shape 651">
            <a:extLst>
              <a:ext uri="{FF2B5EF4-FFF2-40B4-BE49-F238E27FC236}">
                <a16:creationId xmlns:a16="http://schemas.microsoft.com/office/drawing/2014/main" id="{F363A447-FB0E-4D1E-809C-5F03F4DF5C4C}"/>
              </a:ext>
            </a:extLst>
          </p:cNvPr>
          <p:cNvPicPr preferRelativeResize="0"/>
          <p:nvPr/>
        </p:nvPicPr>
        <p:blipFill rotWithShape="1">
          <a:blip r:embed="rId9">
            <a:alphaModFix/>
          </a:blip>
          <a:srcRect r="42752" b="59056"/>
          <a:stretch/>
        </p:blipFill>
        <p:spPr>
          <a:xfrm rot="21599990">
            <a:off x="10154878" y="3762673"/>
            <a:ext cx="1581597" cy="714975"/>
          </a:xfrm>
          <a:prstGeom prst="rect">
            <a:avLst/>
          </a:prstGeom>
          <a:noFill/>
          <a:ln>
            <a:solidFill>
              <a:srgbClr val="1F7298"/>
            </a:solidFill>
          </a:ln>
        </p:spPr>
      </p:pic>
      <p:sp>
        <p:nvSpPr>
          <p:cNvPr id="34" name="Shape 703">
            <a:extLst>
              <a:ext uri="{FF2B5EF4-FFF2-40B4-BE49-F238E27FC236}">
                <a16:creationId xmlns:a16="http://schemas.microsoft.com/office/drawing/2014/main" id="{F9BFB8A1-30B9-4943-8D94-3E191C3B2177}"/>
              </a:ext>
            </a:extLst>
          </p:cNvPr>
          <p:cNvSpPr/>
          <p:nvPr/>
        </p:nvSpPr>
        <p:spPr>
          <a:xfrm>
            <a:off x="9006487" y="386843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2065405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Gemme fælles formularskabeloner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GEMME FÆLLES LÆRINGSFORLØB OG SKABELONER (UDVIKLET LOKALT)</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lvl="0" indent="-228600">
              <a:buSzPts val="1100"/>
              <a:buFont typeface="+mj-lt"/>
              <a:buAutoNum type="arabicPeriod" startAt="9"/>
              <a:defRPr/>
            </a:pPr>
            <a:r>
              <a:rPr lang="da-DK" sz="1200"/>
              <a:t>Gem dokumentet (Gem i første omgang i skolens sikre fællesdrev - upload efterfølgende de skabeloner, der vurderes relevant i forhold  til planlægning - og gennemførsel af undervisning til Google Fællesdrev)</a:t>
            </a:r>
          </a:p>
          <a:p>
            <a:pPr marL="228600" lvl="0" indent="-228600">
              <a:buSzPts val="1100"/>
              <a:buFont typeface="+mj-lt"/>
              <a:buAutoNum type="arabicPeriod" startAt="9"/>
              <a:defRPr/>
            </a:pPr>
            <a:r>
              <a:rPr lang="da-DK" sz="1200"/>
              <a:t>Gentag pkt. 1-8 med de resterende skabeloner på listen</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562600" y="1994536"/>
            <a:ext cx="6236937" cy="3480436"/>
          </a:xfrm>
          <a:prstGeom prst="rect">
            <a:avLst/>
          </a:prstGeom>
          <a:solidFill>
            <a:srgbClr val="10BDB7"/>
          </a:solidFill>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r>
              <a:rPr lang="da-DK" sz="2000" b="1">
                <a:solidFill>
                  <a:schemeClr val="bg1"/>
                </a:solidFill>
              </a:rPr>
              <a:t>HVORFOR IKKE ANVENDE SKOLEINTRAS ZIP-FUNKTION?</a:t>
            </a:r>
          </a:p>
          <a:p>
            <a:r>
              <a:rPr lang="da-DK" sz="2000">
                <a:solidFill>
                  <a:schemeClr val="bg1"/>
                </a:solidFill>
              </a:rPr>
              <a:t>Zip-funktionen downloader en XML-fil, der ikke er læsbar.</a:t>
            </a:r>
          </a:p>
          <a:p>
            <a:endParaRPr lang="da-DK" sz="2000">
              <a:solidFill>
                <a:schemeClr val="bg1"/>
              </a:solidFill>
            </a:endParaRPr>
          </a:p>
          <a:p>
            <a:r>
              <a:rPr lang="da-DK" sz="2000" b="1">
                <a:solidFill>
                  <a:schemeClr val="bg1"/>
                </a:solidFill>
              </a:rPr>
              <a:t>TEKSTBOKSE I FORMULARSKABELONEN SER UNDERLIG UD I WORD?</a:t>
            </a:r>
          </a:p>
          <a:p>
            <a:r>
              <a:rPr lang="da-DK" sz="2000">
                <a:solidFill>
                  <a:schemeClr val="bg1"/>
                </a:solidFill>
              </a:rPr>
              <a:t>De “tekstbokse”, der er i formularen, vil ændre udseende, når de kopieres over. I kan stadig anvende dem.</a:t>
            </a:r>
            <a:endParaRPr lang="da-DK" sz="2000">
              <a:solidFill>
                <a:schemeClr val="bg1"/>
              </a:solidFill>
              <a:latin typeface="Calibri" panose="020F0502020204030204"/>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FÆLLES</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Shape 358">
            <a:extLst>
              <a:ext uri="{FF2B5EF4-FFF2-40B4-BE49-F238E27FC236}">
                <a16:creationId xmlns:a16="http://schemas.microsoft.com/office/drawing/2014/main" id="{30889C36-4B5E-4D80-952D-63E24933805A}"/>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Shape 363">
            <a:extLst>
              <a:ext uri="{FF2B5EF4-FFF2-40B4-BE49-F238E27FC236}">
                <a16:creationId xmlns:a16="http://schemas.microsoft.com/office/drawing/2014/main" id="{35A05DE8-B674-4645-8CE7-CF85A3C91A62}"/>
              </a:ext>
            </a:extLst>
          </p:cNvPr>
          <p:cNvSpPr txBox="1"/>
          <p:nvPr/>
        </p:nvSpPr>
        <p:spPr>
          <a:xfrm>
            <a:off x="10539181" y="55613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Tree>
    <p:custDataLst>
      <p:tags r:id="rId1"/>
    </p:custDataLst>
    <p:extLst>
      <p:ext uri="{BB962C8B-B14F-4D97-AF65-F5344CB8AC3E}">
        <p14:creationId xmlns:p14="http://schemas.microsoft.com/office/powerpoint/2010/main" val="740092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03EFC6A8-754B-40AD-B7A4-4035CA82C757}"/>
              </a:ext>
            </a:extLst>
          </p:cNvPr>
          <p:cNvPicPr>
            <a:picLocks noChangeAspect="1"/>
          </p:cNvPicPr>
          <p:nvPr/>
        </p:nvPicPr>
        <p:blipFill>
          <a:blip r:embed="rId3"/>
          <a:stretch>
            <a:fillRect/>
          </a:stretch>
        </p:blipFill>
        <p:spPr>
          <a:xfrm>
            <a:off x="4214379" y="2324010"/>
            <a:ext cx="1476637" cy="1536180"/>
          </a:xfrm>
          <a:prstGeom prst="rect">
            <a:avLst/>
          </a:prstGeom>
          <a:ln>
            <a:solidFill>
              <a:srgbClr val="1F7298"/>
            </a:solidFill>
          </a:ln>
        </p:spPr>
      </p:pic>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1289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Arkivering af bevaringspligtigt</a:t>
            </a:r>
            <a:br>
              <a:rPr lang="da-DK"/>
            </a:br>
            <a:r>
              <a:rPr lang="da-DK"/>
              <a:t>materiale fra fælles dokumentarkiver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10515317" cy="458420"/>
          </a:xfrm>
        </p:spPr>
        <p:txBody>
          <a:bodyPr>
            <a:normAutofit/>
          </a:bodyPr>
          <a:lstStyle/>
          <a:p>
            <a:r>
              <a:rPr lang="da-DK" sz="1200"/>
              <a:t>ARKIVERING AF BEVARINGSPLIGTIGT MATERIALE</a:t>
            </a:r>
          </a:p>
          <a:p>
            <a:r>
              <a:rPr lang="da-DK" sz="1200"/>
              <a:t>I FÆLLES DOKUMENTARKIVER OG SAMLEMAPPER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indent="-228600">
              <a:buFont typeface="+mj-lt"/>
              <a:buAutoNum type="arabicPeriod"/>
            </a:pPr>
            <a:r>
              <a:rPr lang="da-DK" sz="1200"/>
              <a:t> Klik på ”Arkiv” i venstre side</a:t>
            </a:r>
          </a:p>
          <a:p>
            <a:pPr marL="228600" indent="-228600">
              <a:buFont typeface="+mj-lt"/>
              <a:buAutoNum type="arabicPeriod"/>
            </a:pPr>
            <a:endParaRPr lang="da-DK" sz="1200"/>
          </a:p>
          <a:p>
            <a:pPr marL="228600" indent="-228600">
              <a:buFont typeface="+mj-lt"/>
              <a:buAutoNum type="arabicPeriod"/>
            </a:pPr>
            <a:endParaRPr lang="da-DK" sz="1200"/>
          </a:p>
          <a:p>
            <a:pPr marL="228600" indent="-228600">
              <a:buFont typeface="+mj-lt"/>
              <a:buAutoNum type="arabicPeriod"/>
            </a:pPr>
            <a:endParaRPr lang="da-DK" sz="1200"/>
          </a:p>
          <a:p>
            <a:pPr marL="228600" indent="-228600">
              <a:buFont typeface="+mj-lt"/>
              <a:buAutoNum type="arabicPeriod"/>
            </a:pPr>
            <a:endParaRPr lang="da-DK" sz="1200"/>
          </a:p>
          <a:p>
            <a:pPr marL="228600" indent="-228600">
              <a:buFont typeface="+mj-lt"/>
              <a:buAutoNum type="arabicPeriod"/>
            </a:pPr>
            <a:endParaRPr lang="da-DK" sz="1200"/>
          </a:p>
          <a:p>
            <a:pPr marL="228600" indent="-228600">
              <a:buFont typeface="+mj-lt"/>
              <a:buAutoNum type="arabicPeriod"/>
            </a:pPr>
            <a:endParaRPr lang="da-DK" sz="1200"/>
          </a:p>
          <a:p>
            <a:pPr marL="228600" indent="-228600">
              <a:buFont typeface="+mj-lt"/>
              <a:buAutoNum type="arabicPeriod"/>
            </a:pPr>
            <a:r>
              <a:rPr lang="da-DK" sz="1200"/>
              <a:t>Klik på ”Dokumenter”</a:t>
            </a:r>
          </a:p>
          <a:p>
            <a:pPr marL="228600" indent="-228600">
              <a:buFont typeface="+mj-lt"/>
              <a:buAutoNum type="arabicPeriod"/>
            </a:pPr>
            <a:endParaRPr lang="da-DK" sz="1200"/>
          </a:p>
          <a:p>
            <a:pPr marL="228600" indent="-228600">
              <a:buFont typeface="+mj-lt"/>
              <a:buAutoNum type="arabicPeriod"/>
            </a:pPr>
            <a:endParaRPr lang="da-DK" sz="1200"/>
          </a:p>
          <a:p>
            <a:pPr marL="228600" indent="-228600">
              <a:buFont typeface="+mj-lt"/>
              <a:buAutoNum type="arabicPeriod"/>
            </a:pPr>
            <a:endParaRPr lang="da-DK" sz="1200"/>
          </a:p>
          <a:p>
            <a:pPr marR="0" lvl="0" algn="l" defTabSz="822960" rtl="0" eaLnBrk="1" fontAlgn="auto" latinLnBrk="0" hangingPunct="1">
              <a:lnSpc>
                <a:spcPct val="100000"/>
              </a:lnSpc>
              <a:spcBef>
                <a:spcPts val="900"/>
              </a:spcBef>
              <a:spcAft>
                <a:spcPts val="0"/>
              </a:spcAft>
              <a:buClrTx/>
              <a:buSzPts val="1100"/>
              <a:tabLst/>
              <a:defRPr/>
            </a:pPr>
            <a:r>
              <a:rPr kumimoji="0" lang="da-DK" sz="120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LEDELSE</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7" name="Shape 703">
            <a:extLst>
              <a:ext uri="{FF2B5EF4-FFF2-40B4-BE49-F238E27FC236}">
                <a16:creationId xmlns:a16="http://schemas.microsoft.com/office/drawing/2014/main" id="{DA4B3F72-4DC5-4587-8098-24A8D9D2CD1C}"/>
              </a:ext>
            </a:extLst>
          </p:cNvPr>
          <p:cNvSpPr/>
          <p:nvPr/>
        </p:nvSpPr>
        <p:spPr>
          <a:xfrm>
            <a:off x="3105683" y="235658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Billede 9">
            <a:extLst>
              <a:ext uri="{FF2B5EF4-FFF2-40B4-BE49-F238E27FC236}">
                <a16:creationId xmlns:a16="http://schemas.microsoft.com/office/drawing/2014/main" id="{CEA9C599-D1AE-4C8C-9BBA-7C185703CA89}"/>
              </a:ext>
            </a:extLst>
          </p:cNvPr>
          <p:cNvPicPr>
            <a:picLocks noChangeAspect="1"/>
          </p:cNvPicPr>
          <p:nvPr/>
        </p:nvPicPr>
        <p:blipFill>
          <a:blip r:embed="rId3"/>
          <a:stretch>
            <a:fillRect/>
          </a:stretch>
        </p:blipFill>
        <p:spPr>
          <a:xfrm>
            <a:off x="4214378" y="4096904"/>
            <a:ext cx="1476637" cy="1536180"/>
          </a:xfrm>
          <a:prstGeom prst="rect">
            <a:avLst/>
          </a:prstGeom>
          <a:ln>
            <a:solidFill>
              <a:srgbClr val="1F7298"/>
            </a:solidFill>
          </a:ln>
        </p:spPr>
      </p:pic>
      <p:sp>
        <p:nvSpPr>
          <p:cNvPr id="8" name="Shape 703">
            <a:extLst>
              <a:ext uri="{FF2B5EF4-FFF2-40B4-BE49-F238E27FC236}">
                <a16:creationId xmlns:a16="http://schemas.microsoft.com/office/drawing/2014/main" id="{D3FB0803-2F14-4DF6-9F0F-42FE96A5D949}"/>
              </a:ext>
            </a:extLst>
          </p:cNvPr>
          <p:cNvSpPr/>
          <p:nvPr/>
        </p:nvSpPr>
        <p:spPr>
          <a:xfrm>
            <a:off x="3116857" y="440089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Shape 353">
            <a:extLst>
              <a:ext uri="{FF2B5EF4-FFF2-40B4-BE49-F238E27FC236}">
                <a16:creationId xmlns:a16="http://schemas.microsoft.com/office/drawing/2014/main" id="{DA50F1D3-22D6-4DEA-B0B9-D501786ABD79}"/>
              </a:ext>
            </a:extLst>
          </p:cNvPr>
          <p:cNvSpPr txBox="1">
            <a:spLocks/>
          </p:cNvSpPr>
          <p:nvPr/>
        </p:nvSpPr>
        <p:spPr>
          <a:xfrm>
            <a:off x="5808373" y="1994536"/>
            <a:ext cx="5127482"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342900" indent="-342900">
              <a:buFont typeface="+mj-lt"/>
              <a:buAutoNum type="arabicPeriod" startAt="3"/>
            </a:pPr>
            <a:r>
              <a:rPr lang="da-DK" sz="1050">
                <a:solidFill>
                  <a:srgbClr val="000000"/>
                </a:solidFill>
                <a:latin typeface="Calibri" panose="020F0502020204030204"/>
              </a:rPr>
              <a:t>Gennemgå indholdet af alle dokumentmapper:</a:t>
            </a:r>
            <a:endParaRPr lang="da-DK" sz="1050"/>
          </a:p>
          <a:p>
            <a:r>
              <a:rPr lang="da-DK" sz="1050" b="1" u="sng">
                <a:solidFill>
                  <a:srgbClr val="000000"/>
                </a:solidFill>
                <a:latin typeface="Calibri" panose="020F0502020204030204"/>
              </a:rPr>
              <a:t>I SKAL arkivere materiale af følgende slags i eDoc:</a:t>
            </a:r>
          </a:p>
          <a:p>
            <a:pPr marL="285750" indent="-285750">
              <a:buFont typeface="Arial" panose="020B0604020202020204" pitchFamily="34" charset="0"/>
              <a:buChar char="•"/>
            </a:pPr>
            <a:r>
              <a:rPr lang="da-DK" sz="1050"/>
              <a:t>Vedtægter, interne politikker, retningslinjer og reglementer</a:t>
            </a:r>
          </a:p>
          <a:p>
            <a:pPr marL="285750" indent="-285750">
              <a:buFont typeface="Arial" panose="020B0604020202020204" pitchFamily="34" charset="0"/>
              <a:buChar char="•"/>
            </a:pPr>
            <a:r>
              <a:rPr lang="da-DK" sz="1050"/>
              <a:t>Dagsordener, beslutnings- og forhandlingsreferater samt mødereferater fra følgende bestyrelser, råd og udvalg:</a:t>
            </a:r>
          </a:p>
          <a:p>
            <a:pPr marL="556260" lvl="1" indent="-285750"/>
            <a:r>
              <a:rPr lang="da-DK" sz="1050"/>
              <a:t>Afdelingsmøder (Indskoling, mellemtrin og udskoling eller lignende opdeling) såfremt de er brugt til at tage beslutninger for skolens virke</a:t>
            </a:r>
          </a:p>
          <a:p>
            <a:pPr marL="556260" lvl="1" indent="-285750"/>
            <a:r>
              <a:rPr lang="da-DK" sz="1050"/>
              <a:t>Møder for personalegrupper (fx lærermøde, TAP-møde)</a:t>
            </a:r>
          </a:p>
          <a:p>
            <a:pPr marL="556260" lvl="1" indent="-285750"/>
            <a:r>
              <a:rPr lang="da-DK" sz="1050"/>
              <a:t>Møder for alle pædagogiske medarbejdere (fx pædagogisk rådsmøde eller lignende)</a:t>
            </a:r>
          </a:p>
          <a:p>
            <a:pPr marL="556260" lvl="1" indent="-285750"/>
            <a:r>
              <a:rPr lang="da-DK" sz="1050"/>
              <a:t>Møder i særlige udvalg (fx MED-udvalg, pædagogisk udvalg, udvalg for udviklingsprojekter på skolen, møder vedr. specielle tiltag fx i skolens ressourcecenter/PLC)</a:t>
            </a:r>
          </a:p>
          <a:p>
            <a:pPr marL="556260" lvl="1" indent="-285750"/>
            <a:r>
              <a:rPr lang="da-DK" sz="1050"/>
              <a:t>Materiale, der belyser særlige aktiviteter, arrangementer, udviklingsarbejde og forsøgsvirksomhed</a:t>
            </a:r>
          </a:p>
          <a:p>
            <a:pPr marL="285750" indent="-285750">
              <a:buFont typeface="Arial" panose="020B0604020202020204" pitchFamily="34" charset="0"/>
              <a:buChar char="•"/>
            </a:pPr>
            <a:r>
              <a:rPr lang="da-DK" sz="1050"/>
              <a:t>Udgivelser med en vis informationsværdi (primært udgivelser, der afspejler principper, ideer eller holdninger):</a:t>
            </a:r>
          </a:p>
          <a:p>
            <a:pPr marL="499110" lvl="1" indent="-228600"/>
            <a:r>
              <a:rPr lang="da-DK" sz="1050"/>
              <a:t>Årsberetninger</a:t>
            </a:r>
          </a:p>
          <a:p>
            <a:pPr marL="499110" lvl="1" indent="-228600"/>
            <a:r>
              <a:rPr lang="da-DK" sz="1050"/>
              <a:t>Personaleblade</a:t>
            </a:r>
          </a:p>
          <a:p>
            <a:pPr marL="499110" lvl="1" indent="-228600"/>
            <a:r>
              <a:rPr lang="da-DK" sz="1050"/>
              <a:t>Meddelelsesblade</a:t>
            </a:r>
          </a:p>
          <a:p>
            <a:pPr marL="499110" lvl="1" indent="-228600"/>
            <a:r>
              <a:rPr lang="da-DK" sz="1050"/>
              <a:t>Nyhedsbreve m.m. </a:t>
            </a:r>
            <a:endParaRPr kumimoji="0" lang="da-DK" sz="105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15" name="Shape 358">
            <a:extLst>
              <a:ext uri="{FF2B5EF4-FFF2-40B4-BE49-F238E27FC236}">
                <a16:creationId xmlns:a16="http://schemas.microsoft.com/office/drawing/2014/main" id="{D2FAC0D7-5DBE-4791-A89D-380B6624F0DC}"/>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Shape 363">
            <a:extLst>
              <a:ext uri="{FF2B5EF4-FFF2-40B4-BE49-F238E27FC236}">
                <a16:creationId xmlns:a16="http://schemas.microsoft.com/office/drawing/2014/main" id="{317A0173-637F-4FD9-BAD9-1D0B6AB67C7F}"/>
              </a:ext>
            </a:extLst>
          </p:cNvPr>
          <p:cNvSpPr txBox="1"/>
          <p:nvPr/>
        </p:nvSpPr>
        <p:spPr>
          <a:xfrm>
            <a:off x="10539181" y="55613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Tree>
    <p:custDataLst>
      <p:tags r:id="rId1"/>
    </p:custDataLst>
    <p:extLst>
      <p:ext uri="{BB962C8B-B14F-4D97-AF65-F5344CB8AC3E}">
        <p14:creationId xmlns:p14="http://schemas.microsoft.com/office/powerpoint/2010/main" val="3966015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1289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Arkivering af bevaringspligtigt</a:t>
            </a:r>
            <a:br>
              <a:rPr lang="da-DK"/>
            </a:br>
            <a:r>
              <a:rPr lang="da-DK"/>
              <a:t>materiale fra fælles dokumentarkiver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99110" lvl="1" indent="-228600">
              <a:buFont typeface="+mj-lt"/>
              <a:buAutoNum type="arabicPeriod" startAt="4"/>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Download det materiale, som hører under de typer, der nævnes på forrige side. Du kan med fordel bruge zip-funktionen og derefter gemme det på din computer inden arkivering til eDoc.</a:t>
            </a:r>
          </a:p>
          <a:p>
            <a:pPr marL="499110" lvl="1" indent="-228600">
              <a:buFont typeface="+mj-lt"/>
              <a:buAutoNum type="arabicPeriod" startAt="4"/>
            </a:pPr>
            <a:endParaRPr lang="da-DK" sz="1200">
              <a:solidFill>
                <a:srgbClr val="000000"/>
              </a:solidFill>
            </a:endParaRPr>
          </a:p>
          <a:p>
            <a:pPr marL="499110" lvl="1" indent="-228600">
              <a:buFont typeface="+mj-lt"/>
              <a:buAutoNum type="arabicPeriod" startAt="4"/>
            </a:pPr>
            <a:endParaRPr lang="da-DK" sz="1200">
              <a:solidFill>
                <a:srgbClr val="000000"/>
              </a:solidFill>
              <a:latin typeface="Calibri" panose="020F0502020204030204"/>
            </a:endParaRPr>
          </a:p>
          <a:p>
            <a:pPr marL="499110" lvl="1" indent="-228600">
              <a:buFont typeface="+mj-lt"/>
              <a:buAutoNum type="arabicPeriod" startAt="4"/>
            </a:pPr>
            <a:r>
              <a:rPr lang="da-DK" sz="1200">
                <a:solidFill>
                  <a:srgbClr val="000000"/>
                </a:solidFill>
                <a:latin typeface="Calibri" panose="020F0502020204030204"/>
              </a:rPr>
              <a:t>Vi anbefaler, at du uploader følgende materiale til Aulas Fælles filer, så det ligger tilgængeligt for skolens medarbejdere (Husk, at du kun kan uploade PDF-filer!):</a:t>
            </a:r>
          </a:p>
          <a:p>
            <a:pPr lvl="1" indent="0">
              <a:buNone/>
            </a:pPr>
            <a:endParaRPr lang="da-DK" sz="1200">
              <a:solidFill>
                <a:srgbClr val="000000"/>
              </a:solidFill>
              <a:latin typeface="Calibri" panose="020F0502020204030204"/>
            </a:endParaRPr>
          </a:p>
          <a:p>
            <a:pPr marL="712470" lvl="2" indent="-228600"/>
            <a:r>
              <a:rPr lang="da-DK" sz="1000" b="1"/>
              <a:t>Gældende</a:t>
            </a:r>
            <a:r>
              <a:rPr lang="da-DK" sz="1000"/>
              <a:t> vedtægter, interne politikker, retningslinjer og reglementer</a:t>
            </a:r>
          </a:p>
          <a:p>
            <a:pPr marL="712470" lvl="2" indent="-228600"/>
            <a:endParaRPr lang="da-DK" sz="1000"/>
          </a:p>
          <a:p>
            <a:pPr lvl="2" indent="0">
              <a:buNone/>
            </a:pPr>
            <a:r>
              <a:rPr kumimoji="0" lang="da-DK" sz="1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Skal andet af det arkiverede materiale være tilgængeligt for skolens medarbejdere, kan I flytte det til skolens </a:t>
            </a:r>
            <a:r>
              <a:rPr kumimoji="0" lang="da-DK" sz="10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pitchFamily="34" charset="0"/>
              </a:rPr>
              <a:t>U-drev</a:t>
            </a:r>
            <a:r>
              <a:rPr kumimoji="0" lang="da-DK" sz="1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t>
            </a: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LEDELSE</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pic>
        <p:nvPicPr>
          <p:cNvPr id="2" name="Billede 1">
            <a:extLst>
              <a:ext uri="{FF2B5EF4-FFF2-40B4-BE49-F238E27FC236}">
                <a16:creationId xmlns:a16="http://schemas.microsoft.com/office/drawing/2014/main" id="{68D93AE5-EA93-4EF2-BC73-7FC234982AB1}"/>
              </a:ext>
            </a:extLst>
          </p:cNvPr>
          <p:cNvPicPr>
            <a:picLocks noChangeAspect="1"/>
          </p:cNvPicPr>
          <p:nvPr/>
        </p:nvPicPr>
        <p:blipFill>
          <a:blip r:embed="rId3"/>
          <a:stretch>
            <a:fillRect/>
          </a:stretch>
        </p:blipFill>
        <p:spPr>
          <a:xfrm>
            <a:off x="4359560" y="2908592"/>
            <a:ext cx="914763" cy="860953"/>
          </a:xfrm>
          <a:prstGeom prst="rect">
            <a:avLst/>
          </a:prstGeom>
          <a:ln>
            <a:solidFill>
              <a:schemeClr val="accent1"/>
            </a:solidFill>
          </a:ln>
        </p:spPr>
      </p:pic>
      <p:sp>
        <p:nvSpPr>
          <p:cNvPr id="9" name="Shape 703">
            <a:extLst>
              <a:ext uri="{FF2B5EF4-FFF2-40B4-BE49-F238E27FC236}">
                <a16:creationId xmlns:a16="http://schemas.microsoft.com/office/drawing/2014/main" id="{52863D96-5AED-4816-9361-183BB3414DD4}"/>
              </a:ext>
            </a:extLst>
          </p:cNvPr>
          <p:cNvSpPr/>
          <p:nvPr/>
        </p:nvSpPr>
        <p:spPr>
          <a:xfrm>
            <a:off x="3306069" y="305394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Shape 353">
            <a:extLst>
              <a:ext uri="{FF2B5EF4-FFF2-40B4-BE49-F238E27FC236}">
                <a16:creationId xmlns:a16="http://schemas.microsoft.com/office/drawing/2014/main" id="{E53D53D0-A87D-4C9D-9314-08207B224D3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r>
              <a:rPr lang="da-DK" sz="1200">
                <a:solidFill>
                  <a:srgbClr val="000000"/>
                </a:solidFill>
                <a:latin typeface="Calibri" panose="020F0502020204030204"/>
              </a:rPr>
              <a:t>Du uploader til Fælles filer på følgende måde: Klik på Administration i Aulas venstre menu.</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r>
              <a:rPr lang="da-DK" sz="1200">
                <a:solidFill>
                  <a:srgbClr val="000000"/>
                </a:solidFill>
                <a:latin typeface="Calibri" panose="020F0502020204030204"/>
              </a:rPr>
              <a:t>Klik på ”Indstillinger” og derefter ”Fælles filer”</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endParaRPr lang="da-DK" sz="1200">
              <a:solidFill>
                <a:srgbClr val="000000"/>
              </a:solidFill>
              <a:latin typeface="Calibri" panose="020F0502020204030204"/>
            </a:endParaRPr>
          </a:p>
          <a:p>
            <a:pPr marL="228600" indent="-228600">
              <a:buSzPts val="1100"/>
              <a:buFont typeface="+mj-lt"/>
              <a:buAutoNum type="arabicPeriod" startAt="6"/>
              <a:defRPr/>
            </a:pPr>
            <a:r>
              <a:rPr lang="da-DK" sz="1200"/>
              <a:t>Klik på ”Importer ny fælles fil”</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pic>
        <p:nvPicPr>
          <p:cNvPr id="3" name="Billede 2">
            <a:extLst>
              <a:ext uri="{FF2B5EF4-FFF2-40B4-BE49-F238E27FC236}">
                <a16:creationId xmlns:a16="http://schemas.microsoft.com/office/drawing/2014/main" id="{855082E9-A0A1-4737-94BA-D304AB4EA00A}"/>
              </a:ext>
            </a:extLst>
          </p:cNvPr>
          <p:cNvPicPr>
            <a:picLocks noChangeAspect="1"/>
          </p:cNvPicPr>
          <p:nvPr/>
        </p:nvPicPr>
        <p:blipFill rotWithShape="1">
          <a:blip r:embed="rId4"/>
          <a:srcRect t="8683"/>
          <a:stretch/>
        </p:blipFill>
        <p:spPr>
          <a:xfrm>
            <a:off x="9889629" y="2231312"/>
            <a:ext cx="1030979" cy="921851"/>
          </a:xfrm>
          <a:prstGeom prst="rect">
            <a:avLst/>
          </a:prstGeom>
          <a:ln>
            <a:solidFill>
              <a:schemeClr val="accent1"/>
            </a:solidFill>
          </a:ln>
        </p:spPr>
      </p:pic>
      <p:sp>
        <p:nvSpPr>
          <p:cNvPr id="12" name="Shape 703">
            <a:extLst>
              <a:ext uri="{FF2B5EF4-FFF2-40B4-BE49-F238E27FC236}">
                <a16:creationId xmlns:a16="http://schemas.microsoft.com/office/drawing/2014/main" id="{23F4715A-5C03-4657-9CCD-1520FE1BC37C}"/>
              </a:ext>
            </a:extLst>
          </p:cNvPr>
          <p:cNvSpPr/>
          <p:nvPr/>
        </p:nvSpPr>
        <p:spPr>
          <a:xfrm>
            <a:off x="8837330" y="228160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Billede 5">
            <a:extLst>
              <a:ext uri="{FF2B5EF4-FFF2-40B4-BE49-F238E27FC236}">
                <a16:creationId xmlns:a16="http://schemas.microsoft.com/office/drawing/2014/main" id="{0E560119-243B-4B97-BFD9-6C467EFB7F44}"/>
              </a:ext>
            </a:extLst>
          </p:cNvPr>
          <p:cNvPicPr>
            <a:picLocks noChangeAspect="1"/>
          </p:cNvPicPr>
          <p:nvPr/>
        </p:nvPicPr>
        <p:blipFill>
          <a:blip r:embed="rId5"/>
          <a:stretch>
            <a:fillRect/>
          </a:stretch>
        </p:blipFill>
        <p:spPr>
          <a:xfrm>
            <a:off x="9889629" y="3225992"/>
            <a:ext cx="1676487" cy="1519317"/>
          </a:xfrm>
          <a:prstGeom prst="rect">
            <a:avLst/>
          </a:prstGeom>
          <a:ln>
            <a:solidFill>
              <a:schemeClr val="accent1"/>
            </a:solidFill>
          </a:ln>
        </p:spPr>
      </p:pic>
      <p:sp>
        <p:nvSpPr>
          <p:cNvPr id="14" name="Shape 703">
            <a:extLst>
              <a:ext uri="{FF2B5EF4-FFF2-40B4-BE49-F238E27FC236}">
                <a16:creationId xmlns:a16="http://schemas.microsoft.com/office/drawing/2014/main" id="{F67FC324-04B5-4261-B51B-661A5C271EEF}"/>
              </a:ext>
            </a:extLst>
          </p:cNvPr>
          <p:cNvSpPr/>
          <p:nvPr/>
        </p:nvSpPr>
        <p:spPr>
          <a:xfrm>
            <a:off x="8837330" y="411854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Shape 590">
            <a:extLst>
              <a:ext uri="{FF2B5EF4-FFF2-40B4-BE49-F238E27FC236}">
                <a16:creationId xmlns:a16="http://schemas.microsoft.com/office/drawing/2014/main" id="{0FF1A602-79B1-4F2C-9D40-138B3796F137}"/>
              </a:ext>
            </a:extLst>
          </p:cNvPr>
          <p:cNvSpPr/>
          <p:nvPr/>
        </p:nvSpPr>
        <p:spPr>
          <a:xfrm>
            <a:off x="10363200" y="3373804"/>
            <a:ext cx="557408" cy="331162"/>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6" name="Billede 15">
            <a:extLst>
              <a:ext uri="{FF2B5EF4-FFF2-40B4-BE49-F238E27FC236}">
                <a16:creationId xmlns:a16="http://schemas.microsoft.com/office/drawing/2014/main" id="{913BD79A-D1E2-4AC8-8EE7-40F1DA5B71B2}"/>
              </a:ext>
            </a:extLst>
          </p:cNvPr>
          <p:cNvPicPr>
            <a:picLocks noChangeAspect="1"/>
          </p:cNvPicPr>
          <p:nvPr/>
        </p:nvPicPr>
        <p:blipFill>
          <a:blip r:embed="rId6"/>
          <a:stretch>
            <a:fillRect/>
          </a:stretch>
        </p:blipFill>
        <p:spPr>
          <a:xfrm>
            <a:off x="9940846" y="5529033"/>
            <a:ext cx="1600355" cy="340306"/>
          </a:xfrm>
          <a:prstGeom prst="rect">
            <a:avLst/>
          </a:prstGeom>
          <a:ln>
            <a:solidFill>
              <a:schemeClr val="accent1"/>
            </a:solidFill>
          </a:ln>
        </p:spPr>
      </p:pic>
      <p:sp>
        <p:nvSpPr>
          <p:cNvPr id="17" name="Shape 703">
            <a:extLst>
              <a:ext uri="{FF2B5EF4-FFF2-40B4-BE49-F238E27FC236}">
                <a16:creationId xmlns:a16="http://schemas.microsoft.com/office/drawing/2014/main" id="{10046508-E741-4703-A3A7-C2EA11FA4ED6}"/>
              </a:ext>
            </a:extLst>
          </p:cNvPr>
          <p:cNvSpPr/>
          <p:nvPr/>
        </p:nvSpPr>
        <p:spPr>
          <a:xfrm>
            <a:off x="8910481" y="535288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Shape 358">
            <a:extLst>
              <a:ext uri="{FF2B5EF4-FFF2-40B4-BE49-F238E27FC236}">
                <a16:creationId xmlns:a16="http://schemas.microsoft.com/office/drawing/2014/main" id="{F90C4BA5-53D7-4E2C-AAA2-E0F4BF9C7A63}"/>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Shape 363">
            <a:extLst>
              <a:ext uri="{FF2B5EF4-FFF2-40B4-BE49-F238E27FC236}">
                <a16:creationId xmlns:a16="http://schemas.microsoft.com/office/drawing/2014/main" id="{A362657E-F743-4A56-8FDE-B7BD39AB46D9}"/>
              </a:ext>
            </a:extLst>
          </p:cNvPr>
          <p:cNvSpPr txBox="1"/>
          <p:nvPr/>
        </p:nvSpPr>
        <p:spPr>
          <a:xfrm>
            <a:off x="10539181" y="55613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22" name="Pladsholder til tekst 4">
            <a:extLst>
              <a:ext uri="{FF2B5EF4-FFF2-40B4-BE49-F238E27FC236}">
                <a16:creationId xmlns:a16="http://schemas.microsoft.com/office/drawing/2014/main" id="{4750EEBF-F5A3-4393-B7C5-DCD42B784EFB}"/>
              </a:ext>
            </a:extLst>
          </p:cNvPr>
          <p:cNvSpPr txBox="1">
            <a:spLocks/>
          </p:cNvSpPr>
          <p:nvPr/>
        </p:nvSpPr>
        <p:spPr>
          <a:xfrm>
            <a:off x="821266" y="392430"/>
            <a:ext cx="10515317" cy="458420"/>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1440" b="1" kern="1200" spc="360">
                <a:solidFill>
                  <a:srgbClr val="2091A2"/>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r>
              <a:rPr lang="da-DK" sz="1200"/>
              <a:t>ARKIVERING AF BEVARINGSPLIGTIGT MATERIALE FRA</a:t>
            </a:r>
          </a:p>
          <a:p>
            <a:r>
              <a:rPr lang="da-DK" sz="1200"/>
              <a:t>FÆLLES DOKUMENTARKIVER OG SAMLEMAPPER</a:t>
            </a:r>
          </a:p>
        </p:txBody>
      </p:sp>
    </p:spTree>
    <p:custDataLst>
      <p:tags r:id="rId1"/>
    </p:custDataLst>
    <p:extLst>
      <p:ext uri="{BB962C8B-B14F-4D97-AF65-F5344CB8AC3E}">
        <p14:creationId xmlns:p14="http://schemas.microsoft.com/office/powerpoint/2010/main" val="2972077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ladsholder til tekst 4">
            <a:extLst>
              <a:ext uri="{FF2B5EF4-FFF2-40B4-BE49-F238E27FC236}">
                <a16:creationId xmlns:a16="http://schemas.microsoft.com/office/drawing/2014/main" id="{8E10AC07-8479-4CFA-B2D8-C573DFD00583}"/>
              </a:ext>
            </a:extLst>
          </p:cNvPr>
          <p:cNvSpPr txBox="1">
            <a:spLocks/>
          </p:cNvSpPr>
          <p:nvPr/>
        </p:nvSpPr>
        <p:spPr>
          <a:xfrm>
            <a:off x="821266" y="392430"/>
            <a:ext cx="10515317" cy="458420"/>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1440" b="1" kern="1200" spc="360">
                <a:solidFill>
                  <a:srgbClr val="2091A2"/>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r>
              <a:rPr lang="da-DK" sz="1200"/>
              <a:t>ARKIVERING AF BEVARINGSPLIGTIGT MATERIALE</a:t>
            </a:r>
          </a:p>
          <a:p>
            <a:r>
              <a:rPr lang="da-DK" sz="1200"/>
              <a:t>FRA FÆLLES DOKUMENTARKIVER OG SAMLEMAPPER</a:t>
            </a:r>
          </a:p>
        </p:txBody>
      </p:sp>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1289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Arkivering af bevaringspligtigt</a:t>
            </a:r>
            <a:br>
              <a:rPr lang="da-DK"/>
            </a:br>
            <a:r>
              <a:rPr lang="da-DK"/>
              <a:t>materiale fra fælles dokumentarkiver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5"/>
            <a:ext cx="1923151" cy="3713537"/>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indent="-228600">
              <a:buFont typeface="+mj-lt"/>
              <a:buAutoNum type="arabicPeriod" startAt="9"/>
            </a:pPr>
            <a:r>
              <a:rPr lang="da-DK" sz="1200"/>
              <a:t>Klik på ”Vedhæft fil” og vælg den fil, du vil uploade (i stifinder)</a:t>
            </a:r>
          </a:p>
          <a:p>
            <a:pPr marL="228600" indent="-228600">
              <a:buFont typeface="+mj-lt"/>
              <a:buAutoNum type="arabicPeriod" startAt="9"/>
            </a:pPr>
            <a:endParaRPr lang="da-DK" sz="1200"/>
          </a:p>
          <a:p>
            <a:pPr marL="228600" indent="-228600">
              <a:buFont typeface="+mj-lt"/>
              <a:buAutoNum type="arabicPeriod" startAt="9"/>
            </a:pPr>
            <a:r>
              <a:rPr lang="da-DK" sz="1200"/>
              <a:t>Giv filen en sigende titel</a:t>
            </a:r>
          </a:p>
          <a:p>
            <a:pPr marL="228600" indent="-228600">
              <a:buFont typeface="+mj-lt"/>
              <a:buAutoNum type="arabicPeriod" startAt="9"/>
            </a:pPr>
            <a:endParaRPr lang="da-DK" sz="1200"/>
          </a:p>
          <a:p>
            <a:pPr marL="228600" indent="-228600">
              <a:buFont typeface="+mj-lt"/>
              <a:buAutoNum type="arabicPeriod" startAt="9"/>
            </a:pPr>
            <a:endParaRPr lang="da-DK" sz="1200"/>
          </a:p>
          <a:p>
            <a:pPr marL="228600" indent="-228600">
              <a:buFont typeface="+mj-lt"/>
              <a:buAutoNum type="arabicPeriod" startAt="9"/>
            </a:pPr>
            <a:endParaRPr lang="da-DK" sz="1200"/>
          </a:p>
          <a:p>
            <a:pPr marL="228600" indent="-228600">
              <a:buFont typeface="+mj-lt"/>
              <a:buAutoNum type="arabicPeriod" startAt="9"/>
            </a:pPr>
            <a:r>
              <a:rPr lang="da-DK" sz="1200"/>
              <a:t>Sæt IKKE flueben i ”Filen er kommunens persondatapolitik”</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9"/>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LEDELSE</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10" name="Shape 353">
            <a:extLst>
              <a:ext uri="{FF2B5EF4-FFF2-40B4-BE49-F238E27FC236}">
                <a16:creationId xmlns:a16="http://schemas.microsoft.com/office/drawing/2014/main" id="{E53D53D0-A87D-4C9D-9314-08207B224D3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indent="-228600">
              <a:buFont typeface="+mj-lt"/>
              <a:buAutoNum type="arabicPeriod" startAt="10"/>
            </a:pPr>
            <a:r>
              <a:rPr lang="da-DK" sz="1200"/>
              <a:t>Søg de grupper frem, som skal have adgang til filen i feltet ”Søg blandt grupper”. Fx ”Alle medarbejdere på </a:t>
            </a:r>
            <a:r>
              <a:rPr lang="da-DK" sz="1200" err="1"/>
              <a:t>skolenavn</a:t>
            </a:r>
            <a:r>
              <a:rPr lang="da-DK" sz="1200"/>
              <a:t>”</a:t>
            </a:r>
          </a:p>
          <a:p>
            <a:pPr marL="228600" indent="-228600">
              <a:buFont typeface="+mj-lt"/>
              <a:buAutoNum type="arabicPeriod" startAt="10"/>
            </a:pPr>
            <a:endParaRPr lang="da-DK" sz="1200"/>
          </a:p>
          <a:p>
            <a:pPr marL="228600" indent="-228600">
              <a:buFont typeface="+mj-lt"/>
              <a:buAutoNum type="arabicPeriod" startAt="10"/>
            </a:pPr>
            <a:endParaRPr lang="da-DK" sz="1200"/>
          </a:p>
          <a:p>
            <a:pPr marL="228600" indent="-228600">
              <a:buFont typeface="+mj-lt"/>
              <a:buAutoNum type="arabicPeriod" startAt="10"/>
            </a:pPr>
            <a:endParaRPr lang="da-DK" sz="1200"/>
          </a:p>
          <a:p>
            <a:pPr marL="228600" indent="-228600">
              <a:buFont typeface="+mj-lt"/>
              <a:buAutoNum type="arabicPeriod" startAt="10"/>
            </a:pPr>
            <a:endParaRPr lang="da-DK" sz="1200"/>
          </a:p>
          <a:p>
            <a:pPr marL="228600" indent="-228600">
              <a:buFont typeface="+mj-lt"/>
              <a:buAutoNum type="arabicPeriod" startAt="10"/>
            </a:pPr>
            <a:endParaRPr lang="da-DK" sz="1200"/>
          </a:p>
          <a:p>
            <a:pPr marL="228600" indent="-228600">
              <a:buFont typeface="+mj-lt"/>
              <a:buAutoNum type="arabicPeriod" startAt="10"/>
            </a:pPr>
            <a:endParaRPr lang="da-DK" sz="1200"/>
          </a:p>
          <a:p>
            <a:pPr marL="228600" indent="-228600">
              <a:buFont typeface="+mj-lt"/>
              <a:buAutoNum type="arabicPeriod" startAt="10"/>
            </a:pPr>
            <a:endParaRPr lang="da-DK" sz="1200"/>
          </a:p>
          <a:p>
            <a:pPr marL="228600" indent="-228600">
              <a:buFont typeface="+mj-lt"/>
              <a:buAutoNum type="arabicPeriod" startAt="10"/>
            </a:pPr>
            <a:r>
              <a:rPr lang="da-DK" sz="1200"/>
              <a:t>Tryk på ”Opret”.</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pic>
        <p:nvPicPr>
          <p:cNvPr id="8" name="Billede 7">
            <a:extLst>
              <a:ext uri="{FF2B5EF4-FFF2-40B4-BE49-F238E27FC236}">
                <a16:creationId xmlns:a16="http://schemas.microsoft.com/office/drawing/2014/main" id="{CE989F3A-AEED-4DE7-B8C6-1F538ABC76F4}"/>
              </a:ext>
            </a:extLst>
          </p:cNvPr>
          <p:cNvPicPr>
            <a:picLocks noChangeAspect="1"/>
          </p:cNvPicPr>
          <p:nvPr/>
        </p:nvPicPr>
        <p:blipFill rotWithShape="1">
          <a:blip r:embed="rId3"/>
          <a:srcRect l="-1" r="67153" b="48469"/>
          <a:stretch/>
        </p:blipFill>
        <p:spPr>
          <a:xfrm>
            <a:off x="3782256" y="2115790"/>
            <a:ext cx="1600355" cy="1838037"/>
          </a:xfrm>
          <a:prstGeom prst="rect">
            <a:avLst/>
          </a:prstGeom>
          <a:ln>
            <a:solidFill>
              <a:schemeClr val="accent1"/>
            </a:solidFill>
          </a:ln>
        </p:spPr>
      </p:pic>
      <p:sp>
        <p:nvSpPr>
          <p:cNvPr id="9" name="Shape 703">
            <a:extLst>
              <a:ext uri="{FF2B5EF4-FFF2-40B4-BE49-F238E27FC236}">
                <a16:creationId xmlns:a16="http://schemas.microsoft.com/office/drawing/2014/main" id="{52863D96-5AED-4816-9361-183BB3414DD4}"/>
              </a:ext>
            </a:extLst>
          </p:cNvPr>
          <p:cNvSpPr/>
          <p:nvPr/>
        </p:nvSpPr>
        <p:spPr>
          <a:xfrm>
            <a:off x="2744134" y="237817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Shape 703">
            <a:extLst>
              <a:ext uri="{FF2B5EF4-FFF2-40B4-BE49-F238E27FC236}">
                <a16:creationId xmlns:a16="http://schemas.microsoft.com/office/drawing/2014/main" id="{AA3645B5-96C9-4C27-8CF4-C3C72E5A3178}"/>
              </a:ext>
            </a:extLst>
          </p:cNvPr>
          <p:cNvSpPr/>
          <p:nvPr/>
        </p:nvSpPr>
        <p:spPr>
          <a:xfrm>
            <a:off x="2744134" y="3110888"/>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 name="Billede 10">
            <a:extLst>
              <a:ext uri="{FF2B5EF4-FFF2-40B4-BE49-F238E27FC236}">
                <a16:creationId xmlns:a16="http://schemas.microsoft.com/office/drawing/2014/main" id="{1A7CEE05-6FFE-4B8E-A0BB-C8696D6B4555}"/>
              </a:ext>
            </a:extLst>
          </p:cNvPr>
          <p:cNvPicPr>
            <a:picLocks noChangeAspect="1"/>
          </p:cNvPicPr>
          <p:nvPr/>
        </p:nvPicPr>
        <p:blipFill rotWithShape="1">
          <a:blip r:embed="rId4"/>
          <a:srcRect t="18064"/>
          <a:stretch/>
        </p:blipFill>
        <p:spPr>
          <a:xfrm>
            <a:off x="7699622" y="2968294"/>
            <a:ext cx="4099915" cy="1155153"/>
          </a:xfrm>
          <a:prstGeom prst="rect">
            <a:avLst/>
          </a:prstGeom>
          <a:ln>
            <a:solidFill>
              <a:schemeClr val="accent1"/>
            </a:solidFill>
          </a:ln>
        </p:spPr>
      </p:pic>
      <p:pic>
        <p:nvPicPr>
          <p:cNvPr id="20" name="Billede 19">
            <a:extLst>
              <a:ext uri="{FF2B5EF4-FFF2-40B4-BE49-F238E27FC236}">
                <a16:creationId xmlns:a16="http://schemas.microsoft.com/office/drawing/2014/main" id="{6143BE66-A6A9-4B80-A5A3-D3F4E132EC4E}"/>
              </a:ext>
            </a:extLst>
          </p:cNvPr>
          <p:cNvPicPr>
            <a:picLocks noChangeAspect="1"/>
          </p:cNvPicPr>
          <p:nvPr/>
        </p:nvPicPr>
        <p:blipFill rotWithShape="1">
          <a:blip r:embed="rId4"/>
          <a:srcRect r="51464" b="75147"/>
          <a:stretch/>
        </p:blipFill>
        <p:spPr>
          <a:xfrm>
            <a:off x="3777906" y="4551778"/>
            <a:ext cx="1600355" cy="281797"/>
          </a:xfrm>
          <a:prstGeom prst="rect">
            <a:avLst/>
          </a:prstGeom>
          <a:ln>
            <a:solidFill>
              <a:schemeClr val="accent1"/>
            </a:solidFill>
          </a:ln>
        </p:spPr>
      </p:pic>
      <p:sp>
        <p:nvSpPr>
          <p:cNvPr id="23" name="Shape 590">
            <a:extLst>
              <a:ext uri="{FF2B5EF4-FFF2-40B4-BE49-F238E27FC236}">
                <a16:creationId xmlns:a16="http://schemas.microsoft.com/office/drawing/2014/main" id="{59AC357F-A40E-4DEE-A55D-8EBD1D9BB9FE}"/>
              </a:ext>
            </a:extLst>
          </p:cNvPr>
          <p:cNvSpPr/>
          <p:nvPr/>
        </p:nvSpPr>
        <p:spPr>
          <a:xfrm>
            <a:off x="3655987" y="4474227"/>
            <a:ext cx="557408" cy="46372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Shape 590">
            <a:extLst>
              <a:ext uri="{FF2B5EF4-FFF2-40B4-BE49-F238E27FC236}">
                <a16:creationId xmlns:a16="http://schemas.microsoft.com/office/drawing/2014/main" id="{0FF1A602-79B1-4F2C-9D40-138B3796F137}"/>
              </a:ext>
            </a:extLst>
          </p:cNvPr>
          <p:cNvSpPr/>
          <p:nvPr/>
        </p:nvSpPr>
        <p:spPr>
          <a:xfrm>
            <a:off x="9746024" y="3423991"/>
            <a:ext cx="2049958" cy="563424"/>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7" name="Billede 16">
            <a:extLst>
              <a:ext uri="{FF2B5EF4-FFF2-40B4-BE49-F238E27FC236}">
                <a16:creationId xmlns:a16="http://schemas.microsoft.com/office/drawing/2014/main" id="{2FE05AE4-2F3F-402D-9592-61211A9E32F4}"/>
              </a:ext>
            </a:extLst>
          </p:cNvPr>
          <p:cNvPicPr>
            <a:picLocks noChangeAspect="1"/>
          </p:cNvPicPr>
          <p:nvPr/>
        </p:nvPicPr>
        <p:blipFill>
          <a:blip r:embed="rId5"/>
          <a:stretch>
            <a:fillRect/>
          </a:stretch>
        </p:blipFill>
        <p:spPr>
          <a:xfrm>
            <a:off x="10195627" y="4450921"/>
            <a:ext cx="1600355" cy="829382"/>
          </a:xfrm>
          <a:prstGeom prst="rect">
            <a:avLst/>
          </a:prstGeom>
          <a:ln>
            <a:solidFill>
              <a:schemeClr val="accent1"/>
            </a:solidFill>
          </a:ln>
        </p:spPr>
      </p:pic>
      <p:sp>
        <p:nvSpPr>
          <p:cNvPr id="12" name="Shape 703">
            <a:extLst>
              <a:ext uri="{FF2B5EF4-FFF2-40B4-BE49-F238E27FC236}">
                <a16:creationId xmlns:a16="http://schemas.microsoft.com/office/drawing/2014/main" id="{23F4715A-5C03-4657-9CCD-1520FE1BC37C}"/>
              </a:ext>
            </a:extLst>
          </p:cNvPr>
          <p:cNvSpPr/>
          <p:nvPr/>
        </p:nvSpPr>
        <p:spPr>
          <a:xfrm>
            <a:off x="9245057" y="4484580"/>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Shape 358">
            <a:extLst>
              <a:ext uri="{FF2B5EF4-FFF2-40B4-BE49-F238E27FC236}">
                <a16:creationId xmlns:a16="http://schemas.microsoft.com/office/drawing/2014/main" id="{061E247B-F584-41FC-9A64-F2755E2FC1A3}"/>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Shape 363">
            <a:extLst>
              <a:ext uri="{FF2B5EF4-FFF2-40B4-BE49-F238E27FC236}">
                <a16:creationId xmlns:a16="http://schemas.microsoft.com/office/drawing/2014/main" id="{AC216D54-8D15-43BB-AC09-962DA301DCE3}"/>
              </a:ext>
            </a:extLst>
          </p:cNvPr>
          <p:cNvSpPr txBox="1"/>
          <p:nvPr/>
        </p:nvSpPr>
        <p:spPr>
          <a:xfrm>
            <a:off x="10539181" y="55613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Tree>
    <p:custDataLst>
      <p:tags r:id="rId1"/>
    </p:custDataLst>
    <p:extLst>
      <p:ext uri="{BB962C8B-B14F-4D97-AF65-F5344CB8AC3E}">
        <p14:creationId xmlns:p14="http://schemas.microsoft.com/office/powerpoint/2010/main" val="2419067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03EFC6A8-754B-40AD-B7A4-4035CA82C757}"/>
              </a:ext>
            </a:extLst>
          </p:cNvPr>
          <p:cNvPicPr>
            <a:picLocks noChangeAspect="1"/>
          </p:cNvPicPr>
          <p:nvPr/>
        </p:nvPicPr>
        <p:blipFill>
          <a:blip r:embed="rId3"/>
          <a:stretch>
            <a:fillRect/>
          </a:stretch>
        </p:blipFill>
        <p:spPr>
          <a:xfrm>
            <a:off x="4214379" y="2324010"/>
            <a:ext cx="1476637" cy="1536180"/>
          </a:xfrm>
          <a:prstGeom prst="rect">
            <a:avLst/>
          </a:prstGeom>
          <a:ln>
            <a:solidFill>
              <a:srgbClr val="1F7298"/>
            </a:solidFill>
          </a:ln>
        </p:spPr>
      </p:pic>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1289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Arkivering af bevaringspligtigt</a:t>
            </a:r>
            <a:br>
              <a:rPr lang="da-DK"/>
            </a:br>
            <a:r>
              <a:rPr lang="da-DK"/>
              <a:t>materiale fra fælles samlemapper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indent="-228600">
              <a:buFont typeface="+mj-lt"/>
              <a:buAutoNum type="arabicPeriod"/>
            </a:pPr>
            <a:r>
              <a:rPr lang="da-DK" sz="1200"/>
              <a:t> Klik på ”Arkiv” i venstre side</a:t>
            </a:r>
          </a:p>
          <a:p>
            <a:pPr marL="228600" indent="-228600">
              <a:buFont typeface="+mj-lt"/>
              <a:buAutoNum type="arabicPeriod"/>
            </a:pPr>
            <a:endParaRPr lang="da-DK" sz="1200"/>
          </a:p>
          <a:p>
            <a:pPr marL="228600" indent="-228600">
              <a:buFont typeface="+mj-lt"/>
              <a:buAutoNum type="arabicPeriod"/>
            </a:pPr>
            <a:endParaRPr lang="da-DK" sz="1200"/>
          </a:p>
          <a:p>
            <a:pPr marL="228600" indent="-228600">
              <a:buFont typeface="+mj-lt"/>
              <a:buAutoNum type="arabicPeriod"/>
            </a:pPr>
            <a:endParaRPr lang="da-DK" sz="1200"/>
          </a:p>
          <a:p>
            <a:pPr marL="228600" indent="-228600">
              <a:buFont typeface="+mj-lt"/>
              <a:buAutoNum type="arabicPeriod"/>
            </a:pPr>
            <a:endParaRPr lang="da-DK" sz="1200"/>
          </a:p>
          <a:p>
            <a:pPr marL="228600" indent="-228600">
              <a:buFont typeface="+mj-lt"/>
              <a:buAutoNum type="arabicPeriod"/>
            </a:pPr>
            <a:endParaRPr lang="da-DK" sz="1200"/>
          </a:p>
          <a:p>
            <a:pPr marL="228600" indent="-228600">
              <a:buFont typeface="+mj-lt"/>
              <a:buAutoNum type="arabicPeriod"/>
            </a:pPr>
            <a:endParaRPr lang="da-DK" sz="1200"/>
          </a:p>
          <a:p>
            <a:pPr marL="228600" indent="-228600">
              <a:buFont typeface="+mj-lt"/>
              <a:buAutoNum type="arabicPeriod"/>
            </a:pPr>
            <a:r>
              <a:rPr lang="da-DK" sz="1200"/>
              <a:t>Klik på ”Samlemapper”</a:t>
            </a:r>
          </a:p>
          <a:p>
            <a:pPr marL="228600" indent="-228600">
              <a:buFont typeface="+mj-lt"/>
              <a:buAutoNum type="arabicPeriod"/>
            </a:pPr>
            <a:endParaRPr lang="da-DK" sz="1200"/>
          </a:p>
          <a:p>
            <a:pPr marL="228600" indent="-228600">
              <a:buFont typeface="+mj-lt"/>
              <a:buAutoNum type="arabicPeriod"/>
            </a:pPr>
            <a:endParaRPr lang="da-DK" sz="1200"/>
          </a:p>
          <a:p>
            <a:pPr marL="228600" indent="-228600">
              <a:buFont typeface="+mj-lt"/>
              <a:buAutoNum type="arabicPeriod"/>
            </a:pPr>
            <a:endParaRPr lang="da-DK" sz="1200"/>
          </a:p>
          <a:p>
            <a:pPr marL="228600" indent="-228600">
              <a:buFont typeface="+mj-lt"/>
              <a:buAutoNum type="arabicPeriod"/>
            </a:pPr>
            <a:endParaRPr lang="da-DK" sz="1200"/>
          </a:p>
          <a:p>
            <a:pPr marR="0" lvl="0" algn="l" defTabSz="822960" rtl="0" eaLnBrk="1" fontAlgn="auto" latinLnBrk="0" hangingPunct="1">
              <a:lnSpc>
                <a:spcPct val="100000"/>
              </a:lnSpc>
              <a:spcBef>
                <a:spcPts val="900"/>
              </a:spcBef>
              <a:spcAft>
                <a:spcPts val="0"/>
              </a:spcAft>
              <a:buClrTx/>
              <a:buSzPts val="1100"/>
              <a:tabLst/>
              <a:defRPr/>
            </a:pPr>
            <a:r>
              <a:rPr kumimoji="0" lang="da-DK" sz="120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LEDELSE</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7" name="Shape 703">
            <a:extLst>
              <a:ext uri="{FF2B5EF4-FFF2-40B4-BE49-F238E27FC236}">
                <a16:creationId xmlns:a16="http://schemas.microsoft.com/office/drawing/2014/main" id="{DA4B3F72-4DC5-4587-8098-24A8D9D2CD1C}"/>
              </a:ext>
            </a:extLst>
          </p:cNvPr>
          <p:cNvSpPr/>
          <p:nvPr/>
        </p:nvSpPr>
        <p:spPr>
          <a:xfrm>
            <a:off x="3105683" y="235658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Billede 9">
            <a:extLst>
              <a:ext uri="{FF2B5EF4-FFF2-40B4-BE49-F238E27FC236}">
                <a16:creationId xmlns:a16="http://schemas.microsoft.com/office/drawing/2014/main" id="{CEA9C599-D1AE-4C8C-9BBA-7C185703CA89}"/>
              </a:ext>
            </a:extLst>
          </p:cNvPr>
          <p:cNvPicPr>
            <a:picLocks noChangeAspect="1"/>
          </p:cNvPicPr>
          <p:nvPr/>
        </p:nvPicPr>
        <p:blipFill rotWithShape="1">
          <a:blip r:embed="rId3"/>
          <a:srcRect t="17779"/>
          <a:stretch/>
        </p:blipFill>
        <p:spPr>
          <a:xfrm>
            <a:off x="4214378" y="3963623"/>
            <a:ext cx="1476637" cy="1263066"/>
          </a:xfrm>
          <a:prstGeom prst="rect">
            <a:avLst/>
          </a:prstGeom>
          <a:ln>
            <a:solidFill>
              <a:srgbClr val="1F7298"/>
            </a:solidFill>
          </a:ln>
        </p:spPr>
      </p:pic>
      <p:sp>
        <p:nvSpPr>
          <p:cNvPr id="8" name="Shape 703">
            <a:extLst>
              <a:ext uri="{FF2B5EF4-FFF2-40B4-BE49-F238E27FC236}">
                <a16:creationId xmlns:a16="http://schemas.microsoft.com/office/drawing/2014/main" id="{D3FB0803-2F14-4DF6-9F0F-42FE96A5D949}"/>
              </a:ext>
            </a:extLst>
          </p:cNvPr>
          <p:cNvSpPr/>
          <p:nvPr/>
        </p:nvSpPr>
        <p:spPr>
          <a:xfrm>
            <a:off x="3116857" y="476110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Shape 353">
            <a:extLst>
              <a:ext uri="{FF2B5EF4-FFF2-40B4-BE49-F238E27FC236}">
                <a16:creationId xmlns:a16="http://schemas.microsoft.com/office/drawing/2014/main" id="{DA50F1D3-22D6-4DEA-B0B9-D501786ABD79}"/>
              </a:ext>
            </a:extLst>
          </p:cNvPr>
          <p:cNvSpPr txBox="1">
            <a:spLocks/>
          </p:cNvSpPr>
          <p:nvPr/>
        </p:nvSpPr>
        <p:spPr>
          <a:xfrm>
            <a:off x="5808373" y="1994536"/>
            <a:ext cx="5127482"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indent="-228600">
              <a:buFont typeface="+mj-lt"/>
              <a:buAutoNum type="arabicPeriod" startAt="3"/>
            </a:pPr>
            <a:r>
              <a:rPr lang="da-DK" sz="1200">
                <a:solidFill>
                  <a:srgbClr val="000000"/>
                </a:solidFill>
                <a:latin typeface="Calibri" panose="020F0502020204030204"/>
              </a:rPr>
              <a:t>Gennemgå indholdet af alle samlemapper:</a:t>
            </a:r>
            <a:endParaRPr lang="da-DK" sz="1200"/>
          </a:p>
          <a:p>
            <a:r>
              <a:rPr lang="da-DK" sz="1050" b="1" u="sng">
                <a:solidFill>
                  <a:srgbClr val="000000"/>
                </a:solidFill>
                <a:latin typeface="Calibri" panose="020F0502020204030204"/>
              </a:rPr>
              <a:t>I SKAL arkivere materiale af følgende slags i eDoc:</a:t>
            </a:r>
          </a:p>
          <a:p>
            <a:pPr marL="285750" indent="-285750">
              <a:buFont typeface="Arial" panose="020B0604020202020204" pitchFamily="34" charset="0"/>
              <a:buChar char="•"/>
            </a:pPr>
            <a:r>
              <a:rPr lang="da-DK" sz="1050"/>
              <a:t>Vedtægter, interne politikker, retningslinjer og reglementer</a:t>
            </a:r>
          </a:p>
          <a:p>
            <a:pPr marL="285750" indent="-285750">
              <a:buFont typeface="Arial" panose="020B0604020202020204" pitchFamily="34" charset="0"/>
              <a:buChar char="•"/>
            </a:pPr>
            <a:r>
              <a:rPr lang="da-DK" sz="1050"/>
              <a:t>Dagsordener, beslutnings- og forhandlingsreferater samt mødereferater fra følgende bestyrelser, råd og udvalg:</a:t>
            </a:r>
          </a:p>
          <a:p>
            <a:pPr marL="556260" lvl="1" indent="-285750"/>
            <a:r>
              <a:rPr lang="da-DK" sz="1050"/>
              <a:t>Afdelingsmøder (Indskoling, mellemtrin og udskoling eller lignende opdeling) såfremt de er brugt til at tage beslutninger for skolens virke</a:t>
            </a:r>
          </a:p>
          <a:p>
            <a:pPr marL="556260" lvl="1" indent="-285750"/>
            <a:r>
              <a:rPr lang="da-DK" sz="1050"/>
              <a:t>Møder for personalegrupper (fx lærermøde, TAP-møde)</a:t>
            </a:r>
          </a:p>
          <a:p>
            <a:pPr marL="556260" lvl="1" indent="-285750"/>
            <a:r>
              <a:rPr lang="da-DK" sz="1050"/>
              <a:t>Møder for alle pædagogiske medarbejdere (fx pædagogisk rådsmøde eller lignende)</a:t>
            </a:r>
          </a:p>
          <a:p>
            <a:pPr marL="556260" lvl="1" indent="-285750"/>
            <a:r>
              <a:rPr lang="da-DK" sz="1050"/>
              <a:t>Møder i særlige udvalg (fx MED-udvalg, pædagogisk udvalg, udvalg for udviklingsprojekter på skolen, møder vedr. specielle tiltag fx i skolens ressourcecenter/PLC)</a:t>
            </a:r>
          </a:p>
          <a:p>
            <a:pPr marL="556260" lvl="1" indent="-285750"/>
            <a:r>
              <a:rPr lang="da-DK" sz="1050"/>
              <a:t>Materiale, der belyser særlige aktiviteter, arrangementer, udviklingsarbejde og forsøgsvirksomhed</a:t>
            </a:r>
          </a:p>
          <a:p>
            <a:pPr marL="285750" indent="-285750">
              <a:buFont typeface="Arial" panose="020B0604020202020204" pitchFamily="34" charset="0"/>
              <a:buChar char="•"/>
            </a:pPr>
            <a:r>
              <a:rPr lang="da-DK" sz="1050"/>
              <a:t>Udgivelser med en vis informationsværdi (primært udgivelser, der afspejler principper, ideer eller holdninger):</a:t>
            </a:r>
          </a:p>
          <a:p>
            <a:pPr marL="499110" lvl="1" indent="-228600"/>
            <a:r>
              <a:rPr lang="da-DK" sz="1050"/>
              <a:t>Årsberetninger</a:t>
            </a:r>
          </a:p>
          <a:p>
            <a:pPr marL="499110" lvl="1" indent="-228600"/>
            <a:r>
              <a:rPr lang="da-DK" sz="1050"/>
              <a:t>Personaleblade</a:t>
            </a:r>
          </a:p>
          <a:p>
            <a:pPr marL="499110" lvl="1" indent="-228600"/>
            <a:r>
              <a:rPr lang="da-DK" sz="1050"/>
              <a:t>Meddelelsesblade</a:t>
            </a:r>
          </a:p>
          <a:p>
            <a:pPr marL="499110" lvl="1" indent="-228600"/>
            <a:r>
              <a:rPr lang="da-DK" sz="1050"/>
              <a:t>Nyhedsbreve m.m. </a:t>
            </a:r>
            <a:endParaRPr kumimoji="0" lang="da-DK" sz="105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13" name="Shape 358">
            <a:extLst>
              <a:ext uri="{FF2B5EF4-FFF2-40B4-BE49-F238E27FC236}">
                <a16:creationId xmlns:a16="http://schemas.microsoft.com/office/drawing/2014/main" id="{CD03AD69-5243-4B7C-A48D-80FF13755F97}"/>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Shape 363">
            <a:extLst>
              <a:ext uri="{FF2B5EF4-FFF2-40B4-BE49-F238E27FC236}">
                <a16:creationId xmlns:a16="http://schemas.microsoft.com/office/drawing/2014/main" id="{E0539AE1-42E5-43E9-B57A-48FD98E214C5}"/>
              </a:ext>
            </a:extLst>
          </p:cNvPr>
          <p:cNvSpPr txBox="1"/>
          <p:nvPr/>
        </p:nvSpPr>
        <p:spPr>
          <a:xfrm>
            <a:off x="10539181" y="55613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15" name="Pladsholder til tekst 4">
            <a:extLst>
              <a:ext uri="{FF2B5EF4-FFF2-40B4-BE49-F238E27FC236}">
                <a16:creationId xmlns:a16="http://schemas.microsoft.com/office/drawing/2014/main" id="{66946E6D-12E4-43F9-A11B-A68DE7FB85A0}"/>
              </a:ext>
            </a:extLst>
          </p:cNvPr>
          <p:cNvSpPr txBox="1">
            <a:spLocks/>
          </p:cNvSpPr>
          <p:nvPr/>
        </p:nvSpPr>
        <p:spPr>
          <a:xfrm>
            <a:off x="821266" y="392430"/>
            <a:ext cx="10515317" cy="458420"/>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1440" b="1" kern="1200" spc="360">
                <a:solidFill>
                  <a:srgbClr val="2091A2"/>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r>
              <a:rPr lang="da-DK" sz="1200"/>
              <a:t>ARKIVERING AF BEVARINGSPLIGTIGT MATERIALE</a:t>
            </a:r>
          </a:p>
          <a:p>
            <a:r>
              <a:rPr lang="da-DK" sz="1200"/>
              <a:t>FRA FÆLLES DOKUMENTARKIVER OG SAMLEMAPPER</a:t>
            </a:r>
          </a:p>
        </p:txBody>
      </p:sp>
    </p:spTree>
    <p:custDataLst>
      <p:tags r:id="rId1"/>
    </p:custDataLst>
    <p:extLst>
      <p:ext uri="{BB962C8B-B14F-4D97-AF65-F5344CB8AC3E}">
        <p14:creationId xmlns:p14="http://schemas.microsoft.com/office/powerpoint/2010/main" val="3428370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286">
            <a:extLst>
              <a:ext uri="{FF2B5EF4-FFF2-40B4-BE49-F238E27FC236}">
                <a16:creationId xmlns:a16="http://schemas.microsoft.com/office/drawing/2014/main" id="{5D78E18F-C1A1-42B2-A7BC-71162122B46E}"/>
              </a:ext>
            </a:extLst>
          </p:cNvPr>
          <p:cNvSpPr/>
          <p:nvPr/>
        </p:nvSpPr>
        <p:spPr>
          <a:xfrm>
            <a:off x="1765801" y="1493184"/>
            <a:ext cx="9358947" cy="422200"/>
          </a:xfrm>
          <a:prstGeom prst="rect">
            <a:avLst/>
          </a:prstGeom>
          <a:solidFill>
            <a:srgbClr val="E32F4A"/>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Calibri" panose="020F0502020204030204"/>
              <a:ea typeface="Arial"/>
              <a:cs typeface="Arial"/>
              <a:sym typeface="Arial"/>
            </a:endParaRPr>
          </a:p>
        </p:txBody>
      </p:sp>
      <p:sp>
        <p:nvSpPr>
          <p:cNvPr id="5" name="Pladsholder til tekst 4">
            <a:extLst>
              <a:ext uri="{FF2B5EF4-FFF2-40B4-BE49-F238E27FC236}">
                <a16:creationId xmlns:a16="http://schemas.microsoft.com/office/drawing/2014/main" id="{4E90194F-CA96-46EB-A4BE-A559B458C389}"/>
              </a:ext>
            </a:extLst>
          </p:cNvPr>
          <p:cNvSpPr>
            <a:spLocks noGrp="1"/>
          </p:cNvSpPr>
          <p:nvPr>
            <p:ph type="body" sz="quarter" idx="13"/>
          </p:nvPr>
        </p:nvSpPr>
        <p:spPr/>
        <p:txBody>
          <a:bodyPr/>
          <a:lstStyle/>
          <a:p>
            <a:r>
              <a:rPr lang="da-DK" dirty="0">
                <a:latin typeface="+mn-lt"/>
              </a:rPr>
              <a:t>OPRYDNINGS- OG OPSÆTNINGSPLAN SKOLEÅRET 2018/2019</a:t>
            </a:r>
          </a:p>
        </p:txBody>
      </p:sp>
      <p:sp>
        <p:nvSpPr>
          <p:cNvPr id="7" name="Shape 284">
            <a:extLst>
              <a:ext uri="{FF2B5EF4-FFF2-40B4-BE49-F238E27FC236}">
                <a16:creationId xmlns:a16="http://schemas.microsoft.com/office/drawing/2014/main" id="{4ABDF31E-B5CF-4B24-A9A4-8F5D34595BFA}"/>
              </a:ext>
            </a:extLst>
          </p:cNvPr>
          <p:cNvSpPr/>
          <p:nvPr/>
        </p:nvSpPr>
        <p:spPr>
          <a:xfrm>
            <a:off x="426657" y="5911428"/>
            <a:ext cx="10698091" cy="707200"/>
          </a:xfrm>
          <a:prstGeom prst="rect">
            <a:avLst/>
          </a:prstGeom>
          <a:solidFill>
            <a:srgbClr val="002E55"/>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Calibri" panose="020F0502020204030204"/>
              <a:ea typeface="Arial"/>
              <a:cs typeface="Arial"/>
              <a:sym typeface="Arial"/>
            </a:endParaRPr>
          </a:p>
        </p:txBody>
      </p:sp>
      <p:sp>
        <p:nvSpPr>
          <p:cNvPr id="8" name="Shape 285">
            <a:extLst>
              <a:ext uri="{FF2B5EF4-FFF2-40B4-BE49-F238E27FC236}">
                <a16:creationId xmlns:a16="http://schemas.microsoft.com/office/drawing/2014/main" id="{A22BF52A-AAA5-43EA-9B68-DE52F8F1F3FF}"/>
              </a:ext>
            </a:extLst>
          </p:cNvPr>
          <p:cNvSpPr/>
          <p:nvPr/>
        </p:nvSpPr>
        <p:spPr>
          <a:xfrm>
            <a:off x="426657" y="4711863"/>
            <a:ext cx="10698091" cy="1145604"/>
          </a:xfrm>
          <a:prstGeom prst="rect">
            <a:avLst/>
          </a:prstGeom>
          <a:solidFill>
            <a:srgbClr val="1F7298"/>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Calibri" panose="020F0502020204030204"/>
              <a:ea typeface="Arial"/>
              <a:cs typeface="Arial"/>
              <a:sym typeface="Arial"/>
            </a:endParaRPr>
          </a:p>
        </p:txBody>
      </p:sp>
      <p:sp>
        <p:nvSpPr>
          <p:cNvPr id="9" name="Shape 286">
            <a:extLst>
              <a:ext uri="{FF2B5EF4-FFF2-40B4-BE49-F238E27FC236}">
                <a16:creationId xmlns:a16="http://schemas.microsoft.com/office/drawing/2014/main" id="{7BAAD5BD-137A-4903-8F69-6F4BA34272A3}"/>
              </a:ext>
            </a:extLst>
          </p:cNvPr>
          <p:cNvSpPr/>
          <p:nvPr/>
        </p:nvSpPr>
        <p:spPr>
          <a:xfrm>
            <a:off x="426657" y="4222814"/>
            <a:ext cx="10698091" cy="445600"/>
          </a:xfrm>
          <a:prstGeom prst="rect">
            <a:avLst/>
          </a:prstGeom>
          <a:solidFill>
            <a:srgbClr val="128994"/>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Calibri" panose="020F0502020204030204"/>
              <a:ea typeface="Arial"/>
              <a:cs typeface="Arial"/>
              <a:sym typeface="Arial"/>
            </a:endParaRPr>
          </a:p>
        </p:txBody>
      </p:sp>
      <p:sp>
        <p:nvSpPr>
          <p:cNvPr id="10" name="Shape 287">
            <a:extLst>
              <a:ext uri="{FF2B5EF4-FFF2-40B4-BE49-F238E27FC236}">
                <a16:creationId xmlns:a16="http://schemas.microsoft.com/office/drawing/2014/main" id="{49EFE14D-C1E7-4B85-BE0D-FDB4D4325FE1}"/>
              </a:ext>
            </a:extLst>
          </p:cNvPr>
          <p:cNvSpPr/>
          <p:nvPr/>
        </p:nvSpPr>
        <p:spPr>
          <a:xfrm>
            <a:off x="426729" y="1982410"/>
            <a:ext cx="10698091" cy="2210800"/>
          </a:xfrm>
          <a:prstGeom prst="rect">
            <a:avLst/>
          </a:prstGeom>
          <a:solidFill>
            <a:srgbClr val="10BDB7"/>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Calibri" panose="020F0502020204030204"/>
              <a:ea typeface="Arial"/>
              <a:cs typeface="Arial"/>
              <a:sym typeface="Arial"/>
            </a:endParaRPr>
          </a:p>
        </p:txBody>
      </p:sp>
      <p:sp>
        <p:nvSpPr>
          <p:cNvPr id="11" name="Shape 291">
            <a:extLst>
              <a:ext uri="{FF2B5EF4-FFF2-40B4-BE49-F238E27FC236}">
                <a16:creationId xmlns:a16="http://schemas.microsoft.com/office/drawing/2014/main" id="{A84FF389-D965-46F1-AEF4-89082B30C92B}"/>
              </a:ext>
            </a:extLst>
          </p:cNvPr>
          <p:cNvSpPr txBox="1"/>
          <p:nvPr/>
        </p:nvSpPr>
        <p:spPr>
          <a:xfrm>
            <a:off x="1786008" y="1493079"/>
            <a:ext cx="1806081" cy="369200"/>
          </a:xfrm>
          <a:prstGeom prst="rect">
            <a:avLst/>
          </a:prstGeom>
          <a:noFill/>
          <a:ln>
            <a:noFill/>
          </a:ln>
        </p:spPr>
        <p:txBody>
          <a:bodyPr spcFirstLastPara="1" wrap="square" lIns="91433" tIns="45700" rIns="91433"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867" b="1" i="0" u="none" strike="noStrike" kern="0" cap="none" spc="0" normalizeH="0" baseline="0" noProof="0">
                <a:ln>
                  <a:noFill/>
                </a:ln>
                <a:solidFill>
                  <a:srgbClr val="FFFFFF"/>
                </a:solidFill>
                <a:effectLst/>
                <a:uLnTx/>
                <a:uFillTx/>
                <a:latin typeface="Calibri" panose="020F0502020204030204"/>
                <a:ea typeface="Nunito"/>
                <a:cs typeface="Nunito"/>
                <a:sym typeface="Nunito"/>
              </a:rPr>
              <a:t>FASE 1		</a:t>
            </a:r>
            <a:endParaRPr kumimoji="0" sz="1467" b="1" i="0" u="none" strike="noStrike" kern="0" cap="none" spc="0" normalizeH="0" baseline="0" noProof="0">
              <a:ln>
                <a:noFill/>
              </a:ln>
              <a:solidFill>
                <a:srgbClr val="FFFFFF"/>
              </a:solidFill>
              <a:effectLst/>
              <a:uLnTx/>
              <a:uFillTx/>
              <a:latin typeface="Calibri" panose="020F0502020204030204"/>
              <a:ea typeface="Nunito"/>
              <a:cs typeface="Nunito"/>
              <a:sym typeface="Nunito"/>
            </a:endParaRPr>
          </a:p>
        </p:txBody>
      </p:sp>
      <p:sp>
        <p:nvSpPr>
          <p:cNvPr id="14" name="Shape 299">
            <a:extLst>
              <a:ext uri="{FF2B5EF4-FFF2-40B4-BE49-F238E27FC236}">
                <a16:creationId xmlns:a16="http://schemas.microsoft.com/office/drawing/2014/main" id="{79268333-8EF6-46A2-AB0C-F7B3591A723E}"/>
              </a:ext>
            </a:extLst>
          </p:cNvPr>
          <p:cNvSpPr txBox="1"/>
          <p:nvPr/>
        </p:nvSpPr>
        <p:spPr>
          <a:xfrm>
            <a:off x="426658" y="6134380"/>
            <a:ext cx="1359364" cy="316381"/>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200" b="1" i="0" u="none" strike="noStrike" kern="0" cap="none" spc="0" normalizeH="0" baseline="0" noProof="0">
                <a:ln>
                  <a:noFill/>
                </a:ln>
                <a:solidFill>
                  <a:srgbClr val="FFFFFF"/>
                </a:solidFill>
                <a:effectLst/>
                <a:uLnTx/>
                <a:uFillTx/>
                <a:latin typeface="Calibri" panose="020F0502020204030204"/>
                <a:ea typeface="Nunito"/>
                <a:cs typeface="Nunito"/>
                <a:sym typeface="Nunito"/>
              </a:rPr>
              <a:t>INDIVIDUEL</a:t>
            </a:r>
            <a:endParaRPr kumimoji="0" sz="1467" b="1" i="0" u="none" strike="noStrike" kern="0" cap="none" spc="0" normalizeH="0" baseline="0" noProof="0">
              <a:ln>
                <a:noFill/>
              </a:ln>
              <a:solidFill>
                <a:srgbClr val="FFFFFF"/>
              </a:solidFill>
              <a:effectLst/>
              <a:uLnTx/>
              <a:uFillTx/>
              <a:latin typeface="Calibri" panose="020F0502020204030204"/>
              <a:ea typeface="Nunito"/>
              <a:cs typeface="Nunito"/>
              <a:sym typeface="Nunito"/>
            </a:endParaRPr>
          </a:p>
        </p:txBody>
      </p:sp>
      <p:sp>
        <p:nvSpPr>
          <p:cNvPr id="15" name="Shape 301">
            <a:extLst>
              <a:ext uri="{FF2B5EF4-FFF2-40B4-BE49-F238E27FC236}">
                <a16:creationId xmlns:a16="http://schemas.microsoft.com/office/drawing/2014/main" id="{DE101CEE-7BCC-4CE0-972C-DCB45DFB8613}"/>
              </a:ext>
            </a:extLst>
          </p:cNvPr>
          <p:cNvSpPr txBox="1"/>
          <p:nvPr/>
        </p:nvSpPr>
        <p:spPr>
          <a:xfrm>
            <a:off x="426657" y="5269079"/>
            <a:ext cx="1359364" cy="2768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 sz="1200" b="1" i="0" u="none" strike="noStrike" kern="0" cap="none" spc="0" normalizeH="0" baseline="0" noProof="0">
                <a:ln>
                  <a:noFill/>
                </a:ln>
                <a:solidFill>
                  <a:srgbClr val="FFFFFF"/>
                </a:solidFill>
                <a:effectLst/>
                <a:uLnTx/>
                <a:uFillTx/>
                <a:latin typeface="Calibri" panose="020F0502020204030204"/>
                <a:ea typeface="Nunito"/>
                <a:cs typeface="Nunito"/>
                <a:sym typeface="Nunito"/>
              </a:rPr>
              <a:t>FÆLLES</a:t>
            </a:r>
            <a:endParaRPr kumimoji="0" sz="1467" b="1" i="0" u="none" strike="noStrike" kern="0" cap="none" spc="0" normalizeH="0" baseline="0" noProof="0">
              <a:ln>
                <a:noFill/>
              </a:ln>
              <a:solidFill>
                <a:srgbClr val="FFFFFF"/>
              </a:solidFill>
              <a:effectLst/>
              <a:uLnTx/>
              <a:uFillTx/>
              <a:latin typeface="Calibri" panose="020F0502020204030204"/>
              <a:ea typeface="Nunito"/>
              <a:cs typeface="Nunito"/>
              <a:sym typeface="Nunito"/>
            </a:endParaRPr>
          </a:p>
        </p:txBody>
      </p:sp>
      <p:sp>
        <p:nvSpPr>
          <p:cNvPr id="16" name="Shape 302">
            <a:extLst>
              <a:ext uri="{FF2B5EF4-FFF2-40B4-BE49-F238E27FC236}">
                <a16:creationId xmlns:a16="http://schemas.microsoft.com/office/drawing/2014/main" id="{4063D59E-797B-4610-BE30-C79281963AFB}"/>
              </a:ext>
            </a:extLst>
          </p:cNvPr>
          <p:cNvSpPr txBox="1"/>
          <p:nvPr/>
        </p:nvSpPr>
        <p:spPr>
          <a:xfrm>
            <a:off x="426730" y="2757861"/>
            <a:ext cx="1373605" cy="6460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067" b="1" i="0" u="none" strike="noStrike" kern="0" cap="none" spc="0" normalizeH="0" baseline="0" noProof="0">
                <a:ln>
                  <a:noFill/>
                </a:ln>
                <a:solidFill>
                  <a:srgbClr val="FFFFFF"/>
                </a:solidFill>
                <a:effectLst/>
                <a:uLnTx/>
                <a:uFillTx/>
                <a:latin typeface="Calibri" panose="020F0502020204030204"/>
                <a:ea typeface="+mn-ea"/>
                <a:cs typeface="Arial"/>
                <a:sym typeface="Nunito"/>
              </a:rPr>
              <a:t>AULA-ADMINISTRATOR</a:t>
            </a:r>
            <a:endParaRPr kumimoji="0" lang="da-DK" sz="12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17" name="Shape 304">
            <a:extLst>
              <a:ext uri="{FF2B5EF4-FFF2-40B4-BE49-F238E27FC236}">
                <a16:creationId xmlns:a16="http://schemas.microsoft.com/office/drawing/2014/main" id="{AD00786A-718B-4E54-AC90-A64EB68AF8F6}"/>
              </a:ext>
            </a:extLst>
          </p:cNvPr>
          <p:cNvSpPr txBox="1"/>
          <p:nvPr/>
        </p:nvSpPr>
        <p:spPr>
          <a:xfrm>
            <a:off x="426657" y="4315118"/>
            <a:ext cx="1359291" cy="2768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200" b="1" i="0" u="none" strike="noStrike" kern="0" cap="none" spc="0" normalizeH="0" baseline="0" noProof="0">
                <a:ln>
                  <a:noFill/>
                </a:ln>
                <a:solidFill>
                  <a:srgbClr val="FFFFFF"/>
                </a:solidFill>
                <a:effectLst/>
                <a:uLnTx/>
                <a:uFillTx/>
                <a:latin typeface="Calibri" panose="020F0502020204030204"/>
                <a:ea typeface="Nunito"/>
                <a:cs typeface="Nunito"/>
                <a:sym typeface="Nunito"/>
              </a:rPr>
              <a:t>LEDELSE</a:t>
            </a:r>
            <a:endParaRPr kumimoji="0" lang="da-DK" sz="1467" b="1" i="0" u="none" strike="noStrike" kern="0" cap="none" spc="0" normalizeH="0" baseline="0" noProof="0">
              <a:ln>
                <a:noFill/>
              </a:ln>
              <a:solidFill>
                <a:srgbClr val="FFFFFF"/>
              </a:solidFill>
              <a:effectLst/>
              <a:uLnTx/>
              <a:uFillTx/>
              <a:latin typeface="Calibri" panose="020F0502020204030204"/>
              <a:ea typeface="Nunito"/>
              <a:cs typeface="Nunito"/>
              <a:sym typeface="Nunito"/>
            </a:endParaRPr>
          </a:p>
        </p:txBody>
      </p:sp>
      <p:sp>
        <p:nvSpPr>
          <p:cNvPr id="18" name="Shape 310">
            <a:extLst>
              <a:ext uri="{FF2B5EF4-FFF2-40B4-BE49-F238E27FC236}">
                <a16:creationId xmlns:a16="http://schemas.microsoft.com/office/drawing/2014/main" id="{ECFB0629-B049-4394-A2B1-57DB7BFE0EF8}"/>
              </a:ext>
            </a:extLst>
          </p:cNvPr>
          <p:cNvSpPr/>
          <p:nvPr/>
        </p:nvSpPr>
        <p:spPr>
          <a:xfrm>
            <a:off x="5971607" y="3168795"/>
            <a:ext cx="248800" cy="3692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 sz="1867" b="0" i="0" u="none" strike="noStrike" kern="0" cap="none" spc="0" normalizeH="0" baseline="0" noProof="0">
                <a:ln>
                  <a:noFill/>
                </a:ln>
                <a:solidFill>
                  <a:srgbClr val="C0791B"/>
                </a:solidFill>
                <a:effectLst/>
                <a:uLnTx/>
                <a:uFillTx/>
                <a:latin typeface="Calibri" panose="020F0502020204030204"/>
                <a:ea typeface="Arial"/>
                <a:cs typeface="Arial"/>
                <a:sym typeface="Arial"/>
              </a:rPr>
              <a:t> </a:t>
            </a:r>
            <a:endParaRPr kumimoji="0" sz="14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 name="Shape 311">
            <a:extLst>
              <a:ext uri="{FF2B5EF4-FFF2-40B4-BE49-F238E27FC236}">
                <a16:creationId xmlns:a16="http://schemas.microsoft.com/office/drawing/2014/main" id="{2644A2DF-0686-4055-85AB-A3122AE766D0}"/>
              </a:ext>
            </a:extLst>
          </p:cNvPr>
          <p:cNvSpPr/>
          <p:nvPr/>
        </p:nvSpPr>
        <p:spPr>
          <a:xfrm>
            <a:off x="5971607" y="3168795"/>
            <a:ext cx="248800" cy="3692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 sz="1867" b="0" i="0" u="none" strike="noStrike" kern="0" cap="none" spc="0" normalizeH="0" baseline="0" noProof="0">
                <a:ln>
                  <a:noFill/>
                </a:ln>
                <a:solidFill>
                  <a:srgbClr val="C0791B"/>
                </a:solidFill>
                <a:effectLst/>
                <a:uLnTx/>
                <a:uFillTx/>
                <a:latin typeface="Calibri" panose="020F0502020204030204"/>
                <a:ea typeface="Arial"/>
                <a:cs typeface="Arial"/>
                <a:sym typeface="Arial"/>
              </a:rPr>
              <a:t> </a:t>
            </a:r>
            <a:endParaRPr kumimoji="0" sz="14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cxnSp>
        <p:nvCxnSpPr>
          <p:cNvPr id="20" name="Shape 313">
            <a:extLst>
              <a:ext uri="{FF2B5EF4-FFF2-40B4-BE49-F238E27FC236}">
                <a16:creationId xmlns:a16="http://schemas.microsoft.com/office/drawing/2014/main" id="{D3A013EE-46DF-44E4-ACB2-497485137AC3}"/>
              </a:ext>
            </a:extLst>
          </p:cNvPr>
          <p:cNvCxnSpPr/>
          <p:nvPr/>
        </p:nvCxnSpPr>
        <p:spPr>
          <a:xfrm>
            <a:off x="1765801" y="769933"/>
            <a:ext cx="0" cy="6254400"/>
          </a:xfrm>
          <a:prstGeom prst="straightConnector1">
            <a:avLst/>
          </a:prstGeom>
          <a:noFill/>
          <a:ln w="19050" cap="flat" cmpd="sng">
            <a:solidFill>
              <a:srgbClr val="FFFFFF"/>
            </a:solidFill>
            <a:prstDash val="solid"/>
            <a:round/>
            <a:headEnd type="none" w="med" len="med"/>
            <a:tailEnd type="none" w="med" len="med"/>
          </a:ln>
        </p:spPr>
      </p:cxnSp>
      <p:cxnSp>
        <p:nvCxnSpPr>
          <p:cNvPr id="21" name="Shape 314">
            <a:extLst>
              <a:ext uri="{FF2B5EF4-FFF2-40B4-BE49-F238E27FC236}">
                <a16:creationId xmlns:a16="http://schemas.microsoft.com/office/drawing/2014/main" id="{94012AF8-CD6B-4CB1-8D8E-3D169DD13AD8}"/>
              </a:ext>
            </a:extLst>
          </p:cNvPr>
          <p:cNvCxnSpPr>
            <a:cxnSpLocks/>
          </p:cNvCxnSpPr>
          <p:nvPr/>
        </p:nvCxnSpPr>
        <p:spPr>
          <a:xfrm>
            <a:off x="3601601" y="1957466"/>
            <a:ext cx="0" cy="2235744"/>
          </a:xfrm>
          <a:prstGeom prst="straightConnector1">
            <a:avLst/>
          </a:prstGeom>
          <a:noFill/>
          <a:ln w="19050" cap="flat" cmpd="sng">
            <a:solidFill>
              <a:schemeClr val="bg1"/>
            </a:solidFill>
            <a:prstDash val="solid"/>
            <a:round/>
            <a:headEnd type="none" w="med" len="med"/>
            <a:tailEnd type="none" w="med" len="med"/>
          </a:ln>
        </p:spPr>
      </p:cxnSp>
      <p:cxnSp>
        <p:nvCxnSpPr>
          <p:cNvPr id="22" name="Shape 315">
            <a:extLst>
              <a:ext uri="{FF2B5EF4-FFF2-40B4-BE49-F238E27FC236}">
                <a16:creationId xmlns:a16="http://schemas.microsoft.com/office/drawing/2014/main" id="{FDACC446-F62D-4A91-98EF-B3BD7DC1C630}"/>
              </a:ext>
            </a:extLst>
          </p:cNvPr>
          <p:cNvCxnSpPr>
            <a:cxnSpLocks/>
          </p:cNvCxnSpPr>
          <p:nvPr/>
        </p:nvCxnSpPr>
        <p:spPr>
          <a:xfrm>
            <a:off x="5521435" y="1957466"/>
            <a:ext cx="0" cy="2235744"/>
          </a:xfrm>
          <a:prstGeom prst="straightConnector1">
            <a:avLst/>
          </a:prstGeom>
          <a:noFill/>
          <a:ln w="19050" cap="flat" cmpd="sng">
            <a:solidFill>
              <a:srgbClr val="FFFFFF"/>
            </a:solidFill>
            <a:prstDash val="solid"/>
            <a:round/>
            <a:headEnd type="none" w="med" len="med"/>
            <a:tailEnd type="none" w="med" len="med"/>
          </a:ln>
        </p:spPr>
      </p:cxnSp>
      <p:cxnSp>
        <p:nvCxnSpPr>
          <p:cNvPr id="23" name="Shape 316">
            <a:extLst>
              <a:ext uri="{FF2B5EF4-FFF2-40B4-BE49-F238E27FC236}">
                <a16:creationId xmlns:a16="http://schemas.microsoft.com/office/drawing/2014/main" id="{BA950901-F2F5-4338-A000-13421338425F}"/>
              </a:ext>
            </a:extLst>
          </p:cNvPr>
          <p:cNvCxnSpPr>
            <a:cxnSpLocks/>
          </p:cNvCxnSpPr>
          <p:nvPr/>
        </p:nvCxnSpPr>
        <p:spPr>
          <a:xfrm>
            <a:off x="7467601" y="1341108"/>
            <a:ext cx="0" cy="569943"/>
          </a:xfrm>
          <a:prstGeom prst="straightConnector1">
            <a:avLst/>
          </a:prstGeom>
          <a:noFill/>
          <a:ln w="19050" cap="flat" cmpd="sng">
            <a:solidFill>
              <a:srgbClr val="FFFFFF"/>
            </a:solidFill>
            <a:prstDash val="solid"/>
            <a:round/>
            <a:headEnd type="none" w="med" len="med"/>
            <a:tailEnd type="none" w="med" len="med"/>
          </a:ln>
        </p:spPr>
      </p:cxnSp>
      <p:sp>
        <p:nvSpPr>
          <p:cNvPr id="25" name="Tekstfelt 24">
            <a:extLst>
              <a:ext uri="{FF2B5EF4-FFF2-40B4-BE49-F238E27FC236}">
                <a16:creationId xmlns:a16="http://schemas.microsoft.com/office/drawing/2014/main" id="{FAAEACD5-0EAE-4E73-A570-386D67759E38}"/>
              </a:ext>
            </a:extLst>
          </p:cNvPr>
          <p:cNvSpPr txBox="1"/>
          <p:nvPr/>
        </p:nvSpPr>
        <p:spPr>
          <a:xfrm>
            <a:off x="3628888" y="1502497"/>
            <a:ext cx="1892547" cy="37965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867" b="1" i="0" u="none" strike="noStrike" kern="0" cap="none" spc="0" normalizeH="0" baseline="0" noProof="0">
                <a:ln>
                  <a:noFill/>
                </a:ln>
                <a:solidFill>
                  <a:srgbClr val="FFFFFF"/>
                </a:solidFill>
                <a:effectLst/>
                <a:uLnTx/>
                <a:uFillTx/>
                <a:latin typeface="Calibri" panose="020F0502020204030204"/>
                <a:ea typeface="Nunito"/>
                <a:cs typeface="Nunito"/>
                <a:sym typeface="Nunito"/>
              </a:rPr>
              <a:t>FASE 2</a:t>
            </a:r>
            <a:endParaRPr kumimoji="0" lang="da-DK" sz="1867"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26" name="Tekstfelt 25">
            <a:extLst>
              <a:ext uri="{FF2B5EF4-FFF2-40B4-BE49-F238E27FC236}">
                <a16:creationId xmlns:a16="http://schemas.microsoft.com/office/drawing/2014/main" id="{CFC3C9A7-546C-42DC-BF45-4B0C755E5E7B}"/>
              </a:ext>
            </a:extLst>
          </p:cNvPr>
          <p:cNvSpPr txBox="1"/>
          <p:nvPr/>
        </p:nvSpPr>
        <p:spPr>
          <a:xfrm>
            <a:off x="5534935" y="1502497"/>
            <a:ext cx="1917584" cy="37965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867" b="1" i="0" u="none" strike="noStrike" kern="0" cap="none" spc="0" normalizeH="0" baseline="0" noProof="0">
                <a:ln>
                  <a:noFill/>
                </a:ln>
                <a:solidFill>
                  <a:srgbClr val="FFFFFF"/>
                </a:solidFill>
                <a:effectLst/>
                <a:uLnTx/>
                <a:uFillTx/>
                <a:latin typeface="Calibri" panose="020F0502020204030204"/>
                <a:ea typeface="Nunito"/>
                <a:cs typeface="Nunito"/>
                <a:sym typeface="Nunito"/>
              </a:rPr>
              <a:t>FASE 3</a:t>
            </a:r>
            <a:endParaRPr kumimoji="0" lang="da-DK" sz="1867"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27" name="Tekstfelt 26">
            <a:extLst>
              <a:ext uri="{FF2B5EF4-FFF2-40B4-BE49-F238E27FC236}">
                <a16:creationId xmlns:a16="http://schemas.microsoft.com/office/drawing/2014/main" id="{2CD75120-B6A9-4CED-B6BC-2A3875BDB726}"/>
              </a:ext>
            </a:extLst>
          </p:cNvPr>
          <p:cNvSpPr txBox="1"/>
          <p:nvPr/>
        </p:nvSpPr>
        <p:spPr>
          <a:xfrm>
            <a:off x="7497328" y="1497883"/>
            <a:ext cx="1735041" cy="37965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867" b="1" i="0" u="none" strike="noStrike" kern="0" cap="none" spc="0" normalizeH="0" baseline="0" noProof="0">
                <a:ln>
                  <a:noFill/>
                </a:ln>
                <a:solidFill>
                  <a:srgbClr val="FFFFFF"/>
                </a:solidFill>
                <a:effectLst/>
                <a:uLnTx/>
                <a:uFillTx/>
                <a:latin typeface="Calibri" panose="020F0502020204030204"/>
                <a:ea typeface="Nunito"/>
                <a:cs typeface="Nunito"/>
                <a:sym typeface="Nunito"/>
              </a:rPr>
              <a:t>FASE 4</a:t>
            </a:r>
            <a:endParaRPr kumimoji="0" lang="da-DK" sz="1867"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28" name="Tekstfelt 27">
            <a:extLst>
              <a:ext uri="{FF2B5EF4-FFF2-40B4-BE49-F238E27FC236}">
                <a16:creationId xmlns:a16="http://schemas.microsoft.com/office/drawing/2014/main" id="{1EB14D24-2426-4686-939C-16CF99713F90}"/>
              </a:ext>
            </a:extLst>
          </p:cNvPr>
          <p:cNvSpPr txBox="1"/>
          <p:nvPr/>
        </p:nvSpPr>
        <p:spPr>
          <a:xfrm>
            <a:off x="9277176" y="1491801"/>
            <a:ext cx="1844736" cy="37965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867" b="1" i="0" u="none" strike="noStrike" kern="0" cap="none" spc="0" normalizeH="0" baseline="0" noProof="0">
                <a:ln>
                  <a:noFill/>
                </a:ln>
                <a:solidFill>
                  <a:srgbClr val="FFFFFF"/>
                </a:solidFill>
                <a:effectLst/>
                <a:uLnTx/>
                <a:uFillTx/>
                <a:latin typeface="Calibri" panose="020F0502020204030204"/>
                <a:ea typeface="Nunito"/>
                <a:cs typeface="Nunito"/>
                <a:sym typeface="Nunito"/>
              </a:rPr>
              <a:t>FASE 5</a:t>
            </a:r>
            <a:endParaRPr kumimoji="0" lang="da-DK" sz="1867"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29" name="Tekstfelt 28">
            <a:extLst>
              <a:ext uri="{FF2B5EF4-FFF2-40B4-BE49-F238E27FC236}">
                <a16:creationId xmlns:a16="http://schemas.microsoft.com/office/drawing/2014/main" id="{746B5275-F2EF-4616-8678-A3B6302CAF99}"/>
              </a:ext>
            </a:extLst>
          </p:cNvPr>
          <p:cNvSpPr txBox="1"/>
          <p:nvPr/>
        </p:nvSpPr>
        <p:spPr>
          <a:xfrm>
            <a:off x="3613641" y="4296321"/>
            <a:ext cx="1907692"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rPr>
              <a:t>Oprydning i arbejdsmiljømaterialer fx handleplaner og personalehåndbog</a:t>
            </a:r>
          </a:p>
        </p:txBody>
      </p:sp>
      <p:sp>
        <p:nvSpPr>
          <p:cNvPr id="30" name="Tekstfelt 29">
            <a:extLst>
              <a:ext uri="{FF2B5EF4-FFF2-40B4-BE49-F238E27FC236}">
                <a16:creationId xmlns:a16="http://schemas.microsoft.com/office/drawing/2014/main" id="{6C8C5DB3-434A-493A-B30C-392913ABF8F0}"/>
              </a:ext>
            </a:extLst>
          </p:cNvPr>
          <p:cNvSpPr txBox="1"/>
          <p:nvPr/>
        </p:nvSpPr>
        <p:spPr>
          <a:xfrm>
            <a:off x="1786008" y="1989483"/>
            <a:ext cx="1806080" cy="181588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rPr>
              <a:t>Sletning af manuelt oprettede brugere i UNI-logins administrationsmodul*</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337DA6"/>
              </a:solidFill>
              <a:effectLst/>
              <a:uLnTx/>
              <a:uFillTx/>
              <a:latin typeface="Calibri" panose="020F0502020204030204"/>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rPr>
              <a:t>Oprettelse af alle medarbejdere i TEA*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337DA6"/>
              </a:solidFill>
              <a:effectLst/>
              <a:uLnTx/>
              <a:uFillTx/>
              <a:latin typeface="Calibri" panose="020F0502020204030204"/>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rPr>
              <a:t>Gennemgang og tildeling af de rette roller til medarbejdere i TEA*</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rPr>
              <a:t>Tilknytning medarbejdere til de rette klasser i TEA*</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rPr>
              <a:t>Gemme lister over alle ressourcer, der skal kunne bookes i Aula*</a:t>
            </a:r>
          </a:p>
        </p:txBody>
      </p:sp>
      <p:sp>
        <p:nvSpPr>
          <p:cNvPr id="31" name="Tekstfelt 30">
            <a:extLst>
              <a:ext uri="{FF2B5EF4-FFF2-40B4-BE49-F238E27FC236}">
                <a16:creationId xmlns:a16="http://schemas.microsoft.com/office/drawing/2014/main" id="{AF67406E-4DFE-49B1-B7FB-5BC514C30D03}"/>
              </a:ext>
            </a:extLst>
          </p:cNvPr>
          <p:cNvSpPr txBox="1"/>
          <p:nvPr/>
        </p:nvSpPr>
        <p:spPr>
          <a:xfrm>
            <a:off x="3613642" y="2065753"/>
            <a:ext cx="1906540" cy="1938992"/>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800" b="1" i="0" u="none" strike="noStrike" kern="0" cap="none" spc="0" normalizeH="0" baseline="0" noProof="0" dirty="0">
                <a:ln>
                  <a:noFill/>
                </a:ln>
                <a:solidFill>
                  <a:srgbClr val="FFFF00"/>
                </a:solidFill>
                <a:effectLst/>
                <a:uLnTx/>
                <a:uFillTx/>
                <a:latin typeface="Calibri" panose="020F0502020204030204"/>
                <a:ea typeface="+mn-ea"/>
                <a:cs typeface="Arial"/>
                <a:sym typeface="Arial"/>
              </a:rPr>
              <a:t>Oprette og opsætte grupper i aula (påbegyndes på Aula-administrator-workshop)*</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da-DK" sz="800" b="1" i="0" u="none" strike="noStrike" kern="0" cap="none" spc="0" normalizeH="0" baseline="0" noProof="0" dirty="0">
              <a:ln>
                <a:noFill/>
              </a:ln>
              <a:solidFill>
                <a:srgbClr val="FFFF00"/>
              </a:solidFill>
              <a:effectLst/>
              <a:uLnTx/>
              <a:uFillTx/>
              <a:latin typeface="Calibri" panose="020F0502020204030204"/>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800" b="1" i="0" u="none" strike="noStrike" kern="0" cap="none" spc="0" normalizeH="0" baseline="0" noProof="0" dirty="0">
                <a:ln>
                  <a:noFill/>
                </a:ln>
                <a:solidFill>
                  <a:srgbClr val="FFFF00"/>
                </a:solidFill>
                <a:effectLst/>
                <a:uLnTx/>
                <a:uFillTx/>
                <a:latin typeface="Calibri" panose="020F0502020204030204"/>
                <a:ea typeface="+mn-ea"/>
                <a:cs typeface="Arial"/>
                <a:sym typeface="Arial"/>
              </a:rPr>
              <a:t>Tildeling af roller og rettigheder i aula (påbegyndes på Aula-administrator-workshop)*</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da-DK" sz="800" b="1" i="0" u="none" strike="noStrike" kern="0" cap="none" spc="0" normalizeH="0" baseline="0" noProof="0" dirty="0">
              <a:ln>
                <a:noFill/>
              </a:ln>
              <a:solidFill>
                <a:srgbClr val="FFFF00"/>
              </a:solidFill>
              <a:effectLst/>
              <a:uLnTx/>
              <a:uFillTx/>
              <a:latin typeface="Calibri" panose="020F0502020204030204"/>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800" b="1" i="0" u="none" strike="noStrike" kern="0" cap="none" spc="0" normalizeH="0" baseline="0" noProof="0" dirty="0">
                <a:ln>
                  <a:noFill/>
                </a:ln>
                <a:solidFill>
                  <a:srgbClr val="FFFF00"/>
                </a:solidFill>
                <a:effectLst/>
                <a:uLnTx/>
                <a:uFillTx/>
                <a:latin typeface="Calibri" panose="020F0502020204030204"/>
                <a:ea typeface="+mn-ea"/>
                <a:cs typeface="Arial"/>
                <a:sym typeface="Arial"/>
              </a:rPr>
              <a:t>Oprette ressourcer, der skal kunne bookes, i Aula (påbegyndes på Aula-administrator-workshop)*</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da-DK" sz="800" b="1" i="0" u="none" strike="noStrike" kern="0" cap="none" spc="0" normalizeH="0" baseline="0" noProof="0" dirty="0">
              <a:ln>
                <a:noFill/>
              </a:ln>
              <a:solidFill>
                <a:srgbClr val="FFFF00"/>
              </a:solidFill>
              <a:effectLst/>
              <a:uLnTx/>
              <a:uFillTx/>
              <a:latin typeface="Calibri" panose="020F0502020204030204"/>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800" b="1" i="0" u="none" strike="noStrike" kern="0" cap="none" spc="0" normalizeH="0" baseline="0" noProof="0" dirty="0">
                <a:ln>
                  <a:noFill/>
                </a:ln>
                <a:solidFill>
                  <a:srgbClr val="FFFF00"/>
                </a:solidFill>
                <a:effectLst/>
                <a:uLnTx/>
                <a:uFillTx/>
                <a:latin typeface="Calibri" panose="020F0502020204030204"/>
                <a:ea typeface="+mn-ea"/>
                <a:cs typeface="Arial"/>
                <a:sym typeface="Arial"/>
              </a:rPr>
              <a:t>Kvalitetssikring af data fra UNI-login (påbegyndes på Aula-administrator-workshop)*</a:t>
            </a:r>
          </a:p>
        </p:txBody>
      </p:sp>
      <p:sp>
        <p:nvSpPr>
          <p:cNvPr id="33" name="Tekstfelt 32">
            <a:extLst>
              <a:ext uri="{FF2B5EF4-FFF2-40B4-BE49-F238E27FC236}">
                <a16:creationId xmlns:a16="http://schemas.microsoft.com/office/drawing/2014/main" id="{EBD715D1-F8F4-477C-809E-A05E4E03386F}"/>
              </a:ext>
            </a:extLst>
          </p:cNvPr>
          <p:cNvSpPr txBox="1"/>
          <p:nvPr/>
        </p:nvSpPr>
        <p:spPr>
          <a:xfrm>
            <a:off x="5542990" y="1985673"/>
            <a:ext cx="1923359" cy="1446550"/>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rPr>
              <a:t>Flytte årsplaner  (fra tidligere skoleår - nye ligger i MinUddannelse)</a:t>
            </a:r>
          </a:p>
          <a:p>
            <a:pPr marL="0" marR="0" lvl="0" indent="0" algn="l" defTabSz="1219170" rtl="0" eaLnBrk="1" fontAlgn="b"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FD5B58"/>
              </a:solidFill>
              <a:effectLst/>
              <a:uLnTx/>
              <a:uFillTx/>
              <a:latin typeface="Calibri" panose="020F0502020204030204"/>
              <a:ea typeface="+mn-ea"/>
              <a:cs typeface="Arial"/>
              <a:sym typeface="Arial"/>
            </a:endParaRPr>
          </a:p>
          <a:p>
            <a:pPr marL="0" marR="0" lvl="0" indent="0" algn="l" defTabSz="1219170" rtl="0" eaLnBrk="1" fontAlgn="b"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rPr>
              <a:t>Gemme fælles læringsforløb og skabeloner (udviklet lokalt)</a:t>
            </a:r>
          </a:p>
          <a:p>
            <a:pPr marL="0" marR="0" lvl="0" indent="0" algn="l" defTabSz="1219170" rtl="0" eaLnBrk="1" fontAlgn="b" latinLnBrk="0" hangingPunct="1">
              <a:lnSpc>
                <a:spcPct val="100000"/>
              </a:lnSpc>
              <a:spcBef>
                <a:spcPts val="0"/>
              </a:spcBef>
              <a:spcAft>
                <a:spcPts val="0"/>
              </a:spcAft>
              <a:buClr>
                <a:srgbClr val="000000"/>
              </a:buClr>
              <a:buSzTx/>
              <a:buFontTx/>
              <a:buNone/>
              <a:tabLst/>
              <a:defRPr/>
            </a:pPr>
            <a:endParaRPr lang="da-DK" sz="800" kern="0">
              <a:solidFill>
                <a:srgbClr val="FFFFFF"/>
              </a:solidFill>
              <a:latin typeface="Calibri" panose="020F0502020204030204"/>
              <a:cs typeface="Arial"/>
              <a:sym typeface="Arial"/>
            </a:endParaRPr>
          </a:p>
          <a:p>
            <a:pPr marL="0" marR="0" lvl="0" indent="0" algn="l" defTabSz="1219170" rtl="0" eaLnBrk="1" fontAlgn="b"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chemeClr val="bg1"/>
                </a:solidFill>
                <a:effectLst/>
                <a:uLnTx/>
                <a:uFillTx/>
                <a:latin typeface="Calibri" panose="020F0502020204030204"/>
                <a:ea typeface="+mn-ea"/>
                <a:cs typeface="Arial"/>
                <a:sym typeface="Arial"/>
              </a:rPr>
              <a:t>Arkivere bevaringspligtigt materiale fra fælles dokumentarkiver og samlemapper</a:t>
            </a:r>
          </a:p>
          <a:p>
            <a:pPr marL="0" marR="0" lvl="0" indent="0" algn="l" defTabSz="1219170" rtl="0" eaLnBrk="1" fontAlgn="b" latinLnBrk="0" hangingPunct="1">
              <a:lnSpc>
                <a:spcPct val="100000"/>
              </a:lnSpc>
              <a:spcBef>
                <a:spcPts val="0"/>
              </a:spcBef>
              <a:spcAft>
                <a:spcPts val="0"/>
              </a:spcAft>
              <a:buClr>
                <a:srgbClr val="000000"/>
              </a:buClr>
              <a:buSzTx/>
              <a:buFontTx/>
              <a:buNone/>
              <a:tabLst/>
              <a:defRPr/>
            </a:pPr>
            <a:endParaRPr lang="da-DK" sz="800" kern="0">
              <a:solidFill>
                <a:schemeClr val="bg1"/>
              </a:solidFill>
              <a:latin typeface="Calibri" panose="020F0502020204030204"/>
              <a:cs typeface="Arial"/>
              <a:sym typeface="Arial"/>
            </a:endParaRPr>
          </a:p>
          <a:p>
            <a:pPr marL="0" marR="0" lvl="0" indent="0" algn="l" defTabSz="1219170" rtl="0" eaLnBrk="1" fontAlgn="b"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chemeClr val="bg1"/>
              </a:solidFill>
              <a:effectLst/>
              <a:uLnTx/>
              <a:uFillTx/>
              <a:latin typeface="Calibri" panose="020F0502020204030204"/>
              <a:ea typeface="+mn-ea"/>
              <a:cs typeface="Arial"/>
              <a:sym typeface="Arial"/>
            </a:endParaRPr>
          </a:p>
        </p:txBody>
      </p:sp>
      <p:sp>
        <p:nvSpPr>
          <p:cNvPr id="34" name="Tekstfelt 33">
            <a:extLst>
              <a:ext uri="{FF2B5EF4-FFF2-40B4-BE49-F238E27FC236}">
                <a16:creationId xmlns:a16="http://schemas.microsoft.com/office/drawing/2014/main" id="{110B1F99-0D13-4ACA-9647-CC097D9AA572}"/>
              </a:ext>
            </a:extLst>
          </p:cNvPr>
          <p:cNvSpPr txBox="1"/>
          <p:nvPr/>
        </p:nvSpPr>
        <p:spPr>
          <a:xfrm>
            <a:off x="5535701" y="5928628"/>
            <a:ext cx="1766733"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rPr>
              <a:t>Stillingtagen til og flytning af individuelle links, læringsforløb og skabeloner (udviklet lokalt)</a:t>
            </a:r>
          </a:p>
        </p:txBody>
      </p:sp>
      <p:sp>
        <p:nvSpPr>
          <p:cNvPr id="35" name="Tekstfelt 34">
            <a:extLst>
              <a:ext uri="{FF2B5EF4-FFF2-40B4-BE49-F238E27FC236}">
                <a16:creationId xmlns:a16="http://schemas.microsoft.com/office/drawing/2014/main" id="{CDB3F037-9C9E-4DF6-8FC3-D1DF45149F52}"/>
              </a:ext>
            </a:extLst>
          </p:cNvPr>
          <p:cNvSpPr txBox="1"/>
          <p:nvPr/>
        </p:nvSpPr>
        <p:spPr>
          <a:xfrm>
            <a:off x="1751428" y="5920740"/>
            <a:ext cx="1888081" cy="830997"/>
          </a:xfrm>
          <a:prstGeom prst="rect">
            <a:avLst/>
          </a:prstGeom>
          <a:noFill/>
        </p:spPr>
        <p:txBody>
          <a:bodyPr wrap="square" rtlCol="0">
            <a:spAutoFit/>
          </a:bodyPr>
          <a:lstStyle/>
          <a:p>
            <a:pPr marL="0" marR="0" lvl="0" indent="0" algn="l" defTabSz="1219170" rtl="0" eaLnBrk="1" fontAlgn="b"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rPr>
              <a:t>Oprydning, sletning og flytning af filer fra individuelt dokumentarkiv</a:t>
            </a:r>
          </a:p>
          <a:p>
            <a:pPr marL="0" marR="0" lvl="0" indent="0" algn="l" defTabSz="1219170" rtl="0" eaLnBrk="1" fontAlgn="b"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rPr>
              <a:t> </a:t>
            </a:r>
          </a:p>
          <a:p>
            <a:pPr marL="0" marR="0" lvl="0" indent="0" algn="l" defTabSz="1219170" rtl="0" eaLnBrk="1" fontAlgn="b"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rPr>
              <a:t>Oprydning og sletning individuelle samlemapper</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6" name="Tekstfelt 35">
            <a:extLst>
              <a:ext uri="{FF2B5EF4-FFF2-40B4-BE49-F238E27FC236}">
                <a16:creationId xmlns:a16="http://schemas.microsoft.com/office/drawing/2014/main" id="{3E142FF8-429E-42DC-9B1B-1137BDCB74B9}"/>
              </a:ext>
            </a:extLst>
          </p:cNvPr>
          <p:cNvSpPr txBox="1"/>
          <p:nvPr/>
        </p:nvSpPr>
        <p:spPr>
          <a:xfrm>
            <a:off x="7489157" y="1989482"/>
            <a:ext cx="1772943" cy="1938992"/>
          </a:xfrm>
          <a:prstGeom prst="rect">
            <a:avLst/>
          </a:prstGeom>
          <a:noFill/>
        </p:spPr>
        <p:txBody>
          <a:bodyPr wrap="square" rtlCol="0" anchor="t">
            <a:spAutoFit/>
          </a:bodyPr>
          <a:lstStyle/>
          <a:p>
            <a:pPr lvl="0" defTabSz="1219170" fontAlgn="b">
              <a:buClr>
                <a:srgbClr val="000000"/>
              </a:buClr>
              <a:defRPr/>
            </a:pPr>
            <a:r>
              <a:rPr lang="da-DK" sz="800">
                <a:solidFill>
                  <a:schemeClr val="bg1"/>
                </a:solidFill>
              </a:rPr>
              <a:t>Arkivere bevaringspligtige billeder fra billedarkiver</a:t>
            </a:r>
          </a:p>
          <a:p>
            <a:pPr lvl="0" defTabSz="1219170" fontAlgn="b">
              <a:buClr>
                <a:srgbClr val="000000"/>
              </a:buClr>
              <a:defRPr/>
            </a:pPr>
            <a:endPar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a:p>
            <a:pPr defTabSz="1219170" fontAlgn="b">
              <a:buClr>
                <a:srgbClr val="000000"/>
              </a:buClr>
              <a:defRPr/>
            </a:pPr>
            <a:r>
              <a:rPr lang="da-DK" sz="800" kern="0">
                <a:solidFill>
                  <a:srgbClr val="FF0000"/>
                </a:solidFill>
                <a:cs typeface="Arial"/>
                <a:sym typeface="Arial"/>
              </a:rPr>
              <a:t>FLYTTET!</a:t>
            </a:r>
            <a:r>
              <a:rPr lang="da-DK" sz="800" kern="0">
                <a:solidFill>
                  <a:srgbClr val="FFFFFF"/>
                </a:solidFill>
                <a:cs typeface="Arial"/>
                <a:sym typeface="Arial"/>
              </a:rPr>
              <a:t> Flytte elevplaner (historiske)</a:t>
            </a:r>
          </a:p>
          <a:p>
            <a:pPr defTabSz="1219170" fontAlgn="b">
              <a:buClr>
                <a:srgbClr val="000000"/>
              </a:buClr>
              <a:defRPr/>
            </a:pPr>
            <a:endParaRPr lang="da-DK" sz="800" kern="0">
              <a:solidFill>
                <a:srgbClr val="FFFFFF"/>
              </a:solidFill>
              <a:cs typeface="Arial"/>
              <a:sym typeface="Arial"/>
            </a:endParaRPr>
          </a:p>
          <a:p>
            <a:pPr defTabSz="1219170" fontAlgn="b">
              <a:buClr>
                <a:srgbClr val="000000"/>
              </a:buClr>
              <a:defRPr/>
            </a:pPr>
            <a:r>
              <a:rPr lang="da-DK" sz="800" kern="0">
                <a:solidFill>
                  <a:srgbClr val="FF0000"/>
                </a:solidFill>
                <a:cs typeface="Arial"/>
                <a:sym typeface="Arial"/>
              </a:rPr>
              <a:t>NY!</a:t>
            </a:r>
            <a:r>
              <a:rPr lang="da-DK" sz="800" kern="0">
                <a:solidFill>
                  <a:srgbClr val="FFFFFF"/>
                </a:solidFill>
                <a:cs typeface="Arial"/>
                <a:sym typeface="Arial"/>
              </a:rPr>
              <a:t> Downloade og gemme/arkivere materiale fra ”Fra kontoret”, hvis anvendt</a:t>
            </a:r>
          </a:p>
          <a:p>
            <a:pPr defTabSz="1219170" fontAlgn="b">
              <a:buClr>
                <a:srgbClr val="000000"/>
              </a:buClr>
              <a:defRPr/>
            </a:pPr>
            <a:endParaRPr lang="da-DK" sz="800" kern="0">
              <a:solidFill>
                <a:srgbClr val="FFFFFF"/>
              </a:solidFill>
              <a:cs typeface="Arial"/>
              <a:sym typeface="Arial"/>
            </a:endParaRPr>
          </a:p>
          <a:p>
            <a:pPr defTabSz="1219170" fontAlgn="b">
              <a:buClr>
                <a:srgbClr val="000000"/>
              </a:buClr>
              <a:defRPr/>
            </a:pPr>
            <a:r>
              <a:rPr lang="da-DK" sz="800" kern="0">
                <a:solidFill>
                  <a:srgbClr val="FF0000"/>
                </a:solidFill>
                <a:cs typeface="Arial"/>
                <a:sym typeface="Arial"/>
              </a:rPr>
              <a:t>NY!</a:t>
            </a:r>
            <a:r>
              <a:rPr lang="da-DK" sz="800" kern="0">
                <a:solidFill>
                  <a:srgbClr val="FFFFFF"/>
                </a:solidFill>
                <a:cs typeface="Arial"/>
                <a:sym typeface="Arial"/>
              </a:rPr>
              <a:t> Arkivere logbøger, hvis anvendt</a:t>
            </a:r>
          </a:p>
          <a:p>
            <a:pPr defTabSz="1219170" fontAlgn="b">
              <a:buClr>
                <a:srgbClr val="000000"/>
              </a:buClr>
              <a:defRPr/>
            </a:pPr>
            <a:endParaRPr lang="da-DK" sz="800" kern="0">
              <a:solidFill>
                <a:srgbClr val="FFFFFF"/>
              </a:solidFill>
              <a:cs typeface="Arial"/>
              <a:sym typeface="Arial"/>
            </a:endParaRPr>
          </a:p>
          <a:p>
            <a:pPr defTabSz="1219170" fontAlgn="b">
              <a:buClr>
                <a:srgbClr val="000000"/>
              </a:buClr>
              <a:defRPr/>
            </a:pPr>
            <a:r>
              <a:rPr lang="da-DK" sz="800" kern="0">
                <a:solidFill>
                  <a:srgbClr val="FF0000"/>
                </a:solidFill>
                <a:cs typeface="Arial"/>
                <a:sym typeface="Arial"/>
              </a:rPr>
              <a:t>NY!</a:t>
            </a:r>
            <a:r>
              <a:rPr lang="da-DK" sz="800" kern="0">
                <a:solidFill>
                  <a:srgbClr val="FFFFFF"/>
                </a:solidFill>
                <a:cs typeface="Arial"/>
                <a:sym typeface="Arial"/>
              </a:rPr>
              <a:t> Arkivere udviklingsplaner/handleplaner, hvis anvendt</a:t>
            </a:r>
          </a:p>
          <a:p>
            <a:pPr marL="0" marR="0" lvl="0" indent="0" algn="l" defTabSz="1219170" rtl="0" eaLnBrk="1" fontAlgn="b"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7" name="Tekstfelt 36">
            <a:extLst>
              <a:ext uri="{FF2B5EF4-FFF2-40B4-BE49-F238E27FC236}">
                <a16:creationId xmlns:a16="http://schemas.microsoft.com/office/drawing/2014/main" id="{A56879DB-8276-4860-950D-C7793A277151}"/>
              </a:ext>
            </a:extLst>
          </p:cNvPr>
          <p:cNvSpPr txBox="1"/>
          <p:nvPr/>
        </p:nvSpPr>
        <p:spPr>
          <a:xfrm>
            <a:off x="5570543" y="4707689"/>
            <a:ext cx="1881976" cy="1077218"/>
          </a:xfrm>
          <a:prstGeom prst="rect">
            <a:avLst/>
          </a:prstGeom>
          <a:noFill/>
        </p:spPr>
        <p:txBody>
          <a:bodyPr wrap="square" rtlCol="0">
            <a:spAutoFit/>
          </a:bodyPr>
          <a:lstStyle/>
          <a:p>
            <a:pPr lvl="0" defTabSz="1219170" fontAlgn="b">
              <a:buClr>
                <a:srgbClr val="000000"/>
              </a:buClr>
              <a:defRPr/>
            </a:pPr>
            <a:r>
              <a:rPr lang="da-DK" sz="800">
                <a:solidFill>
                  <a:schemeClr val="bg1"/>
                </a:solidFill>
              </a:rPr>
              <a:t>Gem det, du vil beholde fra det fælles dokumentarkiv</a:t>
            </a:r>
          </a:p>
          <a:p>
            <a:pPr lvl="0" defTabSz="1219170" fontAlgn="b">
              <a:buClr>
                <a:srgbClr val="000000"/>
              </a:buClr>
              <a:defRPr/>
            </a:pPr>
            <a:r>
              <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rPr>
              <a:t> </a:t>
            </a:r>
          </a:p>
          <a:p>
            <a:pPr lvl="0" defTabSz="1219170" fontAlgn="b">
              <a:buClr>
                <a:srgbClr val="000000"/>
              </a:buClr>
              <a:defRPr/>
            </a:pPr>
            <a:r>
              <a:rPr lang="da-DK" sz="800">
                <a:solidFill>
                  <a:schemeClr val="bg1"/>
                </a:solidFill>
              </a:rPr>
              <a:t>Gem det, du vil beholde fra billedarkiver</a:t>
            </a:r>
          </a:p>
          <a:p>
            <a:pPr lvl="0" defTabSz="1219170" fontAlgn="b">
              <a:buClr>
                <a:srgbClr val="000000"/>
              </a:buClr>
              <a:defRPr/>
            </a:pPr>
            <a:endPar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a:p>
            <a:pPr marL="0" marR="0" lvl="0" indent="0" algn="l" defTabSz="1219170" rtl="0" eaLnBrk="1" fontAlgn="b"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rPr>
              <a:t>Gem det, du vil beholde fra fælles samlemapper</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8" name="Tekstfelt 37">
            <a:extLst>
              <a:ext uri="{FF2B5EF4-FFF2-40B4-BE49-F238E27FC236}">
                <a16:creationId xmlns:a16="http://schemas.microsoft.com/office/drawing/2014/main" id="{7B2AF4FF-5EBA-4BE5-ABAD-0F4DA0C31740}"/>
              </a:ext>
            </a:extLst>
          </p:cNvPr>
          <p:cNvSpPr txBox="1"/>
          <p:nvPr/>
        </p:nvSpPr>
        <p:spPr>
          <a:xfrm>
            <a:off x="7497329" y="4717671"/>
            <a:ext cx="1719961" cy="338554"/>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9" name="Tekstfelt 38">
            <a:extLst>
              <a:ext uri="{FF2B5EF4-FFF2-40B4-BE49-F238E27FC236}">
                <a16:creationId xmlns:a16="http://schemas.microsoft.com/office/drawing/2014/main" id="{D1CA0697-4AEF-4AEB-9876-177FE1D90999}"/>
              </a:ext>
            </a:extLst>
          </p:cNvPr>
          <p:cNvSpPr txBox="1"/>
          <p:nvPr/>
        </p:nvSpPr>
        <p:spPr>
          <a:xfrm>
            <a:off x="9262101" y="1989483"/>
            <a:ext cx="1850296" cy="707886"/>
          </a:xfrm>
          <a:prstGeom prst="rect">
            <a:avLst/>
          </a:prstGeom>
          <a:noFill/>
        </p:spPr>
        <p:txBody>
          <a:bodyPr wrap="square" rtlCol="0" anchor="t">
            <a:spAutoFit/>
          </a:bodyPr>
          <a:lstStyle/>
          <a:p>
            <a:pPr marL="0" marR="0" lvl="0" indent="0" algn="l" defTabSz="1219170" rtl="0" eaLnBrk="1" fontAlgn="b"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chemeClr val="bg1"/>
                </a:solidFill>
                <a:effectLst/>
                <a:uLnTx/>
                <a:uFillTx/>
                <a:latin typeface="Calibri" panose="020F0502020204030204"/>
                <a:ea typeface="+mn-ea"/>
                <a:cs typeface="Arial"/>
                <a:sym typeface="Arial"/>
              </a:rPr>
              <a:t>Lave årsoprul i SkoleIntra som normalt</a:t>
            </a:r>
          </a:p>
          <a:p>
            <a:pPr marL="0" marR="0" lvl="0" indent="0" algn="l" defTabSz="1219170" rtl="0" eaLnBrk="1" fontAlgn="b" latinLnBrk="0" hangingPunct="1">
              <a:lnSpc>
                <a:spcPct val="100000"/>
              </a:lnSpc>
              <a:spcBef>
                <a:spcPts val="0"/>
              </a:spcBef>
              <a:spcAft>
                <a:spcPts val="0"/>
              </a:spcAft>
              <a:buClr>
                <a:srgbClr val="000000"/>
              </a:buClr>
              <a:buSzTx/>
              <a:buFontTx/>
              <a:buNone/>
              <a:tabLst/>
              <a:defRPr/>
            </a:pPr>
            <a:endParaRPr lang="da-DK" sz="800" kern="0">
              <a:solidFill>
                <a:srgbClr val="FFFF00"/>
              </a:solidFill>
              <a:latin typeface="Calibri" panose="020F0502020204030204"/>
              <a:cs typeface="Arial"/>
              <a:sym typeface="Arial"/>
            </a:endParaRPr>
          </a:p>
          <a:p>
            <a:pPr marL="0" marR="0" lvl="0" indent="0" algn="l" defTabSz="1219170" rtl="0" eaLnBrk="1" fontAlgn="b" latinLnBrk="0" hangingPunct="1">
              <a:lnSpc>
                <a:spcPct val="100000"/>
              </a:lnSpc>
              <a:spcBef>
                <a:spcPts val="0"/>
              </a:spcBef>
              <a:spcAft>
                <a:spcPts val="0"/>
              </a:spcAft>
              <a:buClr>
                <a:srgbClr val="000000"/>
              </a:buClr>
              <a:buSzTx/>
              <a:buFontTx/>
              <a:buNone/>
              <a:tabLst/>
              <a:defRPr/>
            </a:pPr>
            <a:endParaRPr lang="da-DK" sz="800" kern="0">
              <a:solidFill>
                <a:srgbClr val="FFFF00"/>
              </a:solidFill>
              <a:latin typeface="Calibri" panose="020F0502020204030204"/>
              <a:cs typeface="Arial"/>
              <a:sym typeface="Arial"/>
            </a:endParaRPr>
          </a:p>
          <a:p>
            <a:pPr marL="0" marR="0" lvl="0" indent="0" algn="l" defTabSz="1219170" rtl="0" eaLnBrk="1" fontAlgn="b" latinLnBrk="0" hangingPunct="1">
              <a:lnSpc>
                <a:spcPct val="100000"/>
              </a:lnSpc>
              <a:spcBef>
                <a:spcPts val="0"/>
              </a:spcBef>
              <a:spcAft>
                <a:spcPts val="0"/>
              </a:spcAft>
              <a:buClr>
                <a:srgbClr val="000000"/>
              </a:buClr>
              <a:buSzTx/>
              <a:buFontTx/>
              <a:buNone/>
              <a:tabLst/>
              <a:defRPr/>
            </a:pPr>
            <a:endParaRPr lang="da-DK" sz="800">
              <a:solidFill>
                <a:srgbClr val="FFFF00"/>
              </a:solidFill>
            </a:endParaRPr>
          </a:p>
          <a:p>
            <a:pPr marL="0" marR="0" lvl="0" indent="0" algn="l" defTabSz="1219170" rtl="0" eaLnBrk="1" fontAlgn="b"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FFFF00"/>
              </a:solidFill>
              <a:effectLst/>
              <a:uLnTx/>
              <a:uFillTx/>
              <a:latin typeface="Calibri" panose="020F0502020204030204"/>
              <a:ea typeface="+mn-ea"/>
              <a:cs typeface="Arial"/>
              <a:sym typeface="Arial"/>
            </a:endParaRPr>
          </a:p>
        </p:txBody>
      </p:sp>
      <p:sp>
        <p:nvSpPr>
          <p:cNvPr id="40" name="Tekstfelt 39">
            <a:extLst>
              <a:ext uri="{FF2B5EF4-FFF2-40B4-BE49-F238E27FC236}">
                <a16:creationId xmlns:a16="http://schemas.microsoft.com/office/drawing/2014/main" id="{F7926263-7931-4A6E-B08B-293D4BFBD3AD}"/>
              </a:ext>
            </a:extLst>
          </p:cNvPr>
          <p:cNvSpPr txBox="1"/>
          <p:nvPr/>
        </p:nvSpPr>
        <p:spPr>
          <a:xfrm>
            <a:off x="7482685" y="5920741"/>
            <a:ext cx="1779411"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rgbClr val="FFFF00"/>
                </a:solidFill>
                <a:effectLst/>
                <a:uLnTx/>
                <a:uFillTx/>
                <a:latin typeface="Calibri" panose="020F0502020204030204"/>
                <a:ea typeface="+mn-ea"/>
                <a:cs typeface="Arial"/>
                <a:sym typeface="Arial"/>
              </a:rPr>
              <a:t>Flytning af aktuel elevplan, hvis SkoleIntra er brugt til dette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FFFF00"/>
              </a:solidFill>
              <a:effectLst/>
              <a:uLnTx/>
              <a:uFillTx/>
              <a:latin typeface="Calibri" panose="020F0502020204030204"/>
              <a:ea typeface="+mn-ea"/>
              <a:cs typeface="Arial"/>
              <a:sym typeface="Arial"/>
            </a:endParaRPr>
          </a:p>
        </p:txBody>
      </p:sp>
      <p:sp>
        <p:nvSpPr>
          <p:cNvPr id="43" name="Tekstfelt 42">
            <a:extLst>
              <a:ext uri="{FF2B5EF4-FFF2-40B4-BE49-F238E27FC236}">
                <a16:creationId xmlns:a16="http://schemas.microsoft.com/office/drawing/2014/main" id="{CC21B246-E5D7-4917-8333-531156AD6A53}"/>
              </a:ext>
            </a:extLst>
          </p:cNvPr>
          <p:cNvSpPr txBox="1"/>
          <p:nvPr/>
        </p:nvSpPr>
        <p:spPr>
          <a:xfrm>
            <a:off x="7467652" y="4286915"/>
            <a:ext cx="1844733"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rPr>
              <a:t>Arkivering og flytning af dokumenter fra  skolebestyrelsen</a:t>
            </a:r>
          </a:p>
        </p:txBody>
      </p:sp>
      <p:sp>
        <p:nvSpPr>
          <p:cNvPr id="44" name="Tekstfelt 43">
            <a:extLst>
              <a:ext uri="{FF2B5EF4-FFF2-40B4-BE49-F238E27FC236}">
                <a16:creationId xmlns:a16="http://schemas.microsoft.com/office/drawing/2014/main" id="{C9A01AAD-0FEC-4217-9501-41306FC1FDE6}"/>
              </a:ext>
            </a:extLst>
          </p:cNvPr>
          <p:cNvSpPr txBox="1"/>
          <p:nvPr/>
        </p:nvSpPr>
        <p:spPr>
          <a:xfrm>
            <a:off x="3599034" y="4726569"/>
            <a:ext cx="1775359" cy="461665"/>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rPr>
              <a:t>Stillingtagen til, hvilke fælles links, læringsforløb og skabeloner (udviklet lokalt), der skal bevares.</a:t>
            </a:r>
          </a:p>
        </p:txBody>
      </p:sp>
      <p:cxnSp>
        <p:nvCxnSpPr>
          <p:cNvPr id="51" name="Shape 316">
            <a:extLst>
              <a:ext uri="{FF2B5EF4-FFF2-40B4-BE49-F238E27FC236}">
                <a16:creationId xmlns:a16="http://schemas.microsoft.com/office/drawing/2014/main" id="{B6CC40D7-5689-4016-91B9-1299A64EDAF0}"/>
              </a:ext>
            </a:extLst>
          </p:cNvPr>
          <p:cNvCxnSpPr>
            <a:cxnSpLocks/>
          </p:cNvCxnSpPr>
          <p:nvPr/>
        </p:nvCxnSpPr>
        <p:spPr>
          <a:xfrm>
            <a:off x="9262096" y="1348948"/>
            <a:ext cx="0" cy="610818"/>
          </a:xfrm>
          <a:prstGeom prst="straightConnector1">
            <a:avLst/>
          </a:prstGeom>
          <a:noFill/>
          <a:ln w="19050" cap="flat" cmpd="sng">
            <a:solidFill>
              <a:srgbClr val="FFFFFF"/>
            </a:solidFill>
            <a:prstDash val="solid"/>
            <a:round/>
            <a:headEnd type="none" w="med" len="med"/>
            <a:tailEnd type="none" w="med" len="med"/>
          </a:ln>
        </p:spPr>
      </p:cxnSp>
      <p:grpSp>
        <p:nvGrpSpPr>
          <p:cNvPr id="57" name="Gruppe 56">
            <a:extLst>
              <a:ext uri="{FF2B5EF4-FFF2-40B4-BE49-F238E27FC236}">
                <a16:creationId xmlns:a16="http://schemas.microsoft.com/office/drawing/2014/main" id="{8B9D2048-30BD-445D-B917-2802481C38AA}"/>
              </a:ext>
            </a:extLst>
          </p:cNvPr>
          <p:cNvGrpSpPr/>
          <p:nvPr/>
        </p:nvGrpSpPr>
        <p:grpSpPr>
          <a:xfrm>
            <a:off x="5174333" y="1342483"/>
            <a:ext cx="690843" cy="596225"/>
            <a:chOff x="5174333" y="1361145"/>
            <a:chExt cx="690843" cy="596225"/>
          </a:xfrm>
        </p:grpSpPr>
        <p:sp>
          <p:nvSpPr>
            <p:cNvPr id="55" name="Ellipse 54">
              <a:extLst>
                <a:ext uri="{FF2B5EF4-FFF2-40B4-BE49-F238E27FC236}">
                  <a16:creationId xmlns:a16="http://schemas.microsoft.com/office/drawing/2014/main" id="{2883ED62-224F-4F4D-ACEB-8E62C6E659BC}"/>
                </a:ext>
              </a:extLst>
            </p:cNvPr>
            <p:cNvSpPr/>
            <p:nvPr/>
          </p:nvSpPr>
          <p:spPr>
            <a:xfrm>
              <a:off x="5218546" y="1361145"/>
              <a:ext cx="596225" cy="596225"/>
            </a:xfrm>
            <a:prstGeom prst="ellipse">
              <a:avLst/>
            </a:prstGeom>
            <a:solidFill>
              <a:schemeClr val="bg1"/>
            </a:solidFill>
            <a:ln>
              <a:solidFill>
                <a:srgbClr val="E32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 name="Tekstfelt 55">
              <a:extLst>
                <a:ext uri="{FF2B5EF4-FFF2-40B4-BE49-F238E27FC236}">
                  <a16:creationId xmlns:a16="http://schemas.microsoft.com/office/drawing/2014/main" id="{D2F0B595-0D1D-4CDC-B304-FD1B617DB8CA}"/>
                </a:ext>
              </a:extLst>
            </p:cNvPr>
            <p:cNvSpPr txBox="1"/>
            <p:nvPr/>
          </p:nvSpPr>
          <p:spPr>
            <a:xfrm>
              <a:off x="5174333" y="1452204"/>
              <a:ext cx="690843" cy="430887"/>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a:ln>
                    <a:noFill/>
                  </a:ln>
                  <a:solidFill>
                    <a:srgbClr val="E32F4A"/>
                  </a:solidFill>
                  <a:effectLst/>
                  <a:uLnTx/>
                  <a:uFillTx/>
                  <a:latin typeface="Calibri" panose="020F0502020204030204"/>
                  <a:ea typeface="+mn-ea"/>
                  <a:cs typeface="+mn-cs"/>
                </a:rPr>
                <a:t>DEADLINE</a:t>
              </a:r>
            </a:p>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E32F4A"/>
                  </a:solidFill>
                  <a:effectLst/>
                  <a:uLnTx/>
                  <a:uFillTx/>
                  <a:latin typeface="Calibri" panose="020F0502020204030204"/>
                  <a:ea typeface="+mn-ea"/>
                  <a:cs typeface="+mn-cs"/>
                </a:rPr>
                <a:t>12/4</a:t>
              </a:r>
            </a:p>
          </p:txBody>
        </p:sp>
      </p:grpSp>
      <p:grpSp>
        <p:nvGrpSpPr>
          <p:cNvPr id="58" name="Gruppe 57">
            <a:extLst>
              <a:ext uri="{FF2B5EF4-FFF2-40B4-BE49-F238E27FC236}">
                <a16:creationId xmlns:a16="http://schemas.microsoft.com/office/drawing/2014/main" id="{AE8B9FA1-CF31-448F-9BD7-0C5F91284CED}"/>
              </a:ext>
            </a:extLst>
          </p:cNvPr>
          <p:cNvGrpSpPr/>
          <p:nvPr/>
        </p:nvGrpSpPr>
        <p:grpSpPr>
          <a:xfrm>
            <a:off x="3248557" y="1345786"/>
            <a:ext cx="690843" cy="596225"/>
            <a:chOff x="5174333" y="1361145"/>
            <a:chExt cx="690843" cy="596225"/>
          </a:xfrm>
        </p:grpSpPr>
        <p:sp>
          <p:nvSpPr>
            <p:cNvPr id="59" name="Ellipse 58">
              <a:extLst>
                <a:ext uri="{FF2B5EF4-FFF2-40B4-BE49-F238E27FC236}">
                  <a16:creationId xmlns:a16="http://schemas.microsoft.com/office/drawing/2014/main" id="{E065E06F-90A5-4161-A949-B5129D3364AA}"/>
                </a:ext>
              </a:extLst>
            </p:cNvPr>
            <p:cNvSpPr/>
            <p:nvPr/>
          </p:nvSpPr>
          <p:spPr>
            <a:xfrm>
              <a:off x="5218546" y="1361145"/>
              <a:ext cx="596225" cy="596225"/>
            </a:xfrm>
            <a:prstGeom prst="ellipse">
              <a:avLst/>
            </a:prstGeom>
            <a:solidFill>
              <a:schemeClr val="bg1"/>
            </a:solidFill>
            <a:ln>
              <a:solidFill>
                <a:srgbClr val="E32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Tekstfelt 59">
              <a:extLst>
                <a:ext uri="{FF2B5EF4-FFF2-40B4-BE49-F238E27FC236}">
                  <a16:creationId xmlns:a16="http://schemas.microsoft.com/office/drawing/2014/main" id="{6EADD890-2C02-4D62-A269-33A4AC3CB0FD}"/>
                </a:ext>
              </a:extLst>
            </p:cNvPr>
            <p:cNvSpPr txBox="1"/>
            <p:nvPr/>
          </p:nvSpPr>
          <p:spPr>
            <a:xfrm>
              <a:off x="5174333" y="1452204"/>
              <a:ext cx="690843" cy="430887"/>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a:ln>
                    <a:noFill/>
                  </a:ln>
                  <a:solidFill>
                    <a:srgbClr val="E32F4A"/>
                  </a:solidFill>
                  <a:effectLst/>
                  <a:uLnTx/>
                  <a:uFillTx/>
                  <a:latin typeface="Calibri" panose="020F0502020204030204"/>
                  <a:ea typeface="+mn-ea"/>
                  <a:cs typeface="+mn-cs"/>
                </a:rPr>
                <a:t>DEADLINE</a:t>
              </a:r>
            </a:p>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E32F4A"/>
                  </a:solidFill>
                  <a:effectLst/>
                  <a:uLnTx/>
                  <a:uFillTx/>
                  <a:latin typeface="Calibri" panose="020F0502020204030204"/>
                  <a:ea typeface="+mn-ea"/>
                  <a:cs typeface="+mn-cs"/>
                </a:rPr>
                <a:t>14/2</a:t>
              </a:r>
            </a:p>
          </p:txBody>
        </p:sp>
      </p:grpSp>
      <p:grpSp>
        <p:nvGrpSpPr>
          <p:cNvPr id="61" name="Gruppe 60">
            <a:extLst>
              <a:ext uri="{FF2B5EF4-FFF2-40B4-BE49-F238E27FC236}">
                <a16:creationId xmlns:a16="http://schemas.microsoft.com/office/drawing/2014/main" id="{9C9413C3-14B6-46A1-AE87-A8AABEF2AA03}"/>
              </a:ext>
            </a:extLst>
          </p:cNvPr>
          <p:cNvGrpSpPr/>
          <p:nvPr/>
        </p:nvGrpSpPr>
        <p:grpSpPr>
          <a:xfrm>
            <a:off x="10766972" y="1345785"/>
            <a:ext cx="690843" cy="596225"/>
            <a:chOff x="5174333" y="1361145"/>
            <a:chExt cx="690843" cy="596225"/>
          </a:xfrm>
        </p:grpSpPr>
        <p:sp>
          <p:nvSpPr>
            <p:cNvPr id="62" name="Ellipse 61">
              <a:extLst>
                <a:ext uri="{FF2B5EF4-FFF2-40B4-BE49-F238E27FC236}">
                  <a16:creationId xmlns:a16="http://schemas.microsoft.com/office/drawing/2014/main" id="{CC80FD17-810D-4A84-9FFA-2883D58DDAB2}"/>
                </a:ext>
              </a:extLst>
            </p:cNvPr>
            <p:cNvSpPr/>
            <p:nvPr/>
          </p:nvSpPr>
          <p:spPr>
            <a:xfrm>
              <a:off x="5218546" y="1361145"/>
              <a:ext cx="596225" cy="596225"/>
            </a:xfrm>
            <a:prstGeom prst="ellipse">
              <a:avLst/>
            </a:prstGeom>
            <a:solidFill>
              <a:schemeClr val="bg1"/>
            </a:solidFill>
            <a:ln>
              <a:solidFill>
                <a:srgbClr val="E32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 name="Tekstfelt 62">
              <a:extLst>
                <a:ext uri="{FF2B5EF4-FFF2-40B4-BE49-F238E27FC236}">
                  <a16:creationId xmlns:a16="http://schemas.microsoft.com/office/drawing/2014/main" id="{FA7E641C-5BD7-47FB-952A-AFD28B660700}"/>
                </a:ext>
              </a:extLst>
            </p:cNvPr>
            <p:cNvSpPr txBox="1"/>
            <p:nvPr/>
          </p:nvSpPr>
          <p:spPr>
            <a:xfrm>
              <a:off x="5174333" y="1452204"/>
              <a:ext cx="690843" cy="430887"/>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a:ln>
                    <a:noFill/>
                  </a:ln>
                  <a:solidFill>
                    <a:srgbClr val="E32F4A"/>
                  </a:solidFill>
                  <a:effectLst/>
                  <a:uLnTx/>
                  <a:uFillTx/>
                  <a:latin typeface="Calibri" panose="020F0502020204030204"/>
                  <a:ea typeface="+mn-ea"/>
                  <a:cs typeface="+mn-cs"/>
                </a:rPr>
                <a:t>DEADLINE</a:t>
              </a:r>
            </a:p>
            <a:p>
              <a:pPr marL="0" marR="0" lvl="0" indent="0" algn="ctr" defTabSz="713203" rtl="0" eaLnBrk="1" fontAlgn="auto" latinLnBrk="0" hangingPunct="1">
                <a:lnSpc>
                  <a:spcPct val="100000"/>
                </a:lnSpc>
                <a:spcBef>
                  <a:spcPts val="0"/>
                </a:spcBef>
                <a:spcAft>
                  <a:spcPts val="0"/>
                </a:spcAft>
                <a:buClrTx/>
                <a:buSzTx/>
                <a:buFontTx/>
                <a:buNone/>
                <a:tabLst/>
                <a:defRPr/>
              </a:pPr>
              <a:r>
                <a:rPr lang="da-DK" sz="1400" b="1">
                  <a:solidFill>
                    <a:srgbClr val="E32F4A"/>
                  </a:solidFill>
                  <a:latin typeface="Calibri" panose="020F0502020204030204"/>
                </a:rPr>
                <a:t>1</a:t>
              </a:r>
              <a:r>
                <a:rPr kumimoji="0" lang="da-DK" sz="1400" b="1" i="0" u="none" strike="noStrike" kern="1200" cap="none" spc="0" normalizeH="0" baseline="0" noProof="0">
                  <a:ln>
                    <a:noFill/>
                  </a:ln>
                  <a:solidFill>
                    <a:srgbClr val="E32F4A"/>
                  </a:solidFill>
                  <a:effectLst/>
                  <a:uLnTx/>
                  <a:uFillTx/>
                  <a:latin typeface="Calibri" panose="020F0502020204030204"/>
                  <a:ea typeface="+mn-ea"/>
                  <a:cs typeface="+mn-cs"/>
                </a:rPr>
                <a:t>/8</a:t>
              </a:r>
            </a:p>
          </p:txBody>
        </p:sp>
      </p:grpSp>
      <p:grpSp>
        <p:nvGrpSpPr>
          <p:cNvPr id="48" name="Gruppe 47">
            <a:extLst>
              <a:ext uri="{FF2B5EF4-FFF2-40B4-BE49-F238E27FC236}">
                <a16:creationId xmlns:a16="http://schemas.microsoft.com/office/drawing/2014/main" id="{5F153B6D-8529-469D-A891-6F0B170469F7}"/>
              </a:ext>
            </a:extLst>
          </p:cNvPr>
          <p:cNvGrpSpPr/>
          <p:nvPr/>
        </p:nvGrpSpPr>
        <p:grpSpPr>
          <a:xfrm>
            <a:off x="7101501" y="1344225"/>
            <a:ext cx="690843" cy="596225"/>
            <a:chOff x="5174333" y="1361145"/>
            <a:chExt cx="690843" cy="596225"/>
          </a:xfrm>
        </p:grpSpPr>
        <p:sp>
          <p:nvSpPr>
            <p:cNvPr id="49" name="Ellipse 48">
              <a:extLst>
                <a:ext uri="{FF2B5EF4-FFF2-40B4-BE49-F238E27FC236}">
                  <a16:creationId xmlns:a16="http://schemas.microsoft.com/office/drawing/2014/main" id="{3AF0C1EE-F1CB-41F2-8CAC-CB27C3D24DF4}"/>
                </a:ext>
              </a:extLst>
            </p:cNvPr>
            <p:cNvSpPr/>
            <p:nvPr/>
          </p:nvSpPr>
          <p:spPr>
            <a:xfrm>
              <a:off x="5218546" y="1361145"/>
              <a:ext cx="596225" cy="596225"/>
            </a:xfrm>
            <a:prstGeom prst="ellipse">
              <a:avLst/>
            </a:prstGeom>
            <a:solidFill>
              <a:schemeClr val="bg1"/>
            </a:solidFill>
            <a:ln>
              <a:solidFill>
                <a:srgbClr val="E32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 name="Tekstfelt 49">
              <a:extLst>
                <a:ext uri="{FF2B5EF4-FFF2-40B4-BE49-F238E27FC236}">
                  <a16:creationId xmlns:a16="http://schemas.microsoft.com/office/drawing/2014/main" id="{7CB2B965-0B10-4976-9578-FD578D0B593B}"/>
                </a:ext>
              </a:extLst>
            </p:cNvPr>
            <p:cNvSpPr txBox="1"/>
            <p:nvPr/>
          </p:nvSpPr>
          <p:spPr>
            <a:xfrm>
              <a:off x="5174333" y="1452204"/>
              <a:ext cx="690843" cy="430887"/>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a:ln>
                    <a:noFill/>
                  </a:ln>
                  <a:solidFill>
                    <a:srgbClr val="E32F4A"/>
                  </a:solidFill>
                  <a:effectLst/>
                  <a:uLnTx/>
                  <a:uFillTx/>
                  <a:latin typeface="Calibri" panose="020F0502020204030204"/>
                  <a:ea typeface="+mn-ea"/>
                  <a:cs typeface="+mn-cs"/>
                </a:rPr>
                <a:t>DEADLINE</a:t>
              </a:r>
            </a:p>
            <a:p>
              <a:pPr marL="0" marR="0" lvl="0" indent="0" algn="ctr" defTabSz="713203" rtl="0" eaLnBrk="1" fontAlgn="auto" latinLnBrk="0" hangingPunct="1">
                <a:lnSpc>
                  <a:spcPct val="100000"/>
                </a:lnSpc>
                <a:spcBef>
                  <a:spcPts val="0"/>
                </a:spcBef>
                <a:spcAft>
                  <a:spcPts val="0"/>
                </a:spcAft>
                <a:buClrTx/>
                <a:buSzTx/>
                <a:buFontTx/>
                <a:buNone/>
                <a:tabLst/>
                <a:defRPr/>
              </a:pPr>
              <a:r>
                <a:rPr lang="da-DK" sz="1400" b="1">
                  <a:solidFill>
                    <a:srgbClr val="E32F4A"/>
                  </a:solidFill>
                  <a:latin typeface="Calibri" panose="020F0502020204030204"/>
                </a:rPr>
                <a:t>15/5</a:t>
              </a:r>
              <a:endParaRPr kumimoji="0" lang="da-DK" sz="1400" b="1" i="0" u="none" strike="noStrike" kern="1200" cap="none" spc="0" normalizeH="0" baseline="0" noProof="0">
                <a:ln>
                  <a:noFill/>
                </a:ln>
                <a:solidFill>
                  <a:srgbClr val="E32F4A"/>
                </a:solidFill>
                <a:effectLst/>
                <a:uLnTx/>
                <a:uFillTx/>
                <a:latin typeface="Calibri" panose="020F0502020204030204"/>
                <a:ea typeface="+mn-ea"/>
                <a:cs typeface="+mn-cs"/>
              </a:endParaRPr>
            </a:p>
          </p:txBody>
        </p:sp>
      </p:grpSp>
      <p:grpSp>
        <p:nvGrpSpPr>
          <p:cNvPr id="53" name="Gruppe 52">
            <a:extLst>
              <a:ext uri="{FF2B5EF4-FFF2-40B4-BE49-F238E27FC236}">
                <a16:creationId xmlns:a16="http://schemas.microsoft.com/office/drawing/2014/main" id="{A76D37F4-BA84-4E8F-A51C-FBD21C709BCB}"/>
              </a:ext>
            </a:extLst>
          </p:cNvPr>
          <p:cNvGrpSpPr/>
          <p:nvPr/>
        </p:nvGrpSpPr>
        <p:grpSpPr>
          <a:xfrm>
            <a:off x="8912150" y="1345785"/>
            <a:ext cx="690843" cy="596225"/>
            <a:chOff x="5174333" y="1361145"/>
            <a:chExt cx="690843" cy="596225"/>
          </a:xfrm>
        </p:grpSpPr>
        <p:sp>
          <p:nvSpPr>
            <p:cNvPr id="54" name="Ellipse 53">
              <a:extLst>
                <a:ext uri="{FF2B5EF4-FFF2-40B4-BE49-F238E27FC236}">
                  <a16:creationId xmlns:a16="http://schemas.microsoft.com/office/drawing/2014/main" id="{57E3772C-1C6E-47C1-8EC2-B58872DFC15C}"/>
                </a:ext>
              </a:extLst>
            </p:cNvPr>
            <p:cNvSpPr/>
            <p:nvPr/>
          </p:nvSpPr>
          <p:spPr>
            <a:xfrm>
              <a:off x="5218546" y="1361145"/>
              <a:ext cx="596225" cy="596225"/>
            </a:xfrm>
            <a:prstGeom prst="ellipse">
              <a:avLst/>
            </a:prstGeom>
            <a:solidFill>
              <a:schemeClr val="bg1"/>
            </a:solidFill>
            <a:ln>
              <a:solidFill>
                <a:srgbClr val="E32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 name="Tekstfelt 63">
              <a:extLst>
                <a:ext uri="{FF2B5EF4-FFF2-40B4-BE49-F238E27FC236}">
                  <a16:creationId xmlns:a16="http://schemas.microsoft.com/office/drawing/2014/main" id="{2884BBD7-3C23-4BE9-90B0-F66B8749D5BA}"/>
                </a:ext>
              </a:extLst>
            </p:cNvPr>
            <p:cNvSpPr txBox="1"/>
            <p:nvPr/>
          </p:nvSpPr>
          <p:spPr>
            <a:xfrm>
              <a:off x="5174333" y="1452204"/>
              <a:ext cx="690843" cy="430887"/>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a:ln>
                    <a:noFill/>
                  </a:ln>
                  <a:solidFill>
                    <a:srgbClr val="E32F4A"/>
                  </a:solidFill>
                  <a:effectLst/>
                  <a:uLnTx/>
                  <a:uFillTx/>
                  <a:latin typeface="Calibri" panose="020F0502020204030204"/>
                  <a:ea typeface="+mn-ea"/>
                  <a:cs typeface="+mn-cs"/>
                </a:rPr>
                <a:t>DEADLINE</a:t>
              </a:r>
            </a:p>
            <a:p>
              <a:pPr marL="0" marR="0" lvl="0" indent="0" algn="ctr" defTabSz="713203" rtl="0" eaLnBrk="1" fontAlgn="auto" latinLnBrk="0" hangingPunct="1">
                <a:lnSpc>
                  <a:spcPct val="100000"/>
                </a:lnSpc>
                <a:spcBef>
                  <a:spcPts val="0"/>
                </a:spcBef>
                <a:spcAft>
                  <a:spcPts val="0"/>
                </a:spcAft>
                <a:buClrTx/>
                <a:buSzTx/>
                <a:buFontTx/>
                <a:buNone/>
                <a:tabLst/>
                <a:defRPr/>
              </a:pPr>
              <a:r>
                <a:rPr lang="da-DK" sz="1400" b="1">
                  <a:solidFill>
                    <a:srgbClr val="E32F4A"/>
                  </a:solidFill>
                  <a:latin typeface="Calibri" panose="020F0502020204030204"/>
                </a:rPr>
                <a:t>4</a:t>
              </a:r>
              <a:r>
                <a:rPr kumimoji="0" lang="da-DK" sz="1400" b="1" i="0" u="none" strike="noStrike" kern="1200" cap="none" spc="0" normalizeH="0" baseline="0" noProof="0">
                  <a:ln>
                    <a:noFill/>
                  </a:ln>
                  <a:solidFill>
                    <a:srgbClr val="E32F4A"/>
                  </a:solidFill>
                  <a:effectLst/>
                  <a:uLnTx/>
                  <a:uFillTx/>
                  <a:latin typeface="Calibri" panose="020F0502020204030204"/>
                  <a:ea typeface="+mn-ea"/>
                  <a:cs typeface="+mn-cs"/>
                </a:rPr>
                <a:t>/6</a:t>
              </a:r>
            </a:p>
          </p:txBody>
        </p:sp>
      </p:grpSp>
    </p:spTree>
    <p:custDataLst>
      <p:tags r:id="rId1"/>
    </p:custDataLst>
    <p:extLst>
      <p:ext uri="{BB962C8B-B14F-4D97-AF65-F5344CB8AC3E}">
        <p14:creationId xmlns:p14="http://schemas.microsoft.com/office/powerpoint/2010/main" val="26495521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1289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Arkivering af bevaringspligtigt</a:t>
            </a:r>
            <a:br>
              <a:rPr lang="da-DK"/>
            </a:br>
            <a:r>
              <a:rPr lang="da-DK"/>
              <a:t>materiale fra fælles samlemapper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99110" lvl="1" indent="-228600">
              <a:buFont typeface="+mj-lt"/>
              <a:buAutoNum type="arabicPeriod" startAt="4"/>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Download det materiale, som hører under de typer, der nævnes på forrige side. Du kan med fordel bruge zip-funktionen og derefter gemme det på din computer inden arkivering til eDoc.</a:t>
            </a:r>
          </a:p>
          <a:p>
            <a:pPr marL="499110" lvl="1" indent="-228600">
              <a:buFont typeface="+mj-lt"/>
              <a:buAutoNum type="arabicPeriod" startAt="4"/>
            </a:pPr>
            <a:endParaRPr lang="da-DK" sz="1200">
              <a:solidFill>
                <a:srgbClr val="000000"/>
              </a:solidFill>
            </a:endParaRPr>
          </a:p>
          <a:p>
            <a:pPr marL="499110" lvl="1" indent="-228600">
              <a:buFont typeface="+mj-lt"/>
              <a:buAutoNum type="arabicPeriod" startAt="4"/>
            </a:pPr>
            <a:endParaRPr lang="da-DK" sz="1200">
              <a:solidFill>
                <a:srgbClr val="000000"/>
              </a:solidFill>
              <a:latin typeface="Calibri" panose="020F0502020204030204"/>
            </a:endParaRPr>
          </a:p>
          <a:p>
            <a:pPr marL="499110" lvl="1" indent="-228600">
              <a:buFont typeface="+mj-lt"/>
              <a:buAutoNum type="arabicPeriod" startAt="4"/>
            </a:pPr>
            <a:r>
              <a:rPr lang="da-DK" sz="1200">
                <a:solidFill>
                  <a:srgbClr val="000000"/>
                </a:solidFill>
                <a:latin typeface="Calibri" panose="020F0502020204030204"/>
              </a:rPr>
              <a:t>Vi anbefaler, at du uploader følgende materiale til Aulas Fælles filer, så det ligger tilgængeligt for skolens medarbejdere (Husk, at du kun kan uploade PDF-filer!):</a:t>
            </a:r>
          </a:p>
          <a:p>
            <a:pPr lvl="1" indent="0">
              <a:buNone/>
            </a:pPr>
            <a:endParaRPr lang="da-DK" sz="1200">
              <a:solidFill>
                <a:srgbClr val="000000"/>
              </a:solidFill>
              <a:latin typeface="Calibri" panose="020F0502020204030204"/>
            </a:endParaRPr>
          </a:p>
          <a:p>
            <a:pPr marL="712470" lvl="2" indent="-228600"/>
            <a:r>
              <a:rPr lang="da-DK" sz="1000" b="1"/>
              <a:t>Gældende</a:t>
            </a:r>
            <a:r>
              <a:rPr lang="da-DK" sz="1000"/>
              <a:t> vedtægter, interne politikker, retningslinjer og reglementer</a:t>
            </a:r>
          </a:p>
          <a:p>
            <a:pPr lvl="2" indent="0">
              <a:buNone/>
            </a:pPr>
            <a:r>
              <a:rPr kumimoji="0" lang="da-DK" sz="1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Skal andet af det arkiverede materiale være tilgængeligt for skolens medarbejdere, kan I flytte det til skolens </a:t>
            </a:r>
            <a:r>
              <a:rPr kumimoji="0" lang="da-DK" sz="10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pitchFamily="34" charset="0"/>
              </a:rPr>
              <a:t>U-drev</a:t>
            </a:r>
            <a:r>
              <a:rPr kumimoji="0" lang="da-DK" sz="1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t>
            </a: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LEDELSE</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pic>
        <p:nvPicPr>
          <p:cNvPr id="2" name="Billede 1">
            <a:extLst>
              <a:ext uri="{FF2B5EF4-FFF2-40B4-BE49-F238E27FC236}">
                <a16:creationId xmlns:a16="http://schemas.microsoft.com/office/drawing/2014/main" id="{68D93AE5-EA93-4EF2-BC73-7FC234982AB1}"/>
              </a:ext>
            </a:extLst>
          </p:cNvPr>
          <p:cNvPicPr>
            <a:picLocks noChangeAspect="1"/>
          </p:cNvPicPr>
          <p:nvPr/>
        </p:nvPicPr>
        <p:blipFill>
          <a:blip r:embed="rId3"/>
          <a:stretch>
            <a:fillRect/>
          </a:stretch>
        </p:blipFill>
        <p:spPr>
          <a:xfrm>
            <a:off x="4359560" y="2908592"/>
            <a:ext cx="914763" cy="860953"/>
          </a:xfrm>
          <a:prstGeom prst="rect">
            <a:avLst/>
          </a:prstGeom>
          <a:ln>
            <a:solidFill>
              <a:schemeClr val="accent1"/>
            </a:solidFill>
          </a:ln>
        </p:spPr>
      </p:pic>
      <p:sp>
        <p:nvSpPr>
          <p:cNvPr id="9" name="Shape 703">
            <a:extLst>
              <a:ext uri="{FF2B5EF4-FFF2-40B4-BE49-F238E27FC236}">
                <a16:creationId xmlns:a16="http://schemas.microsoft.com/office/drawing/2014/main" id="{52863D96-5AED-4816-9361-183BB3414DD4}"/>
              </a:ext>
            </a:extLst>
          </p:cNvPr>
          <p:cNvSpPr/>
          <p:nvPr/>
        </p:nvSpPr>
        <p:spPr>
          <a:xfrm>
            <a:off x="3306069" y="305394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Shape 353">
            <a:extLst>
              <a:ext uri="{FF2B5EF4-FFF2-40B4-BE49-F238E27FC236}">
                <a16:creationId xmlns:a16="http://schemas.microsoft.com/office/drawing/2014/main" id="{E53D53D0-A87D-4C9D-9314-08207B224D3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r>
              <a:rPr lang="da-DK" sz="1200">
                <a:solidFill>
                  <a:srgbClr val="000000"/>
                </a:solidFill>
                <a:latin typeface="Calibri" panose="020F0502020204030204"/>
              </a:rPr>
              <a:t>Du uploader til Fælles filer på følgende måde: Klik på Administration i Aulas venstre menu.</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r>
              <a:rPr lang="da-DK" sz="1200">
                <a:solidFill>
                  <a:srgbClr val="000000"/>
                </a:solidFill>
                <a:latin typeface="Calibri" panose="020F0502020204030204"/>
              </a:rPr>
              <a:t>Klik på ”Indstillinger” og derefter ”Fælles filer”</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endParaRPr lang="da-DK" sz="1200">
              <a:solidFill>
                <a:srgbClr val="000000"/>
              </a:solidFill>
              <a:latin typeface="Calibri" panose="020F0502020204030204"/>
            </a:endParaRPr>
          </a:p>
          <a:p>
            <a:pPr marL="228600" indent="-228600">
              <a:buSzPts val="1100"/>
              <a:buFont typeface="+mj-lt"/>
              <a:buAutoNum type="arabicPeriod" startAt="6"/>
              <a:defRPr/>
            </a:pPr>
            <a:r>
              <a:rPr lang="da-DK" sz="1200"/>
              <a:t>Klik på ”Importer ny fælles fil”</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6"/>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pic>
        <p:nvPicPr>
          <p:cNvPr id="3" name="Billede 2">
            <a:extLst>
              <a:ext uri="{FF2B5EF4-FFF2-40B4-BE49-F238E27FC236}">
                <a16:creationId xmlns:a16="http://schemas.microsoft.com/office/drawing/2014/main" id="{855082E9-A0A1-4737-94BA-D304AB4EA00A}"/>
              </a:ext>
            </a:extLst>
          </p:cNvPr>
          <p:cNvPicPr>
            <a:picLocks noChangeAspect="1"/>
          </p:cNvPicPr>
          <p:nvPr/>
        </p:nvPicPr>
        <p:blipFill rotWithShape="1">
          <a:blip r:embed="rId4"/>
          <a:srcRect t="8683"/>
          <a:stretch/>
        </p:blipFill>
        <p:spPr>
          <a:xfrm>
            <a:off x="9889629" y="2231312"/>
            <a:ext cx="1030979" cy="921851"/>
          </a:xfrm>
          <a:prstGeom prst="rect">
            <a:avLst/>
          </a:prstGeom>
          <a:ln>
            <a:solidFill>
              <a:schemeClr val="accent1"/>
            </a:solidFill>
          </a:ln>
        </p:spPr>
      </p:pic>
      <p:sp>
        <p:nvSpPr>
          <p:cNvPr id="12" name="Shape 703">
            <a:extLst>
              <a:ext uri="{FF2B5EF4-FFF2-40B4-BE49-F238E27FC236}">
                <a16:creationId xmlns:a16="http://schemas.microsoft.com/office/drawing/2014/main" id="{23F4715A-5C03-4657-9CCD-1520FE1BC37C}"/>
              </a:ext>
            </a:extLst>
          </p:cNvPr>
          <p:cNvSpPr/>
          <p:nvPr/>
        </p:nvSpPr>
        <p:spPr>
          <a:xfrm>
            <a:off x="8837330" y="228160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Billede 5">
            <a:extLst>
              <a:ext uri="{FF2B5EF4-FFF2-40B4-BE49-F238E27FC236}">
                <a16:creationId xmlns:a16="http://schemas.microsoft.com/office/drawing/2014/main" id="{0E560119-243B-4B97-BFD9-6C467EFB7F44}"/>
              </a:ext>
            </a:extLst>
          </p:cNvPr>
          <p:cNvPicPr>
            <a:picLocks noChangeAspect="1"/>
          </p:cNvPicPr>
          <p:nvPr/>
        </p:nvPicPr>
        <p:blipFill>
          <a:blip r:embed="rId5"/>
          <a:stretch>
            <a:fillRect/>
          </a:stretch>
        </p:blipFill>
        <p:spPr>
          <a:xfrm>
            <a:off x="9889629" y="3225992"/>
            <a:ext cx="1676487" cy="1519317"/>
          </a:xfrm>
          <a:prstGeom prst="rect">
            <a:avLst/>
          </a:prstGeom>
          <a:ln>
            <a:solidFill>
              <a:schemeClr val="accent1"/>
            </a:solidFill>
          </a:ln>
        </p:spPr>
      </p:pic>
      <p:sp>
        <p:nvSpPr>
          <p:cNvPr id="14" name="Shape 703">
            <a:extLst>
              <a:ext uri="{FF2B5EF4-FFF2-40B4-BE49-F238E27FC236}">
                <a16:creationId xmlns:a16="http://schemas.microsoft.com/office/drawing/2014/main" id="{F67FC324-04B5-4261-B51B-661A5C271EEF}"/>
              </a:ext>
            </a:extLst>
          </p:cNvPr>
          <p:cNvSpPr/>
          <p:nvPr/>
        </p:nvSpPr>
        <p:spPr>
          <a:xfrm>
            <a:off x="8837330" y="411854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Shape 590">
            <a:extLst>
              <a:ext uri="{FF2B5EF4-FFF2-40B4-BE49-F238E27FC236}">
                <a16:creationId xmlns:a16="http://schemas.microsoft.com/office/drawing/2014/main" id="{0FF1A602-79B1-4F2C-9D40-138B3796F137}"/>
              </a:ext>
            </a:extLst>
          </p:cNvPr>
          <p:cNvSpPr/>
          <p:nvPr/>
        </p:nvSpPr>
        <p:spPr>
          <a:xfrm>
            <a:off x="10363200" y="3373804"/>
            <a:ext cx="557408" cy="331162"/>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6" name="Billede 15">
            <a:extLst>
              <a:ext uri="{FF2B5EF4-FFF2-40B4-BE49-F238E27FC236}">
                <a16:creationId xmlns:a16="http://schemas.microsoft.com/office/drawing/2014/main" id="{913BD79A-D1E2-4AC8-8EE7-40F1DA5B71B2}"/>
              </a:ext>
            </a:extLst>
          </p:cNvPr>
          <p:cNvPicPr>
            <a:picLocks noChangeAspect="1"/>
          </p:cNvPicPr>
          <p:nvPr/>
        </p:nvPicPr>
        <p:blipFill>
          <a:blip r:embed="rId6"/>
          <a:stretch>
            <a:fillRect/>
          </a:stretch>
        </p:blipFill>
        <p:spPr>
          <a:xfrm>
            <a:off x="9940846" y="5529033"/>
            <a:ext cx="1600355" cy="340306"/>
          </a:xfrm>
          <a:prstGeom prst="rect">
            <a:avLst/>
          </a:prstGeom>
          <a:ln>
            <a:solidFill>
              <a:schemeClr val="accent1"/>
            </a:solidFill>
          </a:ln>
        </p:spPr>
      </p:pic>
      <p:sp>
        <p:nvSpPr>
          <p:cNvPr id="17" name="Shape 703">
            <a:extLst>
              <a:ext uri="{FF2B5EF4-FFF2-40B4-BE49-F238E27FC236}">
                <a16:creationId xmlns:a16="http://schemas.microsoft.com/office/drawing/2014/main" id="{10046508-E741-4703-A3A7-C2EA11FA4ED6}"/>
              </a:ext>
            </a:extLst>
          </p:cNvPr>
          <p:cNvSpPr/>
          <p:nvPr/>
        </p:nvSpPr>
        <p:spPr>
          <a:xfrm>
            <a:off x="8910481" y="535288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Shape 358">
            <a:extLst>
              <a:ext uri="{FF2B5EF4-FFF2-40B4-BE49-F238E27FC236}">
                <a16:creationId xmlns:a16="http://schemas.microsoft.com/office/drawing/2014/main" id="{AFB11827-D17A-46CB-8669-93FC8F13D710}"/>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Shape 363">
            <a:extLst>
              <a:ext uri="{FF2B5EF4-FFF2-40B4-BE49-F238E27FC236}">
                <a16:creationId xmlns:a16="http://schemas.microsoft.com/office/drawing/2014/main" id="{F63DD725-9AA0-45B8-B1A5-D34D3115F816}"/>
              </a:ext>
            </a:extLst>
          </p:cNvPr>
          <p:cNvSpPr txBox="1"/>
          <p:nvPr/>
        </p:nvSpPr>
        <p:spPr>
          <a:xfrm>
            <a:off x="10539181" y="55613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22" name="Pladsholder til tekst 4">
            <a:extLst>
              <a:ext uri="{FF2B5EF4-FFF2-40B4-BE49-F238E27FC236}">
                <a16:creationId xmlns:a16="http://schemas.microsoft.com/office/drawing/2014/main" id="{19AAACA9-BD55-47C7-8EB8-2BE581CE679C}"/>
              </a:ext>
            </a:extLst>
          </p:cNvPr>
          <p:cNvSpPr txBox="1">
            <a:spLocks/>
          </p:cNvSpPr>
          <p:nvPr/>
        </p:nvSpPr>
        <p:spPr>
          <a:xfrm>
            <a:off x="821266" y="392430"/>
            <a:ext cx="10515317" cy="458420"/>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1440" b="1" kern="1200" spc="360">
                <a:solidFill>
                  <a:srgbClr val="2091A2"/>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r>
              <a:rPr lang="da-DK" sz="1200"/>
              <a:t>ARKIVERING AF BEVARINGSPLIGTIGT MATERIALE</a:t>
            </a:r>
          </a:p>
          <a:p>
            <a:r>
              <a:rPr lang="da-DK" sz="1200"/>
              <a:t>FRA FÆLLES DOKUMENTARKIVER OG SAMLEMAPPER</a:t>
            </a:r>
          </a:p>
        </p:txBody>
      </p:sp>
    </p:spTree>
    <p:custDataLst>
      <p:tags r:id="rId1"/>
    </p:custDataLst>
    <p:extLst>
      <p:ext uri="{BB962C8B-B14F-4D97-AF65-F5344CB8AC3E}">
        <p14:creationId xmlns:p14="http://schemas.microsoft.com/office/powerpoint/2010/main" val="29759815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1289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Arkivering af bevaringspligtigt</a:t>
            </a:r>
            <a:br>
              <a:rPr lang="da-DK"/>
            </a:br>
            <a:r>
              <a:rPr lang="da-DK"/>
              <a:t>materiale fra fælles samlemapper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5"/>
            <a:ext cx="1923151" cy="3713537"/>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indent="-228600">
              <a:buFont typeface="+mj-lt"/>
              <a:buAutoNum type="arabicPeriod" startAt="9"/>
            </a:pPr>
            <a:r>
              <a:rPr lang="da-DK" sz="1200"/>
              <a:t>Klik på ”Vedhæft fil” og vælg den fil, du vil uploade (i stifinder)</a:t>
            </a:r>
          </a:p>
          <a:p>
            <a:pPr marL="228600" indent="-228600">
              <a:buFont typeface="+mj-lt"/>
              <a:buAutoNum type="arabicPeriod" startAt="9"/>
            </a:pPr>
            <a:endParaRPr lang="da-DK" sz="1200"/>
          </a:p>
          <a:p>
            <a:pPr marL="228600" indent="-228600">
              <a:buFont typeface="+mj-lt"/>
              <a:buAutoNum type="arabicPeriod" startAt="9"/>
            </a:pPr>
            <a:r>
              <a:rPr lang="da-DK" sz="1200"/>
              <a:t>Giv filen en sigende titel</a:t>
            </a:r>
          </a:p>
          <a:p>
            <a:pPr marL="228600" indent="-228600">
              <a:buFont typeface="+mj-lt"/>
              <a:buAutoNum type="arabicPeriod" startAt="9"/>
            </a:pPr>
            <a:endParaRPr lang="da-DK" sz="1200"/>
          </a:p>
          <a:p>
            <a:pPr marL="228600" indent="-228600">
              <a:buFont typeface="+mj-lt"/>
              <a:buAutoNum type="arabicPeriod" startAt="9"/>
            </a:pPr>
            <a:endParaRPr lang="da-DK" sz="1200"/>
          </a:p>
          <a:p>
            <a:pPr marL="228600" indent="-228600">
              <a:buFont typeface="+mj-lt"/>
              <a:buAutoNum type="arabicPeriod" startAt="9"/>
            </a:pPr>
            <a:endParaRPr lang="da-DK" sz="1200"/>
          </a:p>
          <a:p>
            <a:pPr marL="228600" indent="-228600">
              <a:buFont typeface="+mj-lt"/>
              <a:buAutoNum type="arabicPeriod" startAt="9"/>
            </a:pPr>
            <a:r>
              <a:rPr lang="da-DK" sz="1200"/>
              <a:t>Sæt IKKE flueben i ”Filen er kommunens persondatapolitik”</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9"/>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LEDELSE</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10" name="Shape 353">
            <a:extLst>
              <a:ext uri="{FF2B5EF4-FFF2-40B4-BE49-F238E27FC236}">
                <a16:creationId xmlns:a16="http://schemas.microsoft.com/office/drawing/2014/main" id="{E53D53D0-A87D-4C9D-9314-08207B224D3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indent="-228600">
              <a:buFont typeface="+mj-lt"/>
              <a:buAutoNum type="arabicPeriod" startAt="10"/>
            </a:pPr>
            <a:r>
              <a:rPr lang="da-DK" sz="1200"/>
              <a:t>Søg de grupper frem, som skal have adgang til filen i feltet ”Søg blandt grupper”. Fx ”Alle medarbejdere på </a:t>
            </a:r>
            <a:r>
              <a:rPr lang="da-DK" sz="1200" err="1"/>
              <a:t>skolenavn</a:t>
            </a:r>
            <a:r>
              <a:rPr lang="da-DK" sz="1200"/>
              <a:t>”</a:t>
            </a:r>
          </a:p>
          <a:p>
            <a:pPr marL="228600" indent="-228600">
              <a:buFont typeface="+mj-lt"/>
              <a:buAutoNum type="arabicPeriod" startAt="10"/>
            </a:pPr>
            <a:endParaRPr lang="da-DK" sz="1200"/>
          </a:p>
          <a:p>
            <a:pPr marL="228600" indent="-228600">
              <a:buFont typeface="+mj-lt"/>
              <a:buAutoNum type="arabicPeriod" startAt="10"/>
            </a:pPr>
            <a:endParaRPr lang="da-DK" sz="1200"/>
          </a:p>
          <a:p>
            <a:pPr marL="228600" indent="-228600">
              <a:buFont typeface="+mj-lt"/>
              <a:buAutoNum type="arabicPeriod" startAt="10"/>
            </a:pPr>
            <a:endParaRPr lang="da-DK" sz="1200"/>
          </a:p>
          <a:p>
            <a:pPr marL="228600" indent="-228600">
              <a:buFont typeface="+mj-lt"/>
              <a:buAutoNum type="arabicPeriod" startAt="10"/>
            </a:pPr>
            <a:endParaRPr lang="da-DK" sz="1200"/>
          </a:p>
          <a:p>
            <a:pPr marL="228600" indent="-228600">
              <a:buFont typeface="+mj-lt"/>
              <a:buAutoNum type="arabicPeriod" startAt="10"/>
            </a:pPr>
            <a:endParaRPr lang="da-DK" sz="1200"/>
          </a:p>
          <a:p>
            <a:pPr marL="228600" indent="-228600">
              <a:buFont typeface="+mj-lt"/>
              <a:buAutoNum type="arabicPeriod" startAt="10"/>
            </a:pPr>
            <a:endParaRPr lang="da-DK" sz="1200"/>
          </a:p>
          <a:p>
            <a:pPr marL="228600" indent="-228600">
              <a:buFont typeface="+mj-lt"/>
              <a:buAutoNum type="arabicPeriod" startAt="10"/>
            </a:pPr>
            <a:endParaRPr lang="da-DK" sz="1200"/>
          </a:p>
          <a:p>
            <a:pPr marL="228600" indent="-228600">
              <a:buFont typeface="+mj-lt"/>
              <a:buAutoNum type="arabicPeriod" startAt="10"/>
            </a:pPr>
            <a:r>
              <a:rPr lang="da-DK" sz="1200"/>
              <a:t>Tryk på ”Opret”.</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pic>
        <p:nvPicPr>
          <p:cNvPr id="8" name="Billede 7">
            <a:extLst>
              <a:ext uri="{FF2B5EF4-FFF2-40B4-BE49-F238E27FC236}">
                <a16:creationId xmlns:a16="http://schemas.microsoft.com/office/drawing/2014/main" id="{CE989F3A-AEED-4DE7-B8C6-1F538ABC76F4}"/>
              </a:ext>
            </a:extLst>
          </p:cNvPr>
          <p:cNvPicPr>
            <a:picLocks noChangeAspect="1"/>
          </p:cNvPicPr>
          <p:nvPr/>
        </p:nvPicPr>
        <p:blipFill rotWithShape="1">
          <a:blip r:embed="rId3"/>
          <a:srcRect l="-1" r="67153" b="48469"/>
          <a:stretch/>
        </p:blipFill>
        <p:spPr>
          <a:xfrm>
            <a:off x="3782256" y="2115790"/>
            <a:ext cx="1600355" cy="1838037"/>
          </a:xfrm>
          <a:prstGeom prst="rect">
            <a:avLst/>
          </a:prstGeom>
          <a:ln>
            <a:solidFill>
              <a:schemeClr val="accent1"/>
            </a:solidFill>
          </a:ln>
        </p:spPr>
      </p:pic>
      <p:sp>
        <p:nvSpPr>
          <p:cNvPr id="9" name="Shape 703">
            <a:extLst>
              <a:ext uri="{FF2B5EF4-FFF2-40B4-BE49-F238E27FC236}">
                <a16:creationId xmlns:a16="http://schemas.microsoft.com/office/drawing/2014/main" id="{52863D96-5AED-4816-9361-183BB3414DD4}"/>
              </a:ext>
            </a:extLst>
          </p:cNvPr>
          <p:cNvSpPr/>
          <p:nvPr/>
        </p:nvSpPr>
        <p:spPr>
          <a:xfrm>
            <a:off x="2744134" y="237817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Shape 703">
            <a:extLst>
              <a:ext uri="{FF2B5EF4-FFF2-40B4-BE49-F238E27FC236}">
                <a16:creationId xmlns:a16="http://schemas.microsoft.com/office/drawing/2014/main" id="{AA3645B5-96C9-4C27-8CF4-C3C72E5A3178}"/>
              </a:ext>
            </a:extLst>
          </p:cNvPr>
          <p:cNvSpPr/>
          <p:nvPr/>
        </p:nvSpPr>
        <p:spPr>
          <a:xfrm>
            <a:off x="2744134" y="3110888"/>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 name="Billede 10">
            <a:extLst>
              <a:ext uri="{FF2B5EF4-FFF2-40B4-BE49-F238E27FC236}">
                <a16:creationId xmlns:a16="http://schemas.microsoft.com/office/drawing/2014/main" id="{1A7CEE05-6FFE-4B8E-A0BB-C8696D6B4555}"/>
              </a:ext>
            </a:extLst>
          </p:cNvPr>
          <p:cNvPicPr>
            <a:picLocks noChangeAspect="1"/>
          </p:cNvPicPr>
          <p:nvPr/>
        </p:nvPicPr>
        <p:blipFill rotWithShape="1">
          <a:blip r:embed="rId4"/>
          <a:srcRect t="18064"/>
          <a:stretch/>
        </p:blipFill>
        <p:spPr>
          <a:xfrm>
            <a:off x="7699622" y="2968294"/>
            <a:ext cx="4099915" cy="1155153"/>
          </a:xfrm>
          <a:prstGeom prst="rect">
            <a:avLst/>
          </a:prstGeom>
          <a:ln>
            <a:solidFill>
              <a:schemeClr val="accent1"/>
            </a:solidFill>
          </a:ln>
        </p:spPr>
      </p:pic>
      <p:pic>
        <p:nvPicPr>
          <p:cNvPr id="20" name="Billede 19">
            <a:extLst>
              <a:ext uri="{FF2B5EF4-FFF2-40B4-BE49-F238E27FC236}">
                <a16:creationId xmlns:a16="http://schemas.microsoft.com/office/drawing/2014/main" id="{6143BE66-A6A9-4B80-A5A3-D3F4E132EC4E}"/>
              </a:ext>
            </a:extLst>
          </p:cNvPr>
          <p:cNvPicPr>
            <a:picLocks noChangeAspect="1"/>
          </p:cNvPicPr>
          <p:nvPr/>
        </p:nvPicPr>
        <p:blipFill rotWithShape="1">
          <a:blip r:embed="rId4"/>
          <a:srcRect r="51464" b="75147"/>
          <a:stretch/>
        </p:blipFill>
        <p:spPr>
          <a:xfrm>
            <a:off x="3777906" y="4551778"/>
            <a:ext cx="1600355" cy="281797"/>
          </a:xfrm>
          <a:prstGeom prst="rect">
            <a:avLst/>
          </a:prstGeom>
          <a:ln>
            <a:solidFill>
              <a:schemeClr val="accent1"/>
            </a:solidFill>
          </a:ln>
        </p:spPr>
      </p:pic>
      <p:sp>
        <p:nvSpPr>
          <p:cNvPr id="23" name="Shape 590">
            <a:extLst>
              <a:ext uri="{FF2B5EF4-FFF2-40B4-BE49-F238E27FC236}">
                <a16:creationId xmlns:a16="http://schemas.microsoft.com/office/drawing/2014/main" id="{59AC357F-A40E-4DEE-A55D-8EBD1D9BB9FE}"/>
              </a:ext>
            </a:extLst>
          </p:cNvPr>
          <p:cNvSpPr/>
          <p:nvPr/>
        </p:nvSpPr>
        <p:spPr>
          <a:xfrm>
            <a:off x="3655987" y="4474227"/>
            <a:ext cx="557408" cy="46372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Shape 590">
            <a:extLst>
              <a:ext uri="{FF2B5EF4-FFF2-40B4-BE49-F238E27FC236}">
                <a16:creationId xmlns:a16="http://schemas.microsoft.com/office/drawing/2014/main" id="{0FF1A602-79B1-4F2C-9D40-138B3796F137}"/>
              </a:ext>
            </a:extLst>
          </p:cNvPr>
          <p:cNvSpPr/>
          <p:nvPr/>
        </p:nvSpPr>
        <p:spPr>
          <a:xfrm>
            <a:off x="9746024" y="3423991"/>
            <a:ext cx="2049958" cy="563424"/>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7" name="Billede 16">
            <a:extLst>
              <a:ext uri="{FF2B5EF4-FFF2-40B4-BE49-F238E27FC236}">
                <a16:creationId xmlns:a16="http://schemas.microsoft.com/office/drawing/2014/main" id="{2FE05AE4-2F3F-402D-9592-61211A9E32F4}"/>
              </a:ext>
            </a:extLst>
          </p:cNvPr>
          <p:cNvPicPr>
            <a:picLocks noChangeAspect="1"/>
          </p:cNvPicPr>
          <p:nvPr/>
        </p:nvPicPr>
        <p:blipFill>
          <a:blip r:embed="rId5"/>
          <a:stretch>
            <a:fillRect/>
          </a:stretch>
        </p:blipFill>
        <p:spPr>
          <a:xfrm>
            <a:off x="10195627" y="4450921"/>
            <a:ext cx="1600355" cy="829382"/>
          </a:xfrm>
          <a:prstGeom prst="rect">
            <a:avLst/>
          </a:prstGeom>
          <a:ln>
            <a:solidFill>
              <a:schemeClr val="accent1"/>
            </a:solidFill>
          </a:ln>
        </p:spPr>
      </p:pic>
      <p:sp>
        <p:nvSpPr>
          <p:cNvPr id="12" name="Shape 703">
            <a:extLst>
              <a:ext uri="{FF2B5EF4-FFF2-40B4-BE49-F238E27FC236}">
                <a16:creationId xmlns:a16="http://schemas.microsoft.com/office/drawing/2014/main" id="{23F4715A-5C03-4657-9CCD-1520FE1BC37C}"/>
              </a:ext>
            </a:extLst>
          </p:cNvPr>
          <p:cNvSpPr/>
          <p:nvPr/>
        </p:nvSpPr>
        <p:spPr>
          <a:xfrm>
            <a:off x="9245057" y="4484580"/>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Shape 358">
            <a:extLst>
              <a:ext uri="{FF2B5EF4-FFF2-40B4-BE49-F238E27FC236}">
                <a16:creationId xmlns:a16="http://schemas.microsoft.com/office/drawing/2014/main" id="{0945EEFE-E2E6-475D-8AC3-43604D1C897D}"/>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Shape 363">
            <a:extLst>
              <a:ext uri="{FF2B5EF4-FFF2-40B4-BE49-F238E27FC236}">
                <a16:creationId xmlns:a16="http://schemas.microsoft.com/office/drawing/2014/main" id="{EB242A31-F7A2-44F3-AD5E-1B1C8100BF4D}"/>
              </a:ext>
            </a:extLst>
          </p:cNvPr>
          <p:cNvSpPr txBox="1"/>
          <p:nvPr/>
        </p:nvSpPr>
        <p:spPr>
          <a:xfrm>
            <a:off x="10539181" y="55613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25" name="Pladsholder til tekst 4">
            <a:extLst>
              <a:ext uri="{FF2B5EF4-FFF2-40B4-BE49-F238E27FC236}">
                <a16:creationId xmlns:a16="http://schemas.microsoft.com/office/drawing/2014/main" id="{37D11BBF-3BD9-465B-B174-DFDEDB0F7216}"/>
              </a:ext>
            </a:extLst>
          </p:cNvPr>
          <p:cNvSpPr txBox="1">
            <a:spLocks/>
          </p:cNvSpPr>
          <p:nvPr/>
        </p:nvSpPr>
        <p:spPr>
          <a:xfrm>
            <a:off x="821266" y="392430"/>
            <a:ext cx="10515317" cy="458420"/>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1440" b="1" kern="1200" spc="360">
                <a:solidFill>
                  <a:srgbClr val="2091A2"/>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r>
              <a:rPr lang="da-DK" sz="1200"/>
              <a:t>ARKIVERING AF BEVARINGSPLIGTIGT MATERIALE</a:t>
            </a:r>
          </a:p>
          <a:p>
            <a:r>
              <a:rPr lang="da-DK" sz="1200"/>
              <a:t>FRA FÆLLES DOKUMENTARKIVER OG SAMLEMAPPER</a:t>
            </a:r>
          </a:p>
        </p:txBody>
      </p:sp>
    </p:spTree>
    <p:custDataLst>
      <p:tags r:id="rId1"/>
    </p:custDataLst>
    <p:extLst>
      <p:ext uri="{BB962C8B-B14F-4D97-AF65-F5344CB8AC3E}">
        <p14:creationId xmlns:p14="http://schemas.microsoft.com/office/powerpoint/2010/main" val="827554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128994"/>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Ledelse</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3</a:t>
            </a:r>
          </a:p>
        </p:txBody>
      </p:sp>
    </p:spTree>
    <p:custDataLst>
      <p:tags r:id="rId1"/>
    </p:custDataLst>
    <p:extLst>
      <p:ext uri="{BB962C8B-B14F-4D97-AF65-F5344CB8AC3E}">
        <p14:creationId xmlns:p14="http://schemas.microsoft.com/office/powerpoint/2010/main" val="3064842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238FC5"/>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Fælles</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3</a:t>
            </a:r>
          </a:p>
        </p:txBody>
      </p:sp>
    </p:spTree>
    <p:custDataLst>
      <p:tags r:id="rId1"/>
    </p:custDataLst>
    <p:extLst>
      <p:ext uri="{BB962C8B-B14F-4D97-AF65-F5344CB8AC3E}">
        <p14:creationId xmlns:p14="http://schemas.microsoft.com/office/powerpoint/2010/main" val="1921964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238F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Gem det, du vil beholde fra fælles dokumentarkiv</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GEM DET, DU VIL BEHOLDE FRA FÆLLES DOKUMENTARKIV</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“Arkiv” i venstre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”Dokumenter”</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612627"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Gennemgå indholdet af alle de fælles dokumentmapper, du har adgang til. </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Download det indhold, du vil beholde ved at trykke på ZIP-ikonet. </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Gem det på Google fællesdrev eller skolens nye sikre fællesdrev, hvis det fortsat skal deles med dine kolleger. Ellers skal du gemme det på dit Google Drev eller OneDrive.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Du må IKKE slette noget – hverken dokumenter eller mapper</a:t>
            </a: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FÆLLES</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2" name="Shape 404">
            <a:extLst>
              <a:ext uri="{FF2B5EF4-FFF2-40B4-BE49-F238E27FC236}">
                <a16:creationId xmlns:a16="http://schemas.microsoft.com/office/drawing/2014/main" id="{C04CE8B3-57D0-4683-97BF-EBB6D862CE1C}"/>
              </a:ext>
            </a:extLst>
          </p:cNvPr>
          <p:cNvPicPr preferRelativeResize="0"/>
          <p:nvPr/>
        </p:nvPicPr>
        <p:blipFill rotWithShape="1">
          <a:blip r:embed="rId4">
            <a:alphaModFix/>
          </a:blip>
          <a:srcRect t="37437" r="7987"/>
          <a:stretch/>
        </p:blipFill>
        <p:spPr>
          <a:xfrm>
            <a:off x="4181182" y="2231432"/>
            <a:ext cx="1562579" cy="1151491"/>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195653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7" name="Billede 16">
            <a:extLst>
              <a:ext uri="{FF2B5EF4-FFF2-40B4-BE49-F238E27FC236}">
                <a16:creationId xmlns:a16="http://schemas.microsoft.com/office/drawing/2014/main" id="{7422055B-2D95-473A-9F28-7D77BF1678F4}"/>
              </a:ext>
            </a:extLst>
          </p:cNvPr>
          <p:cNvPicPr>
            <a:picLocks noChangeAspect="1"/>
          </p:cNvPicPr>
          <p:nvPr/>
        </p:nvPicPr>
        <p:blipFill>
          <a:blip r:embed="rId5"/>
          <a:stretch>
            <a:fillRect/>
          </a:stretch>
        </p:blipFill>
        <p:spPr>
          <a:xfrm>
            <a:off x="4181182" y="3509998"/>
            <a:ext cx="1562579" cy="1625587"/>
          </a:xfrm>
          <a:prstGeom prst="rect">
            <a:avLst/>
          </a:prstGeom>
          <a:ln>
            <a:solidFill>
              <a:srgbClr val="1F7298"/>
            </a:solidFill>
          </a:ln>
        </p:spPr>
      </p:pic>
      <p:sp>
        <p:nvSpPr>
          <p:cNvPr id="20" name="Shape 703">
            <a:extLst>
              <a:ext uri="{FF2B5EF4-FFF2-40B4-BE49-F238E27FC236}">
                <a16:creationId xmlns:a16="http://schemas.microsoft.com/office/drawing/2014/main" id="{21F6FA9F-CA14-4E03-97A5-10C2529EB735}"/>
              </a:ext>
            </a:extLst>
          </p:cNvPr>
          <p:cNvSpPr/>
          <p:nvPr/>
        </p:nvSpPr>
        <p:spPr>
          <a:xfrm>
            <a:off x="3116857" y="385796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0" name="Billede 29">
            <a:extLst>
              <a:ext uri="{FF2B5EF4-FFF2-40B4-BE49-F238E27FC236}">
                <a16:creationId xmlns:a16="http://schemas.microsoft.com/office/drawing/2014/main" id="{ADAB7CEE-29EF-459B-B038-2737181B941E}"/>
              </a:ext>
            </a:extLst>
          </p:cNvPr>
          <p:cNvPicPr>
            <a:picLocks noChangeAspect="1"/>
          </p:cNvPicPr>
          <p:nvPr/>
        </p:nvPicPr>
        <p:blipFill rotWithShape="1">
          <a:blip r:embed="rId6"/>
          <a:srcRect l="88908" t="9976" r="3658" b="78515"/>
          <a:stretch/>
        </p:blipFill>
        <p:spPr>
          <a:xfrm>
            <a:off x="10418235" y="2758397"/>
            <a:ext cx="828674" cy="762534"/>
          </a:xfrm>
          <a:prstGeom prst="rect">
            <a:avLst/>
          </a:prstGeom>
          <a:ln>
            <a:solidFill>
              <a:srgbClr val="1F7298"/>
            </a:solidFill>
          </a:ln>
        </p:spPr>
      </p:pic>
      <p:sp>
        <p:nvSpPr>
          <p:cNvPr id="31" name="Shape 703">
            <a:extLst>
              <a:ext uri="{FF2B5EF4-FFF2-40B4-BE49-F238E27FC236}">
                <a16:creationId xmlns:a16="http://schemas.microsoft.com/office/drawing/2014/main" id="{6601AE4F-599A-4D93-A780-E39800258CD4}"/>
              </a:ext>
            </a:extLst>
          </p:cNvPr>
          <p:cNvSpPr/>
          <p:nvPr/>
        </p:nvSpPr>
        <p:spPr>
          <a:xfrm>
            <a:off x="9421000" y="2802506"/>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2892006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5774406"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3"/>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Du skal nu gennemgå indholdet af alle de fælles samlemapper, du har adgang til</a:t>
            </a: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3"/>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3"/>
              <a:tabLst/>
              <a:defRPr/>
            </a:pPr>
            <a:r>
              <a:rPr lang="da-DK" sz="1200">
                <a:solidFill>
                  <a:srgbClr val="000000"/>
                </a:solidFill>
                <a:latin typeface="Calibri" panose="020F0502020204030204"/>
              </a:rPr>
              <a:t>Download det, du vil beholde ved at trykke på ZIP-ikonet</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3"/>
              <a:tabLst/>
              <a:defRPr/>
            </a:pPr>
            <a:endParaRPr lang="da-DK" sz="1200">
              <a:solidFill>
                <a:srgbClr val="000000"/>
              </a:solidFill>
              <a:highlight>
                <a:srgbClr val="FFFF00"/>
              </a:highlight>
              <a:latin typeface="Calibri" panose="020F0502020204030204"/>
            </a:endParaRPr>
          </a:p>
          <a:p>
            <a:pPr marL="228600" lvl="0" indent="-228600">
              <a:buSzPts val="1100"/>
              <a:buFont typeface="+mj-lt"/>
              <a:buAutoNum type="arabicPeriod" startAt="3"/>
              <a:defRPr/>
            </a:pPr>
            <a:r>
              <a:rPr lang="da-DK" sz="1200">
                <a:solidFill>
                  <a:srgbClr val="000000"/>
                </a:solidFill>
                <a:latin typeface="Calibri" panose="020F0502020204030204"/>
              </a:rPr>
              <a:t>Gem det på Google fællesdrev eller skolens nye sikre fællesdrev, hvis det fortsat skal deles med dine kolleger.</a:t>
            </a:r>
          </a:p>
          <a:p>
            <a:pPr marL="228600" lvl="0" indent="-228600">
              <a:buSzPts val="1100"/>
              <a:buFont typeface="+mj-lt"/>
              <a:buAutoNum type="arabicPeriod" startAt="3"/>
              <a:defRPr/>
            </a:pPr>
            <a:endParaRPr lang="da-DK" sz="1200">
              <a:solidFill>
                <a:srgbClr val="000000"/>
              </a:solidFill>
              <a:latin typeface="Calibri" panose="020F0502020204030204"/>
            </a:endParaRPr>
          </a:p>
          <a:p>
            <a:pPr marL="228600" lvl="0" indent="-228600">
              <a:buSzPts val="1100"/>
              <a:buFont typeface="+mj-lt"/>
              <a:buAutoNum type="arabicPeriod" startAt="3"/>
              <a:defRPr/>
            </a:pPr>
            <a:r>
              <a:rPr lang="da-DK" sz="1200">
                <a:solidFill>
                  <a:srgbClr val="000000"/>
                </a:solidFill>
                <a:latin typeface="Calibri" panose="020F0502020204030204"/>
              </a:rPr>
              <a:t>Du må ikke slette noget – hverken mapper eller dokumenter!</a:t>
            </a:r>
          </a:p>
          <a:p>
            <a:pPr marL="447674" lvl="2" indent="-228600">
              <a:buSzPts val="1100"/>
              <a:buFont typeface="+mj-lt"/>
              <a:buAutoNum type="arabicPeriod" startAt="3"/>
              <a:defRPr/>
            </a:pPr>
            <a:endParaRPr lang="da-DK" sz="1200">
              <a:solidFill>
                <a:srgbClr val="000000"/>
              </a:solidFill>
              <a:latin typeface="Calibri" panose="020F0502020204030204"/>
            </a:endParaRPr>
          </a:p>
        </p:txBody>
      </p:sp>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238F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Gem det, du gerne vil beholde fra fælles samlemapper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GEM DET, DU VIL BEHOLDE, FRA FÆLLES SAMLEMAPPER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“Arkiv” i venstre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”Samlemapper”</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R="0" lvl="0" algn="l" defTabSz="822960" rtl="0" eaLnBrk="1" fontAlgn="auto" latinLnBrk="0" hangingPunct="1">
              <a:lnSpc>
                <a:spcPct val="90000"/>
              </a:lnSpc>
              <a:spcBef>
                <a:spcPts val="900"/>
              </a:spcBef>
              <a:spcAft>
                <a:spcPts val="0"/>
              </a:spcAft>
              <a:buClrTx/>
              <a:buSzPts val="1100"/>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FÆLLES</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2" name="Shape 404">
            <a:extLst>
              <a:ext uri="{FF2B5EF4-FFF2-40B4-BE49-F238E27FC236}">
                <a16:creationId xmlns:a16="http://schemas.microsoft.com/office/drawing/2014/main" id="{C04CE8B3-57D0-4683-97BF-EBB6D862CE1C}"/>
              </a:ext>
            </a:extLst>
          </p:cNvPr>
          <p:cNvPicPr preferRelativeResize="0"/>
          <p:nvPr/>
        </p:nvPicPr>
        <p:blipFill rotWithShape="1">
          <a:blip r:embed="rId4">
            <a:alphaModFix/>
          </a:blip>
          <a:srcRect t="37437" r="7987"/>
          <a:stretch/>
        </p:blipFill>
        <p:spPr>
          <a:xfrm>
            <a:off x="4181182" y="2364782"/>
            <a:ext cx="1562579" cy="1151491"/>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061310"/>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6" name="Billede 35">
            <a:extLst>
              <a:ext uri="{FF2B5EF4-FFF2-40B4-BE49-F238E27FC236}">
                <a16:creationId xmlns:a16="http://schemas.microsoft.com/office/drawing/2014/main" id="{D14A8F04-F298-4CC3-8689-9AA40F908F89}"/>
              </a:ext>
            </a:extLst>
          </p:cNvPr>
          <p:cNvPicPr>
            <a:picLocks noChangeAspect="1"/>
          </p:cNvPicPr>
          <p:nvPr/>
        </p:nvPicPr>
        <p:blipFill rotWithShape="1">
          <a:blip r:embed="rId5"/>
          <a:srcRect t="19537"/>
          <a:stretch/>
        </p:blipFill>
        <p:spPr>
          <a:xfrm>
            <a:off x="4185411" y="3640087"/>
            <a:ext cx="1554119" cy="1300913"/>
          </a:xfrm>
          <a:prstGeom prst="rect">
            <a:avLst/>
          </a:prstGeom>
          <a:ln>
            <a:solidFill>
              <a:srgbClr val="1F7298"/>
            </a:solidFill>
          </a:ln>
        </p:spPr>
      </p:pic>
      <p:sp>
        <p:nvSpPr>
          <p:cNvPr id="20" name="Shape 703">
            <a:extLst>
              <a:ext uri="{FF2B5EF4-FFF2-40B4-BE49-F238E27FC236}">
                <a16:creationId xmlns:a16="http://schemas.microsoft.com/office/drawing/2014/main" id="{21F6FA9F-CA14-4E03-97A5-10C2529EB735}"/>
              </a:ext>
            </a:extLst>
          </p:cNvPr>
          <p:cNvSpPr/>
          <p:nvPr/>
        </p:nvSpPr>
        <p:spPr>
          <a:xfrm>
            <a:off x="3105683" y="442649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2" name="Billede 41">
            <a:extLst>
              <a:ext uri="{FF2B5EF4-FFF2-40B4-BE49-F238E27FC236}">
                <a16:creationId xmlns:a16="http://schemas.microsoft.com/office/drawing/2014/main" id="{B248DC8D-E306-4D20-8E4F-17D9A63BBD61}"/>
              </a:ext>
            </a:extLst>
          </p:cNvPr>
          <p:cNvPicPr>
            <a:picLocks noChangeAspect="1"/>
          </p:cNvPicPr>
          <p:nvPr/>
        </p:nvPicPr>
        <p:blipFill rotWithShape="1">
          <a:blip r:embed="rId6"/>
          <a:srcRect l="88908" t="9976" r="3658" b="78515"/>
          <a:stretch/>
        </p:blipFill>
        <p:spPr>
          <a:xfrm>
            <a:off x="10956680" y="2484036"/>
            <a:ext cx="828674" cy="762534"/>
          </a:xfrm>
          <a:prstGeom prst="rect">
            <a:avLst/>
          </a:prstGeom>
          <a:ln>
            <a:solidFill>
              <a:srgbClr val="1F7298"/>
            </a:solidFill>
          </a:ln>
        </p:spPr>
      </p:pic>
      <p:sp>
        <p:nvSpPr>
          <p:cNvPr id="41" name="Shape 703">
            <a:extLst>
              <a:ext uri="{FF2B5EF4-FFF2-40B4-BE49-F238E27FC236}">
                <a16:creationId xmlns:a16="http://schemas.microsoft.com/office/drawing/2014/main" id="{AEA12682-E953-422B-9EF4-7274F8069C0C}"/>
              </a:ext>
            </a:extLst>
          </p:cNvPr>
          <p:cNvSpPr/>
          <p:nvPr/>
        </p:nvSpPr>
        <p:spPr>
          <a:xfrm>
            <a:off x="9943737" y="250190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67" b="0" i="0" u="none" strike="noStrike" kern="0" cap="none" spc="0" normalizeH="0" baseline="0" noProof="0">
                <a:ln>
                  <a:noFill/>
                </a:ln>
                <a:solidFill>
                  <a:srgbClr val="000000"/>
                </a:solidFill>
                <a:effectLst/>
                <a:uLnTx/>
                <a:uFillTx/>
                <a:latin typeface="Arial"/>
                <a:ea typeface="+mn-ea"/>
                <a:cs typeface="Arial"/>
                <a:sym typeface="Arial"/>
              </a:rPr>
              <a:t> </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11663623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238F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Gem det, du vil beholde fra billedarkiver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GEM DET, DU VIL BEHOLDE, FRA BILLEDARKIVER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“Værktøj” i venstre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”Skolens fotoalbum”</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lang="da-DK" sz="1200">
                <a:solidFill>
                  <a:srgbClr val="000000"/>
                </a:solidFill>
              </a:rPr>
              <a:t>Klik på ”Vis oversigt” i øverste højre hjørne</a:t>
            </a: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Klik på ”Rediger fotoalbum”</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Vælg ”(alle kategorier)” under ”Kategori” – får nu vist alle fotoalbums på skolen.</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Gennemgå albums, du selv har oprettet og andre, du tænker kunne indeholde billeder, du gerne vil beholde. Download de albums du ønsker at beholde ved at trykke på ZIP-ikonet.</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R="0" lvl="0" algn="l" defTabSz="822960" rtl="0" eaLnBrk="1" fontAlgn="auto" latinLnBrk="0" hangingPunct="1">
              <a:lnSpc>
                <a:spcPct val="90000"/>
              </a:lnSpc>
              <a:spcBef>
                <a:spcPts val="900"/>
              </a:spcBef>
              <a:spcAft>
                <a:spcPts val="0"/>
              </a:spcAft>
              <a:buClrTx/>
              <a:buSzPts val="1100"/>
              <a:tabLst/>
              <a:defRPr/>
            </a:pPr>
            <a:endParaRPr lang="da-DK" sz="1200">
              <a:solidFill>
                <a:srgbClr val="000000"/>
              </a:solidFill>
              <a:latin typeface="Calibri" panose="020F0502020204030204"/>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FÆLLES</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2" name="Shape 404">
            <a:extLst>
              <a:ext uri="{FF2B5EF4-FFF2-40B4-BE49-F238E27FC236}">
                <a16:creationId xmlns:a16="http://schemas.microsoft.com/office/drawing/2014/main" id="{C04CE8B3-57D0-4683-97BF-EBB6D862CE1C}"/>
              </a:ext>
            </a:extLst>
          </p:cNvPr>
          <p:cNvPicPr preferRelativeResize="0"/>
          <p:nvPr/>
        </p:nvPicPr>
        <p:blipFill rotWithShape="1">
          <a:blip r:embed="rId4">
            <a:alphaModFix/>
          </a:blip>
          <a:srcRect t="37437" r="7987"/>
          <a:stretch/>
        </p:blipFill>
        <p:spPr>
          <a:xfrm>
            <a:off x="4181182" y="2155232"/>
            <a:ext cx="1562579" cy="1151491"/>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232760"/>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5" name="Billede 14">
            <a:extLst>
              <a:ext uri="{FF2B5EF4-FFF2-40B4-BE49-F238E27FC236}">
                <a16:creationId xmlns:a16="http://schemas.microsoft.com/office/drawing/2014/main" id="{4F75E694-F70D-488A-A2C3-97151C8466DC}"/>
              </a:ext>
            </a:extLst>
          </p:cNvPr>
          <p:cNvPicPr>
            <a:picLocks noChangeAspect="1"/>
          </p:cNvPicPr>
          <p:nvPr/>
        </p:nvPicPr>
        <p:blipFill>
          <a:blip r:embed="rId5"/>
          <a:stretch>
            <a:fillRect/>
          </a:stretch>
        </p:blipFill>
        <p:spPr>
          <a:xfrm>
            <a:off x="4181182" y="3508076"/>
            <a:ext cx="1543193" cy="1727944"/>
          </a:xfrm>
          <a:prstGeom prst="rect">
            <a:avLst/>
          </a:prstGeom>
          <a:ln>
            <a:solidFill>
              <a:srgbClr val="1F7298"/>
            </a:solidFill>
          </a:ln>
        </p:spPr>
      </p:pic>
      <p:sp>
        <p:nvSpPr>
          <p:cNvPr id="20" name="Shape 703">
            <a:extLst>
              <a:ext uri="{FF2B5EF4-FFF2-40B4-BE49-F238E27FC236}">
                <a16:creationId xmlns:a16="http://schemas.microsoft.com/office/drawing/2014/main" id="{21F6FA9F-CA14-4E03-97A5-10C2529EB735}"/>
              </a:ext>
            </a:extLst>
          </p:cNvPr>
          <p:cNvSpPr/>
          <p:nvPr/>
        </p:nvSpPr>
        <p:spPr>
          <a:xfrm>
            <a:off x="3105683" y="475107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6" name="Billede 15">
            <a:extLst>
              <a:ext uri="{FF2B5EF4-FFF2-40B4-BE49-F238E27FC236}">
                <a16:creationId xmlns:a16="http://schemas.microsoft.com/office/drawing/2014/main" id="{7F4C11A7-FC71-483D-BCB3-8C6310579CFB}"/>
              </a:ext>
            </a:extLst>
          </p:cNvPr>
          <p:cNvPicPr>
            <a:picLocks noChangeAspect="1"/>
          </p:cNvPicPr>
          <p:nvPr/>
        </p:nvPicPr>
        <p:blipFill rotWithShape="1">
          <a:blip r:embed="rId6"/>
          <a:srcRect t="4744" r="14653" b="43040"/>
          <a:stretch/>
        </p:blipFill>
        <p:spPr>
          <a:xfrm>
            <a:off x="4181183" y="5676325"/>
            <a:ext cx="1537516" cy="655992"/>
          </a:xfrm>
          <a:prstGeom prst="rect">
            <a:avLst/>
          </a:prstGeom>
          <a:ln>
            <a:solidFill>
              <a:schemeClr val="accent1">
                <a:lumMod val="50000"/>
              </a:schemeClr>
            </a:solidFill>
          </a:ln>
        </p:spPr>
      </p:pic>
      <p:sp>
        <p:nvSpPr>
          <p:cNvPr id="24" name="Shape 590">
            <a:extLst>
              <a:ext uri="{FF2B5EF4-FFF2-40B4-BE49-F238E27FC236}">
                <a16:creationId xmlns:a16="http://schemas.microsoft.com/office/drawing/2014/main" id="{1DAEE32F-F76F-4B9C-9609-B954F8AE979C}"/>
              </a:ext>
            </a:extLst>
          </p:cNvPr>
          <p:cNvSpPr/>
          <p:nvPr/>
        </p:nvSpPr>
        <p:spPr>
          <a:xfrm>
            <a:off x="4749143" y="5792480"/>
            <a:ext cx="429723" cy="46372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5" name="Billede 24">
            <a:extLst>
              <a:ext uri="{FF2B5EF4-FFF2-40B4-BE49-F238E27FC236}">
                <a16:creationId xmlns:a16="http://schemas.microsoft.com/office/drawing/2014/main" id="{2D35D84D-5F22-4197-87B1-29E12EEF56A6}"/>
              </a:ext>
            </a:extLst>
          </p:cNvPr>
          <p:cNvPicPr>
            <a:picLocks noChangeAspect="1"/>
          </p:cNvPicPr>
          <p:nvPr/>
        </p:nvPicPr>
        <p:blipFill>
          <a:blip r:embed="rId7"/>
          <a:stretch>
            <a:fillRect/>
          </a:stretch>
        </p:blipFill>
        <p:spPr>
          <a:xfrm>
            <a:off x="10067632" y="2179721"/>
            <a:ext cx="1562579" cy="690704"/>
          </a:xfrm>
          <a:prstGeom prst="rect">
            <a:avLst/>
          </a:prstGeom>
          <a:ln>
            <a:solidFill>
              <a:srgbClr val="1F7298"/>
            </a:solidFill>
          </a:ln>
        </p:spPr>
      </p:pic>
      <p:sp>
        <p:nvSpPr>
          <p:cNvPr id="27" name="Shape 703">
            <a:extLst>
              <a:ext uri="{FF2B5EF4-FFF2-40B4-BE49-F238E27FC236}">
                <a16:creationId xmlns:a16="http://schemas.microsoft.com/office/drawing/2014/main" id="{E9F409E1-23B9-4D5D-BA0D-53837CAE44F3}"/>
              </a:ext>
            </a:extLst>
          </p:cNvPr>
          <p:cNvSpPr/>
          <p:nvPr/>
        </p:nvSpPr>
        <p:spPr>
          <a:xfrm>
            <a:off x="9006487" y="213166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Billede 27">
            <a:extLst>
              <a:ext uri="{FF2B5EF4-FFF2-40B4-BE49-F238E27FC236}">
                <a16:creationId xmlns:a16="http://schemas.microsoft.com/office/drawing/2014/main" id="{AA505E5E-6EC6-4434-BFB3-6AA054229CE5}"/>
              </a:ext>
            </a:extLst>
          </p:cNvPr>
          <p:cNvPicPr>
            <a:picLocks noChangeAspect="1"/>
          </p:cNvPicPr>
          <p:nvPr/>
        </p:nvPicPr>
        <p:blipFill>
          <a:blip r:embed="rId8"/>
          <a:stretch>
            <a:fillRect/>
          </a:stretch>
        </p:blipFill>
        <p:spPr>
          <a:xfrm>
            <a:off x="10067632" y="3100201"/>
            <a:ext cx="1577273" cy="878325"/>
          </a:xfrm>
          <a:prstGeom prst="rect">
            <a:avLst/>
          </a:prstGeom>
          <a:ln>
            <a:solidFill>
              <a:srgbClr val="1F7298"/>
            </a:solidFill>
          </a:ln>
        </p:spPr>
      </p:pic>
      <p:sp>
        <p:nvSpPr>
          <p:cNvPr id="30" name="Shape 703">
            <a:extLst>
              <a:ext uri="{FF2B5EF4-FFF2-40B4-BE49-F238E27FC236}">
                <a16:creationId xmlns:a16="http://schemas.microsoft.com/office/drawing/2014/main" id="{B030E063-64E4-4EB1-B164-7F12CF2D5FEA}"/>
              </a:ext>
            </a:extLst>
          </p:cNvPr>
          <p:cNvSpPr/>
          <p:nvPr/>
        </p:nvSpPr>
        <p:spPr>
          <a:xfrm>
            <a:off x="9006487" y="296235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 name="Billede 31">
            <a:extLst>
              <a:ext uri="{FF2B5EF4-FFF2-40B4-BE49-F238E27FC236}">
                <a16:creationId xmlns:a16="http://schemas.microsoft.com/office/drawing/2014/main" id="{F4868821-8481-4B5D-8779-9BDBBDAE773F}"/>
              </a:ext>
            </a:extLst>
          </p:cNvPr>
          <p:cNvPicPr>
            <a:picLocks noChangeAspect="1"/>
          </p:cNvPicPr>
          <p:nvPr/>
        </p:nvPicPr>
        <p:blipFill rotWithShape="1">
          <a:blip r:embed="rId9"/>
          <a:srcRect r="5152" b="55000"/>
          <a:stretch/>
        </p:blipFill>
        <p:spPr>
          <a:xfrm>
            <a:off x="10067632" y="4279409"/>
            <a:ext cx="1577273" cy="636511"/>
          </a:xfrm>
          <a:prstGeom prst="rect">
            <a:avLst/>
          </a:prstGeom>
          <a:ln>
            <a:solidFill>
              <a:srgbClr val="1F7298"/>
            </a:solidFill>
          </a:ln>
        </p:spPr>
      </p:pic>
      <p:sp>
        <p:nvSpPr>
          <p:cNvPr id="34" name="Shape 590">
            <a:extLst>
              <a:ext uri="{FF2B5EF4-FFF2-40B4-BE49-F238E27FC236}">
                <a16:creationId xmlns:a16="http://schemas.microsoft.com/office/drawing/2014/main" id="{E2159FF8-B340-4219-A3F6-5B872ADE1A23}"/>
              </a:ext>
            </a:extLst>
          </p:cNvPr>
          <p:cNvSpPr/>
          <p:nvPr/>
        </p:nvSpPr>
        <p:spPr>
          <a:xfrm>
            <a:off x="10721495" y="4392423"/>
            <a:ext cx="445842" cy="46372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ustDataLst>
      <p:tags r:id="rId1"/>
    </p:custDataLst>
    <p:extLst>
      <p:ext uri="{BB962C8B-B14F-4D97-AF65-F5344CB8AC3E}">
        <p14:creationId xmlns:p14="http://schemas.microsoft.com/office/powerpoint/2010/main" val="1576040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238F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Gem det, du vil beholde fra billedarkiver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GEM DET, DU VIL BEHOLDE, FRA BILLEDARKIVER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7"/>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Albummet gemmes oftest i mappen ”Overførsler” på din PC</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7"/>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7"/>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 anbefaler, at du flytter det downloadede album til dit OneDrive: Træk filen fra ”Overførsler” til ”OneDrive – Aarhus Kommune  (O:)</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9"/>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Skal albummet deles med fx forældre, elever eller kolleger, skal du selv sørge for at uploade dem til Aula.</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9"/>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9"/>
              <a:tabLst/>
              <a:defRPr/>
            </a:pPr>
            <a:r>
              <a:rPr lang="da-DK" sz="1200">
                <a:solidFill>
                  <a:srgbClr val="000000"/>
                </a:solidFill>
                <a:latin typeface="Calibri" panose="020F0502020204030204"/>
              </a:rPr>
              <a:t>Du må ikke slette albums eller billeder i SkoleIntra!</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9"/>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R="0" lvl="0" algn="l" defTabSz="822960" rtl="0" eaLnBrk="1" fontAlgn="auto" latinLnBrk="0" hangingPunct="1">
              <a:lnSpc>
                <a:spcPct val="90000"/>
              </a:lnSpc>
              <a:spcBef>
                <a:spcPts val="900"/>
              </a:spcBef>
              <a:spcAft>
                <a:spcPts val="0"/>
              </a:spcAft>
              <a:buClrTx/>
              <a:buSzPts val="1100"/>
              <a:tabLst/>
              <a:defRPr/>
            </a:pPr>
            <a:endParaRPr lang="da-DK" sz="1200">
              <a:solidFill>
                <a:srgbClr val="000000"/>
              </a:solidFill>
              <a:latin typeface="Calibri" panose="020F0502020204030204"/>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FÆLLES</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6" name="Billede 35">
            <a:extLst>
              <a:ext uri="{FF2B5EF4-FFF2-40B4-BE49-F238E27FC236}">
                <a16:creationId xmlns:a16="http://schemas.microsoft.com/office/drawing/2014/main" id="{043D38F2-DED2-431C-A85E-BC7FE23B0D0B}"/>
              </a:ext>
            </a:extLst>
          </p:cNvPr>
          <p:cNvPicPr>
            <a:picLocks noChangeAspect="1"/>
          </p:cNvPicPr>
          <p:nvPr/>
        </p:nvPicPr>
        <p:blipFill>
          <a:blip r:embed="rId4"/>
          <a:stretch>
            <a:fillRect/>
          </a:stretch>
        </p:blipFill>
        <p:spPr>
          <a:xfrm>
            <a:off x="2651969" y="2904574"/>
            <a:ext cx="3058425" cy="1077053"/>
          </a:xfrm>
          <a:prstGeom prst="rect">
            <a:avLst/>
          </a:prstGeom>
          <a:ln>
            <a:solidFill>
              <a:srgbClr val="1F7298"/>
            </a:solidFill>
          </a:ln>
        </p:spPr>
      </p:pic>
      <p:sp>
        <p:nvSpPr>
          <p:cNvPr id="37" name="Shape 590">
            <a:extLst>
              <a:ext uri="{FF2B5EF4-FFF2-40B4-BE49-F238E27FC236}">
                <a16:creationId xmlns:a16="http://schemas.microsoft.com/office/drawing/2014/main" id="{DE203845-640B-4DCD-9A81-961008BDC6C9}"/>
              </a:ext>
            </a:extLst>
          </p:cNvPr>
          <p:cNvSpPr/>
          <p:nvPr/>
        </p:nvSpPr>
        <p:spPr>
          <a:xfrm>
            <a:off x="4178179" y="3001513"/>
            <a:ext cx="1674157" cy="46372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Shape 590">
            <a:extLst>
              <a:ext uri="{FF2B5EF4-FFF2-40B4-BE49-F238E27FC236}">
                <a16:creationId xmlns:a16="http://schemas.microsoft.com/office/drawing/2014/main" id="{971E25C9-CEFE-4E15-997A-749E3EA0E70A}"/>
              </a:ext>
            </a:extLst>
          </p:cNvPr>
          <p:cNvSpPr/>
          <p:nvPr/>
        </p:nvSpPr>
        <p:spPr>
          <a:xfrm>
            <a:off x="2552294" y="3602315"/>
            <a:ext cx="1674157" cy="46372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9" name="Billede 38">
            <a:extLst>
              <a:ext uri="{FF2B5EF4-FFF2-40B4-BE49-F238E27FC236}">
                <a16:creationId xmlns:a16="http://schemas.microsoft.com/office/drawing/2014/main" id="{37A332D4-B2C1-493E-B992-CA1CE4F5AA6E}"/>
              </a:ext>
            </a:extLst>
          </p:cNvPr>
          <p:cNvPicPr>
            <a:picLocks noChangeAspect="1"/>
          </p:cNvPicPr>
          <p:nvPr/>
        </p:nvPicPr>
        <p:blipFill rotWithShape="1">
          <a:blip r:embed="rId5"/>
          <a:srcRect r="27887"/>
          <a:stretch/>
        </p:blipFill>
        <p:spPr>
          <a:xfrm>
            <a:off x="2766370" y="5114679"/>
            <a:ext cx="2944024" cy="1287193"/>
          </a:xfrm>
          <a:prstGeom prst="rect">
            <a:avLst/>
          </a:prstGeom>
          <a:ln>
            <a:solidFill>
              <a:srgbClr val="1F7298"/>
            </a:solidFill>
          </a:ln>
        </p:spPr>
      </p:pic>
      <p:sp>
        <p:nvSpPr>
          <p:cNvPr id="40" name="Shape 402">
            <a:extLst>
              <a:ext uri="{FF2B5EF4-FFF2-40B4-BE49-F238E27FC236}">
                <a16:creationId xmlns:a16="http://schemas.microsoft.com/office/drawing/2014/main" id="{E97B190C-EBDC-4840-8ACA-87EB50C047E2}"/>
              </a:ext>
            </a:extLst>
          </p:cNvPr>
          <p:cNvSpPr txBox="1">
            <a:spLocks/>
          </p:cNvSpPr>
          <p:nvPr/>
        </p:nvSpPr>
        <p:spPr>
          <a:xfrm>
            <a:off x="8967831" y="4289066"/>
            <a:ext cx="2744192" cy="2009730"/>
          </a:xfrm>
          <a:prstGeom prst="rect">
            <a:avLst/>
          </a:prstGeom>
          <a:solidFill>
            <a:srgbClr val="238FC5"/>
          </a:solidFill>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gn="ctr"/>
            <a:r>
              <a:rPr lang="da-DK" sz="2000">
                <a:solidFill>
                  <a:srgbClr val="FFFFFF"/>
                </a:solidFill>
              </a:rPr>
              <a:t>Billeder i skolens fotoalbum overføres ikke automatisk til Aula. Vil du beholde billeder derfra, skal selv du downloade dem</a:t>
            </a:r>
          </a:p>
          <a:p>
            <a:endParaRPr lang="da-DK" sz="2000">
              <a:solidFill>
                <a:srgbClr val="FFFFFF"/>
              </a:solidFill>
              <a:latin typeface="+mn-lt"/>
            </a:endParaRPr>
          </a:p>
        </p:txBody>
      </p:sp>
    </p:spTree>
    <p:custDataLst>
      <p:tags r:id="rId1"/>
    </p:custDataLst>
    <p:extLst>
      <p:ext uri="{BB962C8B-B14F-4D97-AF65-F5344CB8AC3E}">
        <p14:creationId xmlns:p14="http://schemas.microsoft.com/office/powerpoint/2010/main" val="38685676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2E55"/>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Individuel</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3</a:t>
            </a:r>
          </a:p>
        </p:txBody>
      </p:sp>
    </p:spTree>
    <p:custDataLst>
      <p:tags r:id="rId1"/>
    </p:custDataLst>
    <p:extLst>
      <p:ext uri="{BB962C8B-B14F-4D97-AF65-F5344CB8AC3E}">
        <p14:creationId xmlns:p14="http://schemas.microsoft.com/office/powerpoint/2010/main" val="2250669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Shape 478">
            <a:extLst>
              <a:ext uri="{FF2B5EF4-FFF2-40B4-BE49-F238E27FC236}">
                <a16:creationId xmlns:a16="http://schemas.microsoft.com/office/drawing/2014/main" id="{A775FAA3-AFEA-4282-9BA5-C9DC80DC795B}"/>
              </a:ext>
            </a:extLst>
          </p:cNvPr>
          <p:cNvPicPr preferRelativeResize="0"/>
          <p:nvPr/>
        </p:nvPicPr>
        <p:blipFill>
          <a:blip r:embed="rId3">
            <a:alphaModFix/>
          </a:blip>
          <a:stretch>
            <a:fillRect/>
          </a:stretch>
        </p:blipFill>
        <p:spPr>
          <a:xfrm>
            <a:off x="4184666" y="5646422"/>
            <a:ext cx="1481609" cy="598003"/>
          </a:xfrm>
          <a:prstGeom prst="rect">
            <a:avLst/>
          </a:prstGeom>
          <a:noFill/>
          <a:ln>
            <a:solidFill>
              <a:srgbClr val="1F7298"/>
            </a:solidFill>
          </a:ln>
        </p:spPr>
      </p:pic>
      <p:pic>
        <p:nvPicPr>
          <p:cNvPr id="31" name="Shape 472">
            <a:extLst>
              <a:ext uri="{FF2B5EF4-FFF2-40B4-BE49-F238E27FC236}">
                <a16:creationId xmlns:a16="http://schemas.microsoft.com/office/drawing/2014/main" id="{3BC7D354-5FFC-40D0-9E32-C9398F6A2E12}"/>
              </a:ext>
            </a:extLst>
          </p:cNvPr>
          <p:cNvPicPr preferRelativeResize="0"/>
          <p:nvPr/>
        </p:nvPicPr>
        <p:blipFill rotWithShape="1">
          <a:blip r:embed="rId4">
            <a:alphaModFix/>
          </a:blip>
          <a:srcRect r="28122"/>
          <a:stretch/>
        </p:blipFill>
        <p:spPr>
          <a:xfrm>
            <a:off x="4184209" y="3403391"/>
            <a:ext cx="1494841" cy="1301579"/>
          </a:xfrm>
          <a:prstGeom prst="rect">
            <a:avLst/>
          </a:prstGeom>
          <a:noFill/>
          <a:ln>
            <a:solidFill>
              <a:srgbClr val="1F7298"/>
            </a:solidFill>
          </a:ln>
        </p:spPr>
      </p:pic>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002E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Stillingtagen til og flytning af dine egne links</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fontScale="92500" lnSpcReduction="20000"/>
          </a:bodyPr>
          <a:lstStyle/>
          <a:p>
            <a:pPr lvl="0" defTabSz="1219170">
              <a:buClr>
                <a:srgbClr val="000000"/>
              </a:buClr>
              <a:defRPr/>
            </a:pPr>
            <a:r>
              <a:rPr lang="da-DK" kern="0">
                <a:cs typeface="Arial"/>
                <a:sym typeface="Arial"/>
              </a:rPr>
              <a:t>STILLINGTAGEN TIL OG FLYTNING AF INDIVIDUELLE LINKS, LÆRINGSFORLØB OG SKABELONER (UDVIKLET LOKALT)</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a:t>
            </a:r>
            <a:r>
              <a:rPr lang="da-DK" sz="1200">
                <a:solidFill>
                  <a:srgbClr val="000000"/>
                </a:solidFill>
              </a:rPr>
              <a:t>”Links</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”Linksamlingen”</a:t>
            </a: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Under fanebladet ”Mine egne links” finder du de links, du selv har oprettet</a:t>
            </a: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Gennemgå alle dine links. SLET de links, du ikke vil beholde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Links som kun er til dig selv, skal du selv oprette på ny i din browser: Klik på linket, så kommer du ind på den side, du har linket til</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Åbn bogmærke-menuen ved at trykke CTRL og D. Vælg placering og gem. Dit link er nu gemt i din browser.</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rPr>
              <a:t>SLET linket på listen, når du har oprettet det i din browser.</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rPr>
              <a:t>Når du er færdig med alle links, skal du sikre dig, at listen under ”Mine egne links” er helt tom!</a:t>
            </a: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0" cap="none" spc="0" normalizeH="0" baseline="0" noProof="0">
              <a:ln>
                <a:noFill/>
              </a:ln>
              <a:solidFill>
                <a:srgbClr val="424242"/>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INDIVIDUELT</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25" name="Shape 703">
            <a:extLst>
              <a:ext uri="{FF2B5EF4-FFF2-40B4-BE49-F238E27FC236}">
                <a16:creationId xmlns:a16="http://schemas.microsoft.com/office/drawing/2014/main" id="{0829B7EE-443E-46B1-B035-3872E5F03C6F}"/>
              </a:ext>
            </a:extLst>
          </p:cNvPr>
          <p:cNvSpPr/>
          <p:nvPr/>
        </p:nvSpPr>
        <p:spPr>
          <a:xfrm>
            <a:off x="3105683" y="5543276"/>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Shape 703">
            <a:extLst>
              <a:ext uri="{FF2B5EF4-FFF2-40B4-BE49-F238E27FC236}">
                <a16:creationId xmlns:a16="http://schemas.microsoft.com/office/drawing/2014/main" id="{21F6FA9F-CA14-4E03-97A5-10C2529EB735}"/>
              </a:ext>
            </a:extLst>
          </p:cNvPr>
          <p:cNvSpPr/>
          <p:nvPr/>
        </p:nvSpPr>
        <p:spPr>
          <a:xfrm>
            <a:off x="3116857" y="412013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0" name="Shape 469">
            <a:extLst>
              <a:ext uri="{FF2B5EF4-FFF2-40B4-BE49-F238E27FC236}">
                <a16:creationId xmlns:a16="http://schemas.microsoft.com/office/drawing/2014/main" id="{CC7B6BD4-6B37-4C99-85C7-34E3E97EB3E2}"/>
              </a:ext>
            </a:extLst>
          </p:cNvPr>
          <p:cNvPicPr preferRelativeResize="0"/>
          <p:nvPr/>
        </p:nvPicPr>
        <p:blipFill rotWithShape="1">
          <a:blip r:embed="rId5">
            <a:alphaModFix/>
          </a:blip>
          <a:srcRect t="23490" r="5486"/>
          <a:stretch/>
        </p:blipFill>
        <p:spPr>
          <a:xfrm>
            <a:off x="4186867" y="1971675"/>
            <a:ext cx="1494842" cy="1311484"/>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43713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4" name="Shape 476">
            <a:extLst>
              <a:ext uri="{FF2B5EF4-FFF2-40B4-BE49-F238E27FC236}">
                <a16:creationId xmlns:a16="http://schemas.microsoft.com/office/drawing/2014/main" id="{4D1861B2-FD35-4DA8-904A-E23DEEFA3F84}"/>
              </a:ext>
            </a:extLst>
          </p:cNvPr>
          <p:cNvPicPr preferRelativeResize="0"/>
          <p:nvPr/>
        </p:nvPicPr>
        <p:blipFill rotWithShape="1">
          <a:blip r:embed="rId6">
            <a:alphaModFix/>
          </a:blip>
          <a:srcRect t="16184" b="16184"/>
          <a:stretch/>
        </p:blipFill>
        <p:spPr>
          <a:xfrm>
            <a:off x="9952527" y="1977516"/>
            <a:ext cx="1831350" cy="739164"/>
          </a:xfrm>
          <a:prstGeom prst="rect">
            <a:avLst/>
          </a:prstGeom>
          <a:noFill/>
          <a:ln>
            <a:solidFill>
              <a:srgbClr val="1F7298"/>
            </a:solidFill>
          </a:ln>
        </p:spPr>
      </p:pic>
      <p:sp>
        <p:nvSpPr>
          <p:cNvPr id="39" name="Shape 590">
            <a:extLst>
              <a:ext uri="{FF2B5EF4-FFF2-40B4-BE49-F238E27FC236}">
                <a16:creationId xmlns:a16="http://schemas.microsoft.com/office/drawing/2014/main" id="{837C8AB6-8CDC-4609-AF18-887729A59536}"/>
              </a:ext>
            </a:extLst>
          </p:cNvPr>
          <p:cNvSpPr/>
          <p:nvPr/>
        </p:nvSpPr>
        <p:spPr>
          <a:xfrm>
            <a:off x="11160897" y="2159972"/>
            <a:ext cx="429723" cy="46372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0" name="Shape 480">
            <a:extLst>
              <a:ext uri="{FF2B5EF4-FFF2-40B4-BE49-F238E27FC236}">
                <a16:creationId xmlns:a16="http://schemas.microsoft.com/office/drawing/2014/main" id="{42645B3E-0EC5-448E-B3C7-35E13325B077}"/>
              </a:ext>
            </a:extLst>
          </p:cNvPr>
          <p:cNvPicPr preferRelativeResize="0"/>
          <p:nvPr/>
        </p:nvPicPr>
        <p:blipFill>
          <a:blip r:embed="rId7">
            <a:alphaModFix/>
          </a:blip>
          <a:stretch>
            <a:fillRect/>
          </a:stretch>
        </p:blipFill>
        <p:spPr>
          <a:xfrm>
            <a:off x="9962186" y="3078490"/>
            <a:ext cx="1821691" cy="952458"/>
          </a:xfrm>
          <a:prstGeom prst="rect">
            <a:avLst/>
          </a:prstGeom>
          <a:noFill/>
          <a:ln>
            <a:solidFill>
              <a:srgbClr val="1F7298"/>
            </a:solidFill>
          </a:ln>
        </p:spPr>
      </p:pic>
      <p:pic>
        <p:nvPicPr>
          <p:cNvPr id="41" name="Shape 482">
            <a:extLst>
              <a:ext uri="{FF2B5EF4-FFF2-40B4-BE49-F238E27FC236}">
                <a16:creationId xmlns:a16="http://schemas.microsoft.com/office/drawing/2014/main" id="{C70742B3-F945-42C4-9D49-7CE8667291B6}"/>
              </a:ext>
            </a:extLst>
          </p:cNvPr>
          <p:cNvPicPr preferRelativeResize="0"/>
          <p:nvPr/>
        </p:nvPicPr>
        <p:blipFill>
          <a:blip r:embed="rId8">
            <a:alphaModFix/>
          </a:blip>
          <a:stretch>
            <a:fillRect/>
          </a:stretch>
        </p:blipFill>
        <p:spPr>
          <a:xfrm>
            <a:off x="9952527" y="4392758"/>
            <a:ext cx="1821690" cy="1045508"/>
          </a:xfrm>
          <a:prstGeom prst="rect">
            <a:avLst/>
          </a:prstGeom>
          <a:noFill/>
          <a:ln>
            <a:solidFill>
              <a:schemeClr val="accent1">
                <a:lumMod val="50000"/>
              </a:schemeClr>
            </a:solidFill>
          </a:ln>
        </p:spPr>
      </p:pic>
      <p:sp>
        <p:nvSpPr>
          <p:cNvPr id="42" name="Shape 590">
            <a:extLst>
              <a:ext uri="{FF2B5EF4-FFF2-40B4-BE49-F238E27FC236}">
                <a16:creationId xmlns:a16="http://schemas.microsoft.com/office/drawing/2014/main" id="{449DD937-6417-49E2-A4D4-7BC1B8596EA7}"/>
              </a:ext>
            </a:extLst>
          </p:cNvPr>
          <p:cNvSpPr/>
          <p:nvPr/>
        </p:nvSpPr>
        <p:spPr>
          <a:xfrm>
            <a:off x="10734675" y="4946729"/>
            <a:ext cx="551807" cy="46372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ustDataLst>
      <p:tags r:id="rId1"/>
    </p:custDataLst>
    <p:extLst>
      <p:ext uri="{BB962C8B-B14F-4D97-AF65-F5344CB8AC3E}">
        <p14:creationId xmlns:p14="http://schemas.microsoft.com/office/powerpoint/2010/main" val="1537197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286">
            <a:extLst>
              <a:ext uri="{FF2B5EF4-FFF2-40B4-BE49-F238E27FC236}">
                <a16:creationId xmlns:a16="http://schemas.microsoft.com/office/drawing/2014/main" id="{5D78E18F-C1A1-42B2-A7BC-71162122B46E}"/>
              </a:ext>
            </a:extLst>
          </p:cNvPr>
          <p:cNvSpPr/>
          <p:nvPr/>
        </p:nvSpPr>
        <p:spPr>
          <a:xfrm>
            <a:off x="1960356" y="1493184"/>
            <a:ext cx="9323730" cy="422200"/>
          </a:xfrm>
          <a:prstGeom prst="rect">
            <a:avLst/>
          </a:prstGeom>
          <a:solidFill>
            <a:srgbClr val="E32F4A"/>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Calibri" panose="020F0502020204030204"/>
              <a:ea typeface="Arial"/>
              <a:cs typeface="Arial"/>
              <a:sym typeface="Arial"/>
            </a:endParaRPr>
          </a:p>
        </p:txBody>
      </p:sp>
      <p:sp>
        <p:nvSpPr>
          <p:cNvPr id="5" name="Pladsholder til tekst 4">
            <a:extLst>
              <a:ext uri="{FF2B5EF4-FFF2-40B4-BE49-F238E27FC236}">
                <a16:creationId xmlns:a16="http://schemas.microsoft.com/office/drawing/2014/main" id="{4E90194F-CA96-46EB-A4BE-A559B458C389}"/>
              </a:ext>
            </a:extLst>
          </p:cNvPr>
          <p:cNvSpPr>
            <a:spLocks noGrp="1"/>
          </p:cNvSpPr>
          <p:nvPr>
            <p:ph type="body" sz="quarter" idx="13"/>
          </p:nvPr>
        </p:nvSpPr>
        <p:spPr/>
        <p:txBody>
          <a:bodyPr/>
          <a:lstStyle/>
          <a:p>
            <a:r>
              <a:rPr lang="da-DK" dirty="0"/>
              <a:t>OPRYDNINGS- OG OPSÆTNINGSPLAN SKOLEÅRET 2019/2020</a:t>
            </a:r>
          </a:p>
        </p:txBody>
      </p:sp>
      <p:sp>
        <p:nvSpPr>
          <p:cNvPr id="7" name="Shape 284">
            <a:extLst>
              <a:ext uri="{FF2B5EF4-FFF2-40B4-BE49-F238E27FC236}">
                <a16:creationId xmlns:a16="http://schemas.microsoft.com/office/drawing/2014/main" id="{4ABDF31E-B5CF-4B24-A9A4-8F5D34595BFA}"/>
              </a:ext>
            </a:extLst>
          </p:cNvPr>
          <p:cNvSpPr/>
          <p:nvPr/>
        </p:nvSpPr>
        <p:spPr>
          <a:xfrm>
            <a:off x="621212" y="5574003"/>
            <a:ext cx="7513974" cy="1044625"/>
          </a:xfrm>
          <a:prstGeom prst="rect">
            <a:avLst/>
          </a:prstGeom>
          <a:solidFill>
            <a:srgbClr val="002E55"/>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Calibri" panose="020F0502020204030204"/>
              <a:ea typeface="Arial"/>
              <a:cs typeface="Arial"/>
              <a:sym typeface="Arial"/>
            </a:endParaRPr>
          </a:p>
        </p:txBody>
      </p:sp>
      <p:sp>
        <p:nvSpPr>
          <p:cNvPr id="8" name="Shape 285">
            <a:extLst>
              <a:ext uri="{FF2B5EF4-FFF2-40B4-BE49-F238E27FC236}">
                <a16:creationId xmlns:a16="http://schemas.microsoft.com/office/drawing/2014/main" id="{A22BF52A-AAA5-43EA-9B68-DE52F8F1F3FF}"/>
              </a:ext>
            </a:extLst>
          </p:cNvPr>
          <p:cNvSpPr/>
          <p:nvPr/>
        </p:nvSpPr>
        <p:spPr>
          <a:xfrm>
            <a:off x="621212" y="5130903"/>
            <a:ext cx="7521888" cy="410969"/>
          </a:xfrm>
          <a:prstGeom prst="rect">
            <a:avLst/>
          </a:prstGeom>
          <a:solidFill>
            <a:srgbClr val="1F7298"/>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Calibri" panose="020F0502020204030204"/>
              <a:ea typeface="Arial"/>
              <a:cs typeface="Arial"/>
              <a:sym typeface="Arial"/>
            </a:endParaRPr>
          </a:p>
        </p:txBody>
      </p:sp>
      <p:sp>
        <p:nvSpPr>
          <p:cNvPr id="9" name="Shape 286">
            <a:extLst>
              <a:ext uri="{FF2B5EF4-FFF2-40B4-BE49-F238E27FC236}">
                <a16:creationId xmlns:a16="http://schemas.microsoft.com/office/drawing/2014/main" id="{7BAAD5BD-137A-4903-8F69-6F4BA34272A3}"/>
              </a:ext>
            </a:extLst>
          </p:cNvPr>
          <p:cNvSpPr/>
          <p:nvPr/>
        </p:nvSpPr>
        <p:spPr>
          <a:xfrm>
            <a:off x="621212" y="4661442"/>
            <a:ext cx="7521888" cy="445600"/>
          </a:xfrm>
          <a:prstGeom prst="rect">
            <a:avLst/>
          </a:prstGeom>
          <a:solidFill>
            <a:srgbClr val="128994"/>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Calibri" panose="020F0502020204030204"/>
              <a:ea typeface="Arial"/>
              <a:cs typeface="Arial"/>
              <a:sym typeface="Arial"/>
            </a:endParaRPr>
          </a:p>
        </p:txBody>
      </p:sp>
      <p:sp>
        <p:nvSpPr>
          <p:cNvPr id="10" name="Shape 287">
            <a:extLst>
              <a:ext uri="{FF2B5EF4-FFF2-40B4-BE49-F238E27FC236}">
                <a16:creationId xmlns:a16="http://schemas.microsoft.com/office/drawing/2014/main" id="{49EFE14D-C1E7-4B85-BE0D-FDB4D4325FE1}"/>
              </a:ext>
            </a:extLst>
          </p:cNvPr>
          <p:cNvSpPr/>
          <p:nvPr/>
        </p:nvSpPr>
        <p:spPr>
          <a:xfrm>
            <a:off x="621284" y="1982409"/>
            <a:ext cx="7521888" cy="2657405"/>
          </a:xfrm>
          <a:prstGeom prst="rect">
            <a:avLst/>
          </a:prstGeom>
          <a:solidFill>
            <a:srgbClr val="10BDB7"/>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Calibri" panose="020F0502020204030204"/>
              <a:ea typeface="Arial"/>
              <a:cs typeface="Arial"/>
              <a:sym typeface="Arial"/>
            </a:endParaRPr>
          </a:p>
        </p:txBody>
      </p:sp>
      <p:sp>
        <p:nvSpPr>
          <p:cNvPr id="11" name="Shape 291">
            <a:extLst>
              <a:ext uri="{FF2B5EF4-FFF2-40B4-BE49-F238E27FC236}">
                <a16:creationId xmlns:a16="http://schemas.microsoft.com/office/drawing/2014/main" id="{A84FF389-D965-46F1-AEF4-89082B30C92B}"/>
              </a:ext>
            </a:extLst>
          </p:cNvPr>
          <p:cNvSpPr txBox="1"/>
          <p:nvPr/>
        </p:nvSpPr>
        <p:spPr>
          <a:xfrm>
            <a:off x="2016577" y="1493079"/>
            <a:ext cx="1073428" cy="369200"/>
          </a:xfrm>
          <a:prstGeom prst="rect">
            <a:avLst/>
          </a:prstGeom>
          <a:noFill/>
          <a:ln>
            <a:noFill/>
          </a:ln>
        </p:spPr>
        <p:txBody>
          <a:bodyPr spcFirstLastPara="1" wrap="square" lIns="91433" tIns="45700" rIns="91433"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867" b="1" i="0" u="none" strike="noStrike" kern="0" cap="none" spc="0" normalizeH="0" baseline="0" noProof="0">
                <a:ln>
                  <a:noFill/>
                </a:ln>
                <a:solidFill>
                  <a:srgbClr val="FFFFFF"/>
                </a:solidFill>
                <a:effectLst/>
                <a:uLnTx/>
                <a:uFillTx/>
                <a:latin typeface="Calibri" panose="020F0502020204030204"/>
                <a:ea typeface="Nunito"/>
                <a:cs typeface="Nunito"/>
                <a:sym typeface="Nunito"/>
              </a:rPr>
              <a:t>FASE 6		</a:t>
            </a:r>
            <a:endParaRPr kumimoji="0" sz="1467" b="1" i="0" u="none" strike="noStrike" kern="0" cap="none" spc="0" normalizeH="0" baseline="0" noProof="0">
              <a:ln>
                <a:noFill/>
              </a:ln>
              <a:solidFill>
                <a:srgbClr val="FFFFFF"/>
              </a:solidFill>
              <a:effectLst/>
              <a:uLnTx/>
              <a:uFillTx/>
              <a:latin typeface="Calibri" panose="020F0502020204030204"/>
              <a:ea typeface="Nunito"/>
              <a:cs typeface="Nunito"/>
              <a:sym typeface="Nunito"/>
            </a:endParaRPr>
          </a:p>
        </p:txBody>
      </p:sp>
      <p:sp>
        <p:nvSpPr>
          <p:cNvPr id="14" name="Shape 299">
            <a:extLst>
              <a:ext uri="{FF2B5EF4-FFF2-40B4-BE49-F238E27FC236}">
                <a16:creationId xmlns:a16="http://schemas.microsoft.com/office/drawing/2014/main" id="{79268333-8EF6-46A2-AB0C-F7B3591A723E}"/>
              </a:ext>
            </a:extLst>
          </p:cNvPr>
          <p:cNvSpPr txBox="1"/>
          <p:nvPr/>
        </p:nvSpPr>
        <p:spPr>
          <a:xfrm>
            <a:off x="621212" y="6134380"/>
            <a:ext cx="1359364" cy="316381"/>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200" b="1" i="0" u="none" strike="noStrike" kern="0" cap="none" spc="0" normalizeH="0" baseline="0" noProof="0">
                <a:ln>
                  <a:noFill/>
                </a:ln>
                <a:solidFill>
                  <a:srgbClr val="FFFFFF"/>
                </a:solidFill>
                <a:effectLst/>
                <a:uLnTx/>
                <a:uFillTx/>
                <a:latin typeface="Calibri" panose="020F0502020204030204"/>
                <a:ea typeface="Nunito"/>
                <a:cs typeface="Nunito"/>
                <a:sym typeface="Nunito"/>
              </a:rPr>
              <a:t>INDIVIDUEL</a:t>
            </a:r>
            <a:endParaRPr kumimoji="0" sz="1467" b="1" i="0" u="none" strike="noStrike" kern="0" cap="none" spc="0" normalizeH="0" baseline="0" noProof="0">
              <a:ln>
                <a:noFill/>
              </a:ln>
              <a:solidFill>
                <a:srgbClr val="FFFFFF"/>
              </a:solidFill>
              <a:effectLst/>
              <a:uLnTx/>
              <a:uFillTx/>
              <a:latin typeface="Calibri" panose="020F0502020204030204"/>
              <a:ea typeface="Nunito"/>
              <a:cs typeface="Nunito"/>
              <a:sym typeface="Nunito"/>
            </a:endParaRPr>
          </a:p>
        </p:txBody>
      </p:sp>
      <p:sp>
        <p:nvSpPr>
          <p:cNvPr id="15" name="Shape 301">
            <a:extLst>
              <a:ext uri="{FF2B5EF4-FFF2-40B4-BE49-F238E27FC236}">
                <a16:creationId xmlns:a16="http://schemas.microsoft.com/office/drawing/2014/main" id="{DE101CEE-7BCC-4CE0-972C-DCB45DFB8613}"/>
              </a:ext>
            </a:extLst>
          </p:cNvPr>
          <p:cNvSpPr txBox="1"/>
          <p:nvPr/>
        </p:nvSpPr>
        <p:spPr>
          <a:xfrm>
            <a:off x="621211" y="5204814"/>
            <a:ext cx="1359364" cy="2768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 sz="1200" b="1" i="0" u="none" strike="noStrike" kern="0" cap="none" spc="0" normalizeH="0" baseline="0" noProof="0" dirty="0">
                <a:ln>
                  <a:noFill/>
                </a:ln>
                <a:solidFill>
                  <a:srgbClr val="FFFFFF"/>
                </a:solidFill>
                <a:effectLst/>
                <a:uLnTx/>
                <a:uFillTx/>
                <a:latin typeface="Calibri" panose="020F0502020204030204"/>
                <a:ea typeface="Nunito"/>
                <a:cs typeface="Nunito"/>
                <a:sym typeface="Nunito"/>
              </a:rPr>
              <a:t>FÆLLES</a:t>
            </a:r>
            <a:endParaRPr kumimoji="0" sz="1467" b="1" i="0" u="none" strike="noStrike" kern="0" cap="none" spc="0" normalizeH="0" baseline="0" noProof="0" dirty="0">
              <a:ln>
                <a:noFill/>
              </a:ln>
              <a:solidFill>
                <a:srgbClr val="FFFFFF"/>
              </a:solidFill>
              <a:effectLst/>
              <a:uLnTx/>
              <a:uFillTx/>
              <a:latin typeface="Calibri" panose="020F0502020204030204"/>
              <a:ea typeface="Nunito"/>
              <a:cs typeface="Nunito"/>
              <a:sym typeface="Nunito"/>
            </a:endParaRPr>
          </a:p>
        </p:txBody>
      </p:sp>
      <p:sp>
        <p:nvSpPr>
          <p:cNvPr id="16" name="Shape 302">
            <a:extLst>
              <a:ext uri="{FF2B5EF4-FFF2-40B4-BE49-F238E27FC236}">
                <a16:creationId xmlns:a16="http://schemas.microsoft.com/office/drawing/2014/main" id="{4063D59E-797B-4610-BE30-C79281963AFB}"/>
              </a:ext>
            </a:extLst>
          </p:cNvPr>
          <p:cNvSpPr txBox="1"/>
          <p:nvPr/>
        </p:nvSpPr>
        <p:spPr>
          <a:xfrm>
            <a:off x="621284" y="2757861"/>
            <a:ext cx="1373605" cy="6460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067" b="1" i="0" u="none" strike="noStrike" kern="0" cap="none" spc="0" normalizeH="0" baseline="0" noProof="0">
                <a:ln>
                  <a:noFill/>
                </a:ln>
                <a:solidFill>
                  <a:srgbClr val="FFFFFF"/>
                </a:solidFill>
                <a:effectLst/>
                <a:uLnTx/>
                <a:uFillTx/>
                <a:latin typeface="Calibri" panose="020F0502020204030204"/>
                <a:ea typeface="+mn-ea"/>
                <a:cs typeface="Arial"/>
                <a:sym typeface="Nunito"/>
              </a:rPr>
              <a:t>AULA-ADMINISTRATOR</a:t>
            </a:r>
            <a:endParaRPr kumimoji="0" lang="da-DK" sz="12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17" name="Shape 304">
            <a:extLst>
              <a:ext uri="{FF2B5EF4-FFF2-40B4-BE49-F238E27FC236}">
                <a16:creationId xmlns:a16="http://schemas.microsoft.com/office/drawing/2014/main" id="{AD00786A-718B-4E54-AC90-A64EB68AF8F6}"/>
              </a:ext>
            </a:extLst>
          </p:cNvPr>
          <p:cNvSpPr txBox="1"/>
          <p:nvPr/>
        </p:nvSpPr>
        <p:spPr>
          <a:xfrm>
            <a:off x="621211" y="4744019"/>
            <a:ext cx="1359291" cy="2768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200" b="1" i="0" u="none" strike="noStrike" kern="0" cap="none" spc="0" normalizeH="0" baseline="0" noProof="0" dirty="0">
                <a:ln>
                  <a:noFill/>
                </a:ln>
                <a:solidFill>
                  <a:srgbClr val="FFFFFF"/>
                </a:solidFill>
                <a:effectLst/>
                <a:uLnTx/>
                <a:uFillTx/>
                <a:latin typeface="Calibri" panose="020F0502020204030204"/>
                <a:ea typeface="Nunito"/>
                <a:cs typeface="Nunito"/>
                <a:sym typeface="Nunito"/>
              </a:rPr>
              <a:t>LEDELSE</a:t>
            </a:r>
            <a:endParaRPr kumimoji="0" lang="da-DK" sz="1467" b="1" i="0" u="none" strike="noStrike" kern="0" cap="none" spc="0" normalizeH="0" baseline="0" noProof="0" dirty="0">
              <a:ln>
                <a:noFill/>
              </a:ln>
              <a:solidFill>
                <a:srgbClr val="FFFFFF"/>
              </a:solidFill>
              <a:effectLst/>
              <a:uLnTx/>
              <a:uFillTx/>
              <a:latin typeface="Calibri" panose="020F0502020204030204"/>
              <a:ea typeface="Nunito"/>
              <a:cs typeface="Nunito"/>
              <a:sym typeface="Nunito"/>
            </a:endParaRPr>
          </a:p>
        </p:txBody>
      </p:sp>
      <p:sp>
        <p:nvSpPr>
          <p:cNvPr id="18" name="Shape 310">
            <a:extLst>
              <a:ext uri="{FF2B5EF4-FFF2-40B4-BE49-F238E27FC236}">
                <a16:creationId xmlns:a16="http://schemas.microsoft.com/office/drawing/2014/main" id="{ECFB0629-B049-4394-A2B1-57DB7BFE0EF8}"/>
              </a:ext>
            </a:extLst>
          </p:cNvPr>
          <p:cNvSpPr/>
          <p:nvPr/>
        </p:nvSpPr>
        <p:spPr>
          <a:xfrm>
            <a:off x="6166161" y="3168795"/>
            <a:ext cx="248800" cy="3692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 sz="1867" b="0" i="0" u="none" strike="noStrike" kern="0" cap="none" spc="0" normalizeH="0" baseline="0" noProof="0">
                <a:ln>
                  <a:noFill/>
                </a:ln>
                <a:solidFill>
                  <a:srgbClr val="C0791B"/>
                </a:solidFill>
                <a:effectLst/>
                <a:uLnTx/>
                <a:uFillTx/>
                <a:latin typeface="Calibri" panose="020F0502020204030204"/>
                <a:ea typeface="Arial"/>
                <a:cs typeface="Arial"/>
                <a:sym typeface="Arial"/>
              </a:rPr>
              <a:t> </a:t>
            </a:r>
            <a:endParaRPr kumimoji="0" sz="14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 name="Shape 311">
            <a:extLst>
              <a:ext uri="{FF2B5EF4-FFF2-40B4-BE49-F238E27FC236}">
                <a16:creationId xmlns:a16="http://schemas.microsoft.com/office/drawing/2014/main" id="{2644A2DF-0686-4055-85AB-A3122AE766D0}"/>
              </a:ext>
            </a:extLst>
          </p:cNvPr>
          <p:cNvSpPr/>
          <p:nvPr/>
        </p:nvSpPr>
        <p:spPr>
          <a:xfrm>
            <a:off x="6166161" y="3168795"/>
            <a:ext cx="248800" cy="3692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 sz="1867" b="0" i="0" u="none" strike="noStrike" kern="0" cap="none" spc="0" normalizeH="0" baseline="0" noProof="0">
                <a:ln>
                  <a:noFill/>
                </a:ln>
                <a:solidFill>
                  <a:srgbClr val="C0791B"/>
                </a:solidFill>
                <a:effectLst/>
                <a:uLnTx/>
                <a:uFillTx/>
                <a:latin typeface="Calibri" panose="020F0502020204030204"/>
                <a:ea typeface="Arial"/>
                <a:cs typeface="Arial"/>
                <a:sym typeface="Arial"/>
              </a:rPr>
              <a:t> </a:t>
            </a:r>
            <a:endParaRPr kumimoji="0" sz="14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cxnSp>
        <p:nvCxnSpPr>
          <p:cNvPr id="20" name="Shape 313">
            <a:extLst>
              <a:ext uri="{FF2B5EF4-FFF2-40B4-BE49-F238E27FC236}">
                <a16:creationId xmlns:a16="http://schemas.microsoft.com/office/drawing/2014/main" id="{D3A013EE-46DF-44E4-ACB2-497485137AC3}"/>
              </a:ext>
            </a:extLst>
          </p:cNvPr>
          <p:cNvCxnSpPr/>
          <p:nvPr/>
        </p:nvCxnSpPr>
        <p:spPr>
          <a:xfrm>
            <a:off x="1960355" y="769933"/>
            <a:ext cx="0" cy="6254400"/>
          </a:xfrm>
          <a:prstGeom prst="straightConnector1">
            <a:avLst/>
          </a:prstGeom>
          <a:noFill/>
          <a:ln w="19050" cap="flat" cmpd="sng">
            <a:solidFill>
              <a:srgbClr val="FFFFFF"/>
            </a:solidFill>
            <a:prstDash val="solid"/>
            <a:round/>
            <a:headEnd type="none" w="med" len="med"/>
            <a:tailEnd type="none" w="med" len="med"/>
          </a:ln>
        </p:spPr>
      </p:cxnSp>
      <p:cxnSp>
        <p:nvCxnSpPr>
          <p:cNvPr id="21" name="Shape 314">
            <a:extLst>
              <a:ext uri="{FF2B5EF4-FFF2-40B4-BE49-F238E27FC236}">
                <a16:creationId xmlns:a16="http://schemas.microsoft.com/office/drawing/2014/main" id="{94012AF8-CD6B-4CB1-8D8E-3D169DD13AD8}"/>
              </a:ext>
            </a:extLst>
          </p:cNvPr>
          <p:cNvCxnSpPr>
            <a:cxnSpLocks/>
          </p:cNvCxnSpPr>
          <p:nvPr/>
        </p:nvCxnSpPr>
        <p:spPr>
          <a:xfrm>
            <a:off x="3407045" y="1957466"/>
            <a:ext cx="0" cy="2703976"/>
          </a:xfrm>
          <a:prstGeom prst="straightConnector1">
            <a:avLst/>
          </a:prstGeom>
          <a:noFill/>
          <a:ln w="19050" cap="flat" cmpd="sng">
            <a:solidFill>
              <a:schemeClr val="bg1"/>
            </a:solidFill>
            <a:prstDash val="solid"/>
            <a:round/>
            <a:headEnd type="none" w="med" len="med"/>
            <a:tailEnd type="none" w="med" len="med"/>
          </a:ln>
        </p:spPr>
      </p:cxnSp>
      <p:cxnSp>
        <p:nvCxnSpPr>
          <p:cNvPr id="22" name="Shape 315">
            <a:extLst>
              <a:ext uri="{FF2B5EF4-FFF2-40B4-BE49-F238E27FC236}">
                <a16:creationId xmlns:a16="http://schemas.microsoft.com/office/drawing/2014/main" id="{FDACC446-F62D-4A91-98EF-B3BD7DC1C630}"/>
              </a:ext>
            </a:extLst>
          </p:cNvPr>
          <p:cNvCxnSpPr>
            <a:cxnSpLocks/>
          </p:cNvCxnSpPr>
          <p:nvPr/>
        </p:nvCxnSpPr>
        <p:spPr>
          <a:xfrm>
            <a:off x="4996137" y="1957466"/>
            <a:ext cx="0" cy="2682348"/>
          </a:xfrm>
          <a:prstGeom prst="straightConnector1">
            <a:avLst/>
          </a:prstGeom>
          <a:noFill/>
          <a:ln w="19050" cap="flat" cmpd="sng">
            <a:solidFill>
              <a:srgbClr val="FFFFFF"/>
            </a:solidFill>
            <a:prstDash val="solid"/>
            <a:round/>
            <a:headEnd type="none" w="med" len="med"/>
            <a:tailEnd type="none" w="med" len="med"/>
          </a:ln>
        </p:spPr>
      </p:cxnSp>
      <p:cxnSp>
        <p:nvCxnSpPr>
          <p:cNvPr id="23" name="Shape 316">
            <a:extLst>
              <a:ext uri="{FF2B5EF4-FFF2-40B4-BE49-F238E27FC236}">
                <a16:creationId xmlns:a16="http://schemas.microsoft.com/office/drawing/2014/main" id="{BA950901-F2F5-4338-A000-13421338425F}"/>
              </a:ext>
            </a:extLst>
          </p:cNvPr>
          <p:cNvCxnSpPr>
            <a:cxnSpLocks/>
          </p:cNvCxnSpPr>
          <p:nvPr/>
        </p:nvCxnSpPr>
        <p:spPr>
          <a:xfrm>
            <a:off x="6572655" y="1341108"/>
            <a:ext cx="0" cy="5419615"/>
          </a:xfrm>
          <a:prstGeom prst="straightConnector1">
            <a:avLst/>
          </a:prstGeom>
          <a:noFill/>
          <a:ln w="19050" cap="flat" cmpd="sng">
            <a:solidFill>
              <a:srgbClr val="FFFFFF"/>
            </a:solidFill>
            <a:prstDash val="solid"/>
            <a:round/>
            <a:headEnd type="none" w="med" len="med"/>
            <a:tailEnd type="none" w="med" len="med"/>
          </a:ln>
        </p:spPr>
      </p:cxnSp>
      <p:sp>
        <p:nvSpPr>
          <p:cNvPr id="25" name="Tekstfelt 24">
            <a:extLst>
              <a:ext uri="{FF2B5EF4-FFF2-40B4-BE49-F238E27FC236}">
                <a16:creationId xmlns:a16="http://schemas.microsoft.com/office/drawing/2014/main" id="{FAAEACD5-0EAE-4E73-A570-386D67759E38}"/>
              </a:ext>
            </a:extLst>
          </p:cNvPr>
          <p:cNvSpPr txBox="1"/>
          <p:nvPr/>
        </p:nvSpPr>
        <p:spPr>
          <a:xfrm>
            <a:off x="3694437" y="1502497"/>
            <a:ext cx="985280" cy="37965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867" b="1" i="0" u="none" strike="noStrike" kern="0" cap="none" spc="0" normalizeH="0" baseline="0" noProof="0">
                <a:ln>
                  <a:noFill/>
                </a:ln>
                <a:solidFill>
                  <a:srgbClr val="FFFFFF"/>
                </a:solidFill>
                <a:effectLst/>
                <a:uLnTx/>
                <a:uFillTx/>
                <a:latin typeface="Calibri" panose="020F0502020204030204"/>
                <a:ea typeface="Nunito"/>
                <a:cs typeface="Nunito"/>
                <a:sym typeface="Nunito"/>
              </a:rPr>
              <a:t>FASE 7</a:t>
            </a:r>
            <a:endParaRPr kumimoji="0" lang="da-DK" sz="1867"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26" name="Tekstfelt 25">
            <a:extLst>
              <a:ext uri="{FF2B5EF4-FFF2-40B4-BE49-F238E27FC236}">
                <a16:creationId xmlns:a16="http://schemas.microsoft.com/office/drawing/2014/main" id="{CFC3C9A7-546C-42DC-BF45-4B0C755E5E7B}"/>
              </a:ext>
            </a:extLst>
          </p:cNvPr>
          <p:cNvSpPr txBox="1"/>
          <p:nvPr/>
        </p:nvSpPr>
        <p:spPr>
          <a:xfrm>
            <a:off x="5281759" y="1502497"/>
            <a:ext cx="1008796" cy="37965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867" b="1" i="0" u="none" strike="noStrike" kern="0" cap="none" spc="0" normalizeH="0" baseline="0" noProof="0">
                <a:ln>
                  <a:noFill/>
                </a:ln>
                <a:solidFill>
                  <a:srgbClr val="FFFFFF"/>
                </a:solidFill>
                <a:effectLst/>
                <a:uLnTx/>
                <a:uFillTx/>
                <a:latin typeface="Calibri" panose="020F0502020204030204"/>
                <a:ea typeface="Nunito"/>
                <a:cs typeface="Nunito"/>
                <a:sym typeface="Nunito"/>
              </a:rPr>
              <a:t>FASE 8</a:t>
            </a:r>
            <a:endParaRPr kumimoji="0" lang="da-DK" sz="1867"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27" name="Tekstfelt 26">
            <a:extLst>
              <a:ext uri="{FF2B5EF4-FFF2-40B4-BE49-F238E27FC236}">
                <a16:creationId xmlns:a16="http://schemas.microsoft.com/office/drawing/2014/main" id="{2CD75120-B6A9-4CED-B6BC-2A3875BDB726}"/>
              </a:ext>
            </a:extLst>
          </p:cNvPr>
          <p:cNvSpPr txBox="1"/>
          <p:nvPr/>
        </p:nvSpPr>
        <p:spPr>
          <a:xfrm>
            <a:off x="6860047" y="1497883"/>
            <a:ext cx="1007025" cy="37965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867" b="1" i="0" u="none" strike="noStrike" kern="0" cap="none" spc="0" normalizeH="0" baseline="0" noProof="0" dirty="0">
                <a:ln>
                  <a:noFill/>
                </a:ln>
                <a:solidFill>
                  <a:srgbClr val="FFFFFF"/>
                </a:solidFill>
                <a:effectLst/>
                <a:uLnTx/>
                <a:uFillTx/>
                <a:latin typeface="Calibri" panose="020F0502020204030204"/>
                <a:ea typeface="Nunito"/>
                <a:cs typeface="Nunito"/>
                <a:sym typeface="Nunito"/>
              </a:rPr>
              <a:t>FASE 9</a:t>
            </a:r>
            <a:endParaRPr kumimoji="0" lang="da-DK" sz="1867" b="0" i="0" u="none" strike="noStrike" kern="0" cap="none" spc="0" normalizeH="0" baseline="0" noProof="0" dirty="0">
              <a:ln>
                <a:noFill/>
              </a:ln>
              <a:solidFill>
                <a:srgbClr val="FFFFFF"/>
              </a:solidFill>
              <a:effectLst/>
              <a:uLnTx/>
              <a:uFillTx/>
              <a:latin typeface="Calibri" panose="020F0502020204030204"/>
              <a:ea typeface="+mn-ea"/>
              <a:cs typeface="Arial"/>
              <a:sym typeface="Arial"/>
            </a:endParaRPr>
          </a:p>
        </p:txBody>
      </p:sp>
      <p:sp>
        <p:nvSpPr>
          <p:cNvPr id="30" name="Tekstfelt 29">
            <a:extLst>
              <a:ext uri="{FF2B5EF4-FFF2-40B4-BE49-F238E27FC236}">
                <a16:creationId xmlns:a16="http://schemas.microsoft.com/office/drawing/2014/main" id="{6C8C5DB3-434A-493A-B30C-392913ABF8F0}"/>
              </a:ext>
            </a:extLst>
          </p:cNvPr>
          <p:cNvSpPr txBox="1"/>
          <p:nvPr/>
        </p:nvSpPr>
        <p:spPr>
          <a:xfrm>
            <a:off x="5030276" y="1990855"/>
            <a:ext cx="1519361" cy="1938992"/>
          </a:xfrm>
          <a:prstGeom prst="rect">
            <a:avLst/>
          </a:prstGeom>
          <a:noFill/>
        </p:spPr>
        <p:txBody>
          <a:bodyPr wrap="square" rtlCol="0">
            <a:spAutoFit/>
          </a:bodyPr>
          <a:lstStyle/>
          <a:p>
            <a:pPr lvl="0" defTabSz="1219170" fontAlgn="b">
              <a:buClr>
                <a:srgbClr val="000000"/>
              </a:buClr>
              <a:defRPr/>
            </a:pPr>
            <a:r>
              <a:rPr lang="da-DK" sz="800" b="1" kern="0" dirty="0">
                <a:solidFill>
                  <a:srgbClr val="E32F4A"/>
                </a:solidFill>
                <a:cs typeface="Arial"/>
                <a:sym typeface="Arial"/>
              </a:rPr>
              <a:t>FLYTTET! </a:t>
            </a:r>
            <a:r>
              <a:rPr lang="da-DK" sz="800" kern="0" dirty="0">
                <a:solidFill>
                  <a:srgbClr val="FFFF00"/>
                </a:solidFill>
                <a:cs typeface="Arial"/>
                <a:sym typeface="Arial"/>
              </a:rPr>
              <a:t>Oprette nyheder og opslag i Aula (vedr. perioden efter efterårsferien)</a:t>
            </a:r>
          </a:p>
          <a:p>
            <a:pPr lvl="0" defTabSz="1219170" fontAlgn="b">
              <a:buClr>
                <a:srgbClr val="000000"/>
              </a:buClr>
              <a:defRPr/>
            </a:pPr>
            <a:endParaRPr lang="da-DK" sz="800" kern="0" dirty="0">
              <a:solidFill>
                <a:srgbClr val="FFFF00"/>
              </a:solidFill>
              <a:cs typeface="Arial"/>
              <a:sym typeface="Arial"/>
            </a:endParaRPr>
          </a:p>
          <a:p>
            <a:pPr lvl="0" defTabSz="1219170" fontAlgn="b">
              <a:buClr>
                <a:srgbClr val="000000"/>
              </a:buClr>
              <a:defRPr/>
            </a:pPr>
            <a:r>
              <a:rPr lang="da-DK" sz="800" b="1" kern="0" dirty="0">
                <a:solidFill>
                  <a:srgbClr val="E32F4A"/>
                </a:solidFill>
                <a:cs typeface="Arial"/>
                <a:sym typeface="Arial"/>
              </a:rPr>
              <a:t>FLYTTET! </a:t>
            </a:r>
            <a:r>
              <a:rPr lang="da-DK" sz="800" kern="0" dirty="0">
                <a:solidFill>
                  <a:srgbClr val="FFFF00"/>
                </a:solidFill>
                <a:cs typeface="Arial"/>
                <a:sym typeface="Arial"/>
              </a:rPr>
              <a:t>Oprette begivenheder i Aula (vedr. perioden efter efterårsferien – med/uden tilmelding)</a:t>
            </a:r>
          </a:p>
          <a:p>
            <a:pPr lvl="0" defTabSz="1219170" fontAlgn="b">
              <a:buClr>
                <a:srgbClr val="000000"/>
              </a:buClr>
              <a:defRPr/>
            </a:pPr>
            <a:endParaRPr lang="da-DK" sz="800" kern="0" dirty="0">
              <a:solidFill>
                <a:srgbClr val="FFFF00"/>
              </a:solidFill>
              <a:cs typeface="Arial"/>
              <a:sym typeface="Arial"/>
            </a:endParaRPr>
          </a:p>
          <a:p>
            <a:pPr lvl="0" defTabSz="1219170" fontAlgn="b">
              <a:buClr>
                <a:srgbClr val="000000"/>
              </a:buClr>
              <a:defRPr/>
            </a:pPr>
            <a:r>
              <a:rPr lang="da-DK" sz="800" b="1" kern="0" dirty="0">
                <a:solidFill>
                  <a:srgbClr val="E32F4A"/>
                </a:solidFill>
                <a:cs typeface="Arial"/>
                <a:sym typeface="Arial"/>
              </a:rPr>
              <a:t>FLYTTET!</a:t>
            </a:r>
            <a:r>
              <a:rPr lang="da-DK" sz="800" kern="0" dirty="0">
                <a:solidFill>
                  <a:srgbClr val="FFFF00"/>
                </a:solidFill>
                <a:cs typeface="Arial"/>
                <a:sym typeface="Arial"/>
              </a:rPr>
              <a:t> Oprette reservationer i Aula (vedr. perioden efter efterårsferien)</a:t>
            </a:r>
          </a:p>
          <a:p>
            <a:pPr lvl="0" defTabSz="1219170" fontAlgn="b">
              <a:buClr>
                <a:srgbClr val="000000"/>
              </a:buClr>
              <a:defRPr/>
            </a:pPr>
            <a:endParaRPr lang="da-DK" sz="800" kern="0" dirty="0">
              <a:solidFill>
                <a:srgbClr val="FFFF00"/>
              </a:solidFill>
              <a:cs typeface="Arial"/>
              <a:sym typeface="Arial"/>
            </a:endParaRPr>
          </a:p>
          <a:p>
            <a:pPr defTabSz="1219170" fontAlgn="b">
              <a:buClr>
                <a:srgbClr val="000000"/>
              </a:buClr>
              <a:defRPr/>
            </a:pPr>
            <a:r>
              <a:rPr lang="da-DK" sz="800" b="1" dirty="0">
                <a:solidFill>
                  <a:srgbClr val="E32F4A"/>
                </a:solidFill>
              </a:rPr>
              <a:t>NY! </a:t>
            </a:r>
            <a:r>
              <a:rPr lang="da-DK" sz="800" dirty="0">
                <a:solidFill>
                  <a:srgbClr val="FFFF00"/>
                </a:solidFill>
              </a:rPr>
              <a:t>Forberede kvalitetssikring af datamigrering</a:t>
            </a:r>
          </a:p>
        </p:txBody>
      </p:sp>
      <p:sp>
        <p:nvSpPr>
          <p:cNvPr id="34" name="Tekstfelt 33">
            <a:extLst>
              <a:ext uri="{FF2B5EF4-FFF2-40B4-BE49-F238E27FC236}">
                <a16:creationId xmlns:a16="http://schemas.microsoft.com/office/drawing/2014/main" id="{110B1F99-0D13-4ACA-9647-CC097D9AA572}"/>
              </a:ext>
            </a:extLst>
          </p:cNvPr>
          <p:cNvSpPr txBox="1"/>
          <p:nvPr/>
        </p:nvSpPr>
        <p:spPr>
          <a:xfrm>
            <a:off x="6592759" y="5574003"/>
            <a:ext cx="1550413" cy="338554"/>
          </a:xfrm>
          <a:prstGeom prst="rect">
            <a:avLst/>
          </a:prstGeom>
          <a:noFill/>
        </p:spPr>
        <p:txBody>
          <a:bodyPr wrap="square" rtlCol="0">
            <a:spAutoFit/>
          </a:bodyPr>
          <a:lstStyle/>
          <a:p>
            <a:pPr lvl="0" defTabSz="1219170">
              <a:buClr>
                <a:srgbClr val="000000"/>
              </a:buClr>
              <a:defRPr/>
            </a:pPr>
            <a:r>
              <a:rPr lang="da-DK" sz="800" b="1" dirty="0">
                <a:solidFill>
                  <a:srgbClr val="E32F4A"/>
                </a:solidFill>
              </a:rPr>
              <a:t>NY! </a:t>
            </a:r>
            <a:r>
              <a:rPr kumimoji="0" lang="da-DK" sz="800" b="0" i="0" u="none" strike="noStrike" kern="0" cap="none" spc="0" normalizeH="0" baseline="0" noProof="0" dirty="0">
                <a:ln>
                  <a:noFill/>
                </a:ln>
                <a:solidFill>
                  <a:srgbClr val="FFFFFF"/>
                </a:solidFill>
                <a:effectLst/>
                <a:uLnTx/>
                <a:uFillTx/>
                <a:latin typeface="Calibri" panose="020F0502020204030204"/>
                <a:ea typeface="+mn-ea"/>
                <a:cs typeface="Arial"/>
                <a:sym typeface="Arial"/>
              </a:rPr>
              <a:t>”Klar til Aula” – materiale for medarbejdere</a:t>
            </a:r>
          </a:p>
        </p:txBody>
      </p:sp>
      <p:sp>
        <p:nvSpPr>
          <p:cNvPr id="35" name="Tekstfelt 34">
            <a:extLst>
              <a:ext uri="{FF2B5EF4-FFF2-40B4-BE49-F238E27FC236}">
                <a16:creationId xmlns:a16="http://schemas.microsoft.com/office/drawing/2014/main" id="{CDB3F037-9C9E-4DF6-8FC3-D1DF45149F52}"/>
              </a:ext>
            </a:extLst>
          </p:cNvPr>
          <p:cNvSpPr txBox="1"/>
          <p:nvPr/>
        </p:nvSpPr>
        <p:spPr>
          <a:xfrm>
            <a:off x="5014014" y="5650147"/>
            <a:ext cx="1548969" cy="954107"/>
          </a:xfrm>
          <a:prstGeom prst="rect">
            <a:avLst/>
          </a:prstGeom>
          <a:noFill/>
        </p:spPr>
        <p:txBody>
          <a:bodyPr wrap="square" rtlCol="0">
            <a:spAutoFit/>
          </a:bodyPr>
          <a:lstStyle/>
          <a:p>
            <a:pPr lvl="0" defTabSz="1219170" fontAlgn="b">
              <a:buClr>
                <a:srgbClr val="000000"/>
              </a:buClr>
              <a:defRPr/>
            </a:pPr>
            <a:r>
              <a:rPr lang="da-DK" sz="800" b="1" kern="0" dirty="0">
                <a:solidFill>
                  <a:srgbClr val="E32F4A"/>
                </a:solidFill>
                <a:cs typeface="Arial"/>
                <a:sym typeface="Arial"/>
              </a:rPr>
              <a:t>FLYTTET! </a:t>
            </a:r>
            <a:r>
              <a:rPr lang="da-DK" sz="800" kern="0" dirty="0">
                <a:solidFill>
                  <a:srgbClr val="FFFF00"/>
                </a:solidFill>
                <a:cs typeface="Arial"/>
                <a:sym typeface="Arial"/>
              </a:rPr>
              <a:t>Overførsel af læsekontrakter (igangværende) til </a:t>
            </a:r>
            <a:r>
              <a:rPr lang="da-DK" sz="800" kern="0" dirty="0" err="1">
                <a:solidFill>
                  <a:srgbClr val="FFFF00"/>
                </a:solidFill>
                <a:cs typeface="Arial"/>
                <a:sym typeface="Arial"/>
              </a:rPr>
              <a:t>Klasselog</a:t>
            </a:r>
            <a:endParaRPr lang="da-DK" sz="800" kern="0" dirty="0">
              <a:solidFill>
                <a:srgbClr val="FFFF00"/>
              </a:solidFill>
              <a:cs typeface="Arial"/>
              <a:sym typeface="Arial"/>
            </a:endParaRPr>
          </a:p>
          <a:p>
            <a:pPr lvl="0" defTabSz="1219170" fontAlgn="b">
              <a:buClr>
                <a:srgbClr val="000000"/>
              </a:buClr>
              <a:defRPr/>
            </a:pPr>
            <a:endParaRPr lang="da-DK" sz="800" kern="0" dirty="0">
              <a:solidFill>
                <a:srgbClr val="FFFF00"/>
              </a:solidFill>
              <a:cs typeface="Arial"/>
              <a:sym typeface="Arial"/>
            </a:endParaRPr>
          </a:p>
          <a:p>
            <a:pPr lvl="0" defTabSz="1219170" fontAlgn="b">
              <a:buClr>
                <a:srgbClr val="000000"/>
              </a:buClr>
              <a:defRPr/>
            </a:pPr>
            <a:r>
              <a:rPr lang="da-DK" sz="800" b="1" kern="0" dirty="0">
                <a:solidFill>
                  <a:srgbClr val="E32F4A"/>
                </a:solidFill>
                <a:cs typeface="Arial"/>
                <a:sym typeface="Arial"/>
              </a:rPr>
              <a:t>FLYTTET! </a:t>
            </a:r>
            <a:r>
              <a:rPr lang="da-DK" sz="800" kern="0" dirty="0">
                <a:solidFill>
                  <a:srgbClr val="FFFF00"/>
                </a:solidFill>
                <a:cs typeface="Arial"/>
                <a:sym typeface="Arial"/>
              </a:rPr>
              <a:t>Arkivering af vigtige beskeder til Beskedarkiv eller </a:t>
            </a:r>
            <a:r>
              <a:rPr lang="da-DK" sz="800" kern="0" dirty="0" err="1">
                <a:solidFill>
                  <a:srgbClr val="FFFF00"/>
                </a:solidFill>
                <a:cs typeface="Arial"/>
                <a:sym typeface="Arial"/>
              </a:rPr>
              <a:t>Klasselog</a:t>
            </a:r>
            <a:endParaRPr lang="da-DK" sz="800" kern="0" dirty="0">
              <a:solidFill>
                <a:srgbClr val="FFFF00"/>
              </a:solidFill>
              <a:cs typeface="Arial"/>
              <a:sym typeface="Arial"/>
            </a:endParaRPr>
          </a:p>
        </p:txBody>
      </p:sp>
      <p:sp>
        <p:nvSpPr>
          <p:cNvPr id="38" name="Tekstfelt 37">
            <a:extLst>
              <a:ext uri="{FF2B5EF4-FFF2-40B4-BE49-F238E27FC236}">
                <a16:creationId xmlns:a16="http://schemas.microsoft.com/office/drawing/2014/main" id="{7B2AF4FF-5EBA-4BE5-ABAD-0F4DA0C31740}"/>
              </a:ext>
            </a:extLst>
          </p:cNvPr>
          <p:cNvSpPr txBox="1"/>
          <p:nvPr/>
        </p:nvSpPr>
        <p:spPr>
          <a:xfrm>
            <a:off x="7691883" y="4717671"/>
            <a:ext cx="1719961" cy="338554"/>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grpSp>
        <p:nvGrpSpPr>
          <p:cNvPr id="57" name="Gruppe 56">
            <a:extLst>
              <a:ext uri="{FF2B5EF4-FFF2-40B4-BE49-F238E27FC236}">
                <a16:creationId xmlns:a16="http://schemas.microsoft.com/office/drawing/2014/main" id="{8B9D2048-30BD-445D-B917-2802481C38AA}"/>
              </a:ext>
            </a:extLst>
          </p:cNvPr>
          <p:cNvGrpSpPr/>
          <p:nvPr/>
        </p:nvGrpSpPr>
        <p:grpSpPr>
          <a:xfrm>
            <a:off x="4635505" y="1342483"/>
            <a:ext cx="690843" cy="596225"/>
            <a:chOff x="5174333" y="1361145"/>
            <a:chExt cx="690843" cy="596225"/>
          </a:xfrm>
        </p:grpSpPr>
        <p:sp>
          <p:nvSpPr>
            <p:cNvPr id="55" name="Ellipse 54">
              <a:extLst>
                <a:ext uri="{FF2B5EF4-FFF2-40B4-BE49-F238E27FC236}">
                  <a16:creationId xmlns:a16="http://schemas.microsoft.com/office/drawing/2014/main" id="{2883ED62-224F-4F4D-ACEB-8E62C6E659BC}"/>
                </a:ext>
              </a:extLst>
            </p:cNvPr>
            <p:cNvSpPr/>
            <p:nvPr/>
          </p:nvSpPr>
          <p:spPr>
            <a:xfrm>
              <a:off x="5218546" y="1361145"/>
              <a:ext cx="596225" cy="596225"/>
            </a:xfrm>
            <a:prstGeom prst="ellipse">
              <a:avLst/>
            </a:prstGeom>
            <a:solidFill>
              <a:schemeClr val="bg1"/>
            </a:solidFill>
            <a:ln>
              <a:solidFill>
                <a:srgbClr val="E32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 name="Tekstfelt 55">
              <a:extLst>
                <a:ext uri="{FF2B5EF4-FFF2-40B4-BE49-F238E27FC236}">
                  <a16:creationId xmlns:a16="http://schemas.microsoft.com/office/drawing/2014/main" id="{D2F0B595-0D1D-4CDC-B304-FD1B617DB8CA}"/>
                </a:ext>
              </a:extLst>
            </p:cNvPr>
            <p:cNvSpPr txBox="1"/>
            <p:nvPr/>
          </p:nvSpPr>
          <p:spPr>
            <a:xfrm>
              <a:off x="5174333" y="1452204"/>
              <a:ext cx="690843" cy="430887"/>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a:ln>
                    <a:noFill/>
                  </a:ln>
                  <a:solidFill>
                    <a:srgbClr val="E32F4A"/>
                  </a:solidFill>
                  <a:effectLst/>
                  <a:uLnTx/>
                  <a:uFillTx/>
                  <a:latin typeface="Calibri" panose="020F0502020204030204"/>
                  <a:ea typeface="+mn-ea"/>
                  <a:cs typeface="+mn-cs"/>
                </a:rPr>
                <a:t>DEADLINE</a:t>
              </a:r>
            </a:p>
            <a:p>
              <a:pPr marL="0" marR="0" lvl="0" indent="0" algn="ctr" defTabSz="713203" rtl="0" eaLnBrk="1" fontAlgn="auto" latinLnBrk="0" hangingPunct="1">
                <a:lnSpc>
                  <a:spcPct val="100000"/>
                </a:lnSpc>
                <a:spcBef>
                  <a:spcPts val="0"/>
                </a:spcBef>
                <a:spcAft>
                  <a:spcPts val="0"/>
                </a:spcAft>
                <a:buClrTx/>
                <a:buSzTx/>
                <a:buFontTx/>
                <a:buNone/>
                <a:tabLst/>
                <a:defRPr/>
              </a:pPr>
              <a:r>
                <a:rPr lang="da-DK" sz="1400" b="1">
                  <a:solidFill>
                    <a:srgbClr val="E32F4A"/>
                  </a:solidFill>
                  <a:latin typeface="Calibri" panose="020F0502020204030204"/>
                </a:rPr>
                <a:t>27</a:t>
              </a:r>
              <a:r>
                <a:rPr kumimoji="0" lang="da-DK" sz="1400" b="1" i="0" u="none" strike="noStrike" kern="1200" cap="none" spc="0" normalizeH="0" baseline="0" noProof="0">
                  <a:ln>
                    <a:noFill/>
                  </a:ln>
                  <a:solidFill>
                    <a:srgbClr val="E32F4A"/>
                  </a:solidFill>
                  <a:effectLst/>
                  <a:uLnTx/>
                  <a:uFillTx/>
                  <a:latin typeface="Calibri" panose="020F0502020204030204"/>
                  <a:ea typeface="+mn-ea"/>
                  <a:cs typeface="+mn-cs"/>
                </a:rPr>
                <a:t>/9</a:t>
              </a:r>
            </a:p>
          </p:txBody>
        </p:sp>
      </p:grpSp>
      <p:grpSp>
        <p:nvGrpSpPr>
          <p:cNvPr id="58" name="Gruppe 57">
            <a:extLst>
              <a:ext uri="{FF2B5EF4-FFF2-40B4-BE49-F238E27FC236}">
                <a16:creationId xmlns:a16="http://schemas.microsoft.com/office/drawing/2014/main" id="{AE8B9FA1-CF31-448F-9BD7-0C5F91284CED}"/>
              </a:ext>
            </a:extLst>
          </p:cNvPr>
          <p:cNvGrpSpPr/>
          <p:nvPr/>
        </p:nvGrpSpPr>
        <p:grpSpPr>
          <a:xfrm>
            <a:off x="3054000" y="1345786"/>
            <a:ext cx="690843" cy="596225"/>
            <a:chOff x="5174333" y="1361145"/>
            <a:chExt cx="690843" cy="596225"/>
          </a:xfrm>
        </p:grpSpPr>
        <p:sp>
          <p:nvSpPr>
            <p:cNvPr id="59" name="Ellipse 58">
              <a:extLst>
                <a:ext uri="{FF2B5EF4-FFF2-40B4-BE49-F238E27FC236}">
                  <a16:creationId xmlns:a16="http://schemas.microsoft.com/office/drawing/2014/main" id="{E065E06F-90A5-4161-A949-B5129D3364AA}"/>
                </a:ext>
              </a:extLst>
            </p:cNvPr>
            <p:cNvSpPr/>
            <p:nvPr/>
          </p:nvSpPr>
          <p:spPr>
            <a:xfrm>
              <a:off x="5218546" y="1361145"/>
              <a:ext cx="596225" cy="596225"/>
            </a:xfrm>
            <a:prstGeom prst="ellipse">
              <a:avLst/>
            </a:prstGeom>
            <a:solidFill>
              <a:schemeClr val="bg1"/>
            </a:solidFill>
            <a:ln>
              <a:solidFill>
                <a:srgbClr val="E32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Tekstfelt 59">
              <a:extLst>
                <a:ext uri="{FF2B5EF4-FFF2-40B4-BE49-F238E27FC236}">
                  <a16:creationId xmlns:a16="http://schemas.microsoft.com/office/drawing/2014/main" id="{6EADD890-2C02-4D62-A269-33A4AC3CB0FD}"/>
                </a:ext>
              </a:extLst>
            </p:cNvPr>
            <p:cNvSpPr txBox="1"/>
            <p:nvPr/>
          </p:nvSpPr>
          <p:spPr>
            <a:xfrm>
              <a:off x="5174333" y="1452204"/>
              <a:ext cx="690843" cy="430887"/>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a:ln>
                    <a:noFill/>
                  </a:ln>
                  <a:solidFill>
                    <a:srgbClr val="E32F4A"/>
                  </a:solidFill>
                  <a:effectLst/>
                  <a:uLnTx/>
                  <a:uFillTx/>
                  <a:latin typeface="Calibri" panose="020F0502020204030204"/>
                  <a:ea typeface="+mn-ea"/>
                  <a:cs typeface="+mn-cs"/>
                </a:rPr>
                <a:t>DEADLINE</a:t>
              </a:r>
            </a:p>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E32F4A"/>
                  </a:solidFill>
                  <a:effectLst/>
                  <a:uLnTx/>
                  <a:uFillTx/>
                  <a:latin typeface="Calibri" panose="020F0502020204030204"/>
                  <a:ea typeface="+mn-ea"/>
                  <a:cs typeface="+mn-cs"/>
                </a:rPr>
                <a:t>1</a:t>
              </a:r>
              <a:r>
                <a:rPr lang="da-DK" sz="1400" b="1">
                  <a:solidFill>
                    <a:srgbClr val="E32F4A"/>
                  </a:solidFill>
                  <a:latin typeface="Calibri" panose="020F0502020204030204"/>
                </a:rPr>
                <a:t>6</a:t>
              </a:r>
              <a:r>
                <a:rPr kumimoji="0" lang="da-DK" sz="1400" b="1" i="0" u="none" strike="noStrike" kern="1200" cap="none" spc="0" normalizeH="0" baseline="0" noProof="0">
                  <a:ln>
                    <a:noFill/>
                  </a:ln>
                  <a:solidFill>
                    <a:srgbClr val="E32F4A"/>
                  </a:solidFill>
                  <a:effectLst/>
                  <a:uLnTx/>
                  <a:uFillTx/>
                  <a:latin typeface="Calibri" panose="020F0502020204030204"/>
                  <a:ea typeface="+mn-ea"/>
                  <a:cs typeface="+mn-cs"/>
                </a:rPr>
                <a:t>/8</a:t>
              </a:r>
            </a:p>
          </p:txBody>
        </p:sp>
      </p:grpSp>
      <p:grpSp>
        <p:nvGrpSpPr>
          <p:cNvPr id="61" name="Gruppe 60">
            <a:extLst>
              <a:ext uri="{FF2B5EF4-FFF2-40B4-BE49-F238E27FC236}">
                <a16:creationId xmlns:a16="http://schemas.microsoft.com/office/drawing/2014/main" id="{9C9413C3-14B6-46A1-AE87-A8AABEF2AA03}"/>
              </a:ext>
            </a:extLst>
          </p:cNvPr>
          <p:cNvGrpSpPr/>
          <p:nvPr/>
        </p:nvGrpSpPr>
        <p:grpSpPr>
          <a:xfrm>
            <a:off x="10971254" y="1345785"/>
            <a:ext cx="690843" cy="596225"/>
            <a:chOff x="5184061" y="1361145"/>
            <a:chExt cx="690843" cy="596225"/>
          </a:xfrm>
        </p:grpSpPr>
        <p:sp>
          <p:nvSpPr>
            <p:cNvPr id="62" name="Ellipse 61">
              <a:extLst>
                <a:ext uri="{FF2B5EF4-FFF2-40B4-BE49-F238E27FC236}">
                  <a16:creationId xmlns:a16="http://schemas.microsoft.com/office/drawing/2014/main" id="{CC80FD17-810D-4A84-9FFA-2883D58DDAB2}"/>
                </a:ext>
              </a:extLst>
            </p:cNvPr>
            <p:cNvSpPr/>
            <p:nvPr/>
          </p:nvSpPr>
          <p:spPr>
            <a:xfrm>
              <a:off x="5218546" y="1361145"/>
              <a:ext cx="596225" cy="596225"/>
            </a:xfrm>
            <a:prstGeom prst="ellipse">
              <a:avLst/>
            </a:prstGeom>
            <a:solidFill>
              <a:srgbClr val="E32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 name="Tekstfelt 62">
              <a:extLst>
                <a:ext uri="{FF2B5EF4-FFF2-40B4-BE49-F238E27FC236}">
                  <a16:creationId xmlns:a16="http://schemas.microsoft.com/office/drawing/2014/main" id="{FA7E641C-5BD7-47FB-952A-AFD28B660700}"/>
                </a:ext>
              </a:extLst>
            </p:cNvPr>
            <p:cNvSpPr txBox="1"/>
            <p:nvPr/>
          </p:nvSpPr>
          <p:spPr>
            <a:xfrm>
              <a:off x="5184061" y="1506636"/>
              <a:ext cx="690843" cy="307777"/>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lang="da-DK" sz="1400" b="1" dirty="0">
                  <a:solidFill>
                    <a:schemeClr val="bg1"/>
                  </a:solidFill>
                  <a:latin typeface="Calibri" panose="020F0502020204030204"/>
                </a:rPr>
                <a:t>3</a:t>
              </a:r>
              <a:r>
                <a:rPr kumimoji="0" lang="da-DK" sz="1400" b="1" i="0" u="none" strike="noStrike" kern="1200" cap="none" spc="0" normalizeH="0" baseline="0" noProof="0" dirty="0">
                  <a:ln>
                    <a:noFill/>
                  </a:ln>
                  <a:solidFill>
                    <a:schemeClr val="bg1"/>
                  </a:solidFill>
                  <a:effectLst/>
                  <a:uLnTx/>
                  <a:uFillTx/>
                  <a:latin typeface="Calibri" panose="020F0502020204030204"/>
                  <a:ea typeface="+mn-ea"/>
                  <a:cs typeface="+mn-cs"/>
                </a:rPr>
                <a:t>1/10</a:t>
              </a:r>
            </a:p>
          </p:txBody>
        </p:sp>
      </p:grpSp>
      <p:grpSp>
        <p:nvGrpSpPr>
          <p:cNvPr id="48" name="Gruppe 47">
            <a:extLst>
              <a:ext uri="{FF2B5EF4-FFF2-40B4-BE49-F238E27FC236}">
                <a16:creationId xmlns:a16="http://schemas.microsoft.com/office/drawing/2014/main" id="{5F153B6D-8529-469D-A891-6F0B170469F7}"/>
              </a:ext>
            </a:extLst>
          </p:cNvPr>
          <p:cNvGrpSpPr/>
          <p:nvPr/>
        </p:nvGrpSpPr>
        <p:grpSpPr>
          <a:xfrm>
            <a:off x="6217010" y="1344225"/>
            <a:ext cx="690843" cy="596225"/>
            <a:chOff x="5174333" y="1361145"/>
            <a:chExt cx="690843" cy="596225"/>
          </a:xfrm>
        </p:grpSpPr>
        <p:sp>
          <p:nvSpPr>
            <p:cNvPr id="49" name="Ellipse 48">
              <a:extLst>
                <a:ext uri="{FF2B5EF4-FFF2-40B4-BE49-F238E27FC236}">
                  <a16:creationId xmlns:a16="http://schemas.microsoft.com/office/drawing/2014/main" id="{3AF0C1EE-F1CB-41F2-8CAC-CB27C3D24DF4}"/>
                </a:ext>
              </a:extLst>
            </p:cNvPr>
            <p:cNvSpPr/>
            <p:nvPr/>
          </p:nvSpPr>
          <p:spPr>
            <a:xfrm>
              <a:off x="5218546" y="1361145"/>
              <a:ext cx="596225" cy="596225"/>
            </a:xfrm>
            <a:prstGeom prst="ellipse">
              <a:avLst/>
            </a:prstGeom>
            <a:solidFill>
              <a:schemeClr val="bg1"/>
            </a:solidFill>
            <a:ln>
              <a:solidFill>
                <a:srgbClr val="E32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 name="Tekstfelt 49">
              <a:extLst>
                <a:ext uri="{FF2B5EF4-FFF2-40B4-BE49-F238E27FC236}">
                  <a16:creationId xmlns:a16="http://schemas.microsoft.com/office/drawing/2014/main" id="{7CB2B965-0B10-4976-9578-FD578D0B593B}"/>
                </a:ext>
              </a:extLst>
            </p:cNvPr>
            <p:cNvSpPr txBox="1"/>
            <p:nvPr/>
          </p:nvSpPr>
          <p:spPr>
            <a:xfrm>
              <a:off x="5174333" y="1452204"/>
              <a:ext cx="690843" cy="430887"/>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a:ln>
                    <a:noFill/>
                  </a:ln>
                  <a:solidFill>
                    <a:srgbClr val="E32F4A"/>
                  </a:solidFill>
                  <a:effectLst/>
                  <a:uLnTx/>
                  <a:uFillTx/>
                  <a:latin typeface="Calibri" panose="020F0502020204030204"/>
                  <a:ea typeface="+mn-ea"/>
                  <a:cs typeface="+mn-cs"/>
                </a:rPr>
                <a:t>DEADLINE</a:t>
              </a:r>
            </a:p>
            <a:p>
              <a:pPr marL="0" marR="0" lvl="0" indent="0" algn="ctr" defTabSz="713203" rtl="0" eaLnBrk="1" fontAlgn="auto" latinLnBrk="0" hangingPunct="1">
                <a:lnSpc>
                  <a:spcPct val="100000"/>
                </a:lnSpc>
                <a:spcBef>
                  <a:spcPts val="0"/>
                </a:spcBef>
                <a:spcAft>
                  <a:spcPts val="0"/>
                </a:spcAft>
                <a:buClrTx/>
                <a:buSzTx/>
                <a:buFontTx/>
                <a:buNone/>
                <a:tabLst/>
                <a:defRPr/>
              </a:pPr>
              <a:r>
                <a:rPr lang="da-DK" sz="1400" b="1">
                  <a:solidFill>
                    <a:srgbClr val="E32F4A"/>
                  </a:solidFill>
                  <a:latin typeface="Calibri" panose="020F0502020204030204"/>
                </a:rPr>
                <a:t>4/10</a:t>
              </a:r>
              <a:endParaRPr kumimoji="0" lang="da-DK" sz="1400" b="1" i="0" u="none" strike="noStrike" kern="1200" cap="none" spc="0" normalizeH="0" baseline="0" noProof="0">
                <a:ln>
                  <a:noFill/>
                </a:ln>
                <a:solidFill>
                  <a:srgbClr val="E32F4A"/>
                </a:solidFill>
                <a:effectLst/>
                <a:uLnTx/>
                <a:uFillTx/>
                <a:latin typeface="Calibri" panose="020F0502020204030204"/>
                <a:ea typeface="+mn-ea"/>
                <a:cs typeface="+mn-cs"/>
              </a:endParaRPr>
            </a:p>
          </p:txBody>
        </p:sp>
      </p:grpSp>
      <p:grpSp>
        <p:nvGrpSpPr>
          <p:cNvPr id="53" name="Gruppe 52">
            <a:extLst>
              <a:ext uri="{FF2B5EF4-FFF2-40B4-BE49-F238E27FC236}">
                <a16:creationId xmlns:a16="http://schemas.microsoft.com/office/drawing/2014/main" id="{A76D37F4-BA84-4E8F-A51C-FBD21C709BCB}"/>
              </a:ext>
            </a:extLst>
          </p:cNvPr>
          <p:cNvGrpSpPr/>
          <p:nvPr/>
        </p:nvGrpSpPr>
        <p:grpSpPr>
          <a:xfrm>
            <a:off x="9380020" y="1345785"/>
            <a:ext cx="690843" cy="596225"/>
            <a:chOff x="5174333" y="1361145"/>
            <a:chExt cx="690843" cy="596225"/>
          </a:xfrm>
        </p:grpSpPr>
        <p:sp>
          <p:nvSpPr>
            <p:cNvPr id="54" name="Ellipse 53">
              <a:extLst>
                <a:ext uri="{FF2B5EF4-FFF2-40B4-BE49-F238E27FC236}">
                  <a16:creationId xmlns:a16="http://schemas.microsoft.com/office/drawing/2014/main" id="{57E3772C-1C6E-47C1-8EC2-B58872DFC15C}"/>
                </a:ext>
              </a:extLst>
            </p:cNvPr>
            <p:cNvSpPr/>
            <p:nvPr/>
          </p:nvSpPr>
          <p:spPr>
            <a:xfrm>
              <a:off x="5218546" y="1361145"/>
              <a:ext cx="596225" cy="596225"/>
            </a:xfrm>
            <a:prstGeom prst="ellipse">
              <a:avLst/>
            </a:prstGeom>
            <a:solidFill>
              <a:schemeClr val="bg1"/>
            </a:solidFill>
            <a:ln>
              <a:solidFill>
                <a:srgbClr val="E32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 name="Tekstfelt 63">
              <a:extLst>
                <a:ext uri="{FF2B5EF4-FFF2-40B4-BE49-F238E27FC236}">
                  <a16:creationId xmlns:a16="http://schemas.microsoft.com/office/drawing/2014/main" id="{2884BBD7-3C23-4BE9-90B0-F66B8749D5BA}"/>
                </a:ext>
              </a:extLst>
            </p:cNvPr>
            <p:cNvSpPr txBox="1"/>
            <p:nvPr/>
          </p:nvSpPr>
          <p:spPr>
            <a:xfrm>
              <a:off x="5174333" y="1452204"/>
              <a:ext cx="690843" cy="430887"/>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a:ln>
                    <a:noFill/>
                  </a:ln>
                  <a:solidFill>
                    <a:srgbClr val="E32F4A"/>
                  </a:solidFill>
                  <a:effectLst/>
                  <a:uLnTx/>
                  <a:uFillTx/>
                  <a:latin typeface="Calibri" panose="020F0502020204030204"/>
                  <a:ea typeface="+mn-ea"/>
                  <a:cs typeface="+mn-cs"/>
                </a:rPr>
                <a:t>DEADLINE</a:t>
              </a:r>
            </a:p>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E32F4A"/>
                  </a:solidFill>
                  <a:effectLst/>
                  <a:uLnTx/>
                  <a:uFillTx/>
                  <a:latin typeface="Calibri" panose="020F0502020204030204"/>
                  <a:ea typeface="+mn-ea"/>
                  <a:cs typeface="+mn-cs"/>
                </a:rPr>
                <a:t>21/10</a:t>
              </a:r>
            </a:p>
          </p:txBody>
        </p:sp>
      </p:grpSp>
      <p:sp>
        <p:nvSpPr>
          <p:cNvPr id="72" name="Tekstfelt 71">
            <a:extLst>
              <a:ext uri="{FF2B5EF4-FFF2-40B4-BE49-F238E27FC236}">
                <a16:creationId xmlns:a16="http://schemas.microsoft.com/office/drawing/2014/main" id="{4B8ADA29-1370-4923-B92F-1975A830587C}"/>
              </a:ext>
            </a:extLst>
          </p:cNvPr>
          <p:cNvSpPr txBox="1"/>
          <p:nvPr/>
        </p:nvSpPr>
        <p:spPr>
          <a:xfrm>
            <a:off x="3423479" y="2006751"/>
            <a:ext cx="1517200" cy="2923877"/>
          </a:xfrm>
          <a:prstGeom prst="rect">
            <a:avLst/>
          </a:prstGeom>
          <a:noFill/>
        </p:spPr>
        <p:txBody>
          <a:bodyPr wrap="square" rtlCol="0" anchor="t">
            <a:spAutoFit/>
          </a:bodyPr>
          <a:lstStyle/>
          <a:p>
            <a:pPr lvl="0" defTabSz="1219170">
              <a:buClr>
                <a:srgbClr val="000000"/>
              </a:buClr>
              <a:defRPr/>
            </a:pPr>
            <a:r>
              <a:rPr lang="da-DK" sz="800" b="1" dirty="0">
                <a:solidFill>
                  <a:srgbClr val="E32F4A"/>
                </a:solidFill>
              </a:rPr>
              <a:t>NY! </a:t>
            </a:r>
            <a:r>
              <a:rPr kumimoji="0" lang="da-DK" sz="800" b="0" i="0" u="none" strike="noStrike" kern="0" cap="none" spc="0" normalizeH="0" baseline="0" noProof="0" dirty="0">
                <a:ln>
                  <a:noFill/>
                </a:ln>
                <a:solidFill>
                  <a:srgbClr val="FFFFFF"/>
                </a:solidFill>
                <a:effectLst/>
                <a:uLnTx/>
                <a:uFillTx/>
                <a:latin typeface="Calibri" panose="020F0502020204030204"/>
                <a:ea typeface="+mn-ea"/>
                <a:cs typeface="Arial"/>
                <a:sym typeface="Arial"/>
              </a:rPr>
              <a:t>Opsætte kommunens datapolitik</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lang="da-DK" sz="800" kern="0" dirty="0">
              <a:solidFill>
                <a:srgbClr val="FFFFFF"/>
              </a:solidFill>
              <a:latin typeface="Calibri" panose="020F0502020204030204"/>
              <a:cs typeface="Arial"/>
              <a:sym typeface="Arial"/>
            </a:endParaRPr>
          </a:p>
          <a:p>
            <a:pPr lvl="0" defTabSz="1219170">
              <a:buClr>
                <a:srgbClr val="000000"/>
              </a:buClr>
              <a:defRPr/>
            </a:pPr>
            <a:r>
              <a:rPr lang="da-DK" sz="800" b="1" dirty="0">
                <a:solidFill>
                  <a:srgbClr val="E32F4A"/>
                </a:solidFill>
              </a:rPr>
              <a:t>NY! </a:t>
            </a:r>
            <a:r>
              <a:rPr kumimoji="0" lang="da-DK" sz="800" b="0" i="0" u="none" strike="noStrike" kern="0" cap="none" spc="0" normalizeH="0" baseline="0" noProof="0" dirty="0">
                <a:ln>
                  <a:noFill/>
                </a:ln>
                <a:solidFill>
                  <a:srgbClr val="FFFFFF"/>
                </a:solidFill>
                <a:effectLst/>
                <a:uLnTx/>
                <a:uFillTx/>
                <a:latin typeface="Calibri" panose="020F0502020204030204"/>
                <a:ea typeface="+mn-ea"/>
                <a:cs typeface="Arial"/>
                <a:sym typeface="Arial"/>
              </a:rPr>
              <a:t>Opsætte supplerende stamdata</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lang="da-DK" sz="800" kern="0" dirty="0">
              <a:solidFill>
                <a:srgbClr val="FFFFFF"/>
              </a:solidFill>
              <a:latin typeface="Calibri" panose="020F0502020204030204"/>
              <a:cs typeface="Arial"/>
              <a:sym typeface="Arial"/>
            </a:endParaRPr>
          </a:p>
          <a:p>
            <a:pPr defTabSz="1219170">
              <a:buClr>
                <a:srgbClr val="000000"/>
              </a:buClr>
              <a:defRPr/>
            </a:pPr>
            <a:r>
              <a:rPr lang="da-DK" sz="800" b="1" kern="0" dirty="0">
                <a:solidFill>
                  <a:srgbClr val="E32F4A"/>
                </a:solidFill>
                <a:cs typeface="Arial"/>
                <a:sym typeface="Arial"/>
              </a:rPr>
              <a:t>FLYTTET! </a:t>
            </a:r>
            <a:r>
              <a:rPr lang="da-DK" sz="800" kern="0" dirty="0">
                <a:solidFill>
                  <a:schemeClr val="bg1"/>
                </a:solidFill>
                <a:cs typeface="Arial"/>
                <a:sym typeface="Arial"/>
              </a:rPr>
              <a:t>Oprette fælles links i Aula</a:t>
            </a:r>
          </a:p>
          <a:p>
            <a:pPr defTabSz="1219170">
              <a:buClr>
                <a:srgbClr val="000000"/>
              </a:buClr>
              <a:defRPr/>
            </a:pPr>
            <a:endParaRPr lang="da-DK" sz="800" kern="0" dirty="0">
              <a:solidFill>
                <a:srgbClr val="FFFF00"/>
              </a:solidFill>
              <a:cs typeface="Arial"/>
              <a:sym typeface="Arial"/>
            </a:endParaRPr>
          </a:p>
          <a:p>
            <a:pPr defTabSz="1219170">
              <a:buClr>
                <a:srgbClr val="000000"/>
              </a:buClr>
              <a:defRPr/>
            </a:pPr>
            <a:r>
              <a:rPr lang="da-DK" sz="800" b="1" kern="0" dirty="0">
                <a:solidFill>
                  <a:srgbClr val="E32F4A"/>
                </a:solidFill>
                <a:cs typeface="Arial"/>
                <a:sym typeface="Arial"/>
              </a:rPr>
              <a:t>FLYTTET! </a:t>
            </a:r>
            <a:r>
              <a:rPr lang="da-DK" sz="800" kern="0" dirty="0">
                <a:solidFill>
                  <a:srgbClr val="FFFF00"/>
                </a:solidFill>
                <a:cs typeface="Arial"/>
                <a:sym typeface="Arial"/>
              </a:rPr>
              <a:t>Slette indhold i alle samlemapper</a:t>
            </a:r>
          </a:p>
          <a:p>
            <a:pPr defTabSz="1219170">
              <a:buClr>
                <a:srgbClr val="000000"/>
              </a:buClr>
              <a:defRPr/>
            </a:pPr>
            <a:endParaRPr lang="da-DK" sz="800" kern="0" dirty="0">
              <a:solidFill>
                <a:srgbClr val="FFFF00"/>
              </a:solidFill>
              <a:cs typeface="Arial"/>
              <a:sym typeface="Arial"/>
            </a:endParaRPr>
          </a:p>
          <a:p>
            <a:pPr defTabSz="1219170">
              <a:buClr>
                <a:srgbClr val="000000"/>
              </a:buClr>
              <a:defRPr/>
            </a:pPr>
            <a:r>
              <a:rPr lang="da-DK" sz="800" b="1" kern="0" dirty="0">
                <a:solidFill>
                  <a:srgbClr val="E32F4A"/>
                </a:solidFill>
                <a:cs typeface="Arial"/>
                <a:sym typeface="Arial"/>
              </a:rPr>
              <a:t>FLYTTET! </a:t>
            </a:r>
            <a:r>
              <a:rPr lang="da-DK" sz="800" dirty="0">
                <a:solidFill>
                  <a:schemeClr val="bg1"/>
                </a:solidFill>
              </a:rPr>
              <a:t>Flytte udvalgte billeder fra SkoleIntra til Aula (ikke obligatorisk!)</a:t>
            </a:r>
          </a:p>
          <a:p>
            <a:pPr defTabSz="1219170">
              <a:buClr>
                <a:srgbClr val="000000"/>
              </a:buClr>
              <a:defRPr/>
            </a:pPr>
            <a:endParaRPr lang="da-DK" sz="800" dirty="0">
              <a:solidFill>
                <a:srgbClr val="E32F4A"/>
              </a:solidFill>
            </a:endParaRPr>
          </a:p>
          <a:p>
            <a:pPr defTabSz="1219170">
              <a:buClr>
                <a:srgbClr val="000000"/>
              </a:buClr>
              <a:defRPr/>
            </a:pPr>
            <a:r>
              <a:rPr lang="da-DK" sz="800" b="1" dirty="0">
                <a:solidFill>
                  <a:srgbClr val="E32F4A"/>
                </a:solidFill>
              </a:rPr>
              <a:t>NY</a:t>
            </a:r>
            <a:r>
              <a:rPr lang="da-DK" sz="800" dirty="0">
                <a:solidFill>
                  <a:srgbClr val="E32F4A"/>
                </a:solidFill>
              </a:rPr>
              <a:t>! </a:t>
            </a:r>
            <a:r>
              <a:rPr lang="da-DK" sz="800" dirty="0">
                <a:solidFill>
                  <a:schemeClr val="bg1"/>
                </a:solidFill>
              </a:rPr>
              <a:t>Arkivere elevplaner for afgangselever</a:t>
            </a:r>
          </a:p>
          <a:p>
            <a:pPr defTabSz="1219170">
              <a:buClr>
                <a:srgbClr val="000000"/>
              </a:buClr>
              <a:defRPr/>
            </a:pPr>
            <a:endParaRPr lang="da-DK" sz="800" dirty="0">
              <a:solidFill>
                <a:srgbClr val="FF0000"/>
              </a:solidFill>
            </a:endParaRPr>
          </a:p>
          <a:p>
            <a:pPr defTabSz="1219170">
              <a:buClr>
                <a:srgbClr val="000000"/>
              </a:buClr>
              <a:defRPr/>
            </a:pPr>
            <a:r>
              <a:rPr lang="da-DK" sz="800" dirty="0">
                <a:solidFill>
                  <a:srgbClr val="FF0000"/>
                </a:solidFill>
              </a:rPr>
              <a:t>NY!</a:t>
            </a:r>
            <a:r>
              <a:rPr lang="da-DK" sz="800" dirty="0">
                <a:solidFill>
                  <a:schemeClr val="bg1"/>
                </a:solidFill>
              </a:rPr>
              <a:t> Udføre opgaver i forbindelse med </a:t>
            </a:r>
            <a:r>
              <a:rPr lang="da-DK" sz="800" dirty="0" err="1">
                <a:solidFill>
                  <a:schemeClr val="bg1"/>
                </a:solidFill>
              </a:rPr>
              <a:t>årsrul</a:t>
            </a:r>
            <a:r>
              <a:rPr lang="da-DK" sz="800" dirty="0">
                <a:solidFill>
                  <a:schemeClr val="bg1"/>
                </a:solidFill>
              </a:rPr>
              <a:t> i Aula</a:t>
            </a:r>
          </a:p>
          <a:p>
            <a:pPr defTabSz="1219170">
              <a:buClr>
                <a:srgbClr val="000000"/>
              </a:buClr>
              <a:defRPr/>
            </a:pPr>
            <a:endParaRPr lang="da-DK" sz="800" kern="0" dirty="0">
              <a:solidFill>
                <a:srgbClr val="FFFF00"/>
              </a:solidFill>
              <a:cs typeface="Arial"/>
              <a:sym typeface="Arial"/>
            </a:endParaRPr>
          </a:p>
          <a:p>
            <a:pPr marL="0" marR="0" lvl="0" indent="0" algn="l" defTabSz="1219170" rtl="0" eaLnBrk="1" fontAlgn="b"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dirty="0">
              <a:ln>
                <a:noFill/>
              </a:ln>
              <a:solidFill>
                <a:schemeClr val="bg1"/>
              </a:solidFill>
              <a:effectLst/>
              <a:uLnTx/>
              <a:uFillTx/>
              <a:latin typeface="Calibri" panose="020F0502020204030204"/>
              <a:ea typeface="+mn-ea"/>
              <a:cs typeface="Arial"/>
              <a:sym typeface="Arial"/>
            </a:endParaRPr>
          </a:p>
        </p:txBody>
      </p:sp>
      <p:cxnSp>
        <p:nvCxnSpPr>
          <p:cNvPr id="73" name="Shape 315">
            <a:extLst>
              <a:ext uri="{FF2B5EF4-FFF2-40B4-BE49-F238E27FC236}">
                <a16:creationId xmlns:a16="http://schemas.microsoft.com/office/drawing/2014/main" id="{4E730FFB-1977-468F-97C3-5D705E0E5E1E}"/>
              </a:ext>
            </a:extLst>
          </p:cNvPr>
          <p:cNvCxnSpPr>
            <a:cxnSpLocks/>
          </p:cNvCxnSpPr>
          <p:nvPr/>
        </p:nvCxnSpPr>
        <p:spPr>
          <a:xfrm>
            <a:off x="5014014" y="5490281"/>
            <a:ext cx="0" cy="1120588"/>
          </a:xfrm>
          <a:prstGeom prst="straightConnector1">
            <a:avLst/>
          </a:prstGeom>
          <a:noFill/>
          <a:ln w="19050" cap="flat" cmpd="sng">
            <a:solidFill>
              <a:srgbClr val="FFFFFF"/>
            </a:solidFill>
            <a:prstDash val="solid"/>
            <a:round/>
            <a:headEnd type="none" w="med" len="med"/>
            <a:tailEnd type="none" w="med" len="med"/>
          </a:ln>
        </p:spPr>
      </p:cxnSp>
      <p:sp>
        <p:nvSpPr>
          <p:cNvPr id="4" name="Rektangel 3">
            <a:extLst>
              <a:ext uri="{FF2B5EF4-FFF2-40B4-BE49-F238E27FC236}">
                <a16:creationId xmlns:a16="http://schemas.microsoft.com/office/drawing/2014/main" id="{9F5288A0-300B-422F-8C36-21B39501AC12}"/>
              </a:ext>
            </a:extLst>
          </p:cNvPr>
          <p:cNvSpPr/>
          <p:nvPr/>
        </p:nvSpPr>
        <p:spPr>
          <a:xfrm>
            <a:off x="8166791" y="1981724"/>
            <a:ext cx="1550825" cy="4629145"/>
          </a:xfrm>
          <a:prstGeom prst="rect">
            <a:avLst/>
          </a:prstGeom>
          <a:solidFill>
            <a:srgbClr val="E32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4" name="Tekstfelt 73">
            <a:extLst>
              <a:ext uri="{FF2B5EF4-FFF2-40B4-BE49-F238E27FC236}">
                <a16:creationId xmlns:a16="http://schemas.microsoft.com/office/drawing/2014/main" id="{0754E7DA-BAD5-4C7E-8356-BBAD5AD83C21}"/>
              </a:ext>
            </a:extLst>
          </p:cNvPr>
          <p:cNvSpPr txBox="1"/>
          <p:nvPr/>
        </p:nvSpPr>
        <p:spPr>
          <a:xfrm>
            <a:off x="8168923" y="1990518"/>
            <a:ext cx="1459593" cy="723275"/>
          </a:xfrm>
          <a:prstGeom prst="rect">
            <a:avLst/>
          </a:prstGeom>
          <a:noFill/>
        </p:spPr>
        <p:txBody>
          <a:bodyPr wrap="square" rtlCol="0" anchor="t">
            <a:spAutoFit/>
          </a:bodyPr>
          <a:lstStyle/>
          <a:p>
            <a:pPr marL="0" marR="0" lvl="0" indent="0" defTabSz="1219170" rtl="0" eaLnBrk="1" fontAlgn="b" latinLnBrk="0" hangingPunct="1">
              <a:lnSpc>
                <a:spcPct val="100000"/>
              </a:lnSpc>
              <a:spcBef>
                <a:spcPts val="0"/>
              </a:spcBef>
              <a:spcAft>
                <a:spcPts val="0"/>
              </a:spcAft>
              <a:buClr>
                <a:srgbClr val="000000"/>
              </a:buClr>
              <a:buSzTx/>
              <a:buFontTx/>
              <a:buNone/>
              <a:tabLst/>
              <a:defRPr/>
            </a:pPr>
            <a:r>
              <a:rPr lang="da-DK" sz="1100" kern="0">
                <a:solidFill>
                  <a:schemeClr val="bg1"/>
                </a:solidFill>
                <a:latin typeface="Calibri" panose="020F0502020204030204"/>
                <a:cs typeface="Arial"/>
                <a:sym typeface="Arial"/>
              </a:rPr>
              <a:t>Migrering af data</a:t>
            </a:r>
          </a:p>
          <a:p>
            <a:pPr marL="0" marR="0" lvl="0" indent="0" defTabSz="1219170" rtl="0" eaLnBrk="1" fontAlgn="b" latinLnBrk="0" hangingPunct="1">
              <a:lnSpc>
                <a:spcPct val="100000"/>
              </a:lnSpc>
              <a:spcBef>
                <a:spcPts val="0"/>
              </a:spcBef>
              <a:spcAft>
                <a:spcPts val="0"/>
              </a:spcAft>
              <a:buClr>
                <a:srgbClr val="000000"/>
              </a:buClr>
              <a:buSzTx/>
              <a:buFontTx/>
              <a:buNone/>
              <a:tabLst/>
              <a:defRPr/>
            </a:pPr>
            <a:r>
              <a:rPr lang="da-DK" sz="1100" kern="0">
                <a:solidFill>
                  <a:schemeClr val="bg1"/>
                </a:solidFill>
                <a:latin typeface="Calibri" panose="020F0502020204030204"/>
                <a:cs typeface="Arial"/>
                <a:sym typeface="Arial"/>
              </a:rPr>
              <a:t>fra SkoleIntra til Aula</a:t>
            </a:r>
          </a:p>
          <a:p>
            <a:pPr marL="0" marR="0" lvl="0" indent="0" defTabSz="1219170" rtl="0" eaLnBrk="1" fontAlgn="b" latinLnBrk="0" hangingPunct="1">
              <a:lnSpc>
                <a:spcPct val="100000"/>
              </a:lnSpc>
              <a:spcBef>
                <a:spcPts val="0"/>
              </a:spcBef>
              <a:spcAft>
                <a:spcPts val="0"/>
              </a:spcAft>
              <a:buClr>
                <a:srgbClr val="000000"/>
              </a:buClr>
              <a:buSzTx/>
              <a:buFontTx/>
              <a:buNone/>
              <a:tabLst/>
              <a:defRPr/>
            </a:pPr>
            <a:r>
              <a:rPr lang="da-DK" sz="1100" kern="0">
                <a:solidFill>
                  <a:schemeClr val="bg1"/>
                </a:solidFill>
                <a:latin typeface="Calibri" panose="020F0502020204030204"/>
                <a:cs typeface="Arial"/>
                <a:sym typeface="Arial"/>
              </a:rPr>
              <a:t>(efterårsferie) </a:t>
            </a:r>
            <a:endParaRPr lang="da-DK" sz="1100">
              <a:solidFill>
                <a:schemeClr val="bg1"/>
              </a:solidFill>
            </a:endParaRPr>
          </a:p>
          <a:p>
            <a:pPr marL="0" marR="0" lvl="0" indent="0" algn="l" defTabSz="1219170" rtl="0" eaLnBrk="1" fontAlgn="b" latinLnBrk="0" hangingPunct="1">
              <a:lnSpc>
                <a:spcPct val="100000"/>
              </a:lnSpc>
              <a:spcBef>
                <a:spcPts val="0"/>
              </a:spcBef>
              <a:spcAft>
                <a:spcPts val="0"/>
              </a:spcAft>
              <a:buClr>
                <a:srgbClr val="000000"/>
              </a:buClr>
              <a:buSzTx/>
              <a:buFontTx/>
              <a:buNone/>
              <a:tabLst/>
              <a:defRPr/>
            </a:pPr>
            <a:endParaRPr kumimoji="0" lang="da-DK" sz="800" b="0" i="0" u="none" strike="noStrike" kern="0" cap="none" spc="0" normalizeH="0" baseline="0" noProof="0">
              <a:ln>
                <a:noFill/>
              </a:ln>
              <a:solidFill>
                <a:srgbClr val="FFFF00"/>
              </a:solidFill>
              <a:effectLst/>
              <a:uLnTx/>
              <a:uFillTx/>
              <a:latin typeface="Calibri" panose="020F0502020204030204"/>
              <a:ea typeface="+mn-ea"/>
              <a:cs typeface="Arial"/>
              <a:sym typeface="Arial"/>
            </a:endParaRPr>
          </a:p>
        </p:txBody>
      </p:sp>
      <p:sp>
        <p:nvSpPr>
          <p:cNvPr id="75" name="Rektangel 74">
            <a:extLst>
              <a:ext uri="{FF2B5EF4-FFF2-40B4-BE49-F238E27FC236}">
                <a16:creationId xmlns:a16="http://schemas.microsoft.com/office/drawing/2014/main" id="{C93BE66D-9161-4911-AA13-B6FD198FFE9C}"/>
              </a:ext>
            </a:extLst>
          </p:cNvPr>
          <p:cNvSpPr/>
          <p:nvPr/>
        </p:nvSpPr>
        <p:spPr>
          <a:xfrm>
            <a:off x="9734036" y="1982410"/>
            <a:ext cx="1550050" cy="462914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1100"/>
              <a:t>Elever, forældre og medarbejdere tager Aula i brug</a:t>
            </a:r>
          </a:p>
          <a:p>
            <a:endParaRPr lang="da-DK" sz="1100"/>
          </a:p>
          <a:p>
            <a:r>
              <a:rPr lang="da-DK" sz="1100"/>
              <a:t>Kvalitetssikring af datamigrering</a:t>
            </a:r>
          </a:p>
        </p:txBody>
      </p:sp>
      <p:sp>
        <p:nvSpPr>
          <p:cNvPr id="12" name="Rektangel 11">
            <a:extLst>
              <a:ext uri="{FF2B5EF4-FFF2-40B4-BE49-F238E27FC236}">
                <a16:creationId xmlns:a16="http://schemas.microsoft.com/office/drawing/2014/main" id="{E543ADE5-4B1D-4ECF-8007-5DEF8A92C84D}"/>
              </a:ext>
            </a:extLst>
          </p:cNvPr>
          <p:cNvSpPr/>
          <p:nvPr/>
        </p:nvSpPr>
        <p:spPr>
          <a:xfrm>
            <a:off x="1994889" y="2013882"/>
            <a:ext cx="1369274" cy="338274"/>
          </a:xfrm>
          <a:prstGeom prst="rect">
            <a:avLst/>
          </a:prstGeom>
        </p:spPr>
        <p:txBody>
          <a:bodyPr wrap="square">
            <a:spAutoFit/>
          </a:bodyPr>
          <a:lstStyle/>
          <a:p>
            <a:pPr lvl="0" defTabSz="1219170">
              <a:buClr>
                <a:srgbClr val="000000"/>
              </a:buClr>
              <a:defRPr/>
            </a:pPr>
            <a:r>
              <a:rPr lang="da-DK" sz="800" b="1">
                <a:solidFill>
                  <a:srgbClr val="E32F4A"/>
                </a:solidFill>
              </a:rPr>
              <a:t>NY! </a:t>
            </a:r>
            <a:r>
              <a:rPr lang="da-DK" sz="800" kern="0">
                <a:solidFill>
                  <a:srgbClr val="FFFFFF"/>
                </a:solidFill>
                <a:cs typeface="Arial"/>
                <a:sym typeface="Arial"/>
              </a:rPr>
              <a:t>Tjekke skema- og vikarsynkronisering</a:t>
            </a:r>
          </a:p>
        </p:txBody>
      </p:sp>
      <p:grpSp>
        <p:nvGrpSpPr>
          <p:cNvPr id="79" name="Gruppe 78">
            <a:extLst>
              <a:ext uri="{FF2B5EF4-FFF2-40B4-BE49-F238E27FC236}">
                <a16:creationId xmlns:a16="http://schemas.microsoft.com/office/drawing/2014/main" id="{B33A12BD-C8D1-4D55-BFCB-9A3100F67534}"/>
              </a:ext>
            </a:extLst>
          </p:cNvPr>
          <p:cNvGrpSpPr/>
          <p:nvPr/>
        </p:nvGrpSpPr>
        <p:grpSpPr>
          <a:xfrm>
            <a:off x="7798515" y="1350872"/>
            <a:ext cx="690843" cy="596225"/>
            <a:chOff x="5174333" y="1361145"/>
            <a:chExt cx="690843" cy="596225"/>
          </a:xfrm>
        </p:grpSpPr>
        <p:sp>
          <p:nvSpPr>
            <p:cNvPr id="80" name="Ellipse 79">
              <a:extLst>
                <a:ext uri="{FF2B5EF4-FFF2-40B4-BE49-F238E27FC236}">
                  <a16:creationId xmlns:a16="http://schemas.microsoft.com/office/drawing/2014/main" id="{9EB8FCD8-3113-4375-9399-057F18CEE7AF}"/>
                </a:ext>
              </a:extLst>
            </p:cNvPr>
            <p:cNvSpPr/>
            <p:nvPr/>
          </p:nvSpPr>
          <p:spPr>
            <a:xfrm>
              <a:off x="5218546" y="1361145"/>
              <a:ext cx="596225" cy="596225"/>
            </a:xfrm>
            <a:prstGeom prst="ellipse">
              <a:avLst/>
            </a:prstGeom>
            <a:solidFill>
              <a:schemeClr val="bg1"/>
            </a:solidFill>
            <a:ln>
              <a:solidFill>
                <a:srgbClr val="E32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1" name="Tekstfelt 80">
              <a:extLst>
                <a:ext uri="{FF2B5EF4-FFF2-40B4-BE49-F238E27FC236}">
                  <a16:creationId xmlns:a16="http://schemas.microsoft.com/office/drawing/2014/main" id="{5B250810-F2E0-4965-AA92-C161528C8CE7}"/>
                </a:ext>
              </a:extLst>
            </p:cNvPr>
            <p:cNvSpPr txBox="1"/>
            <p:nvPr/>
          </p:nvSpPr>
          <p:spPr>
            <a:xfrm>
              <a:off x="5174333" y="1452204"/>
              <a:ext cx="690843" cy="430887"/>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a:ln>
                    <a:noFill/>
                  </a:ln>
                  <a:solidFill>
                    <a:srgbClr val="E32F4A"/>
                  </a:solidFill>
                  <a:effectLst/>
                  <a:uLnTx/>
                  <a:uFillTx/>
                  <a:latin typeface="Calibri" panose="020F0502020204030204"/>
                  <a:ea typeface="+mn-ea"/>
                  <a:cs typeface="+mn-cs"/>
                </a:rPr>
                <a:t>DEADLINE</a:t>
              </a:r>
            </a:p>
            <a:p>
              <a:pPr marL="0" marR="0" lvl="0" indent="0" algn="ctr" defTabSz="713203" rtl="0" eaLnBrk="1" fontAlgn="auto" latinLnBrk="0" hangingPunct="1">
                <a:lnSpc>
                  <a:spcPct val="100000"/>
                </a:lnSpc>
                <a:spcBef>
                  <a:spcPts val="0"/>
                </a:spcBef>
                <a:spcAft>
                  <a:spcPts val="0"/>
                </a:spcAft>
                <a:buClrTx/>
                <a:buSzTx/>
                <a:buFontTx/>
                <a:buNone/>
                <a:tabLst/>
                <a:defRPr/>
              </a:pPr>
              <a:r>
                <a:rPr lang="da-DK" sz="1400" b="1">
                  <a:solidFill>
                    <a:srgbClr val="E32F4A"/>
                  </a:solidFill>
                  <a:latin typeface="Calibri" panose="020F0502020204030204"/>
                </a:rPr>
                <a:t>11</a:t>
              </a:r>
              <a:r>
                <a:rPr kumimoji="0" lang="da-DK" sz="1400" b="1" i="0" u="none" strike="noStrike" kern="1200" cap="none" spc="0" normalizeH="0" baseline="0" noProof="0">
                  <a:ln>
                    <a:noFill/>
                  </a:ln>
                  <a:solidFill>
                    <a:srgbClr val="E32F4A"/>
                  </a:solidFill>
                  <a:effectLst/>
                  <a:uLnTx/>
                  <a:uFillTx/>
                  <a:latin typeface="Calibri" panose="020F0502020204030204"/>
                  <a:ea typeface="+mn-ea"/>
                  <a:cs typeface="+mn-cs"/>
                </a:rPr>
                <a:t>/10</a:t>
              </a:r>
            </a:p>
          </p:txBody>
        </p:sp>
      </p:grpSp>
      <p:cxnSp>
        <p:nvCxnSpPr>
          <p:cNvPr id="82" name="Shape 316">
            <a:extLst>
              <a:ext uri="{FF2B5EF4-FFF2-40B4-BE49-F238E27FC236}">
                <a16:creationId xmlns:a16="http://schemas.microsoft.com/office/drawing/2014/main" id="{6FE35B0C-2229-48FA-9FF8-D4B5546C3A79}"/>
              </a:ext>
            </a:extLst>
          </p:cNvPr>
          <p:cNvCxnSpPr>
            <a:cxnSpLocks/>
          </p:cNvCxnSpPr>
          <p:nvPr/>
        </p:nvCxnSpPr>
        <p:spPr>
          <a:xfrm>
            <a:off x="8166190" y="1960010"/>
            <a:ext cx="0" cy="5419615"/>
          </a:xfrm>
          <a:prstGeom prst="straightConnector1">
            <a:avLst/>
          </a:prstGeom>
          <a:noFill/>
          <a:ln w="19050" cap="flat" cmpd="sng">
            <a:solidFill>
              <a:srgbClr val="FFFFFF"/>
            </a:solidFill>
            <a:prstDash val="solid"/>
            <a:round/>
            <a:headEnd type="none" w="med" len="med"/>
            <a:tailEnd type="none" w="med" len="med"/>
          </a:ln>
        </p:spPr>
      </p:cxnSp>
      <p:cxnSp>
        <p:nvCxnSpPr>
          <p:cNvPr id="83" name="Shape 316">
            <a:extLst>
              <a:ext uri="{FF2B5EF4-FFF2-40B4-BE49-F238E27FC236}">
                <a16:creationId xmlns:a16="http://schemas.microsoft.com/office/drawing/2014/main" id="{70C0C076-4D04-4952-8CA7-3B202E27719F}"/>
              </a:ext>
            </a:extLst>
          </p:cNvPr>
          <p:cNvCxnSpPr>
            <a:cxnSpLocks/>
          </p:cNvCxnSpPr>
          <p:nvPr/>
        </p:nvCxnSpPr>
        <p:spPr>
          <a:xfrm>
            <a:off x="9740629" y="1960010"/>
            <a:ext cx="0" cy="5419615"/>
          </a:xfrm>
          <a:prstGeom prst="straightConnector1">
            <a:avLst/>
          </a:prstGeom>
          <a:noFill/>
          <a:ln w="19050" cap="flat" cmpd="sng">
            <a:solidFill>
              <a:srgbClr val="FFFFFF"/>
            </a:solidFill>
            <a:prstDash val="solid"/>
            <a:round/>
            <a:headEnd type="none" w="med" len="med"/>
            <a:tailEnd type="none" w="med" len="med"/>
          </a:ln>
        </p:spPr>
      </p:cxnSp>
      <p:sp>
        <p:nvSpPr>
          <p:cNvPr id="65" name="Tekstfelt 64">
            <a:extLst>
              <a:ext uri="{FF2B5EF4-FFF2-40B4-BE49-F238E27FC236}">
                <a16:creationId xmlns:a16="http://schemas.microsoft.com/office/drawing/2014/main" id="{9E5A037A-CF94-438C-9280-09A48405BB41}"/>
              </a:ext>
            </a:extLst>
          </p:cNvPr>
          <p:cNvSpPr txBox="1"/>
          <p:nvPr/>
        </p:nvSpPr>
        <p:spPr>
          <a:xfrm>
            <a:off x="8428904" y="1509789"/>
            <a:ext cx="1007025" cy="37965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867" b="1" i="0" u="none" strike="noStrike" kern="0" cap="none" spc="0" normalizeH="0" baseline="0" noProof="0" dirty="0">
                <a:ln>
                  <a:noFill/>
                </a:ln>
                <a:solidFill>
                  <a:srgbClr val="FFFFFF"/>
                </a:solidFill>
                <a:effectLst/>
                <a:uLnTx/>
                <a:uFillTx/>
                <a:latin typeface="Calibri" panose="020F0502020204030204"/>
                <a:ea typeface="Nunito"/>
                <a:cs typeface="Nunito"/>
                <a:sym typeface="Nunito"/>
              </a:rPr>
              <a:t>FASE 10</a:t>
            </a:r>
            <a:endParaRPr kumimoji="0" lang="da-DK" sz="1867" b="0" i="0" u="none" strike="noStrike" kern="0" cap="none" spc="0" normalizeH="0" baseline="0" noProof="0" dirty="0">
              <a:ln>
                <a:noFill/>
              </a:ln>
              <a:solidFill>
                <a:srgbClr val="FFFFFF"/>
              </a:solidFill>
              <a:effectLst/>
              <a:uLnTx/>
              <a:uFillTx/>
              <a:latin typeface="Calibri" panose="020F0502020204030204"/>
              <a:ea typeface="+mn-ea"/>
              <a:cs typeface="Arial"/>
              <a:sym typeface="Arial"/>
            </a:endParaRPr>
          </a:p>
        </p:txBody>
      </p:sp>
    </p:spTree>
    <p:custDataLst>
      <p:tags r:id="rId1"/>
    </p:custDataLst>
    <p:extLst>
      <p:ext uri="{BB962C8B-B14F-4D97-AF65-F5344CB8AC3E}">
        <p14:creationId xmlns:p14="http://schemas.microsoft.com/office/powerpoint/2010/main" val="20833728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002E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Stillingtagen til, hvilke egne UV-forløb der skal bevares</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fontScale="92500" lnSpcReduction="20000"/>
          </a:bodyPr>
          <a:lstStyle/>
          <a:p>
            <a:pPr lvl="0" defTabSz="1219170">
              <a:buClr>
                <a:srgbClr val="000000"/>
              </a:buClr>
              <a:defRPr/>
            </a:pPr>
            <a:r>
              <a:rPr lang="da-DK" kern="0">
                <a:cs typeface="Arial"/>
                <a:sym typeface="Arial"/>
              </a:rPr>
              <a:t>STILLINGTAGEN TIL OG FLYTNING AF INDIVIDUELLE LINKS, LÆRINGSFORLØB OG SKABELONER (UDVIKLET LOKALT)</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a:t>
            </a:r>
            <a:r>
              <a:rPr lang="da-DK" sz="1200">
                <a:solidFill>
                  <a:srgbClr val="000000"/>
                </a:solidFill>
              </a:rPr>
              <a:t>”Samarbejde</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”UV-forløb”</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3"/>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Gennemse de UV-forløb, du selv har oprettet og SLET (VIGTIGT!) de forløb, du ikke vil beholde.</a:t>
            </a:r>
            <a:endParaRPr kumimoji="0" lang="da-DK" sz="1200" b="0" i="0" u="none" strike="noStrike" kern="0" cap="none" spc="0" normalizeH="0" baseline="0" noProof="0">
              <a:ln>
                <a:noFill/>
              </a:ln>
              <a:solidFill>
                <a:srgbClr val="424242"/>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INDIVIDUELT</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pic>
        <p:nvPicPr>
          <p:cNvPr id="30" name="Shape 469">
            <a:extLst>
              <a:ext uri="{FF2B5EF4-FFF2-40B4-BE49-F238E27FC236}">
                <a16:creationId xmlns:a16="http://schemas.microsoft.com/office/drawing/2014/main" id="{CC7B6BD4-6B37-4C99-85C7-34E3E97EB3E2}"/>
              </a:ext>
            </a:extLst>
          </p:cNvPr>
          <p:cNvPicPr preferRelativeResize="0"/>
          <p:nvPr/>
        </p:nvPicPr>
        <p:blipFill rotWithShape="1">
          <a:blip r:embed="rId3">
            <a:alphaModFix/>
          </a:blip>
          <a:srcRect t="23490" r="5486"/>
          <a:stretch/>
        </p:blipFill>
        <p:spPr>
          <a:xfrm>
            <a:off x="4186867" y="1876425"/>
            <a:ext cx="1494842" cy="1311484"/>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52285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Billede 6">
            <a:extLst>
              <a:ext uri="{FF2B5EF4-FFF2-40B4-BE49-F238E27FC236}">
                <a16:creationId xmlns:a16="http://schemas.microsoft.com/office/drawing/2014/main" id="{D26CC869-6489-4E15-A09A-DFB7D5E8C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9914" y="3747948"/>
            <a:ext cx="1481609" cy="1075453"/>
          </a:xfrm>
          <a:prstGeom prst="rect">
            <a:avLst/>
          </a:prstGeom>
          <a:ln>
            <a:solidFill>
              <a:srgbClr val="1F7298"/>
            </a:solidFill>
          </a:ln>
        </p:spPr>
      </p:pic>
      <p:sp>
        <p:nvSpPr>
          <p:cNvPr id="20" name="Shape 703">
            <a:extLst>
              <a:ext uri="{FF2B5EF4-FFF2-40B4-BE49-F238E27FC236}">
                <a16:creationId xmlns:a16="http://schemas.microsoft.com/office/drawing/2014/main" id="{21F6FA9F-CA14-4E03-97A5-10C2529EB735}"/>
              </a:ext>
            </a:extLst>
          </p:cNvPr>
          <p:cNvSpPr/>
          <p:nvPr/>
        </p:nvSpPr>
        <p:spPr>
          <a:xfrm>
            <a:off x="3116857" y="412013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7" name="Shape 500">
            <a:extLst>
              <a:ext uri="{FF2B5EF4-FFF2-40B4-BE49-F238E27FC236}">
                <a16:creationId xmlns:a16="http://schemas.microsoft.com/office/drawing/2014/main" id="{9A9FDC4B-3D1C-49F5-BED9-CAD43E093DE4}"/>
              </a:ext>
            </a:extLst>
          </p:cNvPr>
          <p:cNvPicPr preferRelativeResize="0"/>
          <p:nvPr/>
        </p:nvPicPr>
        <p:blipFill>
          <a:blip r:embed="rId5">
            <a:alphaModFix/>
          </a:blip>
          <a:stretch>
            <a:fillRect/>
          </a:stretch>
        </p:blipFill>
        <p:spPr>
          <a:xfrm>
            <a:off x="6773001" y="3091111"/>
            <a:ext cx="4704633" cy="2384533"/>
          </a:xfrm>
          <a:prstGeom prst="rect">
            <a:avLst/>
          </a:prstGeom>
          <a:noFill/>
          <a:ln>
            <a:solidFill>
              <a:srgbClr val="1F7298"/>
            </a:solidFill>
          </a:ln>
        </p:spPr>
      </p:pic>
      <p:sp>
        <p:nvSpPr>
          <p:cNvPr id="39" name="Shape 590">
            <a:extLst>
              <a:ext uri="{FF2B5EF4-FFF2-40B4-BE49-F238E27FC236}">
                <a16:creationId xmlns:a16="http://schemas.microsoft.com/office/drawing/2014/main" id="{837C8AB6-8CDC-4609-AF18-887729A59536}"/>
              </a:ext>
            </a:extLst>
          </p:cNvPr>
          <p:cNvSpPr/>
          <p:nvPr/>
        </p:nvSpPr>
        <p:spPr>
          <a:xfrm>
            <a:off x="11090671" y="5112205"/>
            <a:ext cx="429723" cy="46372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ustDataLst>
      <p:tags r:id="rId1"/>
    </p:custDataLst>
    <p:extLst>
      <p:ext uri="{BB962C8B-B14F-4D97-AF65-F5344CB8AC3E}">
        <p14:creationId xmlns:p14="http://schemas.microsoft.com/office/powerpoint/2010/main" val="28212971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002E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Stillingtagen til hvilke egne versioner</a:t>
            </a:r>
            <a:br>
              <a:rPr lang="da-DK"/>
            </a:br>
            <a:r>
              <a:rPr lang="da-DK"/>
              <a:t>af fælles skabeloner, du vil beholde</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fontScale="92500" lnSpcReduction="20000"/>
          </a:bodyPr>
          <a:lstStyle/>
          <a:p>
            <a:pPr lvl="0" defTabSz="1219170">
              <a:buClr>
                <a:srgbClr val="000000"/>
              </a:buClr>
              <a:defRPr/>
            </a:pPr>
            <a:r>
              <a:rPr lang="da-DK" kern="0">
                <a:cs typeface="Arial"/>
                <a:sym typeface="Arial"/>
              </a:rPr>
              <a:t>STILLINGTAGEN TIL OG FLYTNING AF INDIVIDUELLE LINKS, LÆRINGSFORLØB OG SKABELONER (UDVIKLET LOKALT)</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a:t>
            </a:r>
            <a:r>
              <a:rPr lang="da-DK" sz="1200">
                <a:solidFill>
                  <a:srgbClr val="000000"/>
                </a:solidFill>
              </a:rPr>
              <a:t>”Værktøj</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”Skabeloner”</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lang="da-DK" sz="1200">
                <a:solidFill>
                  <a:srgbClr val="000000"/>
                </a:solidFill>
                <a:latin typeface="Calibri" panose="020F0502020204030204"/>
              </a:rPr>
              <a:t> Klik på ”Vælg dokumentskabelon”</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tabLst/>
              <a:defRPr/>
            </a:pPr>
            <a:endParaRPr lang="da-DK" sz="1200">
              <a:solidFill>
                <a:srgbClr val="000000"/>
              </a:solidFill>
              <a:latin typeface="Calibri" panose="020F0502020204030204"/>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”Rediger skabeloner” i højre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rPr>
              <a:t>Vælg ”Alle kategorier” i </a:t>
            </a:r>
            <a:r>
              <a:rPr lang="da-DK" sz="1200" err="1">
                <a:solidFill>
                  <a:srgbClr val="000000"/>
                </a:solidFill>
              </a:rPr>
              <a:t>dropdown</a:t>
            </a:r>
            <a:r>
              <a:rPr lang="da-DK" sz="1200">
                <a:solidFill>
                  <a:srgbClr val="000000"/>
                </a:solidFill>
              </a:rPr>
              <a:t>-menuen (”Kategori”)</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rPr>
              <a:t>Gennemse dine egne versioner af fællesskabeloner. SLET (VIGTIGT!) dem, du ikke ønsker at beholde.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rPr>
              <a:t>Gentag punkt 1-5, men klik på ”Vælg formularskabeloner i punkt 3</a:t>
            </a: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0" cap="none" spc="0" normalizeH="0" baseline="0" noProof="0">
              <a:ln>
                <a:noFill/>
              </a:ln>
              <a:solidFill>
                <a:srgbClr val="424242"/>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INDIVIDUELT</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pic>
        <p:nvPicPr>
          <p:cNvPr id="30" name="Shape 469">
            <a:extLst>
              <a:ext uri="{FF2B5EF4-FFF2-40B4-BE49-F238E27FC236}">
                <a16:creationId xmlns:a16="http://schemas.microsoft.com/office/drawing/2014/main" id="{CC7B6BD4-6B37-4C99-85C7-34E3E97EB3E2}"/>
              </a:ext>
            </a:extLst>
          </p:cNvPr>
          <p:cNvPicPr preferRelativeResize="0"/>
          <p:nvPr/>
        </p:nvPicPr>
        <p:blipFill rotWithShape="1">
          <a:blip r:embed="rId3">
            <a:alphaModFix/>
          </a:blip>
          <a:srcRect t="23490" r="5486"/>
          <a:stretch/>
        </p:blipFill>
        <p:spPr>
          <a:xfrm>
            <a:off x="4186867" y="2133600"/>
            <a:ext cx="1494842" cy="1311484"/>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43713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9" name="Shape 514">
            <a:extLst>
              <a:ext uri="{FF2B5EF4-FFF2-40B4-BE49-F238E27FC236}">
                <a16:creationId xmlns:a16="http://schemas.microsoft.com/office/drawing/2014/main" id="{269CD168-CC92-4663-B70A-F9D411E32C18}"/>
              </a:ext>
            </a:extLst>
          </p:cNvPr>
          <p:cNvPicPr preferRelativeResize="0"/>
          <p:nvPr/>
        </p:nvPicPr>
        <p:blipFill>
          <a:blip r:embed="rId4">
            <a:alphaModFix/>
          </a:blip>
          <a:stretch>
            <a:fillRect/>
          </a:stretch>
        </p:blipFill>
        <p:spPr>
          <a:xfrm>
            <a:off x="4196108" y="3599041"/>
            <a:ext cx="1481609" cy="1438010"/>
          </a:xfrm>
          <a:prstGeom prst="rect">
            <a:avLst/>
          </a:prstGeom>
          <a:noFill/>
          <a:ln>
            <a:solidFill>
              <a:srgbClr val="1F7298"/>
            </a:solidFill>
          </a:ln>
        </p:spPr>
      </p:pic>
      <p:sp>
        <p:nvSpPr>
          <p:cNvPr id="20" name="Shape 703">
            <a:extLst>
              <a:ext uri="{FF2B5EF4-FFF2-40B4-BE49-F238E27FC236}">
                <a16:creationId xmlns:a16="http://schemas.microsoft.com/office/drawing/2014/main" id="{21F6FA9F-CA14-4E03-97A5-10C2529EB735}"/>
              </a:ext>
            </a:extLst>
          </p:cNvPr>
          <p:cNvSpPr/>
          <p:nvPr/>
        </p:nvSpPr>
        <p:spPr>
          <a:xfrm>
            <a:off x="3116857" y="431063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Shape 516">
            <a:extLst>
              <a:ext uri="{FF2B5EF4-FFF2-40B4-BE49-F238E27FC236}">
                <a16:creationId xmlns:a16="http://schemas.microsoft.com/office/drawing/2014/main" id="{BF79FC98-D548-4F73-920E-44D8AEB8DEE1}"/>
              </a:ext>
            </a:extLst>
          </p:cNvPr>
          <p:cNvPicPr preferRelativeResize="0"/>
          <p:nvPr/>
        </p:nvPicPr>
        <p:blipFill>
          <a:blip r:embed="rId5">
            <a:alphaModFix/>
          </a:blip>
          <a:stretch>
            <a:fillRect/>
          </a:stretch>
        </p:blipFill>
        <p:spPr>
          <a:xfrm>
            <a:off x="4196108" y="5909309"/>
            <a:ext cx="1511062" cy="350633"/>
          </a:xfrm>
          <a:prstGeom prst="rect">
            <a:avLst/>
          </a:prstGeom>
          <a:noFill/>
          <a:ln>
            <a:solidFill>
              <a:srgbClr val="1F7298"/>
            </a:solidFill>
          </a:ln>
        </p:spPr>
      </p:pic>
      <p:sp>
        <p:nvSpPr>
          <p:cNvPr id="25" name="Shape 703">
            <a:extLst>
              <a:ext uri="{FF2B5EF4-FFF2-40B4-BE49-F238E27FC236}">
                <a16:creationId xmlns:a16="http://schemas.microsoft.com/office/drawing/2014/main" id="{0829B7EE-443E-46B1-B035-3872E5F03C6F}"/>
              </a:ext>
            </a:extLst>
          </p:cNvPr>
          <p:cNvSpPr/>
          <p:nvPr/>
        </p:nvSpPr>
        <p:spPr>
          <a:xfrm>
            <a:off x="3105683" y="574330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Shape 518">
            <a:extLst>
              <a:ext uri="{FF2B5EF4-FFF2-40B4-BE49-F238E27FC236}">
                <a16:creationId xmlns:a16="http://schemas.microsoft.com/office/drawing/2014/main" id="{816B0708-292B-4D47-B300-7F3857AECCB8}"/>
              </a:ext>
            </a:extLst>
          </p:cNvPr>
          <p:cNvPicPr preferRelativeResize="0"/>
          <p:nvPr/>
        </p:nvPicPr>
        <p:blipFill>
          <a:blip r:embed="rId6">
            <a:alphaModFix/>
          </a:blip>
          <a:stretch>
            <a:fillRect/>
          </a:stretch>
        </p:blipFill>
        <p:spPr>
          <a:xfrm>
            <a:off x="9943875" y="2025989"/>
            <a:ext cx="1855662" cy="634221"/>
          </a:xfrm>
          <a:prstGeom prst="rect">
            <a:avLst/>
          </a:prstGeom>
          <a:noFill/>
          <a:ln>
            <a:solidFill>
              <a:srgbClr val="1F7298"/>
            </a:solidFill>
          </a:ln>
        </p:spPr>
      </p:pic>
      <p:sp>
        <p:nvSpPr>
          <p:cNvPr id="27" name="Shape 703">
            <a:extLst>
              <a:ext uri="{FF2B5EF4-FFF2-40B4-BE49-F238E27FC236}">
                <a16:creationId xmlns:a16="http://schemas.microsoft.com/office/drawing/2014/main" id="{75DAA5E0-01FD-4AE7-88B3-3F6C49B0EE9B}"/>
              </a:ext>
            </a:extLst>
          </p:cNvPr>
          <p:cNvSpPr/>
          <p:nvPr/>
        </p:nvSpPr>
        <p:spPr>
          <a:xfrm>
            <a:off x="8884161" y="199357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Shape 520">
            <a:extLst>
              <a:ext uri="{FF2B5EF4-FFF2-40B4-BE49-F238E27FC236}">
                <a16:creationId xmlns:a16="http://schemas.microsoft.com/office/drawing/2014/main" id="{C3E16F38-AD9D-4D07-BC44-AC302FB4B30C}"/>
              </a:ext>
            </a:extLst>
          </p:cNvPr>
          <p:cNvPicPr preferRelativeResize="0"/>
          <p:nvPr/>
        </p:nvPicPr>
        <p:blipFill rotWithShape="1">
          <a:blip r:embed="rId7">
            <a:alphaModFix/>
          </a:blip>
          <a:srcRect l="-719" t="-38222" r="720" b="-13"/>
          <a:stretch/>
        </p:blipFill>
        <p:spPr>
          <a:xfrm>
            <a:off x="9943874" y="2855453"/>
            <a:ext cx="1821689" cy="660612"/>
          </a:xfrm>
          <a:prstGeom prst="rect">
            <a:avLst/>
          </a:prstGeom>
          <a:noFill/>
          <a:ln>
            <a:solidFill>
              <a:srgbClr val="1F7298"/>
            </a:solidFill>
          </a:ln>
        </p:spPr>
      </p:pic>
      <p:sp>
        <p:nvSpPr>
          <p:cNvPr id="29" name="Shape 703">
            <a:extLst>
              <a:ext uri="{FF2B5EF4-FFF2-40B4-BE49-F238E27FC236}">
                <a16:creationId xmlns:a16="http://schemas.microsoft.com/office/drawing/2014/main" id="{A034B755-A164-44AA-B763-DBD690D684A4}"/>
              </a:ext>
            </a:extLst>
          </p:cNvPr>
          <p:cNvSpPr/>
          <p:nvPr/>
        </p:nvSpPr>
        <p:spPr>
          <a:xfrm>
            <a:off x="8884161" y="292066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6" name="Shape 524">
            <a:extLst>
              <a:ext uri="{FF2B5EF4-FFF2-40B4-BE49-F238E27FC236}">
                <a16:creationId xmlns:a16="http://schemas.microsoft.com/office/drawing/2014/main" id="{AFC3E24C-B9BD-4AEC-896F-21941BBAC908}"/>
              </a:ext>
            </a:extLst>
          </p:cNvPr>
          <p:cNvPicPr preferRelativeResize="0"/>
          <p:nvPr/>
        </p:nvPicPr>
        <p:blipFill rotWithShape="1">
          <a:blip r:embed="rId8">
            <a:alphaModFix/>
          </a:blip>
          <a:srcRect r="837"/>
          <a:stretch/>
        </p:blipFill>
        <p:spPr>
          <a:xfrm>
            <a:off x="8967831" y="3940979"/>
            <a:ext cx="2797732" cy="1594115"/>
          </a:xfrm>
          <a:prstGeom prst="rect">
            <a:avLst/>
          </a:prstGeom>
          <a:noFill/>
          <a:ln>
            <a:noFill/>
          </a:ln>
        </p:spPr>
      </p:pic>
      <p:pic>
        <p:nvPicPr>
          <p:cNvPr id="38" name="Shape 522">
            <a:extLst>
              <a:ext uri="{FF2B5EF4-FFF2-40B4-BE49-F238E27FC236}">
                <a16:creationId xmlns:a16="http://schemas.microsoft.com/office/drawing/2014/main" id="{3FD8A777-4071-4F23-9BAF-8BA83B47022D}"/>
              </a:ext>
            </a:extLst>
          </p:cNvPr>
          <p:cNvPicPr preferRelativeResize="0"/>
          <p:nvPr/>
        </p:nvPicPr>
        <p:blipFill rotWithShape="1">
          <a:blip r:embed="rId9">
            <a:alphaModFix/>
          </a:blip>
          <a:srcRect t="71694"/>
          <a:stretch/>
        </p:blipFill>
        <p:spPr>
          <a:xfrm>
            <a:off x="9943874" y="5781877"/>
            <a:ext cx="1821689" cy="379133"/>
          </a:xfrm>
          <a:prstGeom prst="rect">
            <a:avLst/>
          </a:prstGeom>
          <a:noFill/>
          <a:ln>
            <a:solidFill>
              <a:srgbClr val="1F7298"/>
            </a:solidFill>
          </a:ln>
        </p:spPr>
      </p:pic>
      <p:sp>
        <p:nvSpPr>
          <p:cNvPr id="37" name="Shape 703">
            <a:extLst>
              <a:ext uri="{FF2B5EF4-FFF2-40B4-BE49-F238E27FC236}">
                <a16:creationId xmlns:a16="http://schemas.microsoft.com/office/drawing/2014/main" id="{B41034C9-F11F-40DD-8A86-B7C2CF648C92}"/>
              </a:ext>
            </a:extLst>
          </p:cNvPr>
          <p:cNvSpPr/>
          <p:nvPr/>
        </p:nvSpPr>
        <p:spPr>
          <a:xfrm>
            <a:off x="8884161" y="5600836"/>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23107312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002E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Stillingtagen til hvilke PRIVATE skabeloner, du vil beholde</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fontScale="92500" lnSpcReduction="20000"/>
          </a:bodyPr>
          <a:lstStyle/>
          <a:p>
            <a:pPr lvl="0" defTabSz="1219170">
              <a:buClr>
                <a:srgbClr val="000000"/>
              </a:buClr>
              <a:defRPr/>
            </a:pPr>
            <a:r>
              <a:rPr lang="da-DK" kern="0">
                <a:cs typeface="Arial"/>
                <a:sym typeface="Arial"/>
              </a:rPr>
              <a:t>STILLINGTAGEN TIL OG FLYTNING AF INDIVIDUELLE LINKS, LÆRINGSFORLØB OG SKABELONER (UDVIKLET LOKALT)</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a:t>
            </a:r>
            <a:r>
              <a:rPr lang="da-DK" sz="1200">
                <a:solidFill>
                  <a:srgbClr val="000000"/>
                </a:solidFill>
              </a:rPr>
              <a:t>”Værktøj</a:t>
            </a: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10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”Skabeloner”</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lang="da-DK" sz="1200">
                <a:solidFill>
                  <a:srgbClr val="000000"/>
                </a:solidFill>
                <a:latin typeface="Calibri" panose="020F0502020204030204"/>
              </a:rPr>
              <a:t> Klik på ”Vælg dokumentskabelon”</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tabLst/>
              <a:defRPr/>
            </a:pPr>
            <a:endParaRPr lang="da-DK" sz="1200">
              <a:solidFill>
                <a:srgbClr val="000000"/>
              </a:solidFill>
              <a:latin typeface="Calibri" panose="020F0502020204030204"/>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”Rediger skabeloner” i højre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rPr>
              <a:t>Vælg ”Alle kategorier” i </a:t>
            </a:r>
            <a:r>
              <a:rPr lang="da-DK" sz="1200" err="1">
                <a:solidFill>
                  <a:srgbClr val="000000"/>
                </a:solidFill>
              </a:rPr>
              <a:t>dropdown</a:t>
            </a:r>
            <a:r>
              <a:rPr lang="da-DK" sz="1200">
                <a:solidFill>
                  <a:srgbClr val="000000"/>
                </a:solidFill>
              </a:rPr>
              <a:t>-menuen (”Kategori”)</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rPr>
              <a:t>Gennemse PRIVATE skabeloner. SLET (VIGTIGT!) dem, du ikke ønsker at beholde.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rPr>
              <a:t>For at gemme dine private skabeloner, skal du åbne dem enkeltvis og selv kopiere indholdet (CTRL A) over i et nyt dokument i Google Drev eller OneDrive (CTRL V). Gentag til alle er gemt. SLET derefter, så listen under private skabeloner er tom.</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rPr>
              <a:t>Gentag punkt 1-7, men klik på ”Vælg formularskabeloner i punkt 3”</a:t>
            </a: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0" cap="none" spc="0" normalizeH="0" baseline="0" noProof="0">
              <a:ln>
                <a:noFill/>
              </a:ln>
              <a:solidFill>
                <a:srgbClr val="424242"/>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INDIVIDUELT</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pic>
        <p:nvPicPr>
          <p:cNvPr id="30" name="Shape 469">
            <a:extLst>
              <a:ext uri="{FF2B5EF4-FFF2-40B4-BE49-F238E27FC236}">
                <a16:creationId xmlns:a16="http://schemas.microsoft.com/office/drawing/2014/main" id="{CC7B6BD4-6B37-4C99-85C7-34E3E97EB3E2}"/>
              </a:ext>
            </a:extLst>
          </p:cNvPr>
          <p:cNvPicPr preferRelativeResize="0"/>
          <p:nvPr/>
        </p:nvPicPr>
        <p:blipFill rotWithShape="1">
          <a:blip r:embed="rId3">
            <a:alphaModFix/>
          </a:blip>
          <a:srcRect t="23490" r="5486"/>
          <a:stretch/>
        </p:blipFill>
        <p:spPr>
          <a:xfrm>
            <a:off x="4186867" y="2133600"/>
            <a:ext cx="1494842" cy="1311484"/>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43713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9" name="Shape 514">
            <a:extLst>
              <a:ext uri="{FF2B5EF4-FFF2-40B4-BE49-F238E27FC236}">
                <a16:creationId xmlns:a16="http://schemas.microsoft.com/office/drawing/2014/main" id="{269CD168-CC92-4663-B70A-F9D411E32C18}"/>
              </a:ext>
            </a:extLst>
          </p:cNvPr>
          <p:cNvPicPr preferRelativeResize="0"/>
          <p:nvPr/>
        </p:nvPicPr>
        <p:blipFill>
          <a:blip r:embed="rId4">
            <a:alphaModFix/>
          </a:blip>
          <a:stretch>
            <a:fillRect/>
          </a:stretch>
        </p:blipFill>
        <p:spPr>
          <a:xfrm>
            <a:off x="4196108" y="3599041"/>
            <a:ext cx="1481609" cy="1438010"/>
          </a:xfrm>
          <a:prstGeom prst="rect">
            <a:avLst/>
          </a:prstGeom>
          <a:noFill/>
          <a:ln>
            <a:solidFill>
              <a:srgbClr val="1F7298"/>
            </a:solidFill>
          </a:ln>
        </p:spPr>
      </p:pic>
      <p:sp>
        <p:nvSpPr>
          <p:cNvPr id="20" name="Shape 703">
            <a:extLst>
              <a:ext uri="{FF2B5EF4-FFF2-40B4-BE49-F238E27FC236}">
                <a16:creationId xmlns:a16="http://schemas.microsoft.com/office/drawing/2014/main" id="{21F6FA9F-CA14-4E03-97A5-10C2529EB735}"/>
              </a:ext>
            </a:extLst>
          </p:cNvPr>
          <p:cNvSpPr/>
          <p:nvPr/>
        </p:nvSpPr>
        <p:spPr>
          <a:xfrm>
            <a:off x="3116857" y="431063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Shape 516">
            <a:extLst>
              <a:ext uri="{FF2B5EF4-FFF2-40B4-BE49-F238E27FC236}">
                <a16:creationId xmlns:a16="http://schemas.microsoft.com/office/drawing/2014/main" id="{BF79FC98-D548-4F73-920E-44D8AEB8DEE1}"/>
              </a:ext>
            </a:extLst>
          </p:cNvPr>
          <p:cNvPicPr preferRelativeResize="0"/>
          <p:nvPr/>
        </p:nvPicPr>
        <p:blipFill>
          <a:blip r:embed="rId5">
            <a:alphaModFix/>
          </a:blip>
          <a:stretch>
            <a:fillRect/>
          </a:stretch>
        </p:blipFill>
        <p:spPr>
          <a:xfrm>
            <a:off x="4196108" y="5909309"/>
            <a:ext cx="1511062" cy="350633"/>
          </a:xfrm>
          <a:prstGeom prst="rect">
            <a:avLst/>
          </a:prstGeom>
          <a:noFill/>
          <a:ln>
            <a:solidFill>
              <a:srgbClr val="1F7298"/>
            </a:solidFill>
          </a:ln>
        </p:spPr>
      </p:pic>
      <p:sp>
        <p:nvSpPr>
          <p:cNvPr id="25" name="Shape 703">
            <a:extLst>
              <a:ext uri="{FF2B5EF4-FFF2-40B4-BE49-F238E27FC236}">
                <a16:creationId xmlns:a16="http://schemas.microsoft.com/office/drawing/2014/main" id="{0829B7EE-443E-46B1-B035-3872E5F03C6F}"/>
              </a:ext>
            </a:extLst>
          </p:cNvPr>
          <p:cNvSpPr/>
          <p:nvPr/>
        </p:nvSpPr>
        <p:spPr>
          <a:xfrm>
            <a:off x="3105683" y="574330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Shape 518">
            <a:extLst>
              <a:ext uri="{FF2B5EF4-FFF2-40B4-BE49-F238E27FC236}">
                <a16:creationId xmlns:a16="http://schemas.microsoft.com/office/drawing/2014/main" id="{816B0708-292B-4D47-B300-7F3857AECCB8}"/>
              </a:ext>
            </a:extLst>
          </p:cNvPr>
          <p:cNvPicPr preferRelativeResize="0"/>
          <p:nvPr/>
        </p:nvPicPr>
        <p:blipFill>
          <a:blip r:embed="rId6">
            <a:alphaModFix/>
          </a:blip>
          <a:stretch>
            <a:fillRect/>
          </a:stretch>
        </p:blipFill>
        <p:spPr>
          <a:xfrm>
            <a:off x="9943875" y="2025989"/>
            <a:ext cx="1855662" cy="634221"/>
          </a:xfrm>
          <a:prstGeom prst="rect">
            <a:avLst/>
          </a:prstGeom>
          <a:noFill/>
          <a:ln>
            <a:solidFill>
              <a:srgbClr val="1F7298"/>
            </a:solidFill>
          </a:ln>
        </p:spPr>
      </p:pic>
      <p:sp>
        <p:nvSpPr>
          <p:cNvPr id="27" name="Shape 703">
            <a:extLst>
              <a:ext uri="{FF2B5EF4-FFF2-40B4-BE49-F238E27FC236}">
                <a16:creationId xmlns:a16="http://schemas.microsoft.com/office/drawing/2014/main" id="{75DAA5E0-01FD-4AE7-88B3-3F6C49B0EE9B}"/>
              </a:ext>
            </a:extLst>
          </p:cNvPr>
          <p:cNvSpPr/>
          <p:nvPr/>
        </p:nvSpPr>
        <p:spPr>
          <a:xfrm>
            <a:off x="8884161" y="199357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Shape 520">
            <a:extLst>
              <a:ext uri="{FF2B5EF4-FFF2-40B4-BE49-F238E27FC236}">
                <a16:creationId xmlns:a16="http://schemas.microsoft.com/office/drawing/2014/main" id="{C3E16F38-AD9D-4D07-BC44-AC302FB4B30C}"/>
              </a:ext>
            </a:extLst>
          </p:cNvPr>
          <p:cNvPicPr preferRelativeResize="0"/>
          <p:nvPr/>
        </p:nvPicPr>
        <p:blipFill rotWithShape="1">
          <a:blip r:embed="rId7">
            <a:alphaModFix/>
          </a:blip>
          <a:srcRect l="-719" t="-38222" r="720" b="-13"/>
          <a:stretch/>
        </p:blipFill>
        <p:spPr>
          <a:xfrm>
            <a:off x="9943874" y="2855453"/>
            <a:ext cx="1821689" cy="660612"/>
          </a:xfrm>
          <a:prstGeom prst="rect">
            <a:avLst/>
          </a:prstGeom>
          <a:noFill/>
          <a:ln>
            <a:solidFill>
              <a:srgbClr val="1F7298"/>
            </a:solidFill>
          </a:ln>
        </p:spPr>
      </p:pic>
      <p:sp>
        <p:nvSpPr>
          <p:cNvPr id="29" name="Shape 703">
            <a:extLst>
              <a:ext uri="{FF2B5EF4-FFF2-40B4-BE49-F238E27FC236}">
                <a16:creationId xmlns:a16="http://schemas.microsoft.com/office/drawing/2014/main" id="{A034B755-A164-44AA-B763-DBD690D684A4}"/>
              </a:ext>
            </a:extLst>
          </p:cNvPr>
          <p:cNvSpPr/>
          <p:nvPr/>
        </p:nvSpPr>
        <p:spPr>
          <a:xfrm>
            <a:off x="8884161" y="292066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Shape 522">
            <a:extLst>
              <a:ext uri="{FF2B5EF4-FFF2-40B4-BE49-F238E27FC236}">
                <a16:creationId xmlns:a16="http://schemas.microsoft.com/office/drawing/2014/main" id="{3FD8A777-4071-4F23-9BAF-8BA83B47022D}"/>
              </a:ext>
            </a:extLst>
          </p:cNvPr>
          <p:cNvPicPr preferRelativeResize="0"/>
          <p:nvPr/>
        </p:nvPicPr>
        <p:blipFill rotWithShape="1">
          <a:blip r:embed="rId8">
            <a:alphaModFix/>
          </a:blip>
          <a:srcRect t="71694"/>
          <a:stretch/>
        </p:blipFill>
        <p:spPr>
          <a:xfrm>
            <a:off x="9943874" y="5781877"/>
            <a:ext cx="1821689" cy="379133"/>
          </a:xfrm>
          <a:prstGeom prst="rect">
            <a:avLst/>
          </a:prstGeom>
          <a:noFill/>
          <a:ln>
            <a:solidFill>
              <a:srgbClr val="1F7298"/>
            </a:solidFill>
          </a:ln>
        </p:spPr>
      </p:pic>
      <p:sp>
        <p:nvSpPr>
          <p:cNvPr id="37" name="Shape 703">
            <a:extLst>
              <a:ext uri="{FF2B5EF4-FFF2-40B4-BE49-F238E27FC236}">
                <a16:creationId xmlns:a16="http://schemas.microsoft.com/office/drawing/2014/main" id="{B41034C9-F11F-40DD-8A86-B7C2CF648C92}"/>
              </a:ext>
            </a:extLst>
          </p:cNvPr>
          <p:cNvSpPr/>
          <p:nvPr/>
        </p:nvSpPr>
        <p:spPr>
          <a:xfrm>
            <a:off x="8884161" y="5600836"/>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1" name="Shape 548">
            <a:extLst>
              <a:ext uri="{FF2B5EF4-FFF2-40B4-BE49-F238E27FC236}">
                <a16:creationId xmlns:a16="http://schemas.microsoft.com/office/drawing/2014/main" id="{8D560245-EEE2-4E26-817B-A6F73CD54EA6}"/>
              </a:ext>
            </a:extLst>
          </p:cNvPr>
          <p:cNvPicPr preferRelativeResize="0"/>
          <p:nvPr/>
        </p:nvPicPr>
        <p:blipFill rotWithShape="1">
          <a:blip r:embed="rId9">
            <a:alphaModFix/>
          </a:blip>
          <a:srcRect l="-1482" r="56735"/>
          <a:stretch/>
        </p:blipFill>
        <p:spPr>
          <a:xfrm>
            <a:off x="9943873" y="3593016"/>
            <a:ext cx="1821689" cy="1653858"/>
          </a:xfrm>
          <a:prstGeom prst="rect">
            <a:avLst/>
          </a:prstGeom>
          <a:noFill/>
          <a:ln>
            <a:noFill/>
          </a:ln>
        </p:spPr>
      </p:pic>
      <p:sp>
        <p:nvSpPr>
          <p:cNvPr id="32" name="Shape 703">
            <a:extLst>
              <a:ext uri="{FF2B5EF4-FFF2-40B4-BE49-F238E27FC236}">
                <a16:creationId xmlns:a16="http://schemas.microsoft.com/office/drawing/2014/main" id="{E117580B-A663-41E5-8F15-097D5866EB56}"/>
              </a:ext>
            </a:extLst>
          </p:cNvPr>
          <p:cNvSpPr/>
          <p:nvPr/>
        </p:nvSpPr>
        <p:spPr>
          <a:xfrm>
            <a:off x="8884161" y="3663218"/>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29390906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61311C2B-271E-45D5-9FC2-8557FEAE3C96}"/>
              </a:ext>
            </a:extLst>
          </p:cNvPr>
          <p:cNvSpPr>
            <a:spLocks noGrp="1"/>
          </p:cNvSpPr>
          <p:nvPr>
            <p:ph sz="quarter" idx="13"/>
          </p:nvPr>
        </p:nvSpPr>
        <p:spPr/>
        <p:txBody>
          <a:bodyPr/>
          <a:lstStyle/>
          <a:p>
            <a:r>
              <a:rPr lang="da-DK"/>
              <a:t>Vejledninger til fase 4</a:t>
            </a:r>
          </a:p>
        </p:txBody>
      </p:sp>
    </p:spTree>
    <p:custDataLst>
      <p:tags r:id="rId1"/>
    </p:custDataLst>
    <p:extLst>
      <p:ext uri="{BB962C8B-B14F-4D97-AF65-F5344CB8AC3E}">
        <p14:creationId xmlns:p14="http://schemas.microsoft.com/office/powerpoint/2010/main" val="23099942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10BDB7"/>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Aula-administrator</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4</a:t>
            </a:r>
          </a:p>
        </p:txBody>
      </p:sp>
    </p:spTree>
    <p:custDataLst>
      <p:tags r:id="rId1"/>
    </p:custDataLst>
    <p:extLst>
      <p:ext uri="{BB962C8B-B14F-4D97-AF65-F5344CB8AC3E}">
        <p14:creationId xmlns:p14="http://schemas.microsoft.com/office/powerpoint/2010/main" val="27877226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Arkivere bevaringspligtige billeder fra billedarkiver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8741833" cy="312965"/>
          </a:xfrm>
        </p:spPr>
        <p:txBody>
          <a:bodyPr>
            <a:normAutofit/>
          </a:bodyPr>
          <a:lstStyle/>
          <a:p>
            <a:r>
              <a:rPr lang="da-DK"/>
              <a:t>ARKIVERE BEVARINGSPLIGTIGE BILLEDER FRA BILLEDARKIVER</a:t>
            </a: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Shape 352">
            <a:extLst>
              <a:ext uri="{FF2B5EF4-FFF2-40B4-BE49-F238E27FC236}">
                <a16:creationId xmlns:a16="http://schemas.microsoft.com/office/drawing/2014/main" id="{CEDD80A7-ECB1-4FCC-8A04-4437B57F7C84}"/>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“Værktøj” i venstre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”Skolens fotoalbum”</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lang="da-DK" sz="1200">
                <a:solidFill>
                  <a:srgbClr val="000000"/>
                </a:solidFill>
              </a:rPr>
              <a:t>Klik på ”Vis oversigt” i øverste højre hjørne</a:t>
            </a: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Shape 353">
            <a:extLst>
              <a:ext uri="{FF2B5EF4-FFF2-40B4-BE49-F238E27FC236}">
                <a16:creationId xmlns:a16="http://schemas.microsoft.com/office/drawing/2014/main" id="{4D5A7EEA-EB28-4484-9932-65DAC861EDB9}"/>
              </a:ext>
            </a:extLst>
          </p:cNvPr>
          <p:cNvSpPr txBox="1">
            <a:spLocks/>
          </p:cNvSpPr>
          <p:nvPr/>
        </p:nvSpPr>
        <p:spPr>
          <a:xfrm>
            <a:off x="5808372" y="1994536"/>
            <a:ext cx="4102245"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Klik på ”Rediger fotoalbum”</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lvl="0" indent="-228600">
              <a:buSzPts val="1100"/>
              <a:buFont typeface="+mj-lt"/>
              <a:buAutoNum type="arabicPeriod" startAt="4"/>
              <a:defRPr/>
            </a:pPr>
            <a:r>
              <a:rPr lang="da-DK" sz="1200">
                <a:solidFill>
                  <a:srgbClr val="000000"/>
                </a:solidFill>
                <a:latin typeface="Calibri" panose="020F0502020204030204"/>
              </a:rPr>
              <a:t>Vælg ”(alle kategorier)” under ”Kategori”, så du får vist alle fotoalbums på skolen. </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Følgende billeder er bevaringspligtige og SKAL derfor arkiveres i eDoc:</a:t>
            </a:r>
          </a:p>
          <a:p>
            <a:pPr marL="228600" marR="0" lvl="0" indent="-228600" algn="l" defTabSz="822960" rtl="0" eaLnBrk="1" fontAlgn="auto" latinLnBrk="0" hangingPunct="1">
              <a:lnSpc>
                <a:spcPct val="90000"/>
              </a:lnSpc>
              <a:spcBef>
                <a:spcPts val="900"/>
              </a:spcBef>
              <a:spcAft>
                <a:spcPts val="0"/>
              </a:spcAft>
              <a:buClrTx/>
              <a:buSzPts val="1100"/>
              <a:buFont typeface="Arial" panose="020B0604020202020204" pitchFamily="34" charset="0"/>
              <a:buChar char="•"/>
              <a:tabLst/>
              <a:defRPr/>
            </a:pPr>
            <a:r>
              <a:rPr lang="da-DK" sz="1200" b="1">
                <a:solidFill>
                  <a:srgbClr val="000000"/>
                </a:solidFill>
                <a:latin typeface="Calibri" panose="020F0502020204030204"/>
              </a:rPr>
              <a:t>Udvalgte repræsentative</a:t>
            </a:r>
            <a:r>
              <a:rPr lang="da-DK" sz="1200">
                <a:solidFill>
                  <a:srgbClr val="000000"/>
                </a:solidFill>
                <a:latin typeface="Calibri" panose="020F0502020204030204"/>
              </a:rPr>
              <a:t> (dvs. ikke alle!) billeder fra hvert skoleår, der viser skolens virke og dagligdag fx: </a:t>
            </a:r>
          </a:p>
          <a:p>
            <a:pPr marL="499110" lvl="1" indent="-228600">
              <a:spcBef>
                <a:spcPts val="900"/>
              </a:spcBef>
              <a:buSzPts val="1100"/>
              <a:defRPr/>
            </a:pPr>
            <a:r>
              <a:rPr lang="da-DK" sz="1200">
                <a:solidFill>
                  <a:srgbClr val="000000"/>
                </a:solidFill>
                <a:latin typeface="Calibri" panose="020F0502020204030204"/>
              </a:rPr>
              <a:t>L</a:t>
            </a:r>
            <a:r>
              <a:rPr kumimoji="0" lang="da-DK" sz="12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pitchFamily="34" charset="0"/>
              </a:rPr>
              <a:t>ejrskoler</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og andre udflugter/ture ud af huset</a:t>
            </a:r>
          </a:p>
          <a:p>
            <a:pPr marL="499110" lvl="1" indent="-228600">
              <a:spcBef>
                <a:spcPts val="900"/>
              </a:spcBef>
              <a:buSzPts val="1100"/>
              <a:defRPr/>
            </a:pPr>
            <a:r>
              <a:rPr lang="da-DK" sz="1200">
                <a:solidFill>
                  <a:srgbClr val="000000"/>
                </a:solidFill>
                <a:latin typeface="Calibri" panose="020F0502020204030204"/>
              </a:rPr>
              <a:t>Skolefest</a:t>
            </a:r>
          </a:p>
          <a:p>
            <a:pPr marL="499110" lvl="1" indent="-228600">
              <a:spcBef>
                <a:spcPts val="900"/>
              </a:spcBef>
              <a:buSzPts val="1100"/>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Undervisningssituationer</a:t>
            </a:r>
          </a:p>
          <a:p>
            <a:pPr marL="499110" lvl="1" indent="-228600">
              <a:spcBef>
                <a:spcPts val="900"/>
              </a:spcBef>
              <a:buSzPts val="1100"/>
              <a:defRPr/>
            </a:pPr>
            <a:r>
              <a:rPr lang="da-DK" sz="1200">
                <a:solidFill>
                  <a:srgbClr val="000000"/>
                </a:solidFill>
                <a:latin typeface="Calibri" panose="020F0502020204030204"/>
              </a:rPr>
              <a:t>Traditioner eller særlige dage på skolen</a:t>
            </a:r>
          </a:p>
          <a:p>
            <a:pPr marL="499110" lvl="1" indent="-228600">
              <a:spcBef>
                <a:spcPts val="900"/>
              </a:spcBef>
              <a:buSzPts val="1100"/>
              <a:defRPr/>
            </a:pPr>
            <a:r>
              <a:rPr lang="da-DK" sz="1200">
                <a:solidFill>
                  <a:srgbClr val="000000"/>
                </a:solidFill>
                <a:latin typeface="Calibri" panose="020F0502020204030204"/>
              </a:rPr>
              <a:t>Skolens j</a:t>
            </a:r>
            <a:r>
              <a:rPr kumimoji="0" lang="da-DK" sz="1200" b="0" i="0" u="none" strike="noStrike" kern="1200" cap="none" spc="0" normalizeH="0" baseline="0" noProof="0" err="1">
                <a:ln>
                  <a:noFill/>
                </a:ln>
                <a:solidFill>
                  <a:srgbClr val="000000"/>
                </a:solidFill>
                <a:effectLst/>
                <a:uLnTx/>
                <a:uFillTx/>
                <a:latin typeface="Calibri" panose="020F0502020204030204"/>
                <a:ea typeface="+mn-ea"/>
                <a:cs typeface="Calibri" panose="020F0502020204030204" pitchFamily="34" charset="0"/>
              </a:rPr>
              <a:t>ubilæer</a:t>
            </a: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R="0" lvl="0" algn="l" defTabSz="822960" rtl="0" eaLnBrk="1" fontAlgn="auto" latinLnBrk="0" hangingPunct="1">
              <a:lnSpc>
                <a:spcPct val="90000"/>
              </a:lnSpc>
              <a:spcBef>
                <a:spcPts val="900"/>
              </a:spcBef>
              <a:spcAft>
                <a:spcPts val="0"/>
              </a:spcAft>
              <a:buClrTx/>
              <a:buSzPts val="1100"/>
              <a:tabLst/>
              <a:defRPr/>
            </a:pPr>
            <a:endParaRPr lang="da-DK" sz="1200">
              <a:solidFill>
                <a:srgbClr val="000000"/>
              </a:solidFill>
              <a:latin typeface="Calibri" panose="020F0502020204030204"/>
            </a:endParaRPr>
          </a:p>
        </p:txBody>
      </p:sp>
      <p:pic>
        <p:nvPicPr>
          <p:cNvPr id="17" name="Shape 404">
            <a:extLst>
              <a:ext uri="{FF2B5EF4-FFF2-40B4-BE49-F238E27FC236}">
                <a16:creationId xmlns:a16="http://schemas.microsoft.com/office/drawing/2014/main" id="{36F20E08-42CE-4025-B198-BB44B2A8D77D}"/>
              </a:ext>
            </a:extLst>
          </p:cNvPr>
          <p:cNvPicPr preferRelativeResize="0"/>
          <p:nvPr/>
        </p:nvPicPr>
        <p:blipFill rotWithShape="1">
          <a:blip r:embed="rId4">
            <a:alphaModFix/>
          </a:blip>
          <a:srcRect t="37437" r="7987"/>
          <a:stretch/>
        </p:blipFill>
        <p:spPr>
          <a:xfrm>
            <a:off x="4181182" y="2155232"/>
            <a:ext cx="1562579" cy="1151491"/>
          </a:xfrm>
          <a:prstGeom prst="rect">
            <a:avLst/>
          </a:prstGeom>
          <a:noFill/>
          <a:ln>
            <a:solidFill>
              <a:srgbClr val="1F7298"/>
            </a:solidFill>
          </a:ln>
        </p:spPr>
      </p:pic>
      <p:sp>
        <p:nvSpPr>
          <p:cNvPr id="19" name="Shape 703">
            <a:extLst>
              <a:ext uri="{FF2B5EF4-FFF2-40B4-BE49-F238E27FC236}">
                <a16:creationId xmlns:a16="http://schemas.microsoft.com/office/drawing/2014/main" id="{33B1B34F-8EF3-441B-B535-01E620E997D3}"/>
              </a:ext>
            </a:extLst>
          </p:cNvPr>
          <p:cNvSpPr/>
          <p:nvPr/>
        </p:nvSpPr>
        <p:spPr>
          <a:xfrm>
            <a:off x="3105683" y="2232760"/>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 name="Billede 19">
            <a:extLst>
              <a:ext uri="{FF2B5EF4-FFF2-40B4-BE49-F238E27FC236}">
                <a16:creationId xmlns:a16="http://schemas.microsoft.com/office/drawing/2014/main" id="{CE93D0E4-6340-4646-B5C9-2DF824466C57}"/>
              </a:ext>
            </a:extLst>
          </p:cNvPr>
          <p:cNvPicPr>
            <a:picLocks noChangeAspect="1"/>
          </p:cNvPicPr>
          <p:nvPr/>
        </p:nvPicPr>
        <p:blipFill>
          <a:blip r:embed="rId5"/>
          <a:stretch>
            <a:fillRect/>
          </a:stretch>
        </p:blipFill>
        <p:spPr>
          <a:xfrm>
            <a:off x="4181182" y="3508076"/>
            <a:ext cx="1543193" cy="1727944"/>
          </a:xfrm>
          <a:prstGeom prst="rect">
            <a:avLst/>
          </a:prstGeom>
          <a:ln>
            <a:solidFill>
              <a:srgbClr val="1F7298"/>
            </a:solidFill>
          </a:ln>
        </p:spPr>
      </p:pic>
      <p:sp>
        <p:nvSpPr>
          <p:cNvPr id="27" name="Shape 703">
            <a:extLst>
              <a:ext uri="{FF2B5EF4-FFF2-40B4-BE49-F238E27FC236}">
                <a16:creationId xmlns:a16="http://schemas.microsoft.com/office/drawing/2014/main" id="{1A80E5B3-8D2E-45C7-9AD8-B3DC8C15B884}"/>
              </a:ext>
            </a:extLst>
          </p:cNvPr>
          <p:cNvSpPr/>
          <p:nvPr/>
        </p:nvSpPr>
        <p:spPr>
          <a:xfrm>
            <a:off x="3105683" y="475107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Billede 27">
            <a:extLst>
              <a:ext uri="{FF2B5EF4-FFF2-40B4-BE49-F238E27FC236}">
                <a16:creationId xmlns:a16="http://schemas.microsoft.com/office/drawing/2014/main" id="{33952BC1-5505-4B81-82F6-E5DA89E3E8AF}"/>
              </a:ext>
            </a:extLst>
          </p:cNvPr>
          <p:cNvPicPr>
            <a:picLocks noChangeAspect="1"/>
          </p:cNvPicPr>
          <p:nvPr/>
        </p:nvPicPr>
        <p:blipFill rotWithShape="1">
          <a:blip r:embed="rId6"/>
          <a:srcRect t="4744" r="14653" b="43040"/>
          <a:stretch/>
        </p:blipFill>
        <p:spPr>
          <a:xfrm>
            <a:off x="4181183" y="5676325"/>
            <a:ext cx="1537516" cy="655992"/>
          </a:xfrm>
          <a:prstGeom prst="rect">
            <a:avLst/>
          </a:prstGeom>
          <a:ln>
            <a:solidFill>
              <a:schemeClr val="accent1">
                <a:lumMod val="50000"/>
              </a:schemeClr>
            </a:solidFill>
          </a:ln>
        </p:spPr>
      </p:pic>
      <p:sp>
        <p:nvSpPr>
          <p:cNvPr id="29" name="Shape 590">
            <a:extLst>
              <a:ext uri="{FF2B5EF4-FFF2-40B4-BE49-F238E27FC236}">
                <a16:creationId xmlns:a16="http://schemas.microsoft.com/office/drawing/2014/main" id="{36D05384-888F-4DC8-814B-8F6F0732F75C}"/>
              </a:ext>
            </a:extLst>
          </p:cNvPr>
          <p:cNvSpPr/>
          <p:nvPr/>
        </p:nvSpPr>
        <p:spPr>
          <a:xfrm>
            <a:off x="4749143" y="5792480"/>
            <a:ext cx="429723" cy="46372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0" name="Billede 29">
            <a:extLst>
              <a:ext uri="{FF2B5EF4-FFF2-40B4-BE49-F238E27FC236}">
                <a16:creationId xmlns:a16="http://schemas.microsoft.com/office/drawing/2014/main" id="{B9675F01-AC1F-4F67-9CAF-3D2DC84EF2B1}"/>
              </a:ext>
            </a:extLst>
          </p:cNvPr>
          <p:cNvPicPr>
            <a:picLocks noChangeAspect="1"/>
          </p:cNvPicPr>
          <p:nvPr/>
        </p:nvPicPr>
        <p:blipFill>
          <a:blip r:embed="rId7"/>
          <a:stretch>
            <a:fillRect/>
          </a:stretch>
        </p:blipFill>
        <p:spPr>
          <a:xfrm>
            <a:off x="10067632" y="2179721"/>
            <a:ext cx="1562579" cy="690704"/>
          </a:xfrm>
          <a:prstGeom prst="rect">
            <a:avLst/>
          </a:prstGeom>
          <a:ln>
            <a:solidFill>
              <a:srgbClr val="1F7298"/>
            </a:solidFill>
          </a:ln>
        </p:spPr>
      </p:pic>
      <p:sp>
        <p:nvSpPr>
          <p:cNvPr id="31" name="Shape 703">
            <a:extLst>
              <a:ext uri="{FF2B5EF4-FFF2-40B4-BE49-F238E27FC236}">
                <a16:creationId xmlns:a16="http://schemas.microsoft.com/office/drawing/2014/main" id="{1B29B4E2-5CDD-4052-9A8A-A81A7728076D}"/>
              </a:ext>
            </a:extLst>
          </p:cNvPr>
          <p:cNvSpPr/>
          <p:nvPr/>
        </p:nvSpPr>
        <p:spPr>
          <a:xfrm>
            <a:off x="9006487" y="213166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4" name="Billede 33">
            <a:extLst>
              <a:ext uri="{FF2B5EF4-FFF2-40B4-BE49-F238E27FC236}">
                <a16:creationId xmlns:a16="http://schemas.microsoft.com/office/drawing/2014/main" id="{BCD3C5CE-B093-4AEC-ACCE-27A853F824FA}"/>
              </a:ext>
            </a:extLst>
          </p:cNvPr>
          <p:cNvPicPr>
            <a:picLocks noChangeAspect="1"/>
          </p:cNvPicPr>
          <p:nvPr/>
        </p:nvPicPr>
        <p:blipFill>
          <a:blip r:embed="rId8"/>
          <a:stretch>
            <a:fillRect/>
          </a:stretch>
        </p:blipFill>
        <p:spPr>
          <a:xfrm>
            <a:off x="10067632" y="3478885"/>
            <a:ext cx="1577273" cy="878325"/>
          </a:xfrm>
          <a:prstGeom prst="rect">
            <a:avLst/>
          </a:prstGeom>
          <a:ln>
            <a:solidFill>
              <a:srgbClr val="1F7298"/>
            </a:solidFill>
          </a:ln>
        </p:spPr>
      </p:pic>
      <p:sp>
        <p:nvSpPr>
          <p:cNvPr id="36" name="Shape 703">
            <a:extLst>
              <a:ext uri="{FF2B5EF4-FFF2-40B4-BE49-F238E27FC236}">
                <a16:creationId xmlns:a16="http://schemas.microsoft.com/office/drawing/2014/main" id="{CB6FB0D3-89F6-493E-9D0D-68853A0FACD9}"/>
              </a:ext>
            </a:extLst>
          </p:cNvPr>
          <p:cNvSpPr/>
          <p:nvPr/>
        </p:nvSpPr>
        <p:spPr>
          <a:xfrm>
            <a:off x="9006487" y="3341048"/>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767179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Arkivere bevaringspligtige billeder fra billedarkiver</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8741833" cy="312965"/>
          </a:xfrm>
        </p:spPr>
        <p:txBody>
          <a:bodyPr>
            <a:normAutofit/>
          </a:bodyPr>
          <a:lstStyle/>
          <a:p>
            <a:r>
              <a:rPr lang="da-DK"/>
              <a:t>DOWNLOADE OG FLYTTE FÆLLES BILLEDARKIVER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468389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r>
              <a:rPr lang="da-DK" sz="1200">
                <a:solidFill>
                  <a:srgbClr val="000000"/>
                </a:solidFill>
                <a:latin typeface="Calibri" panose="020F0502020204030204"/>
              </a:rPr>
              <a:t>Du downloader et album ved at trykke på zip-ikonet i højre side. </a:t>
            </a: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indent="-228600">
              <a:buFont typeface="+mj-lt"/>
              <a:buAutoNum type="arabicPeriod" startAt="7"/>
              <a:defRPr/>
            </a:pPr>
            <a:r>
              <a:rPr lang="da-DK" sz="1200">
                <a:solidFill>
                  <a:srgbClr val="000000"/>
                </a:solidFill>
                <a:latin typeface="Calibri" panose="020F0502020204030204"/>
              </a:rPr>
              <a:t>VIGTIGT! Når du bliver bedt om at vælge, hvor du vil gemme, skal du </a:t>
            </a:r>
            <a:r>
              <a:rPr lang="da-DK" sz="1200" b="1">
                <a:solidFill>
                  <a:srgbClr val="000000"/>
                </a:solidFill>
                <a:latin typeface="Calibri" panose="020F0502020204030204"/>
              </a:rPr>
              <a:t>ændre navnet på zip-filen til en beskrivende titel samt skoleår og evt. klasse/årgang</a:t>
            </a:r>
            <a:r>
              <a:rPr lang="da-DK" sz="1200">
                <a:solidFill>
                  <a:srgbClr val="000000"/>
                </a:solidFill>
                <a:latin typeface="Calibri" panose="020F0502020204030204"/>
              </a:rPr>
              <a:t>. Dette er vigtigt ift. den historiske bevaring.</a:t>
            </a:r>
          </a:p>
          <a:p>
            <a:pPr lvl="1" indent="0">
              <a:spcBef>
                <a:spcPts val="900"/>
              </a:spcBef>
              <a:buNone/>
              <a:defRPr/>
            </a:pPr>
            <a:r>
              <a:rPr lang="da-DK" sz="1100" i="1">
                <a:solidFill>
                  <a:srgbClr val="000000"/>
                </a:solidFill>
                <a:latin typeface="Calibri" panose="020F0502020204030204"/>
              </a:rPr>
              <a:t>(Får du ikke denne dialogboks op, gemmes den downloadede fil oftest i mappen ”Overførsler”. I så fald kan du finde filen dér. Flyt den til en ny mappe, du selv opretter på dit OneDrive fx ”Billeder fra SkoleIntra” og omdøb den, så den får beskrivende titel samt skoleår og evt. klasse/årgang).</a:t>
            </a:r>
          </a:p>
          <a:p>
            <a:pPr lvl="1" indent="0">
              <a:spcBef>
                <a:spcPts val="900"/>
              </a:spcBef>
              <a:buNone/>
              <a:defRPr/>
            </a:pPr>
            <a:endParaRPr lang="da-DK" sz="1100" i="1">
              <a:solidFill>
                <a:srgbClr val="000000"/>
              </a:solidFill>
              <a:latin typeface="Calibri" panose="020F0502020204030204"/>
            </a:endParaRPr>
          </a:p>
          <a:p>
            <a:pPr marL="228600" indent="-228600">
              <a:buFont typeface="+mj-lt"/>
              <a:buAutoNum type="arabicPeriod" startAt="7"/>
              <a:defRPr/>
            </a:pPr>
            <a:r>
              <a:rPr lang="da-DK" sz="1340">
                <a:solidFill>
                  <a:srgbClr val="000000"/>
                </a:solidFill>
                <a:latin typeface="Calibri" panose="020F0502020204030204"/>
              </a:rPr>
              <a:t>Arkiver til sidst alle de udvalgte zip-filer i eDoc</a:t>
            </a:r>
            <a:endParaRPr kumimoji="0" lang="da-DK" sz="134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4" name="Billede 23">
            <a:extLst>
              <a:ext uri="{FF2B5EF4-FFF2-40B4-BE49-F238E27FC236}">
                <a16:creationId xmlns:a16="http://schemas.microsoft.com/office/drawing/2014/main" id="{A32B6119-0348-4A70-811D-D8643B3FD013}"/>
              </a:ext>
            </a:extLst>
          </p:cNvPr>
          <p:cNvPicPr>
            <a:picLocks noChangeAspect="1"/>
          </p:cNvPicPr>
          <p:nvPr/>
        </p:nvPicPr>
        <p:blipFill rotWithShape="1">
          <a:blip r:embed="rId4"/>
          <a:srcRect l="-146" b="27227"/>
          <a:stretch/>
        </p:blipFill>
        <p:spPr>
          <a:xfrm>
            <a:off x="793116" y="2770274"/>
            <a:ext cx="4896484" cy="552765"/>
          </a:xfrm>
          <a:prstGeom prst="rect">
            <a:avLst/>
          </a:prstGeom>
          <a:ln>
            <a:solidFill>
              <a:schemeClr val="accent1"/>
            </a:solidFill>
          </a:ln>
        </p:spPr>
      </p:pic>
      <p:sp>
        <p:nvSpPr>
          <p:cNvPr id="29" name="Shape 590">
            <a:extLst>
              <a:ext uri="{FF2B5EF4-FFF2-40B4-BE49-F238E27FC236}">
                <a16:creationId xmlns:a16="http://schemas.microsoft.com/office/drawing/2014/main" id="{3EA97954-A39C-4B8C-860C-218016F7B24F}"/>
              </a:ext>
            </a:extLst>
          </p:cNvPr>
          <p:cNvSpPr/>
          <p:nvPr/>
        </p:nvSpPr>
        <p:spPr>
          <a:xfrm>
            <a:off x="5003398" y="2648239"/>
            <a:ext cx="367265" cy="396328"/>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Billede 1">
            <a:extLst>
              <a:ext uri="{FF2B5EF4-FFF2-40B4-BE49-F238E27FC236}">
                <a16:creationId xmlns:a16="http://schemas.microsoft.com/office/drawing/2014/main" id="{5EA91C08-13C5-471E-9670-D31F32A51F53}"/>
              </a:ext>
            </a:extLst>
          </p:cNvPr>
          <p:cNvPicPr>
            <a:picLocks noChangeAspect="1"/>
          </p:cNvPicPr>
          <p:nvPr/>
        </p:nvPicPr>
        <p:blipFill>
          <a:blip r:embed="rId5"/>
          <a:stretch>
            <a:fillRect/>
          </a:stretch>
        </p:blipFill>
        <p:spPr>
          <a:xfrm>
            <a:off x="5897142" y="1960296"/>
            <a:ext cx="5736089" cy="4330369"/>
          </a:xfrm>
          <a:prstGeom prst="rect">
            <a:avLst/>
          </a:prstGeom>
          <a:ln>
            <a:solidFill>
              <a:schemeClr val="accent1"/>
            </a:solidFill>
          </a:ln>
        </p:spPr>
      </p:pic>
      <p:sp>
        <p:nvSpPr>
          <p:cNvPr id="19" name="Shape 590">
            <a:extLst>
              <a:ext uri="{FF2B5EF4-FFF2-40B4-BE49-F238E27FC236}">
                <a16:creationId xmlns:a16="http://schemas.microsoft.com/office/drawing/2014/main" id="{F55307E3-6B3E-4D26-8EF3-BE945652B9DE}"/>
              </a:ext>
            </a:extLst>
          </p:cNvPr>
          <p:cNvSpPr/>
          <p:nvPr/>
        </p:nvSpPr>
        <p:spPr>
          <a:xfrm>
            <a:off x="6984001" y="5129821"/>
            <a:ext cx="1402618" cy="46372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ustDataLst>
      <p:tags r:id="rId1"/>
    </p:custDataLst>
    <p:extLst>
      <p:ext uri="{BB962C8B-B14F-4D97-AF65-F5344CB8AC3E}">
        <p14:creationId xmlns:p14="http://schemas.microsoft.com/office/powerpoint/2010/main" val="24882237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lede 23">
            <a:extLst>
              <a:ext uri="{FF2B5EF4-FFF2-40B4-BE49-F238E27FC236}">
                <a16:creationId xmlns:a16="http://schemas.microsoft.com/office/drawing/2014/main" id="{B9E92FD0-FC47-49A3-B9C1-5B1A83D94642}"/>
              </a:ext>
            </a:extLst>
          </p:cNvPr>
          <p:cNvPicPr>
            <a:picLocks noChangeAspect="1"/>
          </p:cNvPicPr>
          <p:nvPr/>
        </p:nvPicPr>
        <p:blipFill rotWithShape="1">
          <a:blip r:embed="rId4"/>
          <a:srcRect l="-1" t="18982" r="77063" b="66605"/>
          <a:stretch/>
        </p:blipFill>
        <p:spPr>
          <a:xfrm>
            <a:off x="4245307" y="5755138"/>
            <a:ext cx="1606412" cy="630811"/>
          </a:xfrm>
          <a:prstGeom prst="rect">
            <a:avLst/>
          </a:prstGeom>
          <a:ln>
            <a:solidFill>
              <a:srgbClr val="1F7298"/>
            </a:solidFill>
          </a:ln>
        </p:spPr>
      </p:pic>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Flytte elevplaner (historiske)</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a:bodyPr>
          <a:lstStyle/>
          <a:p>
            <a:r>
              <a:rPr lang="da-DK"/>
              <a:t>FLYTTE ELEVPLANER (HISTORISKE)</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823086"/>
            <a:ext cx="5030736"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spcBef>
                <a:spcPts val="2133"/>
              </a:spcBef>
            </a:pPr>
            <a:r>
              <a:rPr lang="da-DK" sz="1200"/>
              <a:t>For at elevplanerne kan flyttes automatisk til SkoleIntra, skal du gemme dem i PDF-format og derefter arkivere den i ”Elevens mappe” i SkoleIntra.</a:t>
            </a:r>
          </a:p>
          <a:p>
            <a:pPr>
              <a:spcBef>
                <a:spcPts val="2133"/>
              </a:spcBef>
            </a:pPr>
            <a:r>
              <a:rPr lang="da-DK" sz="1200"/>
              <a:t>Det er vigtigt, at du følger vejledningen på de næste sider, så du undgår ekstra arbejdsgange og sikrer, at elevplanerne kommer det rigtige sted hen, når data flyttes fra SkoleIntra til Aula</a:t>
            </a:r>
            <a:r>
              <a:rPr lang="da" sz="1200"/>
              <a:t>.</a:t>
            </a:r>
          </a:p>
          <a:p>
            <a:pPr>
              <a:spcBef>
                <a:spcPts val="2133"/>
              </a:spcBef>
            </a:pPr>
            <a:r>
              <a:rPr lang="da-DK" sz="1200" b="1"/>
              <a:t>Første gang du følger vejledningen </a:t>
            </a:r>
            <a:r>
              <a:rPr lang="da" sz="1200" b="1"/>
              <a:t>er det en god ide at t</a:t>
            </a:r>
            <a:r>
              <a:rPr lang="da-DK" sz="1200" b="1" err="1"/>
              <a:t>jekke</a:t>
            </a:r>
            <a:r>
              <a:rPr lang="da-DK" sz="1200"/>
              <a:t>, at elevplanen er landet det rigtige sted. Du tjekker således:</a:t>
            </a:r>
          </a:p>
          <a:p>
            <a:pPr marL="228600" indent="-228600">
              <a:spcBef>
                <a:spcPts val="2133"/>
              </a:spcBef>
              <a:buAutoNum type="arabicPeriod"/>
            </a:pPr>
            <a:r>
              <a:rPr lang="da-DK" sz="1200"/>
              <a:t>Klik på ”Databaser” under ”Koordination”</a:t>
            </a:r>
          </a:p>
          <a:p>
            <a:pPr marL="228600" indent="-228600">
              <a:spcBef>
                <a:spcPts val="2133"/>
              </a:spcBef>
              <a:buAutoNum type="arabicPeriod"/>
            </a:pPr>
            <a:endParaRPr lang="da-DK" sz="1200"/>
          </a:p>
          <a:p>
            <a:pPr marL="228600" indent="-228600">
              <a:spcBef>
                <a:spcPts val="2133"/>
              </a:spcBef>
              <a:buAutoNum type="arabicPeriod"/>
            </a:pPr>
            <a:endParaRPr lang="da-DK" sz="1200"/>
          </a:p>
          <a:p>
            <a:pPr marL="228600" indent="-228600">
              <a:spcBef>
                <a:spcPts val="2133"/>
              </a:spcBef>
              <a:buFont typeface="Arial" panose="020B0604020202020204" pitchFamily="34" charset="0"/>
              <a:buAutoNum type="arabicPeriod"/>
            </a:pPr>
            <a:r>
              <a:rPr lang="da-DK" sz="1200">
                <a:solidFill>
                  <a:srgbClr val="000000"/>
                </a:solidFill>
                <a:latin typeface="Calibri" panose="020F0502020204030204"/>
              </a:rPr>
              <a:t>Klik på ”Elever”</a:t>
            </a:r>
          </a:p>
          <a:p>
            <a:pPr marL="228600" indent="-228600">
              <a:spcBef>
                <a:spcPts val="2133"/>
              </a:spcBef>
              <a:buAutoNum type="arabicPeriod"/>
            </a:pPr>
            <a:endParaRPr lang="da-DK" sz="1200"/>
          </a:p>
          <a:p>
            <a:pPr marL="228600" indent="-228600">
              <a:spcBef>
                <a:spcPts val="2133"/>
              </a:spcBef>
              <a:buAutoNum type="arabicPeriod"/>
            </a:pPr>
            <a:endParaRPr lang="da-DK" sz="1200"/>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5834814"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r>
              <a:rPr lang="da-DK" sz="1200">
                <a:solidFill>
                  <a:srgbClr val="000000"/>
                </a:solidFill>
                <a:latin typeface="Calibri" panose="020F0502020204030204"/>
              </a:rPr>
              <a:t>Klik på ”Elevkartotek”</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r>
              <a:rPr lang="da-DK" sz="1200">
                <a:solidFill>
                  <a:srgbClr val="000000"/>
                </a:solidFill>
                <a:latin typeface="Calibri" panose="020F0502020204030204"/>
              </a:rPr>
              <a:t>Klik på en af elevernes navne. På ”Elevens kort” er ”Elevens mappe” i menuen i venstre side. Elevplanerne vil være på listen, hvis de er overført korrekt.</a:t>
            </a: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8" name="Shape 350">
            <a:extLst>
              <a:ext uri="{FF2B5EF4-FFF2-40B4-BE49-F238E27FC236}">
                <a16:creationId xmlns:a16="http://schemas.microsoft.com/office/drawing/2014/main" id="{0E39518B-2314-4587-8A2F-C34DA438736A}"/>
              </a:ext>
            </a:extLst>
          </p:cNvPr>
          <p:cNvPicPr preferRelativeResize="0"/>
          <p:nvPr/>
        </p:nvPicPr>
        <p:blipFill rotWithShape="1">
          <a:blip r:embed="rId5">
            <a:alphaModFix/>
          </a:blip>
          <a:srcRect r="19402" b="26898"/>
          <a:stretch/>
        </p:blipFill>
        <p:spPr>
          <a:xfrm>
            <a:off x="4243451" y="3878729"/>
            <a:ext cx="1606411" cy="1579096"/>
          </a:xfrm>
          <a:prstGeom prst="rect">
            <a:avLst/>
          </a:prstGeom>
          <a:noFill/>
          <a:ln>
            <a:solidFill>
              <a:srgbClr val="1F7298"/>
            </a:solidFill>
          </a:ln>
        </p:spPr>
      </p:pic>
      <p:sp>
        <p:nvSpPr>
          <p:cNvPr id="25" name="Shape 703">
            <a:extLst>
              <a:ext uri="{FF2B5EF4-FFF2-40B4-BE49-F238E27FC236}">
                <a16:creationId xmlns:a16="http://schemas.microsoft.com/office/drawing/2014/main" id="{329B4E5C-AF4D-4615-8EB5-8C41EE05A241}"/>
              </a:ext>
            </a:extLst>
          </p:cNvPr>
          <p:cNvSpPr/>
          <p:nvPr/>
        </p:nvSpPr>
        <p:spPr>
          <a:xfrm>
            <a:off x="3105683" y="4648296"/>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Shape 703">
            <a:extLst>
              <a:ext uri="{FF2B5EF4-FFF2-40B4-BE49-F238E27FC236}">
                <a16:creationId xmlns:a16="http://schemas.microsoft.com/office/drawing/2014/main" id="{1A0EC809-8CCD-4CAD-8610-F3540E523A40}"/>
              </a:ext>
            </a:extLst>
          </p:cNvPr>
          <p:cNvSpPr/>
          <p:nvPr/>
        </p:nvSpPr>
        <p:spPr>
          <a:xfrm>
            <a:off x="3133673" y="559332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7" name="Billede 26">
            <a:extLst>
              <a:ext uri="{FF2B5EF4-FFF2-40B4-BE49-F238E27FC236}">
                <a16:creationId xmlns:a16="http://schemas.microsoft.com/office/drawing/2014/main" id="{28E2E5FF-A5FD-4C99-88A0-17B2A183F38E}"/>
              </a:ext>
            </a:extLst>
          </p:cNvPr>
          <p:cNvPicPr>
            <a:picLocks noChangeAspect="1"/>
          </p:cNvPicPr>
          <p:nvPr/>
        </p:nvPicPr>
        <p:blipFill rotWithShape="1">
          <a:blip r:embed="rId4"/>
          <a:srcRect l="43098" r="11712" b="57421"/>
          <a:stretch/>
        </p:blipFill>
        <p:spPr>
          <a:xfrm>
            <a:off x="10189287" y="2133325"/>
            <a:ext cx="1453900" cy="856179"/>
          </a:xfrm>
          <a:prstGeom prst="rect">
            <a:avLst/>
          </a:prstGeom>
          <a:ln>
            <a:solidFill>
              <a:srgbClr val="1F7298"/>
            </a:solidFill>
          </a:ln>
        </p:spPr>
      </p:pic>
      <p:sp>
        <p:nvSpPr>
          <p:cNvPr id="28" name="Shape 703">
            <a:extLst>
              <a:ext uri="{FF2B5EF4-FFF2-40B4-BE49-F238E27FC236}">
                <a16:creationId xmlns:a16="http://schemas.microsoft.com/office/drawing/2014/main" id="{FBA3D62A-0709-4BE8-B009-64075A410283}"/>
              </a:ext>
            </a:extLst>
          </p:cNvPr>
          <p:cNvSpPr/>
          <p:nvPr/>
        </p:nvSpPr>
        <p:spPr>
          <a:xfrm>
            <a:off x="9006487" y="2182486"/>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Billede 28">
            <a:extLst>
              <a:ext uri="{FF2B5EF4-FFF2-40B4-BE49-F238E27FC236}">
                <a16:creationId xmlns:a16="http://schemas.microsoft.com/office/drawing/2014/main" id="{427906B5-2056-42F4-90FE-715085CA1CC4}"/>
              </a:ext>
            </a:extLst>
          </p:cNvPr>
          <p:cNvPicPr>
            <a:picLocks noChangeAspect="1"/>
          </p:cNvPicPr>
          <p:nvPr/>
        </p:nvPicPr>
        <p:blipFill rotWithShape="1">
          <a:blip r:embed="rId6">
            <a:extLst>
              <a:ext uri="{28A0092B-C50C-407E-A947-70E740481C1C}">
                <a14:useLocalDpi xmlns:a14="http://schemas.microsoft.com/office/drawing/2010/main" val="0"/>
              </a:ext>
            </a:extLst>
          </a:blip>
          <a:srcRect r="72693" b="65602"/>
          <a:stretch/>
        </p:blipFill>
        <p:spPr>
          <a:xfrm>
            <a:off x="9415245" y="4715176"/>
            <a:ext cx="2239783" cy="1356680"/>
          </a:xfrm>
          <a:prstGeom prst="rect">
            <a:avLst/>
          </a:prstGeom>
        </p:spPr>
      </p:pic>
      <p:sp>
        <p:nvSpPr>
          <p:cNvPr id="30" name="Shape 703">
            <a:extLst>
              <a:ext uri="{FF2B5EF4-FFF2-40B4-BE49-F238E27FC236}">
                <a16:creationId xmlns:a16="http://schemas.microsoft.com/office/drawing/2014/main" id="{06E35E42-D9E0-4C05-92CF-F2EF0AB08BAD}"/>
              </a:ext>
            </a:extLst>
          </p:cNvPr>
          <p:cNvSpPr/>
          <p:nvPr/>
        </p:nvSpPr>
        <p:spPr>
          <a:xfrm>
            <a:off x="8231517" y="514247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Billede 1">
            <a:extLst>
              <a:ext uri="{FF2B5EF4-FFF2-40B4-BE49-F238E27FC236}">
                <a16:creationId xmlns:a16="http://schemas.microsoft.com/office/drawing/2014/main" id="{0B5747AB-C76D-4E3E-B7EF-6A1A408B3D3C}"/>
              </a:ext>
            </a:extLst>
          </p:cNvPr>
          <p:cNvPicPr>
            <a:picLocks noChangeAspect="1"/>
          </p:cNvPicPr>
          <p:nvPr/>
        </p:nvPicPr>
        <p:blipFill>
          <a:blip r:embed="rId7"/>
          <a:stretch>
            <a:fillRect/>
          </a:stretch>
        </p:blipFill>
        <p:spPr>
          <a:xfrm>
            <a:off x="6762564" y="3758542"/>
            <a:ext cx="4892464" cy="2933954"/>
          </a:xfrm>
          <a:prstGeom prst="rect">
            <a:avLst/>
          </a:prstGeom>
          <a:ln>
            <a:solidFill>
              <a:schemeClr val="accent1">
                <a:lumMod val="75000"/>
              </a:schemeClr>
            </a:solidFill>
          </a:ln>
        </p:spPr>
      </p:pic>
      <p:sp>
        <p:nvSpPr>
          <p:cNvPr id="19" name="Rektangel: afrundede hjørner 18">
            <a:extLst>
              <a:ext uri="{FF2B5EF4-FFF2-40B4-BE49-F238E27FC236}">
                <a16:creationId xmlns:a16="http://schemas.microsoft.com/office/drawing/2014/main" id="{A79A1A4C-31E6-4FD2-B517-DD6D5630E84C}"/>
              </a:ext>
            </a:extLst>
          </p:cNvPr>
          <p:cNvSpPr/>
          <p:nvPr/>
        </p:nvSpPr>
        <p:spPr>
          <a:xfrm>
            <a:off x="6822577" y="5329839"/>
            <a:ext cx="4256460" cy="113573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31636908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Flytte elevplaner (historiske)</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a:bodyPr>
          <a:lstStyle/>
          <a:p>
            <a:r>
              <a:rPr lang="da-DK"/>
              <a:t>FLYTTE ELEVPLANER (HISTORISKE)</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”Værktøj” i venstre side</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”Evaluering”</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”Elevplaner”</a:t>
            </a: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605015"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r>
              <a:rPr lang="da-DK" sz="1200">
                <a:solidFill>
                  <a:srgbClr val="000000"/>
                </a:solidFill>
                <a:latin typeface="Calibri" panose="020F0502020204030204"/>
              </a:rPr>
              <a:t>Klik på ”Dan elevplaner som PDF-format” i højre side</a:t>
            </a: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r>
              <a:rPr lang="da-DK" sz="1200">
                <a:solidFill>
                  <a:srgbClr val="000000"/>
                </a:solidFill>
                <a:latin typeface="Calibri" panose="020F0502020204030204"/>
              </a:rPr>
              <a:t>Vælg klasse og skoleår og markér derefter alle elever</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r>
              <a:rPr lang="da-DK" sz="1200">
                <a:solidFill>
                  <a:srgbClr val="000000"/>
                </a:solidFill>
                <a:latin typeface="Calibri" panose="020F0502020204030204"/>
              </a:rPr>
              <a:t>Klik på ”Dan PDF-udgave”</a:t>
            </a: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8" name="Shape 350">
            <a:extLst>
              <a:ext uri="{FF2B5EF4-FFF2-40B4-BE49-F238E27FC236}">
                <a16:creationId xmlns:a16="http://schemas.microsoft.com/office/drawing/2014/main" id="{0E39518B-2314-4587-8A2F-C34DA438736A}"/>
              </a:ext>
            </a:extLst>
          </p:cNvPr>
          <p:cNvPicPr preferRelativeResize="0"/>
          <p:nvPr/>
        </p:nvPicPr>
        <p:blipFill rotWithShape="1">
          <a:blip r:embed="rId4">
            <a:alphaModFix/>
          </a:blip>
          <a:srcRect r="19402" b="23764"/>
          <a:stretch/>
        </p:blipFill>
        <p:spPr>
          <a:xfrm>
            <a:off x="4243452" y="1870619"/>
            <a:ext cx="1520172" cy="1558382"/>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75908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Shape 703">
            <a:extLst>
              <a:ext uri="{FF2B5EF4-FFF2-40B4-BE49-F238E27FC236}">
                <a16:creationId xmlns:a16="http://schemas.microsoft.com/office/drawing/2014/main" id="{2A50B54E-4F7D-4419-9342-C0ECD59E4E9D}"/>
              </a:ext>
            </a:extLst>
          </p:cNvPr>
          <p:cNvSpPr/>
          <p:nvPr/>
        </p:nvSpPr>
        <p:spPr>
          <a:xfrm>
            <a:off x="3105683" y="566740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Shape 383">
            <a:extLst>
              <a:ext uri="{FF2B5EF4-FFF2-40B4-BE49-F238E27FC236}">
                <a16:creationId xmlns:a16="http://schemas.microsoft.com/office/drawing/2014/main" id="{5BEDF9BB-736B-4669-A8B9-7AA87E671609}"/>
              </a:ext>
            </a:extLst>
          </p:cNvPr>
          <p:cNvPicPr preferRelativeResize="0"/>
          <p:nvPr/>
        </p:nvPicPr>
        <p:blipFill>
          <a:blip r:embed="rId5">
            <a:alphaModFix/>
          </a:blip>
          <a:stretch>
            <a:fillRect/>
          </a:stretch>
        </p:blipFill>
        <p:spPr>
          <a:xfrm>
            <a:off x="4243452" y="3632490"/>
            <a:ext cx="1522584" cy="1385128"/>
          </a:xfrm>
          <a:prstGeom prst="rect">
            <a:avLst/>
          </a:prstGeom>
          <a:noFill/>
          <a:ln>
            <a:solidFill>
              <a:srgbClr val="1F7298"/>
            </a:solidFill>
          </a:ln>
        </p:spPr>
      </p:pic>
      <p:sp>
        <p:nvSpPr>
          <p:cNvPr id="25" name="Shape 703">
            <a:extLst>
              <a:ext uri="{FF2B5EF4-FFF2-40B4-BE49-F238E27FC236}">
                <a16:creationId xmlns:a16="http://schemas.microsoft.com/office/drawing/2014/main" id="{329B4E5C-AF4D-4615-8EB5-8C41EE05A241}"/>
              </a:ext>
            </a:extLst>
          </p:cNvPr>
          <p:cNvSpPr/>
          <p:nvPr/>
        </p:nvSpPr>
        <p:spPr>
          <a:xfrm>
            <a:off x="3105683" y="4495896"/>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Shape 385">
            <a:extLst>
              <a:ext uri="{FF2B5EF4-FFF2-40B4-BE49-F238E27FC236}">
                <a16:creationId xmlns:a16="http://schemas.microsoft.com/office/drawing/2014/main" id="{84CDFAB8-77A5-4412-AEE6-3F2EF5A0CDCD}"/>
              </a:ext>
            </a:extLst>
          </p:cNvPr>
          <p:cNvPicPr preferRelativeResize="0"/>
          <p:nvPr/>
        </p:nvPicPr>
        <p:blipFill>
          <a:blip r:embed="rId6">
            <a:alphaModFix/>
          </a:blip>
          <a:stretch>
            <a:fillRect/>
          </a:stretch>
        </p:blipFill>
        <p:spPr>
          <a:xfrm>
            <a:off x="4274898" y="5320079"/>
            <a:ext cx="1457280" cy="1177573"/>
          </a:xfrm>
          <a:prstGeom prst="rect">
            <a:avLst/>
          </a:prstGeom>
          <a:noFill/>
          <a:ln>
            <a:solidFill>
              <a:srgbClr val="1F7298"/>
            </a:solidFill>
          </a:ln>
        </p:spPr>
      </p:pic>
      <p:pic>
        <p:nvPicPr>
          <p:cNvPr id="27" name="Shape 387">
            <a:extLst>
              <a:ext uri="{FF2B5EF4-FFF2-40B4-BE49-F238E27FC236}">
                <a16:creationId xmlns:a16="http://schemas.microsoft.com/office/drawing/2014/main" id="{A58A4D3A-522B-4C4B-A23E-46AD95E75490}"/>
              </a:ext>
            </a:extLst>
          </p:cNvPr>
          <p:cNvPicPr preferRelativeResize="0"/>
          <p:nvPr/>
        </p:nvPicPr>
        <p:blipFill rotWithShape="1">
          <a:blip r:embed="rId7">
            <a:alphaModFix/>
          </a:blip>
          <a:srcRect l="12540" r="8791"/>
          <a:stretch/>
        </p:blipFill>
        <p:spPr>
          <a:xfrm>
            <a:off x="10408106" y="2243099"/>
            <a:ext cx="1518462" cy="876429"/>
          </a:xfrm>
          <a:prstGeom prst="rect">
            <a:avLst/>
          </a:prstGeom>
          <a:noFill/>
          <a:ln>
            <a:solidFill>
              <a:srgbClr val="1F7298"/>
            </a:solidFill>
          </a:ln>
        </p:spPr>
      </p:pic>
      <p:sp>
        <p:nvSpPr>
          <p:cNvPr id="37" name="Shape 703">
            <a:extLst>
              <a:ext uri="{FF2B5EF4-FFF2-40B4-BE49-F238E27FC236}">
                <a16:creationId xmlns:a16="http://schemas.microsoft.com/office/drawing/2014/main" id="{1A0EC809-8CCD-4CAD-8610-F3540E523A40}"/>
              </a:ext>
            </a:extLst>
          </p:cNvPr>
          <p:cNvSpPr/>
          <p:nvPr/>
        </p:nvSpPr>
        <p:spPr>
          <a:xfrm>
            <a:off x="9301762" y="236978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Billede 27">
            <a:extLst>
              <a:ext uri="{FF2B5EF4-FFF2-40B4-BE49-F238E27FC236}">
                <a16:creationId xmlns:a16="http://schemas.microsoft.com/office/drawing/2014/main" id="{E5F594A8-9735-49C5-8261-35DFACCD8E4F}"/>
              </a:ext>
            </a:extLst>
          </p:cNvPr>
          <p:cNvPicPr>
            <a:picLocks noChangeAspect="1"/>
          </p:cNvPicPr>
          <p:nvPr/>
        </p:nvPicPr>
        <p:blipFill rotWithShape="1">
          <a:blip r:embed="rId8"/>
          <a:srcRect l="6572" t="13002" r="39742"/>
          <a:stretch/>
        </p:blipFill>
        <p:spPr>
          <a:xfrm>
            <a:off x="10408106" y="3767127"/>
            <a:ext cx="1518462" cy="1284212"/>
          </a:xfrm>
          <a:prstGeom prst="rect">
            <a:avLst/>
          </a:prstGeom>
          <a:ln>
            <a:solidFill>
              <a:srgbClr val="1F7298"/>
            </a:solidFill>
          </a:ln>
        </p:spPr>
      </p:pic>
      <p:sp>
        <p:nvSpPr>
          <p:cNvPr id="29" name="Shape 703">
            <a:extLst>
              <a:ext uri="{FF2B5EF4-FFF2-40B4-BE49-F238E27FC236}">
                <a16:creationId xmlns:a16="http://schemas.microsoft.com/office/drawing/2014/main" id="{79C3F4F8-0E58-4112-AE5A-98152693AED6}"/>
              </a:ext>
            </a:extLst>
          </p:cNvPr>
          <p:cNvSpPr/>
          <p:nvPr/>
        </p:nvSpPr>
        <p:spPr>
          <a:xfrm>
            <a:off x="9301762" y="367107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0" name="Shape 389">
            <a:extLst>
              <a:ext uri="{FF2B5EF4-FFF2-40B4-BE49-F238E27FC236}">
                <a16:creationId xmlns:a16="http://schemas.microsoft.com/office/drawing/2014/main" id="{DF6E0F5D-47FD-4FD8-801F-F9EDBDB1788B}"/>
              </a:ext>
            </a:extLst>
          </p:cNvPr>
          <p:cNvPicPr preferRelativeResize="0"/>
          <p:nvPr/>
        </p:nvPicPr>
        <p:blipFill rotWithShape="1">
          <a:blip r:embed="rId9">
            <a:alphaModFix/>
          </a:blip>
          <a:srcRect l="7534" t="57734" r="10917" b="12199"/>
          <a:stretch/>
        </p:blipFill>
        <p:spPr>
          <a:xfrm>
            <a:off x="10408106" y="5339091"/>
            <a:ext cx="1523710" cy="331147"/>
          </a:xfrm>
          <a:prstGeom prst="rect">
            <a:avLst/>
          </a:prstGeom>
          <a:noFill/>
          <a:ln>
            <a:solidFill>
              <a:srgbClr val="1F7298"/>
            </a:solidFill>
          </a:ln>
        </p:spPr>
      </p:pic>
      <p:sp>
        <p:nvSpPr>
          <p:cNvPr id="31" name="Shape 703">
            <a:extLst>
              <a:ext uri="{FF2B5EF4-FFF2-40B4-BE49-F238E27FC236}">
                <a16:creationId xmlns:a16="http://schemas.microsoft.com/office/drawing/2014/main" id="{D6455F51-8953-4E56-AC25-D8314AAC1630}"/>
              </a:ext>
            </a:extLst>
          </p:cNvPr>
          <p:cNvSpPr/>
          <p:nvPr/>
        </p:nvSpPr>
        <p:spPr>
          <a:xfrm>
            <a:off x="9301762" y="5165630"/>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4122367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Flytte elevplaner (historiske)</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a:bodyPr>
          <a:lstStyle/>
          <a:p>
            <a:r>
              <a:rPr lang="da-DK"/>
              <a:t>FLYTTE ELEVPLANER (HISTORISKE)</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”OK” i dialogboksen. Når der står ”OK” ud for alle planer, må du fortsætte til punkt 8</a:t>
            </a: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r>
              <a:rPr lang="da-DK" sz="1200">
                <a:solidFill>
                  <a:srgbClr val="000000"/>
                </a:solidFill>
                <a:latin typeface="Calibri" panose="020F0502020204030204"/>
              </a:rPr>
              <a:t>Klik på ”Arkiver lokalt eller i elevmappe”</a:t>
            </a: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7"/>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6" name="Billede 35">
            <a:extLst>
              <a:ext uri="{FF2B5EF4-FFF2-40B4-BE49-F238E27FC236}">
                <a16:creationId xmlns:a16="http://schemas.microsoft.com/office/drawing/2014/main" id="{EBF3BC8D-D1F0-44F7-9653-C86E8B341D1F}"/>
              </a:ext>
            </a:extLst>
          </p:cNvPr>
          <p:cNvPicPr>
            <a:picLocks noChangeAspect="1"/>
          </p:cNvPicPr>
          <p:nvPr/>
        </p:nvPicPr>
        <p:blipFill>
          <a:blip r:embed="rId4"/>
          <a:stretch>
            <a:fillRect/>
          </a:stretch>
        </p:blipFill>
        <p:spPr>
          <a:xfrm>
            <a:off x="2453601" y="2814086"/>
            <a:ext cx="3354772" cy="1615914"/>
          </a:xfrm>
          <a:prstGeom prst="rect">
            <a:avLst/>
          </a:prstGeom>
          <a:ln>
            <a:solidFill>
              <a:schemeClr val="accent1">
                <a:lumMod val="75000"/>
              </a:schemeClr>
            </a:solidFill>
          </a:ln>
        </p:spPr>
      </p:pic>
      <p:sp>
        <p:nvSpPr>
          <p:cNvPr id="38" name="Ellipse 37">
            <a:extLst>
              <a:ext uri="{FF2B5EF4-FFF2-40B4-BE49-F238E27FC236}">
                <a16:creationId xmlns:a16="http://schemas.microsoft.com/office/drawing/2014/main" id="{896DF18D-8F30-483B-8292-452B72AB145E}"/>
              </a:ext>
            </a:extLst>
          </p:cNvPr>
          <p:cNvSpPr/>
          <p:nvPr/>
        </p:nvSpPr>
        <p:spPr>
          <a:xfrm>
            <a:off x="4274898" y="3899487"/>
            <a:ext cx="949387" cy="57136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da-DK" sz="1867" kern="0">
              <a:solidFill>
                <a:srgbClr val="FF0000"/>
              </a:solidFill>
              <a:latin typeface="Arial"/>
              <a:sym typeface="Arial"/>
            </a:endParaRPr>
          </a:p>
        </p:txBody>
      </p:sp>
      <p:pic>
        <p:nvPicPr>
          <p:cNvPr id="2" name="Billede 1">
            <a:extLst>
              <a:ext uri="{FF2B5EF4-FFF2-40B4-BE49-F238E27FC236}">
                <a16:creationId xmlns:a16="http://schemas.microsoft.com/office/drawing/2014/main" id="{A3FBBCC9-3D01-486D-9447-8A935F91296A}"/>
              </a:ext>
            </a:extLst>
          </p:cNvPr>
          <p:cNvPicPr>
            <a:picLocks noChangeAspect="1"/>
          </p:cNvPicPr>
          <p:nvPr/>
        </p:nvPicPr>
        <p:blipFill>
          <a:blip r:embed="rId5"/>
          <a:stretch>
            <a:fillRect/>
          </a:stretch>
        </p:blipFill>
        <p:spPr>
          <a:xfrm>
            <a:off x="4168877" y="5092355"/>
            <a:ext cx="1639496" cy="726358"/>
          </a:xfrm>
          <a:prstGeom prst="rect">
            <a:avLst/>
          </a:prstGeom>
          <a:ln>
            <a:solidFill>
              <a:schemeClr val="accent1">
                <a:lumMod val="75000"/>
              </a:schemeClr>
            </a:solidFill>
          </a:ln>
        </p:spPr>
      </p:pic>
      <p:sp>
        <p:nvSpPr>
          <p:cNvPr id="12" name="Shape 703">
            <a:extLst>
              <a:ext uri="{FF2B5EF4-FFF2-40B4-BE49-F238E27FC236}">
                <a16:creationId xmlns:a16="http://schemas.microsoft.com/office/drawing/2014/main" id="{04F05515-51BC-41DD-A443-5D27C9743E8A}"/>
              </a:ext>
            </a:extLst>
          </p:cNvPr>
          <p:cNvSpPr/>
          <p:nvPr/>
        </p:nvSpPr>
        <p:spPr>
          <a:xfrm>
            <a:off x="3105683" y="525445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Shape 352">
            <a:extLst>
              <a:ext uri="{FF2B5EF4-FFF2-40B4-BE49-F238E27FC236}">
                <a16:creationId xmlns:a16="http://schemas.microsoft.com/office/drawing/2014/main" id="{6196F2BA-4B74-4FF0-AEEA-8348D763CC52}"/>
              </a:ext>
            </a:extLst>
          </p:cNvPr>
          <p:cNvSpPr txBox="1">
            <a:spLocks/>
          </p:cNvSpPr>
          <p:nvPr/>
        </p:nvSpPr>
        <p:spPr>
          <a:xfrm>
            <a:off x="6826740" y="1962528"/>
            <a:ext cx="3361478"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indent="-228600">
              <a:buFont typeface="+mj-lt"/>
              <a:buAutoNum type="arabicPeriod" startAt="9"/>
            </a:pPr>
            <a:r>
              <a:rPr lang="da-DK" sz="1200">
                <a:solidFill>
                  <a:srgbClr val="000000"/>
                </a:solidFill>
                <a:latin typeface="Calibri" panose="020F0502020204030204"/>
              </a:rPr>
              <a:t>Vælg klasse/hold og periode</a:t>
            </a:r>
          </a:p>
          <a:p>
            <a:pPr marL="228600" indent="-228600">
              <a:buFont typeface="+mj-lt"/>
              <a:buAutoNum type="arabicPeriod" startAt="9"/>
            </a:pPr>
            <a:endParaRPr lang="da-DK" sz="1200">
              <a:solidFill>
                <a:srgbClr val="000000"/>
              </a:solidFill>
              <a:latin typeface="Calibri" panose="020F0502020204030204"/>
            </a:endParaRPr>
          </a:p>
          <a:p>
            <a:pPr marL="228600" indent="-228600">
              <a:buFont typeface="+mj-lt"/>
              <a:buAutoNum type="arabicPeriod" startAt="9"/>
            </a:pPr>
            <a:endParaRPr lang="da-DK" sz="1200">
              <a:solidFill>
                <a:srgbClr val="000000"/>
              </a:solidFill>
              <a:latin typeface="Calibri" panose="020F0502020204030204"/>
            </a:endParaRPr>
          </a:p>
          <a:p>
            <a:pPr marL="228600" indent="-228600">
              <a:buFont typeface="+mj-lt"/>
              <a:buAutoNum type="arabicPeriod" startAt="9"/>
            </a:pPr>
            <a:endParaRPr lang="da-DK" sz="1200">
              <a:solidFill>
                <a:srgbClr val="000000"/>
              </a:solidFill>
              <a:latin typeface="Calibri" panose="020F0502020204030204"/>
            </a:endParaRPr>
          </a:p>
          <a:p>
            <a:pPr marL="228600" indent="-228600">
              <a:buFont typeface="+mj-lt"/>
              <a:buAutoNum type="arabicPeriod" startAt="9"/>
            </a:pPr>
            <a:r>
              <a:rPr lang="da-DK" sz="1200">
                <a:solidFill>
                  <a:srgbClr val="000000"/>
                </a:solidFill>
                <a:latin typeface="Calibri" panose="020F0502020204030204"/>
              </a:rPr>
              <a:t>Marker alle elever ved at sætte flueben øverst ud for ”Elever”</a:t>
            </a:r>
          </a:p>
          <a:p>
            <a:pPr marL="228600" indent="-228600">
              <a:buFont typeface="+mj-lt"/>
              <a:buAutoNum type="arabicPeriod" startAt="9"/>
            </a:pPr>
            <a:endParaRPr lang="da-DK" sz="1200">
              <a:solidFill>
                <a:srgbClr val="000000"/>
              </a:solidFill>
              <a:latin typeface="Calibri" panose="020F0502020204030204"/>
            </a:endParaRPr>
          </a:p>
          <a:p>
            <a:pPr marL="228600" indent="-228600">
              <a:buFont typeface="+mj-lt"/>
              <a:buAutoNum type="arabicPeriod" startAt="9"/>
            </a:pPr>
            <a:endParaRPr lang="da-DK" sz="1200">
              <a:solidFill>
                <a:srgbClr val="000000"/>
              </a:solidFill>
              <a:latin typeface="Calibri" panose="020F0502020204030204"/>
            </a:endParaRPr>
          </a:p>
          <a:p>
            <a:pPr marL="228600" indent="-228600">
              <a:buFont typeface="+mj-lt"/>
              <a:buAutoNum type="arabicPeriod" startAt="9"/>
            </a:pPr>
            <a:r>
              <a:rPr lang="da-DK" sz="1200">
                <a:solidFill>
                  <a:srgbClr val="000000"/>
                </a:solidFill>
                <a:latin typeface="Calibri" panose="020F0502020204030204"/>
              </a:rPr>
              <a:t>Klik på ”Arkiver i elevmappen”</a:t>
            </a:r>
          </a:p>
          <a:p>
            <a:pPr marL="228600" indent="-228600">
              <a:buFont typeface="+mj-lt"/>
              <a:buAutoNum type="arabicPeriod" startAt="9"/>
            </a:pPr>
            <a:endParaRPr lang="da-DK" sz="1200">
              <a:solidFill>
                <a:srgbClr val="000000"/>
              </a:solidFill>
              <a:latin typeface="Calibri" panose="020F0502020204030204"/>
            </a:endParaRPr>
          </a:p>
          <a:p>
            <a:pPr marL="228600" indent="-228600">
              <a:buFont typeface="+mj-lt"/>
              <a:buAutoNum type="arabicPeriod" startAt="9"/>
            </a:pPr>
            <a:endParaRPr lang="da-DK" sz="1200">
              <a:solidFill>
                <a:srgbClr val="000000"/>
              </a:solidFill>
              <a:latin typeface="Calibri" panose="020F0502020204030204"/>
            </a:endParaRPr>
          </a:p>
          <a:p>
            <a:pPr marL="228600" indent="-228600">
              <a:buFont typeface="+mj-lt"/>
              <a:buAutoNum type="arabicPeriod" startAt="9"/>
            </a:pPr>
            <a:r>
              <a:rPr lang="da-DK" sz="1200">
                <a:solidFill>
                  <a:srgbClr val="000000"/>
                </a:solidFill>
                <a:latin typeface="Calibri" panose="020F0502020204030204"/>
              </a:rPr>
              <a:t>Gentag punkt 1-11 til du har fået arkiveret ALLE elevplaner for ALLE elever for ALLE skoleår. Sørg for at udføre det tjek, som er beskrevet på første side, så du er sikker på, at elevplanen er ”landet” det rette sted!</a:t>
            </a:r>
          </a:p>
          <a:p>
            <a:pPr marL="0" marR="0" lvl="0" indent="0" algn="l" defTabSz="822960" rtl="0" eaLnBrk="1" fontAlgn="auto" latinLnBrk="0" hangingPunct="1">
              <a:lnSpc>
                <a:spcPct val="90000"/>
              </a:lnSpc>
              <a:spcBef>
                <a:spcPts val="900"/>
              </a:spcBef>
              <a:spcAft>
                <a:spcPts val="0"/>
              </a:spcAft>
              <a:buClrTx/>
              <a:buSzTx/>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pic>
        <p:nvPicPr>
          <p:cNvPr id="3" name="Billede 2">
            <a:extLst>
              <a:ext uri="{FF2B5EF4-FFF2-40B4-BE49-F238E27FC236}">
                <a16:creationId xmlns:a16="http://schemas.microsoft.com/office/drawing/2014/main" id="{8A234613-2928-46E5-B69F-AF40F4BD0971}"/>
              </a:ext>
            </a:extLst>
          </p:cNvPr>
          <p:cNvPicPr>
            <a:picLocks noChangeAspect="1"/>
          </p:cNvPicPr>
          <p:nvPr/>
        </p:nvPicPr>
        <p:blipFill>
          <a:blip r:embed="rId6"/>
          <a:stretch>
            <a:fillRect/>
          </a:stretch>
        </p:blipFill>
        <p:spPr>
          <a:xfrm>
            <a:off x="7707242" y="2452929"/>
            <a:ext cx="4092295" cy="365792"/>
          </a:xfrm>
          <a:prstGeom prst="rect">
            <a:avLst/>
          </a:prstGeom>
          <a:ln>
            <a:solidFill>
              <a:schemeClr val="accent1">
                <a:lumMod val="75000"/>
              </a:schemeClr>
            </a:solidFill>
          </a:ln>
        </p:spPr>
      </p:pic>
      <p:pic>
        <p:nvPicPr>
          <p:cNvPr id="6" name="Billede 5">
            <a:extLst>
              <a:ext uri="{FF2B5EF4-FFF2-40B4-BE49-F238E27FC236}">
                <a16:creationId xmlns:a16="http://schemas.microsoft.com/office/drawing/2014/main" id="{513B717C-46DA-43CD-8DF6-3DC0FB87D568}"/>
              </a:ext>
            </a:extLst>
          </p:cNvPr>
          <p:cNvPicPr>
            <a:picLocks noChangeAspect="1"/>
          </p:cNvPicPr>
          <p:nvPr/>
        </p:nvPicPr>
        <p:blipFill>
          <a:blip r:embed="rId7"/>
          <a:stretch>
            <a:fillRect/>
          </a:stretch>
        </p:blipFill>
        <p:spPr>
          <a:xfrm>
            <a:off x="11258470" y="3281128"/>
            <a:ext cx="541067" cy="487722"/>
          </a:xfrm>
          <a:prstGeom prst="rect">
            <a:avLst/>
          </a:prstGeom>
          <a:ln>
            <a:solidFill>
              <a:schemeClr val="accent1">
                <a:lumMod val="75000"/>
              </a:schemeClr>
            </a:solidFill>
          </a:ln>
        </p:spPr>
      </p:pic>
      <p:sp>
        <p:nvSpPr>
          <p:cNvPr id="16" name="Shape 703">
            <a:extLst>
              <a:ext uri="{FF2B5EF4-FFF2-40B4-BE49-F238E27FC236}">
                <a16:creationId xmlns:a16="http://schemas.microsoft.com/office/drawing/2014/main" id="{3EE6C732-8403-4C7B-8AAE-C2042C08E69C}"/>
              </a:ext>
            </a:extLst>
          </p:cNvPr>
          <p:cNvSpPr/>
          <p:nvPr/>
        </p:nvSpPr>
        <p:spPr>
          <a:xfrm>
            <a:off x="10188217" y="318174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67" b="0" i="0" u="none" strike="noStrike" kern="0" cap="none" spc="0" normalizeH="0" baseline="0" noProof="0">
                <a:ln>
                  <a:noFill/>
                </a:ln>
                <a:solidFill>
                  <a:srgbClr val="000000"/>
                </a:solidFill>
                <a:effectLst/>
                <a:uLnTx/>
                <a:uFillTx/>
                <a:latin typeface="Arial"/>
                <a:ea typeface="+mn-ea"/>
                <a:cs typeface="Arial"/>
                <a:sym typeface="Arial"/>
              </a:rPr>
              <a:t> </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Billede 6">
            <a:extLst>
              <a:ext uri="{FF2B5EF4-FFF2-40B4-BE49-F238E27FC236}">
                <a16:creationId xmlns:a16="http://schemas.microsoft.com/office/drawing/2014/main" id="{12B2BA96-8012-4E0C-9208-C6FFC106E728}"/>
              </a:ext>
            </a:extLst>
          </p:cNvPr>
          <p:cNvPicPr>
            <a:picLocks noChangeAspect="1"/>
          </p:cNvPicPr>
          <p:nvPr/>
        </p:nvPicPr>
        <p:blipFill>
          <a:blip r:embed="rId8"/>
          <a:stretch>
            <a:fillRect/>
          </a:stretch>
        </p:blipFill>
        <p:spPr>
          <a:xfrm>
            <a:off x="10366853" y="4335998"/>
            <a:ext cx="1432684" cy="342930"/>
          </a:xfrm>
          <a:prstGeom prst="rect">
            <a:avLst/>
          </a:prstGeom>
          <a:ln>
            <a:solidFill>
              <a:schemeClr val="accent1">
                <a:lumMod val="75000"/>
              </a:schemeClr>
            </a:solidFill>
          </a:ln>
        </p:spPr>
      </p:pic>
      <p:sp>
        <p:nvSpPr>
          <p:cNvPr id="18" name="Shape 703">
            <a:extLst>
              <a:ext uri="{FF2B5EF4-FFF2-40B4-BE49-F238E27FC236}">
                <a16:creationId xmlns:a16="http://schemas.microsoft.com/office/drawing/2014/main" id="{D165B2BF-04DD-40C2-9C54-324628508322}"/>
              </a:ext>
            </a:extLst>
          </p:cNvPr>
          <p:cNvSpPr/>
          <p:nvPr/>
        </p:nvSpPr>
        <p:spPr>
          <a:xfrm>
            <a:off x="9322841" y="413802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3521912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5119F-869F-40AC-BD4A-32650E9912FC}"/>
              </a:ext>
            </a:extLst>
          </p:cNvPr>
          <p:cNvSpPr>
            <a:spLocks noGrp="1"/>
          </p:cNvSpPr>
          <p:nvPr>
            <p:ph type="title"/>
          </p:nvPr>
        </p:nvSpPr>
        <p:spPr/>
        <p:txBody>
          <a:bodyPr/>
          <a:lstStyle/>
          <a:p>
            <a:r>
              <a:rPr lang="da-DK" dirty="0"/>
              <a:t>Opfølgningsværktøj til planen (Skema i </a:t>
            </a:r>
            <a:r>
              <a:rPr lang="da-DK" dirty="0" err="1"/>
              <a:t>SurveyXact</a:t>
            </a:r>
            <a:r>
              <a:rPr lang="da-DK" dirty="0"/>
              <a:t>)</a:t>
            </a:r>
          </a:p>
        </p:txBody>
      </p:sp>
      <p:sp>
        <p:nvSpPr>
          <p:cNvPr id="3" name="Pladsholder til tekst 2">
            <a:extLst>
              <a:ext uri="{FF2B5EF4-FFF2-40B4-BE49-F238E27FC236}">
                <a16:creationId xmlns:a16="http://schemas.microsoft.com/office/drawing/2014/main" id="{2E81E78F-7154-4D1D-A854-08DDD406E0BF}"/>
              </a:ext>
            </a:extLst>
          </p:cNvPr>
          <p:cNvSpPr>
            <a:spLocks noGrp="1"/>
          </p:cNvSpPr>
          <p:nvPr>
            <p:ph type="body" sz="quarter" idx="13"/>
          </p:nvPr>
        </p:nvSpPr>
        <p:spPr/>
        <p:txBody>
          <a:bodyPr/>
          <a:lstStyle/>
          <a:p>
            <a:r>
              <a:rPr lang="da-DK"/>
              <a:t>OPRYDNINGSPLAN</a:t>
            </a:r>
          </a:p>
        </p:txBody>
      </p:sp>
      <p:sp>
        <p:nvSpPr>
          <p:cNvPr id="4" name="Pladsholder til tekst 3">
            <a:extLst>
              <a:ext uri="{FF2B5EF4-FFF2-40B4-BE49-F238E27FC236}">
                <a16:creationId xmlns:a16="http://schemas.microsoft.com/office/drawing/2014/main" id="{0ED48574-1BB2-4285-A295-465101D765CA}"/>
              </a:ext>
            </a:extLst>
          </p:cNvPr>
          <p:cNvSpPr>
            <a:spLocks noGrp="1"/>
          </p:cNvSpPr>
          <p:nvPr>
            <p:ph type="body" sz="quarter" idx="14"/>
          </p:nvPr>
        </p:nvSpPr>
        <p:spPr/>
        <p:txBody>
          <a:bodyPr>
            <a:normAutofit fontScale="92500" lnSpcReduction="10000"/>
          </a:bodyPr>
          <a:lstStyle/>
          <a:p>
            <a:r>
              <a:rPr lang="da-DK" b="1">
                <a:solidFill>
                  <a:srgbClr val="2F95BF"/>
                </a:solidFill>
              </a:rPr>
              <a:t>HVORFOR:</a:t>
            </a:r>
          </a:p>
          <a:p>
            <a:r>
              <a:rPr lang="da-DK" b="1"/>
              <a:t>	Hjælp til jer ift. at få overblik over, hvilke opgaver der er udført</a:t>
            </a:r>
          </a:p>
          <a:p>
            <a:endParaRPr lang="da-DK"/>
          </a:p>
          <a:p>
            <a:r>
              <a:rPr lang="da-DK" b="1"/>
              <a:t>	Behov for at sikre, at de vigtige deadlines overholdes, da det har betydning for:</a:t>
            </a:r>
          </a:p>
          <a:p>
            <a:pPr marL="2606040" lvl="5" indent="-342900"/>
            <a:r>
              <a:rPr lang="da-DK"/>
              <a:t>Korrekt indlæsning af skolens elever, forældre og medarbejdere</a:t>
            </a:r>
          </a:p>
          <a:p>
            <a:pPr marL="2606040" lvl="5" indent="-342900"/>
            <a:r>
              <a:rPr lang="da-DK"/>
              <a:t>Opsætning af bl.a. grupperinger i jeres skoles Aula</a:t>
            </a:r>
          </a:p>
          <a:p>
            <a:pPr marL="2606040" lvl="5" indent="-342900"/>
            <a:r>
              <a:rPr lang="da-DK"/>
              <a:t>Korrekt overførsel af indhold fra SkoleIntra til Aula</a:t>
            </a:r>
          </a:p>
          <a:p>
            <a:pPr marL="613410" lvl="1" indent="-342900"/>
            <a:endParaRPr lang="da-DK"/>
          </a:p>
          <a:p>
            <a:r>
              <a:rPr lang="da-DK" b="1">
                <a:solidFill>
                  <a:srgbClr val="2F95BF"/>
                </a:solidFill>
              </a:rPr>
              <a:t>HVORDAN:</a:t>
            </a:r>
          </a:p>
          <a:p>
            <a:r>
              <a:rPr lang="da-DK" b="1"/>
              <a:t>	I modtager en mailinvitation til </a:t>
            </a:r>
            <a:r>
              <a:rPr lang="da-DK" b="1" err="1"/>
              <a:t>SurveyXact</a:t>
            </a:r>
            <a:endParaRPr lang="da-DK" b="1"/>
          </a:p>
          <a:p>
            <a:pPr marL="2606040" lvl="5" indent="-342900"/>
            <a:r>
              <a:rPr lang="da-DK"/>
              <a:t>I kan løbende opdatere skemaet via det link, der sendes ud efter første besøg i skemaet</a:t>
            </a:r>
          </a:p>
          <a:p>
            <a:pPr marL="342900" indent="-342900">
              <a:buFont typeface="Arial" panose="020B0604020202020204" pitchFamily="34" charset="0"/>
              <a:buChar char="•"/>
            </a:pPr>
            <a:endParaRPr lang="da-DK"/>
          </a:p>
        </p:txBody>
      </p:sp>
    </p:spTree>
    <p:custDataLst>
      <p:tags r:id="rId1"/>
    </p:custDataLst>
    <p:extLst>
      <p:ext uri="{BB962C8B-B14F-4D97-AF65-F5344CB8AC3E}">
        <p14:creationId xmlns:p14="http://schemas.microsoft.com/office/powerpoint/2010/main" val="33002937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Downloade og gemme/arkivere materiale</a:t>
            </a:r>
            <a:br>
              <a:rPr lang="da-DK"/>
            </a:br>
            <a:r>
              <a:rPr lang="da-DK"/>
              <a:t>fra ”Fra kontoret”, hvis anvendt</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fontScale="62500" lnSpcReduction="20000"/>
          </a:bodyPr>
          <a:lstStyle/>
          <a:p>
            <a:r>
              <a:rPr lang="da-DK"/>
              <a:t>DOWNLOADE OG GEMME/ARKIVERE MATERIALE</a:t>
            </a:r>
          </a:p>
          <a:p>
            <a:r>
              <a:rPr lang="da-DK"/>
              <a:t>FRA ”FRA KONTORET”, HVIS ANVENDT</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823086"/>
            <a:ext cx="3216112"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r>
              <a:rPr lang="da-DK" sz="1200"/>
              <a:t>Anvendt af nogle skoler, andre har slet ikke brugt denne del</a:t>
            </a:r>
          </a:p>
          <a:p>
            <a:r>
              <a:rPr lang="da-DK" sz="1200"/>
              <a:t>Nogle af undermenuerne gemmer under ”Arkiv” – andre gør ikke.</a:t>
            </a:r>
          </a:p>
          <a:p>
            <a:r>
              <a:rPr lang="da-DK" sz="1200"/>
              <a:t>Derfor skal I gøre følgende:</a:t>
            </a:r>
          </a:p>
          <a:p>
            <a:pPr marL="228600" indent="-228600">
              <a:buAutoNum type="arabicPeriod"/>
            </a:pPr>
            <a:r>
              <a:rPr lang="da-DK" sz="1200"/>
              <a:t>Klik på ”</a:t>
            </a:r>
            <a:r>
              <a:rPr lang="da-DK" sz="1200" err="1"/>
              <a:t>Admin</a:t>
            </a:r>
            <a:r>
              <a:rPr lang="da-DK" sz="1200"/>
              <a:t>”</a:t>
            </a:r>
          </a:p>
          <a:p>
            <a:pPr marL="228600" indent="-228600">
              <a:buAutoNum type="arabicPeriod"/>
            </a:pPr>
            <a:endParaRPr lang="da-DK" sz="1200"/>
          </a:p>
          <a:p>
            <a:pPr marL="228600" indent="-228600">
              <a:buAutoNum type="arabicPeriod"/>
            </a:pPr>
            <a:endParaRPr lang="da-DK" sz="1200"/>
          </a:p>
          <a:p>
            <a:pPr marL="228600" indent="-228600">
              <a:buAutoNum type="arabicPeriod"/>
            </a:pPr>
            <a:endParaRPr lang="da-DK" sz="1200"/>
          </a:p>
          <a:p>
            <a:pPr marL="228600" indent="-228600">
              <a:buAutoNum type="arabicPeriod"/>
            </a:pPr>
            <a:endParaRPr lang="da-DK" sz="1200"/>
          </a:p>
          <a:p>
            <a:pPr marL="228600" indent="-228600">
              <a:buAutoNum type="arabicPeriod"/>
            </a:pPr>
            <a:r>
              <a:rPr lang="da-DK" sz="1200"/>
              <a:t>Klik på ”Fra kontoret”</a:t>
            </a:r>
          </a:p>
          <a:p>
            <a:pPr marL="228600" indent="-228600">
              <a:buAutoNum type="arabicPeriod"/>
            </a:pPr>
            <a:endParaRPr lang="da-DK" sz="1200"/>
          </a:p>
          <a:p>
            <a:pPr marL="0" marR="0" lvl="0" indent="0" algn="l" defTabSz="822960" rtl="0" eaLnBrk="1" fontAlgn="auto" latinLnBrk="0" hangingPunct="1">
              <a:lnSpc>
                <a:spcPct val="90000"/>
              </a:lnSpc>
              <a:spcBef>
                <a:spcPts val="900"/>
              </a:spcBef>
              <a:spcAft>
                <a:spcPts val="0"/>
              </a:spcAft>
              <a:buClrTx/>
              <a:buSzTx/>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0" name="Billede 19">
            <a:extLst>
              <a:ext uri="{FF2B5EF4-FFF2-40B4-BE49-F238E27FC236}">
                <a16:creationId xmlns:a16="http://schemas.microsoft.com/office/drawing/2014/main" id="{013F7ED5-8B0B-4260-B484-25F60139E922}"/>
              </a:ext>
            </a:extLst>
          </p:cNvPr>
          <p:cNvPicPr>
            <a:picLocks noChangeAspect="1"/>
          </p:cNvPicPr>
          <p:nvPr/>
        </p:nvPicPr>
        <p:blipFill rotWithShape="1">
          <a:blip r:embed="rId4"/>
          <a:srcRect l="53714" t="43482" r="5119" b="3567"/>
          <a:stretch/>
        </p:blipFill>
        <p:spPr>
          <a:xfrm>
            <a:off x="9523243" y="2568857"/>
            <a:ext cx="2276294" cy="1822933"/>
          </a:xfrm>
          <a:prstGeom prst="rect">
            <a:avLst/>
          </a:prstGeom>
        </p:spPr>
      </p:pic>
      <p:pic>
        <p:nvPicPr>
          <p:cNvPr id="22" name="Billede 21">
            <a:extLst>
              <a:ext uri="{FF2B5EF4-FFF2-40B4-BE49-F238E27FC236}">
                <a16:creationId xmlns:a16="http://schemas.microsoft.com/office/drawing/2014/main" id="{B8473EEC-0019-4682-BEBD-B642AD0A731B}"/>
              </a:ext>
            </a:extLst>
          </p:cNvPr>
          <p:cNvPicPr>
            <a:picLocks noChangeAspect="1"/>
          </p:cNvPicPr>
          <p:nvPr/>
        </p:nvPicPr>
        <p:blipFill rotWithShape="1">
          <a:blip r:embed="rId4"/>
          <a:srcRect t="33865" r="70719" b="1443"/>
          <a:stretch/>
        </p:blipFill>
        <p:spPr>
          <a:xfrm>
            <a:off x="4735700" y="2563067"/>
            <a:ext cx="2034554" cy="2798619"/>
          </a:xfrm>
          <a:prstGeom prst="rect">
            <a:avLst/>
          </a:prstGeom>
        </p:spPr>
      </p:pic>
      <p:sp>
        <p:nvSpPr>
          <p:cNvPr id="25" name="Shape 703">
            <a:extLst>
              <a:ext uri="{FF2B5EF4-FFF2-40B4-BE49-F238E27FC236}">
                <a16:creationId xmlns:a16="http://schemas.microsoft.com/office/drawing/2014/main" id="{329B4E5C-AF4D-4615-8EB5-8C41EE05A241}"/>
              </a:ext>
            </a:extLst>
          </p:cNvPr>
          <p:cNvSpPr/>
          <p:nvPr/>
        </p:nvSpPr>
        <p:spPr>
          <a:xfrm>
            <a:off x="3610628" y="3071200"/>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Shape 703">
            <a:extLst>
              <a:ext uri="{FF2B5EF4-FFF2-40B4-BE49-F238E27FC236}">
                <a16:creationId xmlns:a16="http://schemas.microsoft.com/office/drawing/2014/main" id="{9B94AD8B-BA13-413F-B8D5-C18AC285EE69}"/>
              </a:ext>
            </a:extLst>
          </p:cNvPr>
          <p:cNvSpPr/>
          <p:nvPr/>
        </p:nvSpPr>
        <p:spPr>
          <a:xfrm>
            <a:off x="3610628" y="448091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Shape 352">
            <a:extLst>
              <a:ext uri="{FF2B5EF4-FFF2-40B4-BE49-F238E27FC236}">
                <a16:creationId xmlns:a16="http://schemas.microsoft.com/office/drawing/2014/main" id="{54187E2D-9DDF-44E0-9861-900656701A62}"/>
              </a:ext>
            </a:extLst>
          </p:cNvPr>
          <p:cNvSpPr txBox="1">
            <a:spLocks/>
          </p:cNvSpPr>
          <p:nvPr/>
        </p:nvSpPr>
        <p:spPr>
          <a:xfrm>
            <a:off x="6826739" y="1962528"/>
            <a:ext cx="4617115"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indent="-228600">
              <a:buFont typeface="+mj-lt"/>
              <a:buAutoNum type="arabicPeriod" startAt="3"/>
            </a:pPr>
            <a:r>
              <a:rPr lang="da-DK" sz="1200"/>
              <a:t>Undersøg, om I har noget liggende under følgende punkter:</a:t>
            </a:r>
          </a:p>
          <a:p>
            <a:pPr marL="454025" lvl="1" indent="-228600"/>
            <a:r>
              <a:rPr lang="da-DK" sz="1000"/>
              <a:t>Nyt fra kontoret</a:t>
            </a:r>
          </a:p>
          <a:p>
            <a:pPr marL="454025" lvl="1" indent="-228600"/>
            <a:r>
              <a:rPr lang="da-DK" sz="1000"/>
              <a:t>Medarbejderinfo</a:t>
            </a:r>
          </a:p>
          <a:p>
            <a:pPr marL="454025" lvl="1" indent="-228600"/>
            <a:r>
              <a:rPr lang="da-DK" sz="1000"/>
              <a:t>Meddelelser til forældre i ForældreIntra</a:t>
            </a:r>
          </a:p>
          <a:p>
            <a:pPr marL="454025" lvl="1" indent="-228600">
              <a:buFont typeface="+mj-lt"/>
              <a:buAutoNum type="arabicPeriod" startAt="3"/>
            </a:pPr>
            <a:endParaRPr lang="da-DK" sz="1000"/>
          </a:p>
          <a:p>
            <a:pPr marL="454025" lvl="1" indent="-228600">
              <a:buFont typeface="+mj-lt"/>
              <a:buAutoNum type="arabicPeriod" startAt="3"/>
            </a:pPr>
            <a:endParaRPr lang="da-DK" sz="1000"/>
          </a:p>
          <a:p>
            <a:pPr marL="454025" lvl="1" indent="-228600">
              <a:buFont typeface="+mj-lt"/>
              <a:buAutoNum type="arabicPeriod" startAt="3"/>
            </a:pPr>
            <a:endParaRPr lang="da-DK" sz="1000"/>
          </a:p>
          <a:p>
            <a:pPr marL="454025" lvl="1" indent="-228600">
              <a:buFont typeface="+mj-lt"/>
              <a:buAutoNum type="arabicPeriod" startAt="3"/>
            </a:pPr>
            <a:endParaRPr lang="da-DK" sz="1000"/>
          </a:p>
          <a:p>
            <a:pPr marL="454025" lvl="1" indent="-228600">
              <a:buFont typeface="+mj-lt"/>
              <a:buAutoNum type="arabicPeriod" startAt="3"/>
            </a:pPr>
            <a:endParaRPr lang="da-DK" sz="1000"/>
          </a:p>
          <a:p>
            <a:pPr marL="454025" lvl="1" indent="-228600">
              <a:buFont typeface="+mj-lt"/>
              <a:buAutoNum type="arabicPeriod" startAt="3"/>
            </a:pPr>
            <a:endParaRPr lang="da-DK" sz="1000"/>
          </a:p>
          <a:p>
            <a:pPr marL="228600" indent="-228600">
              <a:buFont typeface="+mj-lt"/>
              <a:buAutoNum type="arabicPeriod" startAt="3"/>
            </a:pPr>
            <a:endParaRPr lang="da-DK" sz="1200"/>
          </a:p>
          <a:p>
            <a:pPr marL="228600" indent="-228600">
              <a:buFont typeface="+mj-lt"/>
              <a:buAutoNum type="arabicPeriod" startAt="3"/>
            </a:pPr>
            <a:endParaRPr lang="da-DK" sz="1200"/>
          </a:p>
          <a:p>
            <a:pPr marL="228600" indent="-228600">
              <a:buFont typeface="+mj-lt"/>
              <a:buAutoNum type="arabicPeriod" startAt="3"/>
            </a:pPr>
            <a:r>
              <a:rPr lang="da-DK" sz="1200"/>
              <a:t>Download de dokumenter, I vil beholde. I skal IKKE slette!</a:t>
            </a:r>
          </a:p>
          <a:p>
            <a:pPr marL="228600" indent="-228600">
              <a:buFont typeface="+mj-lt"/>
              <a:buAutoNum type="arabicPeriod" startAt="3"/>
            </a:pPr>
            <a:r>
              <a:rPr lang="da-DK" sz="1200"/>
              <a:t>Arkiver de dokumenter, der skal arkiveres jf. de andre vejledninger vedr. hvad der skal i eDoc. Resten skal I selv vurdere, hvilken placering, der bedst understøtter hvem dokumenterne skal kunne ses af.</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3"/>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 name="Rektangel: afrundede hjørner 1">
            <a:extLst>
              <a:ext uri="{FF2B5EF4-FFF2-40B4-BE49-F238E27FC236}">
                <a16:creationId xmlns:a16="http://schemas.microsoft.com/office/drawing/2014/main" id="{B046F3D8-5C2E-4EF8-BC2A-22EE7E3A7BB1}"/>
              </a:ext>
            </a:extLst>
          </p:cNvPr>
          <p:cNvSpPr/>
          <p:nvPr/>
        </p:nvSpPr>
        <p:spPr>
          <a:xfrm>
            <a:off x="9743841" y="3075917"/>
            <a:ext cx="1336353" cy="29561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ktangel: afrundede hjørner 37">
            <a:extLst>
              <a:ext uri="{FF2B5EF4-FFF2-40B4-BE49-F238E27FC236}">
                <a16:creationId xmlns:a16="http://schemas.microsoft.com/office/drawing/2014/main" id="{63696FB0-6FA0-4AC2-A891-D74F5DB3E0B1}"/>
              </a:ext>
            </a:extLst>
          </p:cNvPr>
          <p:cNvSpPr/>
          <p:nvPr/>
        </p:nvSpPr>
        <p:spPr>
          <a:xfrm>
            <a:off x="9743841" y="3603598"/>
            <a:ext cx="2055696" cy="74852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29808271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Arkivere logbøger, hvis anvendt</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a:bodyPr>
          <a:lstStyle/>
          <a:p>
            <a:r>
              <a:rPr lang="da-DK"/>
              <a:t>ARKIVERE LOGBØGER, HVIS ANVENDT</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defRPr/>
            </a:pPr>
            <a:r>
              <a:rPr lang="da-DK" sz="1200"/>
              <a:t>Hvis I har anvendt logbøger til beskrivelse af klasse eller elever, skal I selv vurdere, om materialet bør gemmes i elevens mappe. </a:t>
            </a:r>
          </a:p>
          <a:p>
            <a:pPr>
              <a:defRPr/>
            </a:pPr>
            <a:r>
              <a:rPr lang="da-DK" sz="1200"/>
              <a:t>Hvis I vurderer, at indholdet kan få betydning for barnets skolegang fremadrettet </a:t>
            </a:r>
            <a:r>
              <a:rPr lang="da-DK" sz="1200" b="1"/>
              <a:t>skal</a:t>
            </a:r>
            <a:r>
              <a:rPr lang="da-DK" sz="1200"/>
              <a:t> det arkiveres i elevens mappe (såfremt det ikke allerede er arkiveret i elevens mappe) </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a:t>
            </a:r>
            <a:r>
              <a:rPr lang="da-DK" sz="1200">
                <a:solidFill>
                  <a:srgbClr val="000000"/>
                </a:solidFill>
                <a:latin typeface="Calibri" panose="020F0502020204030204"/>
              </a:rPr>
              <a:t>Samarbejde</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”Logbog”</a:t>
            </a: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605015"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Listen viser nu alle de logbøger, der er oprettet. Gennemse logbøgerne og foretag en vurdering af, om der er indhold, som bør ligge i et barns elevmappe. Findes dette ikke i det pågældende barns elevmappe kan du arkivere det på følgende måde:</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r>
              <a:rPr lang="da-DK" sz="1200">
                <a:solidFill>
                  <a:srgbClr val="000000"/>
                </a:solidFill>
                <a:latin typeface="Calibri" panose="020F0502020204030204"/>
              </a:rPr>
              <a:t>Åbn logbogen og klik på print-konet øverst i højre hjørne.</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r>
              <a:rPr lang="da-DK" sz="1200">
                <a:solidFill>
                  <a:srgbClr val="000000"/>
                </a:solidFill>
                <a:latin typeface="Calibri" panose="020F0502020204030204"/>
              </a:rPr>
              <a:t>Print logbogen (og streg evt. noter om andre børn ud) og læg denne i elevens mappe.</a:t>
            </a: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8" name="Shape 350">
            <a:extLst>
              <a:ext uri="{FF2B5EF4-FFF2-40B4-BE49-F238E27FC236}">
                <a16:creationId xmlns:a16="http://schemas.microsoft.com/office/drawing/2014/main" id="{0E39518B-2314-4587-8A2F-C34DA438736A}"/>
              </a:ext>
            </a:extLst>
          </p:cNvPr>
          <p:cNvPicPr preferRelativeResize="0"/>
          <p:nvPr/>
        </p:nvPicPr>
        <p:blipFill rotWithShape="1">
          <a:blip r:embed="rId4">
            <a:alphaModFix/>
          </a:blip>
          <a:srcRect r="19402" b="10090"/>
          <a:stretch/>
        </p:blipFill>
        <p:spPr>
          <a:xfrm>
            <a:off x="4243452" y="2686693"/>
            <a:ext cx="1520172" cy="1837904"/>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3958623"/>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Shape 385">
            <a:extLst>
              <a:ext uri="{FF2B5EF4-FFF2-40B4-BE49-F238E27FC236}">
                <a16:creationId xmlns:a16="http://schemas.microsoft.com/office/drawing/2014/main" id="{84CDFAB8-77A5-4412-AEE6-3F2EF5A0CDCD}"/>
              </a:ext>
            </a:extLst>
          </p:cNvPr>
          <p:cNvPicPr preferRelativeResize="0"/>
          <p:nvPr/>
        </p:nvPicPr>
        <p:blipFill>
          <a:blip r:embed="rId5">
            <a:alphaModFix/>
          </a:blip>
          <a:stretch>
            <a:fillRect/>
          </a:stretch>
        </p:blipFill>
        <p:spPr>
          <a:xfrm>
            <a:off x="8306124" y="680744"/>
            <a:ext cx="1457280" cy="1177573"/>
          </a:xfrm>
          <a:prstGeom prst="rect">
            <a:avLst/>
          </a:prstGeom>
          <a:noFill/>
          <a:ln>
            <a:solidFill>
              <a:srgbClr val="1F7298"/>
            </a:solidFill>
          </a:ln>
        </p:spPr>
      </p:pic>
      <p:sp>
        <p:nvSpPr>
          <p:cNvPr id="37" name="Shape 703">
            <a:extLst>
              <a:ext uri="{FF2B5EF4-FFF2-40B4-BE49-F238E27FC236}">
                <a16:creationId xmlns:a16="http://schemas.microsoft.com/office/drawing/2014/main" id="{1A0EC809-8CCD-4CAD-8610-F3540E523A40}"/>
              </a:ext>
            </a:extLst>
          </p:cNvPr>
          <p:cNvSpPr/>
          <p:nvPr/>
        </p:nvSpPr>
        <p:spPr>
          <a:xfrm>
            <a:off x="9301762" y="236978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Shape 703">
            <a:extLst>
              <a:ext uri="{FF2B5EF4-FFF2-40B4-BE49-F238E27FC236}">
                <a16:creationId xmlns:a16="http://schemas.microsoft.com/office/drawing/2014/main" id="{79C3F4F8-0E58-4112-AE5A-98152693AED6}"/>
              </a:ext>
            </a:extLst>
          </p:cNvPr>
          <p:cNvSpPr/>
          <p:nvPr/>
        </p:nvSpPr>
        <p:spPr>
          <a:xfrm>
            <a:off x="9301762" y="367107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Billede 1">
            <a:extLst>
              <a:ext uri="{FF2B5EF4-FFF2-40B4-BE49-F238E27FC236}">
                <a16:creationId xmlns:a16="http://schemas.microsoft.com/office/drawing/2014/main" id="{F8ED78E3-2D7D-49E0-9603-83F2F7A4853F}"/>
              </a:ext>
            </a:extLst>
          </p:cNvPr>
          <p:cNvPicPr>
            <a:picLocks noChangeAspect="1"/>
          </p:cNvPicPr>
          <p:nvPr/>
        </p:nvPicPr>
        <p:blipFill>
          <a:blip r:embed="rId6"/>
          <a:stretch>
            <a:fillRect/>
          </a:stretch>
        </p:blipFill>
        <p:spPr>
          <a:xfrm>
            <a:off x="4243452" y="4595438"/>
            <a:ext cx="1520172" cy="2045122"/>
          </a:xfrm>
          <a:prstGeom prst="rect">
            <a:avLst/>
          </a:prstGeom>
          <a:ln>
            <a:solidFill>
              <a:schemeClr val="accent1">
                <a:lumMod val="75000"/>
              </a:schemeClr>
            </a:solidFill>
          </a:ln>
        </p:spPr>
      </p:pic>
      <p:sp>
        <p:nvSpPr>
          <p:cNvPr id="34" name="Shape 703">
            <a:extLst>
              <a:ext uri="{FF2B5EF4-FFF2-40B4-BE49-F238E27FC236}">
                <a16:creationId xmlns:a16="http://schemas.microsoft.com/office/drawing/2014/main" id="{2A50B54E-4F7D-4419-9342-C0ECD59E4E9D}"/>
              </a:ext>
            </a:extLst>
          </p:cNvPr>
          <p:cNvSpPr/>
          <p:nvPr/>
        </p:nvSpPr>
        <p:spPr>
          <a:xfrm>
            <a:off x="3105683" y="6100033"/>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Billede 2">
            <a:extLst>
              <a:ext uri="{FF2B5EF4-FFF2-40B4-BE49-F238E27FC236}">
                <a16:creationId xmlns:a16="http://schemas.microsoft.com/office/drawing/2014/main" id="{40AA07F1-5BDE-4490-ACDC-DD78F05806E0}"/>
              </a:ext>
            </a:extLst>
          </p:cNvPr>
          <p:cNvPicPr>
            <a:picLocks noChangeAspect="1"/>
          </p:cNvPicPr>
          <p:nvPr/>
        </p:nvPicPr>
        <p:blipFill>
          <a:blip r:embed="rId7"/>
          <a:stretch>
            <a:fillRect/>
          </a:stretch>
        </p:blipFill>
        <p:spPr>
          <a:xfrm>
            <a:off x="10725338" y="3605645"/>
            <a:ext cx="883997" cy="807790"/>
          </a:xfrm>
          <a:prstGeom prst="rect">
            <a:avLst/>
          </a:prstGeom>
          <a:ln>
            <a:solidFill>
              <a:schemeClr val="accent1">
                <a:lumMod val="75000"/>
              </a:schemeClr>
            </a:solidFill>
          </a:ln>
        </p:spPr>
      </p:pic>
      <p:sp>
        <p:nvSpPr>
          <p:cNvPr id="38" name="Shape 590">
            <a:extLst>
              <a:ext uri="{FF2B5EF4-FFF2-40B4-BE49-F238E27FC236}">
                <a16:creationId xmlns:a16="http://schemas.microsoft.com/office/drawing/2014/main" id="{83726E74-E26B-4DEE-BB2F-DE7AFA2740C8}"/>
              </a:ext>
            </a:extLst>
          </p:cNvPr>
          <p:cNvSpPr/>
          <p:nvPr/>
        </p:nvSpPr>
        <p:spPr>
          <a:xfrm>
            <a:off x="11179612" y="3777675"/>
            <a:ext cx="429723" cy="46372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ustDataLst>
      <p:tags r:id="rId1"/>
    </p:custDataLst>
    <p:extLst>
      <p:ext uri="{BB962C8B-B14F-4D97-AF65-F5344CB8AC3E}">
        <p14:creationId xmlns:p14="http://schemas.microsoft.com/office/powerpoint/2010/main" val="21389652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Arkivere udviklingsplaner/handleplaner,</a:t>
            </a:r>
            <a:br>
              <a:rPr lang="da-DK"/>
            </a:br>
            <a:r>
              <a:rPr lang="da-DK"/>
              <a:t>hvis anvendt</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fontScale="92500"/>
          </a:bodyPr>
          <a:lstStyle/>
          <a:p>
            <a:r>
              <a:rPr lang="da-DK"/>
              <a:t>ARKIVERE UDVIKLINGSPLANER/HANDLEPLANER, HVIS ANVENDT</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r>
              <a:rPr lang="da-DK" sz="1200"/>
              <a:t>Hvis I har anvendt funktionen handlingsplaner/udviklingsplaner, </a:t>
            </a:r>
            <a:r>
              <a:rPr lang="da-DK" sz="1200" b="1"/>
              <a:t>skal</a:t>
            </a:r>
            <a:r>
              <a:rPr lang="da-DK" sz="1200"/>
              <a:t> I arkivere disse i elevens mappe - såfremt den ikke allerede er arkiveret i elevens mappe. Disse overføres IKKE automatisk til Aula.</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a:t>
            </a:r>
            <a:r>
              <a:rPr lang="da-DK" sz="1200">
                <a:solidFill>
                  <a:srgbClr val="000000"/>
                </a:solidFill>
                <a:latin typeface="Calibri" panose="020F0502020204030204"/>
              </a:rPr>
              <a:t>Værktøj</a:t>
            </a: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”Evaluering”</a:t>
            </a: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605015"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Klik på ”Udviklingsplaner for elever”</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Klik på ”Arkivere og udskrive planer”</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Listen viser nu de udviklingsplaner, der er lavet på skolen for forskellige perioder. Vælg ”Udskriv” for de af planerne, I ikke allerede har gemt i elevens mappe.</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r>
              <a:rPr lang="da-DK" sz="1200">
                <a:solidFill>
                  <a:srgbClr val="000000"/>
                </a:solidFill>
                <a:latin typeface="Calibri" panose="020F0502020204030204"/>
              </a:rPr>
              <a:t>Læg den printede udviklingsplan i elevens mappe</a:t>
            </a: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8" name="Shape 350">
            <a:extLst>
              <a:ext uri="{FF2B5EF4-FFF2-40B4-BE49-F238E27FC236}">
                <a16:creationId xmlns:a16="http://schemas.microsoft.com/office/drawing/2014/main" id="{0E39518B-2314-4587-8A2F-C34DA438736A}"/>
              </a:ext>
            </a:extLst>
          </p:cNvPr>
          <p:cNvPicPr preferRelativeResize="0"/>
          <p:nvPr/>
        </p:nvPicPr>
        <p:blipFill rotWithShape="1">
          <a:blip r:embed="rId4">
            <a:alphaModFix/>
          </a:blip>
          <a:srcRect r="19402" b="27461"/>
          <a:stretch/>
        </p:blipFill>
        <p:spPr>
          <a:xfrm>
            <a:off x="4243452" y="2686693"/>
            <a:ext cx="1520172" cy="1482814"/>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3565333"/>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Shape 385">
            <a:extLst>
              <a:ext uri="{FF2B5EF4-FFF2-40B4-BE49-F238E27FC236}">
                <a16:creationId xmlns:a16="http://schemas.microsoft.com/office/drawing/2014/main" id="{84CDFAB8-77A5-4412-AEE6-3F2EF5A0CDCD}"/>
              </a:ext>
            </a:extLst>
          </p:cNvPr>
          <p:cNvPicPr preferRelativeResize="0"/>
          <p:nvPr/>
        </p:nvPicPr>
        <p:blipFill>
          <a:blip r:embed="rId5">
            <a:alphaModFix/>
          </a:blip>
          <a:stretch>
            <a:fillRect/>
          </a:stretch>
        </p:blipFill>
        <p:spPr>
          <a:xfrm>
            <a:off x="10204638" y="1784840"/>
            <a:ext cx="1457280" cy="1177573"/>
          </a:xfrm>
          <a:prstGeom prst="rect">
            <a:avLst/>
          </a:prstGeom>
          <a:noFill/>
          <a:ln>
            <a:solidFill>
              <a:srgbClr val="1F7298"/>
            </a:solidFill>
          </a:ln>
        </p:spPr>
      </p:pic>
      <p:sp>
        <p:nvSpPr>
          <p:cNvPr id="37" name="Shape 703">
            <a:extLst>
              <a:ext uri="{FF2B5EF4-FFF2-40B4-BE49-F238E27FC236}">
                <a16:creationId xmlns:a16="http://schemas.microsoft.com/office/drawing/2014/main" id="{1A0EC809-8CCD-4CAD-8610-F3540E523A40}"/>
              </a:ext>
            </a:extLst>
          </p:cNvPr>
          <p:cNvSpPr/>
          <p:nvPr/>
        </p:nvSpPr>
        <p:spPr>
          <a:xfrm>
            <a:off x="9301762" y="248777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9" name="Shape 383">
            <a:extLst>
              <a:ext uri="{FF2B5EF4-FFF2-40B4-BE49-F238E27FC236}">
                <a16:creationId xmlns:a16="http://schemas.microsoft.com/office/drawing/2014/main" id="{4A3A2A74-6F16-4A9E-8C12-68FCC68F197B}"/>
              </a:ext>
            </a:extLst>
          </p:cNvPr>
          <p:cNvPicPr preferRelativeResize="0"/>
          <p:nvPr/>
        </p:nvPicPr>
        <p:blipFill>
          <a:blip r:embed="rId6">
            <a:alphaModFix/>
          </a:blip>
          <a:stretch>
            <a:fillRect/>
          </a:stretch>
        </p:blipFill>
        <p:spPr>
          <a:xfrm>
            <a:off x="4243452" y="4399406"/>
            <a:ext cx="1522584" cy="1385128"/>
          </a:xfrm>
          <a:prstGeom prst="rect">
            <a:avLst/>
          </a:prstGeom>
          <a:noFill/>
          <a:ln>
            <a:solidFill>
              <a:srgbClr val="1F7298"/>
            </a:solidFill>
          </a:ln>
        </p:spPr>
      </p:pic>
      <p:sp>
        <p:nvSpPr>
          <p:cNvPr id="34" name="Shape 703">
            <a:extLst>
              <a:ext uri="{FF2B5EF4-FFF2-40B4-BE49-F238E27FC236}">
                <a16:creationId xmlns:a16="http://schemas.microsoft.com/office/drawing/2014/main" id="{2A50B54E-4F7D-4419-9342-C0ECD59E4E9D}"/>
              </a:ext>
            </a:extLst>
          </p:cNvPr>
          <p:cNvSpPr/>
          <p:nvPr/>
        </p:nvSpPr>
        <p:spPr>
          <a:xfrm>
            <a:off x="3105683" y="525445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Billede 6">
            <a:extLst>
              <a:ext uri="{FF2B5EF4-FFF2-40B4-BE49-F238E27FC236}">
                <a16:creationId xmlns:a16="http://schemas.microsoft.com/office/drawing/2014/main" id="{79D29A9C-ECF2-4E1B-931F-9F822F1E351E}"/>
              </a:ext>
            </a:extLst>
          </p:cNvPr>
          <p:cNvPicPr>
            <a:picLocks noChangeAspect="1"/>
          </p:cNvPicPr>
          <p:nvPr/>
        </p:nvPicPr>
        <p:blipFill>
          <a:blip r:embed="rId7"/>
          <a:stretch>
            <a:fillRect/>
          </a:stretch>
        </p:blipFill>
        <p:spPr>
          <a:xfrm>
            <a:off x="10204638" y="3700921"/>
            <a:ext cx="1457280" cy="1186459"/>
          </a:xfrm>
          <a:prstGeom prst="rect">
            <a:avLst/>
          </a:prstGeom>
          <a:ln>
            <a:solidFill>
              <a:schemeClr val="accent1">
                <a:lumMod val="75000"/>
              </a:schemeClr>
            </a:solidFill>
          </a:ln>
        </p:spPr>
      </p:pic>
      <p:sp>
        <p:nvSpPr>
          <p:cNvPr id="29" name="Shape 703">
            <a:extLst>
              <a:ext uri="{FF2B5EF4-FFF2-40B4-BE49-F238E27FC236}">
                <a16:creationId xmlns:a16="http://schemas.microsoft.com/office/drawing/2014/main" id="{79C3F4F8-0E58-4112-AE5A-98152693AED6}"/>
              </a:ext>
            </a:extLst>
          </p:cNvPr>
          <p:cNvSpPr/>
          <p:nvPr/>
        </p:nvSpPr>
        <p:spPr>
          <a:xfrm>
            <a:off x="9301762" y="353342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Billede 7">
            <a:extLst>
              <a:ext uri="{FF2B5EF4-FFF2-40B4-BE49-F238E27FC236}">
                <a16:creationId xmlns:a16="http://schemas.microsoft.com/office/drawing/2014/main" id="{85378089-4283-4637-896F-CDEDDA116665}"/>
              </a:ext>
            </a:extLst>
          </p:cNvPr>
          <p:cNvPicPr>
            <a:picLocks noChangeAspect="1"/>
          </p:cNvPicPr>
          <p:nvPr/>
        </p:nvPicPr>
        <p:blipFill>
          <a:blip r:embed="rId8"/>
          <a:stretch>
            <a:fillRect/>
          </a:stretch>
        </p:blipFill>
        <p:spPr>
          <a:xfrm>
            <a:off x="9455725" y="5247954"/>
            <a:ext cx="2206193" cy="1236229"/>
          </a:xfrm>
          <a:prstGeom prst="rect">
            <a:avLst/>
          </a:prstGeom>
          <a:ln>
            <a:solidFill>
              <a:schemeClr val="accent1">
                <a:lumMod val="75000"/>
              </a:schemeClr>
            </a:solidFill>
          </a:ln>
        </p:spPr>
      </p:pic>
      <p:sp>
        <p:nvSpPr>
          <p:cNvPr id="22" name="Shape 590">
            <a:extLst>
              <a:ext uri="{FF2B5EF4-FFF2-40B4-BE49-F238E27FC236}">
                <a16:creationId xmlns:a16="http://schemas.microsoft.com/office/drawing/2014/main" id="{18833557-A9EF-4EF2-89E1-CB75CE4EC6C4}"/>
              </a:ext>
            </a:extLst>
          </p:cNvPr>
          <p:cNvSpPr/>
          <p:nvPr/>
        </p:nvSpPr>
        <p:spPr>
          <a:xfrm>
            <a:off x="10343959" y="6217350"/>
            <a:ext cx="530518" cy="29632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ustDataLst>
      <p:tags r:id="rId1"/>
    </p:custDataLst>
    <p:extLst>
      <p:ext uri="{BB962C8B-B14F-4D97-AF65-F5344CB8AC3E}">
        <p14:creationId xmlns:p14="http://schemas.microsoft.com/office/powerpoint/2010/main" val="12885004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128994"/>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Ledelse</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4</a:t>
            </a:r>
          </a:p>
        </p:txBody>
      </p:sp>
    </p:spTree>
    <p:custDataLst>
      <p:tags r:id="rId1"/>
    </p:custDataLst>
    <p:extLst>
      <p:ext uri="{BB962C8B-B14F-4D97-AF65-F5344CB8AC3E}">
        <p14:creationId xmlns:p14="http://schemas.microsoft.com/office/powerpoint/2010/main" val="35135545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58">
            <a:extLst>
              <a:ext uri="{FF2B5EF4-FFF2-40B4-BE49-F238E27FC236}">
                <a16:creationId xmlns:a16="http://schemas.microsoft.com/office/drawing/2014/main" id="{B4DE63A0-2CF7-4DA4-A991-BFFF7794B75B}"/>
              </a:ext>
            </a:extLst>
          </p:cNvPr>
          <p:cNvSpPr/>
          <p:nvPr/>
        </p:nvSpPr>
        <p:spPr>
          <a:xfrm>
            <a:off x="10535137" y="271223"/>
            <a:ext cx="1264400" cy="1264400"/>
          </a:xfrm>
          <a:prstGeom prst="ellipse">
            <a:avLst/>
          </a:prstGeom>
          <a:solidFill>
            <a:srgbClr val="1289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Arkivering og flytning af dokumenter fra skolebestyrelsen</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OPRYDNING I ARBEJDSMILJØMATERIALER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3418508"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indent="-228600">
              <a:buFont typeface="+mj-lt"/>
              <a:buAutoNum type="arabicPeriod"/>
            </a:pPr>
            <a:r>
              <a:rPr lang="da-DK" sz="1200"/>
              <a:t>Find den mappe i SkoleIntra, hvor I opbevarer dokumenter fra skolebestyrelsen.</a:t>
            </a:r>
            <a:endParaRPr lang="da-DK" sz="1200">
              <a:solidFill>
                <a:srgbClr val="000000"/>
              </a:solidFill>
            </a:endParaRPr>
          </a:p>
          <a:p>
            <a:pPr marL="228600" indent="-228600">
              <a:buFont typeface="+mj-lt"/>
              <a:buAutoNum type="arabicPeriod"/>
            </a:pPr>
            <a:endParaRPr lang="da-DK" sz="1200"/>
          </a:p>
          <a:p>
            <a:pPr marL="228600" indent="-228600">
              <a:buFont typeface="+mj-lt"/>
              <a:buAutoNum type="arabicPeriod"/>
            </a:pPr>
            <a:r>
              <a:rPr lang="da-DK" sz="1200"/>
              <a:t>Følgende materiale fra nuværende og tidligere skoleår </a:t>
            </a:r>
            <a:r>
              <a:rPr lang="da-DK" sz="1200" b="1"/>
              <a:t>skal</a:t>
            </a:r>
            <a:r>
              <a:rPr lang="da-DK" sz="1200"/>
              <a:t> bevares og derfor arkiveres i eDoc:</a:t>
            </a:r>
          </a:p>
          <a:p>
            <a:pPr marL="499110" lvl="1" indent="-228600"/>
            <a:r>
              <a:rPr lang="da-DK" sz="1200"/>
              <a:t>Vedtægter, interne politikker og retningslinjer vedr. arbejdsmiljø</a:t>
            </a:r>
          </a:p>
          <a:p>
            <a:pPr marL="499110" lvl="1" indent="-228600"/>
            <a:r>
              <a:rPr lang="da-DK" sz="1200"/>
              <a:t>Dagsordener, beslutnings- og forhandlingsreferater samt mødereferater</a:t>
            </a:r>
          </a:p>
          <a:p>
            <a:pPr lvl="1" indent="0">
              <a:buNone/>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Download det materiale, som hører under de typer, der nævnes i punkt 2. Du kan med fordel bruge zip-funktionen og derefter gemme det på din computer inden arkivering til eDoc</a:t>
            </a:r>
            <a:r>
              <a:rPr lang="da-DK" sz="1200">
                <a:solidFill>
                  <a:srgbClr val="000000"/>
                </a:solidFill>
                <a:latin typeface="Calibri" panose="020F0502020204030204"/>
              </a:rPr>
              <a:t>.</a:t>
            </a:r>
          </a:p>
          <a:p>
            <a:pPr lvl="1" indent="0">
              <a:buNone/>
            </a:pPr>
            <a:endParaRPr lang="da-DK" sz="1200">
              <a:solidFill>
                <a:srgbClr val="000000"/>
              </a:solidFill>
              <a:latin typeface="Calibri" panose="020F0502020204030204"/>
            </a:endParaRPr>
          </a:p>
          <a:p>
            <a:pPr lvl="1" indent="0">
              <a:buNone/>
            </a:pPr>
            <a:endParaRPr lang="da-DK" sz="1200">
              <a:solidFill>
                <a:srgbClr val="000000"/>
              </a:solidFill>
              <a:latin typeface="Calibri" panose="020F0502020204030204"/>
            </a:endParaRPr>
          </a:p>
          <a:p>
            <a:pPr lvl="1" indent="0">
              <a:buNone/>
            </a:pPr>
            <a:endParaRPr lang="da-DK" sz="1200">
              <a:solidFill>
                <a:srgbClr val="000000"/>
              </a:solidFill>
              <a:latin typeface="Calibri" panose="020F0502020204030204"/>
            </a:endParaRPr>
          </a:p>
          <a:p>
            <a:pPr lvl="1" indent="0">
              <a:buNone/>
            </a:pPr>
            <a:r>
              <a:rPr lang="da-DK" sz="1200">
                <a:solidFill>
                  <a:srgbClr val="000000"/>
                </a:solidFill>
                <a:latin typeface="Calibri" panose="020F0502020204030204"/>
              </a:rPr>
              <a:t>I skal selvfølgelig IKKE arkivere materiale, som I tidligere har lagt i eDoc.</a:t>
            </a: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LEDELSE</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pic>
        <p:nvPicPr>
          <p:cNvPr id="2" name="Billede 1">
            <a:extLst>
              <a:ext uri="{FF2B5EF4-FFF2-40B4-BE49-F238E27FC236}">
                <a16:creationId xmlns:a16="http://schemas.microsoft.com/office/drawing/2014/main" id="{68D93AE5-EA93-4EF2-BC73-7FC234982AB1}"/>
              </a:ext>
            </a:extLst>
          </p:cNvPr>
          <p:cNvPicPr>
            <a:picLocks noChangeAspect="1"/>
          </p:cNvPicPr>
          <p:nvPr/>
        </p:nvPicPr>
        <p:blipFill>
          <a:blip r:embed="rId3"/>
          <a:stretch>
            <a:fillRect/>
          </a:stretch>
        </p:blipFill>
        <p:spPr>
          <a:xfrm>
            <a:off x="4359560" y="4571142"/>
            <a:ext cx="914763" cy="860953"/>
          </a:xfrm>
          <a:prstGeom prst="rect">
            <a:avLst/>
          </a:prstGeom>
          <a:ln>
            <a:solidFill>
              <a:schemeClr val="accent1"/>
            </a:solidFill>
          </a:ln>
        </p:spPr>
      </p:pic>
      <p:sp>
        <p:nvSpPr>
          <p:cNvPr id="9" name="Shape 703">
            <a:extLst>
              <a:ext uri="{FF2B5EF4-FFF2-40B4-BE49-F238E27FC236}">
                <a16:creationId xmlns:a16="http://schemas.microsoft.com/office/drawing/2014/main" id="{52863D96-5AED-4816-9361-183BB3414DD4}"/>
              </a:ext>
            </a:extLst>
          </p:cNvPr>
          <p:cNvSpPr/>
          <p:nvPr/>
        </p:nvSpPr>
        <p:spPr>
          <a:xfrm>
            <a:off x="3306069" y="471649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25959011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02E55"/>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Individuel</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4</a:t>
            </a:r>
          </a:p>
        </p:txBody>
      </p:sp>
    </p:spTree>
    <p:custDataLst>
      <p:tags r:id="rId1"/>
    </p:custDataLst>
    <p:extLst>
      <p:ext uri="{BB962C8B-B14F-4D97-AF65-F5344CB8AC3E}">
        <p14:creationId xmlns:p14="http://schemas.microsoft.com/office/powerpoint/2010/main" val="19960518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lede 23">
            <a:extLst>
              <a:ext uri="{FF2B5EF4-FFF2-40B4-BE49-F238E27FC236}">
                <a16:creationId xmlns:a16="http://schemas.microsoft.com/office/drawing/2014/main" id="{B9E92FD0-FC47-49A3-B9C1-5B1A83D94642}"/>
              </a:ext>
            </a:extLst>
          </p:cNvPr>
          <p:cNvPicPr>
            <a:picLocks noChangeAspect="1"/>
          </p:cNvPicPr>
          <p:nvPr/>
        </p:nvPicPr>
        <p:blipFill rotWithShape="1">
          <a:blip r:embed="rId4"/>
          <a:srcRect l="-1" t="18982" r="77063" b="66605"/>
          <a:stretch/>
        </p:blipFill>
        <p:spPr>
          <a:xfrm>
            <a:off x="4245307" y="5755138"/>
            <a:ext cx="1606412" cy="630811"/>
          </a:xfrm>
          <a:prstGeom prst="rect">
            <a:avLst/>
          </a:prstGeom>
          <a:ln>
            <a:solidFill>
              <a:srgbClr val="1F7298"/>
            </a:solidFill>
          </a:ln>
        </p:spPr>
      </p:pic>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Flytte elevplaner (historiske)</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a:bodyPr>
          <a:lstStyle/>
          <a:p>
            <a:r>
              <a:rPr lang="da-DK"/>
              <a:t>FLYTTE ELEVPLANER (HISTORISKE)</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823086"/>
            <a:ext cx="5030736"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spcBef>
                <a:spcPts val="2133"/>
              </a:spcBef>
            </a:pPr>
            <a:r>
              <a:rPr lang="da-DK" sz="1200"/>
              <a:t>For at elevplanerne kan flyttes automatisk til SkoleIntra skal du gemme dem i PDF-format.</a:t>
            </a:r>
          </a:p>
          <a:p>
            <a:pPr>
              <a:spcBef>
                <a:spcPts val="2133"/>
              </a:spcBef>
            </a:pPr>
            <a:r>
              <a:rPr lang="da-DK" sz="1200"/>
              <a:t>Det er vigtigt, at du følger vejledningen på de næste sider, så du undgår ekstra arbejdsgange og sikrer, at elevplanerne kommer det rigtige sted hen, når data flyttes fra SkoleIntra til Aula</a:t>
            </a:r>
            <a:r>
              <a:rPr lang="da" sz="1200"/>
              <a:t>.</a:t>
            </a:r>
          </a:p>
          <a:p>
            <a:pPr>
              <a:spcBef>
                <a:spcPts val="2133"/>
              </a:spcBef>
            </a:pPr>
            <a:r>
              <a:rPr lang="da-DK" sz="1200" b="1"/>
              <a:t>Første gang du følger vejledningen </a:t>
            </a:r>
            <a:r>
              <a:rPr lang="da" sz="1200" b="1"/>
              <a:t>er det en god ide at t</a:t>
            </a:r>
            <a:r>
              <a:rPr lang="da-DK" sz="1200" b="1" err="1"/>
              <a:t>jekke</a:t>
            </a:r>
            <a:r>
              <a:rPr lang="da-DK" sz="1200"/>
              <a:t>, at elevplanen er landet det rigtige sted. Du tjekker således:</a:t>
            </a:r>
          </a:p>
          <a:p>
            <a:pPr marL="228600" indent="-228600">
              <a:spcBef>
                <a:spcPts val="2133"/>
              </a:spcBef>
              <a:buAutoNum type="arabicPeriod"/>
            </a:pPr>
            <a:r>
              <a:rPr lang="da-DK" sz="1200"/>
              <a:t>Klik på ”Databaser” under ”Koordination”</a:t>
            </a:r>
          </a:p>
          <a:p>
            <a:pPr marL="228600" indent="-228600">
              <a:spcBef>
                <a:spcPts val="2133"/>
              </a:spcBef>
              <a:buAutoNum type="arabicPeriod"/>
            </a:pPr>
            <a:endParaRPr lang="da-DK" sz="1200"/>
          </a:p>
          <a:p>
            <a:pPr marL="228600" indent="-228600">
              <a:spcBef>
                <a:spcPts val="2133"/>
              </a:spcBef>
              <a:buAutoNum type="arabicPeriod"/>
            </a:pPr>
            <a:endParaRPr lang="da-DK" sz="1200"/>
          </a:p>
          <a:p>
            <a:pPr marL="228600" indent="-228600">
              <a:spcBef>
                <a:spcPts val="2133"/>
              </a:spcBef>
              <a:buFont typeface="Arial" panose="020B0604020202020204" pitchFamily="34" charset="0"/>
              <a:buAutoNum type="arabicPeriod"/>
            </a:pPr>
            <a:r>
              <a:rPr lang="da-DK" sz="1200">
                <a:solidFill>
                  <a:srgbClr val="000000"/>
                </a:solidFill>
                <a:latin typeface="Calibri" panose="020F0502020204030204"/>
              </a:rPr>
              <a:t>Klik på ”Elever”</a:t>
            </a:r>
          </a:p>
          <a:p>
            <a:pPr marL="228600" indent="-228600">
              <a:spcBef>
                <a:spcPts val="2133"/>
              </a:spcBef>
              <a:buAutoNum type="arabicPeriod"/>
            </a:pPr>
            <a:endParaRPr lang="da-DK" sz="1200"/>
          </a:p>
          <a:p>
            <a:pPr marL="228600" indent="-228600">
              <a:spcBef>
                <a:spcPts val="2133"/>
              </a:spcBef>
              <a:buAutoNum type="arabicPeriod"/>
            </a:pPr>
            <a:endParaRPr lang="da-DK" sz="1200"/>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5834814"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r>
              <a:rPr lang="da-DK" sz="1200">
                <a:solidFill>
                  <a:srgbClr val="000000"/>
                </a:solidFill>
                <a:latin typeface="Calibri" panose="020F0502020204030204"/>
              </a:rPr>
              <a:t>Klik på ”Elevkartotek”</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r>
              <a:rPr lang="da-DK" sz="1200">
                <a:solidFill>
                  <a:srgbClr val="000000"/>
                </a:solidFill>
                <a:latin typeface="Calibri" panose="020F0502020204030204"/>
              </a:rPr>
              <a:t>Klik på en af elevernes navne. På ”Elevens kort” er ”Elevens mappe” i menuen i venstre side. Elevplanerne vil være på listen, hvis de er overført korrekt.</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8" name="Shape 350">
            <a:extLst>
              <a:ext uri="{FF2B5EF4-FFF2-40B4-BE49-F238E27FC236}">
                <a16:creationId xmlns:a16="http://schemas.microsoft.com/office/drawing/2014/main" id="{0E39518B-2314-4587-8A2F-C34DA438736A}"/>
              </a:ext>
            </a:extLst>
          </p:cNvPr>
          <p:cNvPicPr preferRelativeResize="0"/>
          <p:nvPr/>
        </p:nvPicPr>
        <p:blipFill rotWithShape="1">
          <a:blip r:embed="rId5">
            <a:alphaModFix/>
          </a:blip>
          <a:srcRect r="19402" b="26898"/>
          <a:stretch/>
        </p:blipFill>
        <p:spPr>
          <a:xfrm>
            <a:off x="4243451" y="3878729"/>
            <a:ext cx="1606411" cy="1579096"/>
          </a:xfrm>
          <a:prstGeom prst="rect">
            <a:avLst/>
          </a:prstGeom>
          <a:noFill/>
          <a:ln>
            <a:solidFill>
              <a:srgbClr val="1F7298"/>
            </a:solidFill>
          </a:ln>
        </p:spPr>
      </p:pic>
      <p:sp>
        <p:nvSpPr>
          <p:cNvPr id="25" name="Shape 703">
            <a:extLst>
              <a:ext uri="{FF2B5EF4-FFF2-40B4-BE49-F238E27FC236}">
                <a16:creationId xmlns:a16="http://schemas.microsoft.com/office/drawing/2014/main" id="{329B4E5C-AF4D-4615-8EB5-8C41EE05A241}"/>
              </a:ext>
            </a:extLst>
          </p:cNvPr>
          <p:cNvSpPr/>
          <p:nvPr/>
        </p:nvSpPr>
        <p:spPr>
          <a:xfrm>
            <a:off x="3105683" y="4648296"/>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Shape 703">
            <a:extLst>
              <a:ext uri="{FF2B5EF4-FFF2-40B4-BE49-F238E27FC236}">
                <a16:creationId xmlns:a16="http://schemas.microsoft.com/office/drawing/2014/main" id="{1A0EC809-8CCD-4CAD-8610-F3540E523A40}"/>
              </a:ext>
            </a:extLst>
          </p:cNvPr>
          <p:cNvSpPr/>
          <p:nvPr/>
        </p:nvSpPr>
        <p:spPr>
          <a:xfrm>
            <a:off x="3133673" y="559332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7" name="Billede 26">
            <a:extLst>
              <a:ext uri="{FF2B5EF4-FFF2-40B4-BE49-F238E27FC236}">
                <a16:creationId xmlns:a16="http://schemas.microsoft.com/office/drawing/2014/main" id="{28E2E5FF-A5FD-4C99-88A0-17B2A183F38E}"/>
              </a:ext>
            </a:extLst>
          </p:cNvPr>
          <p:cNvPicPr>
            <a:picLocks noChangeAspect="1"/>
          </p:cNvPicPr>
          <p:nvPr/>
        </p:nvPicPr>
        <p:blipFill rotWithShape="1">
          <a:blip r:embed="rId4"/>
          <a:srcRect l="43098" r="11712" b="57421"/>
          <a:stretch/>
        </p:blipFill>
        <p:spPr>
          <a:xfrm>
            <a:off x="10189287" y="2133325"/>
            <a:ext cx="1453900" cy="856179"/>
          </a:xfrm>
          <a:prstGeom prst="rect">
            <a:avLst/>
          </a:prstGeom>
          <a:ln>
            <a:solidFill>
              <a:srgbClr val="1F7298"/>
            </a:solidFill>
          </a:ln>
        </p:spPr>
      </p:pic>
      <p:sp>
        <p:nvSpPr>
          <p:cNvPr id="28" name="Shape 703">
            <a:extLst>
              <a:ext uri="{FF2B5EF4-FFF2-40B4-BE49-F238E27FC236}">
                <a16:creationId xmlns:a16="http://schemas.microsoft.com/office/drawing/2014/main" id="{FBA3D62A-0709-4BE8-B009-64075A410283}"/>
              </a:ext>
            </a:extLst>
          </p:cNvPr>
          <p:cNvSpPr/>
          <p:nvPr/>
        </p:nvSpPr>
        <p:spPr>
          <a:xfrm>
            <a:off x="9006487" y="2182486"/>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Billede 28">
            <a:extLst>
              <a:ext uri="{FF2B5EF4-FFF2-40B4-BE49-F238E27FC236}">
                <a16:creationId xmlns:a16="http://schemas.microsoft.com/office/drawing/2014/main" id="{427906B5-2056-42F4-90FE-715085CA1CC4}"/>
              </a:ext>
            </a:extLst>
          </p:cNvPr>
          <p:cNvPicPr>
            <a:picLocks noChangeAspect="1"/>
          </p:cNvPicPr>
          <p:nvPr/>
        </p:nvPicPr>
        <p:blipFill rotWithShape="1">
          <a:blip r:embed="rId6">
            <a:extLst>
              <a:ext uri="{28A0092B-C50C-407E-A947-70E740481C1C}">
                <a14:useLocalDpi xmlns:a14="http://schemas.microsoft.com/office/drawing/2010/main" val="0"/>
              </a:ext>
            </a:extLst>
          </a:blip>
          <a:srcRect r="72693" b="65602"/>
          <a:stretch/>
        </p:blipFill>
        <p:spPr>
          <a:xfrm>
            <a:off x="9415245" y="4715176"/>
            <a:ext cx="2239783" cy="1356680"/>
          </a:xfrm>
          <a:prstGeom prst="rect">
            <a:avLst/>
          </a:prstGeom>
        </p:spPr>
      </p:pic>
      <p:sp>
        <p:nvSpPr>
          <p:cNvPr id="30" name="Shape 703">
            <a:extLst>
              <a:ext uri="{FF2B5EF4-FFF2-40B4-BE49-F238E27FC236}">
                <a16:creationId xmlns:a16="http://schemas.microsoft.com/office/drawing/2014/main" id="{06E35E42-D9E0-4C05-92CF-F2EF0AB08BAD}"/>
              </a:ext>
            </a:extLst>
          </p:cNvPr>
          <p:cNvSpPr/>
          <p:nvPr/>
        </p:nvSpPr>
        <p:spPr>
          <a:xfrm>
            <a:off x="8231517" y="514247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Billede 1">
            <a:extLst>
              <a:ext uri="{FF2B5EF4-FFF2-40B4-BE49-F238E27FC236}">
                <a16:creationId xmlns:a16="http://schemas.microsoft.com/office/drawing/2014/main" id="{0B5747AB-C76D-4E3E-B7EF-6A1A408B3D3C}"/>
              </a:ext>
            </a:extLst>
          </p:cNvPr>
          <p:cNvPicPr>
            <a:picLocks noChangeAspect="1"/>
          </p:cNvPicPr>
          <p:nvPr/>
        </p:nvPicPr>
        <p:blipFill>
          <a:blip r:embed="rId7"/>
          <a:stretch>
            <a:fillRect/>
          </a:stretch>
        </p:blipFill>
        <p:spPr>
          <a:xfrm>
            <a:off x="6762564" y="3758542"/>
            <a:ext cx="4892464" cy="2933954"/>
          </a:xfrm>
          <a:prstGeom prst="rect">
            <a:avLst/>
          </a:prstGeom>
          <a:ln>
            <a:solidFill>
              <a:schemeClr val="accent1">
                <a:lumMod val="75000"/>
              </a:schemeClr>
            </a:solidFill>
          </a:ln>
        </p:spPr>
      </p:pic>
      <p:sp>
        <p:nvSpPr>
          <p:cNvPr id="19" name="Rektangel: afrundede hjørner 18">
            <a:extLst>
              <a:ext uri="{FF2B5EF4-FFF2-40B4-BE49-F238E27FC236}">
                <a16:creationId xmlns:a16="http://schemas.microsoft.com/office/drawing/2014/main" id="{A79A1A4C-31E6-4FD2-B517-DD6D5630E84C}"/>
              </a:ext>
            </a:extLst>
          </p:cNvPr>
          <p:cNvSpPr/>
          <p:nvPr/>
        </p:nvSpPr>
        <p:spPr>
          <a:xfrm>
            <a:off x="6822577" y="5329839"/>
            <a:ext cx="4256460" cy="113573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Shape 358">
            <a:extLst>
              <a:ext uri="{FF2B5EF4-FFF2-40B4-BE49-F238E27FC236}">
                <a16:creationId xmlns:a16="http://schemas.microsoft.com/office/drawing/2014/main" id="{4E61BF3F-7B00-4870-AA1D-57B9C5AC45A1}"/>
              </a:ext>
            </a:extLst>
          </p:cNvPr>
          <p:cNvSpPr/>
          <p:nvPr/>
        </p:nvSpPr>
        <p:spPr>
          <a:xfrm>
            <a:off x="10520387" y="276136"/>
            <a:ext cx="1264400" cy="1264400"/>
          </a:xfrm>
          <a:prstGeom prst="ellipse">
            <a:avLst/>
          </a:prstGeom>
          <a:solidFill>
            <a:srgbClr val="002E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Shape 363">
            <a:extLst>
              <a:ext uri="{FF2B5EF4-FFF2-40B4-BE49-F238E27FC236}">
                <a16:creationId xmlns:a16="http://schemas.microsoft.com/office/drawing/2014/main" id="{6A582A74-DD78-47A9-B0BC-93B0C4DAC051}"/>
              </a:ext>
            </a:extLst>
          </p:cNvPr>
          <p:cNvSpPr txBox="1"/>
          <p:nvPr/>
        </p:nvSpPr>
        <p:spPr>
          <a:xfrm>
            <a:off x="10520387" y="589077"/>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INDIVIDUELT</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Tree>
    <p:custDataLst>
      <p:tags r:id="rId1"/>
    </p:custDataLst>
    <p:extLst>
      <p:ext uri="{BB962C8B-B14F-4D97-AF65-F5344CB8AC3E}">
        <p14:creationId xmlns:p14="http://schemas.microsoft.com/office/powerpoint/2010/main" val="30323686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58">
            <a:extLst>
              <a:ext uri="{FF2B5EF4-FFF2-40B4-BE49-F238E27FC236}">
                <a16:creationId xmlns:a16="http://schemas.microsoft.com/office/drawing/2014/main" id="{5D87D046-AD58-4B92-BB15-44A0E8ADF195}"/>
              </a:ext>
            </a:extLst>
          </p:cNvPr>
          <p:cNvSpPr/>
          <p:nvPr/>
        </p:nvSpPr>
        <p:spPr>
          <a:xfrm>
            <a:off x="10530220" y="266304"/>
            <a:ext cx="1264400" cy="1264400"/>
          </a:xfrm>
          <a:prstGeom prst="ellipse">
            <a:avLst/>
          </a:prstGeom>
          <a:solidFill>
            <a:srgbClr val="002E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Shape 363">
            <a:extLst>
              <a:ext uri="{FF2B5EF4-FFF2-40B4-BE49-F238E27FC236}">
                <a16:creationId xmlns:a16="http://schemas.microsoft.com/office/drawing/2014/main" id="{6A35FFD9-C5AF-44BE-8721-06E9DE773CFC}"/>
              </a:ext>
            </a:extLst>
          </p:cNvPr>
          <p:cNvSpPr txBox="1"/>
          <p:nvPr/>
        </p:nvSpPr>
        <p:spPr>
          <a:xfrm>
            <a:off x="10530220" y="579245"/>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INDIVIDUELT</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Flytte elevplaner (historiske)</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a:bodyPr>
          <a:lstStyle/>
          <a:p>
            <a:r>
              <a:rPr lang="da-DK"/>
              <a:t>FLYTTE ELEVPLANER (HISTORISKE)</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”Værktøj” i venstre side</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”Evaluering”</a:t>
            </a: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”Elevplaner”</a:t>
            </a: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605015"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r>
              <a:rPr lang="da-DK" sz="1200">
                <a:solidFill>
                  <a:srgbClr val="000000"/>
                </a:solidFill>
                <a:latin typeface="Calibri" panose="020F0502020204030204"/>
              </a:rPr>
              <a:t>Klik på ”Dan elevplaner som PDF-format” i højre side</a:t>
            </a: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r>
              <a:rPr lang="da-DK" sz="1200">
                <a:solidFill>
                  <a:srgbClr val="000000"/>
                </a:solidFill>
                <a:latin typeface="Calibri" panose="020F0502020204030204"/>
              </a:rPr>
              <a:t>Vælg klasse og skoleår og markér derefter alle elever</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endParaRPr lang="da-DK" sz="1200">
              <a:solidFill>
                <a:srgbClr val="000000"/>
              </a:solidFill>
              <a:latin typeface="Calibri" panose="020F0502020204030204"/>
            </a:endParaRP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4"/>
              <a:tabLst/>
              <a:defRPr/>
            </a:pPr>
            <a:r>
              <a:rPr lang="da-DK" sz="1200">
                <a:solidFill>
                  <a:srgbClr val="000000"/>
                </a:solidFill>
                <a:latin typeface="Calibri" panose="020F0502020204030204"/>
              </a:rPr>
              <a:t>Klik på ”Dan PDF-udgave”</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8" name="Shape 350">
            <a:extLst>
              <a:ext uri="{FF2B5EF4-FFF2-40B4-BE49-F238E27FC236}">
                <a16:creationId xmlns:a16="http://schemas.microsoft.com/office/drawing/2014/main" id="{0E39518B-2314-4587-8A2F-C34DA438736A}"/>
              </a:ext>
            </a:extLst>
          </p:cNvPr>
          <p:cNvPicPr preferRelativeResize="0"/>
          <p:nvPr/>
        </p:nvPicPr>
        <p:blipFill rotWithShape="1">
          <a:blip r:embed="rId4">
            <a:alphaModFix/>
          </a:blip>
          <a:srcRect r="19402" b="23764"/>
          <a:stretch/>
        </p:blipFill>
        <p:spPr>
          <a:xfrm>
            <a:off x="4243452" y="1870619"/>
            <a:ext cx="1520172" cy="1558382"/>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75908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Shape 703">
            <a:extLst>
              <a:ext uri="{FF2B5EF4-FFF2-40B4-BE49-F238E27FC236}">
                <a16:creationId xmlns:a16="http://schemas.microsoft.com/office/drawing/2014/main" id="{2A50B54E-4F7D-4419-9342-C0ECD59E4E9D}"/>
              </a:ext>
            </a:extLst>
          </p:cNvPr>
          <p:cNvSpPr/>
          <p:nvPr/>
        </p:nvSpPr>
        <p:spPr>
          <a:xfrm>
            <a:off x="3105683" y="566740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Shape 383">
            <a:extLst>
              <a:ext uri="{FF2B5EF4-FFF2-40B4-BE49-F238E27FC236}">
                <a16:creationId xmlns:a16="http://schemas.microsoft.com/office/drawing/2014/main" id="{5BEDF9BB-736B-4669-A8B9-7AA87E671609}"/>
              </a:ext>
            </a:extLst>
          </p:cNvPr>
          <p:cNvPicPr preferRelativeResize="0"/>
          <p:nvPr/>
        </p:nvPicPr>
        <p:blipFill>
          <a:blip r:embed="rId5">
            <a:alphaModFix/>
          </a:blip>
          <a:stretch>
            <a:fillRect/>
          </a:stretch>
        </p:blipFill>
        <p:spPr>
          <a:xfrm>
            <a:off x="4243452" y="3632490"/>
            <a:ext cx="1522584" cy="1385128"/>
          </a:xfrm>
          <a:prstGeom prst="rect">
            <a:avLst/>
          </a:prstGeom>
          <a:noFill/>
          <a:ln>
            <a:solidFill>
              <a:srgbClr val="1F7298"/>
            </a:solidFill>
          </a:ln>
        </p:spPr>
      </p:pic>
      <p:sp>
        <p:nvSpPr>
          <p:cNvPr id="25" name="Shape 703">
            <a:extLst>
              <a:ext uri="{FF2B5EF4-FFF2-40B4-BE49-F238E27FC236}">
                <a16:creationId xmlns:a16="http://schemas.microsoft.com/office/drawing/2014/main" id="{329B4E5C-AF4D-4615-8EB5-8C41EE05A241}"/>
              </a:ext>
            </a:extLst>
          </p:cNvPr>
          <p:cNvSpPr/>
          <p:nvPr/>
        </p:nvSpPr>
        <p:spPr>
          <a:xfrm>
            <a:off x="3105683" y="4495896"/>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Shape 385">
            <a:extLst>
              <a:ext uri="{FF2B5EF4-FFF2-40B4-BE49-F238E27FC236}">
                <a16:creationId xmlns:a16="http://schemas.microsoft.com/office/drawing/2014/main" id="{84CDFAB8-77A5-4412-AEE6-3F2EF5A0CDCD}"/>
              </a:ext>
            </a:extLst>
          </p:cNvPr>
          <p:cNvPicPr preferRelativeResize="0"/>
          <p:nvPr/>
        </p:nvPicPr>
        <p:blipFill>
          <a:blip r:embed="rId6">
            <a:alphaModFix/>
          </a:blip>
          <a:stretch>
            <a:fillRect/>
          </a:stretch>
        </p:blipFill>
        <p:spPr>
          <a:xfrm>
            <a:off x="4274898" y="5320079"/>
            <a:ext cx="1457280" cy="1177573"/>
          </a:xfrm>
          <a:prstGeom prst="rect">
            <a:avLst/>
          </a:prstGeom>
          <a:noFill/>
          <a:ln>
            <a:solidFill>
              <a:srgbClr val="1F7298"/>
            </a:solidFill>
          </a:ln>
        </p:spPr>
      </p:pic>
      <p:pic>
        <p:nvPicPr>
          <p:cNvPr id="27" name="Shape 387">
            <a:extLst>
              <a:ext uri="{FF2B5EF4-FFF2-40B4-BE49-F238E27FC236}">
                <a16:creationId xmlns:a16="http://schemas.microsoft.com/office/drawing/2014/main" id="{A58A4D3A-522B-4C4B-A23E-46AD95E75490}"/>
              </a:ext>
            </a:extLst>
          </p:cNvPr>
          <p:cNvPicPr preferRelativeResize="0"/>
          <p:nvPr/>
        </p:nvPicPr>
        <p:blipFill rotWithShape="1">
          <a:blip r:embed="rId7">
            <a:alphaModFix/>
          </a:blip>
          <a:srcRect l="12540" r="8791"/>
          <a:stretch/>
        </p:blipFill>
        <p:spPr>
          <a:xfrm>
            <a:off x="10408106" y="2243099"/>
            <a:ext cx="1518462" cy="876429"/>
          </a:xfrm>
          <a:prstGeom prst="rect">
            <a:avLst/>
          </a:prstGeom>
          <a:noFill/>
          <a:ln>
            <a:solidFill>
              <a:srgbClr val="1F7298"/>
            </a:solidFill>
          </a:ln>
        </p:spPr>
      </p:pic>
      <p:sp>
        <p:nvSpPr>
          <p:cNvPr id="37" name="Shape 703">
            <a:extLst>
              <a:ext uri="{FF2B5EF4-FFF2-40B4-BE49-F238E27FC236}">
                <a16:creationId xmlns:a16="http://schemas.microsoft.com/office/drawing/2014/main" id="{1A0EC809-8CCD-4CAD-8610-F3540E523A40}"/>
              </a:ext>
            </a:extLst>
          </p:cNvPr>
          <p:cNvSpPr/>
          <p:nvPr/>
        </p:nvSpPr>
        <p:spPr>
          <a:xfrm>
            <a:off x="9301762" y="236978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Billede 27">
            <a:extLst>
              <a:ext uri="{FF2B5EF4-FFF2-40B4-BE49-F238E27FC236}">
                <a16:creationId xmlns:a16="http://schemas.microsoft.com/office/drawing/2014/main" id="{E5F594A8-9735-49C5-8261-35DFACCD8E4F}"/>
              </a:ext>
            </a:extLst>
          </p:cNvPr>
          <p:cNvPicPr>
            <a:picLocks noChangeAspect="1"/>
          </p:cNvPicPr>
          <p:nvPr/>
        </p:nvPicPr>
        <p:blipFill rotWithShape="1">
          <a:blip r:embed="rId8"/>
          <a:srcRect l="6572" t="13002" r="39742"/>
          <a:stretch/>
        </p:blipFill>
        <p:spPr>
          <a:xfrm>
            <a:off x="10408106" y="3767127"/>
            <a:ext cx="1518462" cy="1284212"/>
          </a:xfrm>
          <a:prstGeom prst="rect">
            <a:avLst/>
          </a:prstGeom>
          <a:ln>
            <a:solidFill>
              <a:srgbClr val="1F7298"/>
            </a:solidFill>
          </a:ln>
        </p:spPr>
      </p:pic>
      <p:sp>
        <p:nvSpPr>
          <p:cNvPr id="29" name="Shape 703">
            <a:extLst>
              <a:ext uri="{FF2B5EF4-FFF2-40B4-BE49-F238E27FC236}">
                <a16:creationId xmlns:a16="http://schemas.microsoft.com/office/drawing/2014/main" id="{79C3F4F8-0E58-4112-AE5A-98152693AED6}"/>
              </a:ext>
            </a:extLst>
          </p:cNvPr>
          <p:cNvSpPr/>
          <p:nvPr/>
        </p:nvSpPr>
        <p:spPr>
          <a:xfrm>
            <a:off x="9301762" y="367107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0" name="Shape 389">
            <a:extLst>
              <a:ext uri="{FF2B5EF4-FFF2-40B4-BE49-F238E27FC236}">
                <a16:creationId xmlns:a16="http://schemas.microsoft.com/office/drawing/2014/main" id="{DF6E0F5D-47FD-4FD8-801F-F9EDBDB1788B}"/>
              </a:ext>
            </a:extLst>
          </p:cNvPr>
          <p:cNvPicPr preferRelativeResize="0"/>
          <p:nvPr/>
        </p:nvPicPr>
        <p:blipFill rotWithShape="1">
          <a:blip r:embed="rId9">
            <a:alphaModFix/>
          </a:blip>
          <a:srcRect l="7534" t="57734" r="10917" b="12199"/>
          <a:stretch/>
        </p:blipFill>
        <p:spPr>
          <a:xfrm>
            <a:off x="10408106" y="5339091"/>
            <a:ext cx="1523710" cy="331147"/>
          </a:xfrm>
          <a:prstGeom prst="rect">
            <a:avLst/>
          </a:prstGeom>
          <a:noFill/>
          <a:ln>
            <a:solidFill>
              <a:srgbClr val="1F7298"/>
            </a:solidFill>
          </a:ln>
        </p:spPr>
      </p:pic>
      <p:sp>
        <p:nvSpPr>
          <p:cNvPr id="31" name="Shape 703">
            <a:extLst>
              <a:ext uri="{FF2B5EF4-FFF2-40B4-BE49-F238E27FC236}">
                <a16:creationId xmlns:a16="http://schemas.microsoft.com/office/drawing/2014/main" id="{D6455F51-8953-4E56-AC25-D8314AAC1630}"/>
              </a:ext>
            </a:extLst>
          </p:cNvPr>
          <p:cNvSpPr/>
          <p:nvPr/>
        </p:nvSpPr>
        <p:spPr>
          <a:xfrm>
            <a:off x="9301762" y="5165630"/>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12666036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hape 358">
            <a:extLst>
              <a:ext uri="{FF2B5EF4-FFF2-40B4-BE49-F238E27FC236}">
                <a16:creationId xmlns:a16="http://schemas.microsoft.com/office/drawing/2014/main" id="{5CD4795E-C931-44BB-8531-1CF408F02889}"/>
              </a:ext>
            </a:extLst>
          </p:cNvPr>
          <p:cNvSpPr/>
          <p:nvPr/>
        </p:nvSpPr>
        <p:spPr>
          <a:xfrm>
            <a:off x="10535137" y="255421"/>
            <a:ext cx="1264400" cy="1264400"/>
          </a:xfrm>
          <a:prstGeom prst="ellipse">
            <a:avLst/>
          </a:prstGeom>
          <a:solidFill>
            <a:srgbClr val="002E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Shape 363">
            <a:extLst>
              <a:ext uri="{FF2B5EF4-FFF2-40B4-BE49-F238E27FC236}">
                <a16:creationId xmlns:a16="http://schemas.microsoft.com/office/drawing/2014/main" id="{D9D67E7A-09DF-4B70-8DA5-E623D57612C2}"/>
              </a:ext>
            </a:extLst>
          </p:cNvPr>
          <p:cNvSpPr txBox="1"/>
          <p:nvPr/>
        </p:nvSpPr>
        <p:spPr>
          <a:xfrm>
            <a:off x="10535137" y="568362"/>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INDIVIDUELT</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Flytte elevplaner (historiske)</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p:txBody>
          <a:bodyPr>
            <a:normAutofit/>
          </a:bodyPr>
          <a:lstStyle/>
          <a:p>
            <a:r>
              <a:rPr lang="da-DK"/>
              <a:t>FLYTTE ELEVPLANER (HISTORISKE)</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”OK” i dialogboksen. Når der står ”OK” ud for alle planer, må du fortsætte til punkt 8</a:t>
            </a: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r>
              <a:rPr lang="da-DK" sz="1200">
                <a:solidFill>
                  <a:srgbClr val="000000"/>
                </a:solidFill>
                <a:latin typeface="Calibri" panose="020F0502020204030204"/>
              </a:rPr>
              <a:t>Klik på ”Arkiver lokalt eller i elevmappe”</a:t>
            </a:r>
          </a:p>
          <a:p>
            <a:pPr marL="228600" marR="0" lvl="0" indent="-228600" algn="l" defTabSz="822960" rtl="0" eaLnBrk="1" fontAlgn="auto" latinLnBrk="0" hangingPunct="1">
              <a:lnSpc>
                <a:spcPct val="90000"/>
              </a:lnSpc>
              <a:spcBef>
                <a:spcPts val="900"/>
              </a:spcBef>
              <a:spcAft>
                <a:spcPts val="0"/>
              </a:spcAft>
              <a:buClrTx/>
              <a:buSzTx/>
              <a:buFont typeface="+mj-lt"/>
              <a:buAutoNum type="arabicPeriod" startAt="7"/>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7"/>
              <a:tabLst/>
              <a:defRPr/>
            </a:pPr>
            <a:endParaRPr lang="da-DK" sz="1200">
              <a:solidFill>
                <a:srgbClr val="000000"/>
              </a:solidFill>
              <a:latin typeface="Calibri" panose="020F0502020204030204"/>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7"/>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6" name="Billede 35">
            <a:extLst>
              <a:ext uri="{FF2B5EF4-FFF2-40B4-BE49-F238E27FC236}">
                <a16:creationId xmlns:a16="http://schemas.microsoft.com/office/drawing/2014/main" id="{EBF3BC8D-D1F0-44F7-9653-C86E8B341D1F}"/>
              </a:ext>
            </a:extLst>
          </p:cNvPr>
          <p:cNvPicPr>
            <a:picLocks noChangeAspect="1"/>
          </p:cNvPicPr>
          <p:nvPr/>
        </p:nvPicPr>
        <p:blipFill>
          <a:blip r:embed="rId4"/>
          <a:stretch>
            <a:fillRect/>
          </a:stretch>
        </p:blipFill>
        <p:spPr>
          <a:xfrm>
            <a:off x="2453601" y="2814086"/>
            <a:ext cx="3354772" cy="1615914"/>
          </a:xfrm>
          <a:prstGeom prst="rect">
            <a:avLst/>
          </a:prstGeom>
          <a:ln>
            <a:solidFill>
              <a:schemeClr val="accent1">
                <a:lumMod val="75000"/>
              </a:schemeClr>
            </a:solidFill>
          </a:ln>
        </p:spPr>
      </p:pic>
      <p:sp>
        <p:nvSpPr>
          <p:cNvPr id="38" name="Ellipse 37">
            <a:extLst>
              <a:ext uri="{FF2B5EF4-FFF2-40B4-BE49-F238E27FC236}">
                <a16:creationId xmlns:a16="http://schemas.microsoft.com/office/drawing/2014/main" id="{896DF18D-8F30-483B-8292-452B72AB145E}"/>
              </a:ext>
            </a:extLst>
          </p:cNvPr>
          <p:cNvSpPr/>
          <p:nvPr/>
        </p:nvSpPr>
        <p:spPr>
          <a:xfrm>
            <a:off x="4274898" y="3899487"/>
            <a:ext cx="949387" cy="57136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da-DK" sz="1867" kern="0">
              <a:solidFill>
                <a:srgbClr val="FF0000"/>
              </a:solidFill>
              <a:latin typeface="Arial"/>
              <a:sym typeface="Arial"/>
            </a:endParaRPr>
          </a:p>
        </p:txBody>
      </p:sp>
      <p:pic>
        <p:nvPicPr>
          <p:cNvPr id="2" name="Billede 1">
            <a:extLst>
              <a:ext uri="{FF2B5EF4-FFF2-40B4-BE49-F238E27FC236}">
                <a16:creationId xmlns:a16="http://schemas.microsoft.com/office/drawing/2014/main" id="{A3FBBCC9-3D01-486D-9447-8A935F91296A}"/>
              </a:ext>
            </a:extLst>
          </p:cNvPr>
          <p:cNvPicPr>
            <a:picLocks noChangeAspect="1"/>
          </p:cNvPicPr>
          <p:nvPr/>
        </p:nvPicPr>
        <p:blipFill>
          <a:blip r:embed="rId5"/>
          <a:stretch>
            <a:fillRect/>
          </a:stretch>
        </p:blipFill>
        <p:spPr>
          <a:xfrm>
            <a:off x="4168877" y="5092355"/>
            <a:ext cx="1639496" cy="726358"/>
          </a:xfrm>
          <a:prstGeom prst="rect">
            <a:avLst/>
          </a:prstGeom>
          <a:ln>
            <a:solidFill>
              <a:schemeClr val="accent1">
                <a:lumMod val="75000"/>
              </a:schemeClr>
            </a:solidFill>
          </a:ln>
        </p:spPr>
      </p:pic>
      <p:sp>
        <p:nvSpPr>
          <p:cNvPr id="12" name="Shape 703">
            <a:extLst>
              <a:ext uri="{FF2B5EF4-FFF2-40B4-BE49-F238E27FC236}">
                <a16:creationId xmlns:a16="http://schemas.microsoft.com/office/drawing/2014/main" id="{04F05515-51BC-41DD-A443-5D27C9743E8A}"/>
              </a:ext>
            </a:extLst>
          </p:cNvPr>
          <p:cNvSpPr/>
          <p:nvPr/>
        </p:nvSpPr>
        <p:spPr>
          <a:xfrm>
            <a:off x="3105683" y="525445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Shape 352">
            <a:extLst>
              <a:ext uri="{FF2B5EF4-FFF2-40B4-BE49-F238E27FC236}">
                <a16:creationId xmlns:a16="http://schemas.microsoft.com/office/drawing/2014/main" id="{6196F2BA-4B74-4FF0-AEEA-8348D763CC52}"/>
              </a:ext>
            </a:extLst>
          </p:cNvPr>
          <p:cNvSpPr txBox="1">
            <a:spLocks/>
          </p:cNvSpPr>
          <p:nvPr/>
        </p:nvSpPr>
        <p:spPr>
          <a:xfrm>
            <a:off x="6826740" y="1962528"/>
            <a:ext cx="3361478"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indent="-228600">
              <a:buFont typeface="+mj-lt"/>
              <a:buAutoNum type="arabicPeriod" startAt="9"/>
            </a:pPr>
            <a:r>
              <a:rPr lang="da-DK" sz="1200">
                <a:solidFill>
                  <a:srgbClr val="000000"/>
                </a:solidFill>
                <a:latin typeface="Calibri" panose="020F0502020204030204"/>
              </a:rPr>
              <a:t>Vælg klasse/hold og periode</a:t>
            </a:r>
          </a:p>
          <a:p>
            <a:pPr marL="228600" indent="-228600">
              <a:buFont typeface="+mj-lt"/>
              <a:buAutoNum type="arabicPeriod" startAt="9"/>
            </a:pPr>
            <a:endParaRPr lang="da-DK" sz="1200">
              <a:solidFill>
                <a:srgbClr val="000000"/>
              </a:solidFill>
              <a:latin typeface="Calibri" panose="020F0502020204030204"/>
            </a:endParaRPr>
          </a:p>
          <a:p>
            <a:pPr marL="228600" indent="-228600">
              <a:buFont typeface="+mj-lt"/>
              <a:buAutoNum type="arabicPeriod" startAt="9"/>
            </a:pPr>
            <a:endParaRPr lang="da-DK" sz="1200">
              <a:solidFill>
                <a:srgbClr val="000000"/>
              </a:solidFill>
              <a:latin typeface="Calibri" panose="020F0502020204030204"/>
            </a:endParaRPr>
          </a:p>
          <a:p>
            <a:pPr marL="228600" indent="-228600">
              <a:buFont typeface="+mj-lt"/>
              <a:buAutoNum type="arabicPeriod" startAt="9"/>
            </a:pPr>
            <a:endParaRPr lang="da-DK" sz="1200">
              <a:solidFill>
                <a:srgbClr val="000000"/>
              </a:solidFill>
              <a:latin typeface="Calibri" panose="020F0502020204030204"/>
            </a:endParaRPr>
          </a:p>
          <a:p>
            <a:pPr marL="228600" indent="-228600">
              <a:buFont typeface="+mj-lt"/>
              <a:buAutoNum type="arabicPeriod" startAt="9"/>
            </a:pPr>
            <a:r>
              <a:rPr lang="da-DK" sz="1200">
                <a:solidFill>
                  <a:srgbClr val="000000"/>
                </a:solidFill>
                <a:latin typeface="Calibri" panose="020F0502020204030204"/>
              </a:rPr>
              <a:t>Marker alle elever ved at sætte flueben øverst ud for ”Elever”</a:t>
            </a:r>
          </a:p>
          <a:p>
            <a:pPr marL="228600" indent="-228600">
              <a:buFont typeface="+mj-lt"/>
              <a:buAutoNum type="arabicPeriod" startAt="9"/>
            </a:pPr>
            <a:endParaRPr lang="da-DK" sz="1200">
              <a:solidFill>
                <a:srgbClr val="000000"/>
              </a:solidFill>
              <a:latin typeface="Calibri" panose="020F0502020204030204"/>
            </a:endParaRPr>
          </a:p>
          <a:p>
            <a:pPr marL="228600" indent="-228600">
              <a:buFont typeface="+mj-lt"/>
              <a:buAutoNum type="arabicPeriod" startAt="9"/>
            </a:pPr>
            <a:endParaRPr lang="da-DK" sz="1200">
              <a:solidFill>
                <a:srgbClr val="000000"/>
              </a:solidFill>
              <a:latin typeface="Calibri" panose="020F0502020204030204"/>
            </a:endParaRPr>
          </a:p>
          <a:p>
            <a:pPr marL="228600" indent="-228600">
              <a:buFont typeface="+mj-lt"/>
              <a:buAutoNum type="arabicPeriod" startAt="9"/>
            </a:pPr>
            <a:r>
              <a:rPr lang="da-DK" sz="1200">
                <a:solidFill>
                  <a:srgbClr val="000000"/>
                </a:solidFill>
                <a:latin typeface="Calibri" panose="020F0502020204030204"/>
              </a:rPr>
              <a:t>Klik på ”Arkiver i elevmappen”</a:t>
            </a:r>
          </a:p>
          <a:p>
            <a:pPr marL="228600" indent="-228600">
              <a:buFont typeface="+mj-lt"/>
              <a:buAutoNum type="arabicPeriod" startAt="9"/>
            </a:pPr>
            <a:endParaRPr lang="da-DK" sz="1200">
              <a:solidFill>
                <a:srgbClr val="000000"/>
              </a:solidFill>
              <a:latin typeface="Calibri" panose="020F0502020204030204"/>
            </a:endParaRPr>
          </a:p>
          <a:p>
            <a:pPr marL="228600" indent="-228600">
              <a:buFont typeface="+mj-lt"/>
              <a:buAutoNum type="arabicPeriod" startAt="9"/>
            </a:pPr>
            <a:endParaRPr lang="da-DK" sz="1200">
              <a:solidFill>
                <a:srgbClr val="000000"/>
              </a:solidFill>
              <a:latin typeface="Calibri" panose="020F0502020204030204"/>
            </a:endParaRPr>
          </a:p>
          <a:p>
            <a:pPr marL="228600" indent="-228600">
              <a:buFont typeface="+mj-lt"/>
              <a:buAutoNum type="arabicPeriod" startAt="9"/>
            </a:pPr>
            <a:r>
              <a:rPr lang="da-DK" sz="1200">
                <a:solidFill>
                  <a:srgbClr val="000000"/>
                </a:solidFill>
                <a:latin typeface="Calibri" panose="020F0502020204030204"/>
              </a:rPr>
              <a:t>Gentag punkt 1-11 til du har fået arkiveret ALLE elevplaner for ALLE elever for ALLE skoleår. Sørg for at udføre det tjek, som er beskrevet på første side, så du er sikker på, at elevplanen er ”landet” det rette sted!</a:t>
            </a:r>
          </a:p>
          <a:p>
            <a:pPr marL="0" marR="0" lvl="0" indent="0" algn="l" defTabSz="822960" rtl="0" eaLnBrk="1" fontAlgn="auto" latinLnBrk="0" hangingPunct="1">
              <a:lnSpc>
                <a:spcPct val="90000"/>
              </a:lnSpc>
              <a:spcBef>
                <a:spcPts val="900"/>
              </a:spcBef>
              <a:spcAft>
                <a:spcPts val="0"/>
              </a:spcAft>
              <a:buClrTx/>
              <a:buSzTx/>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pic>
        <p:nvPicPr>
          <p:cNvPr id="3" name="Billede 2">
            <a:extLst>
              <a:ext uri="{FF2B5EF4-FFF2-40B4-BE49-F238E27FC236}">
                <a16:creationId xmlns:a16="http://schemas.microsoft.com/office/drawing/2014/main" id="{8A234613-2928-46E5-B69F-AF40F4BD0971}"/>
              </a:ext>
            </a:extLst>
          </p:cNvPr>
          <p:cNvPicPr>
            <a:picLocks noChangeAspect="1"/>
          </p:cNvPicPr>
          <p:nvPr/>
        </p:nvPicPr>
        <p:blipFill>
          <a:blip r:embed="rId6"/>
          <a:stretch>
            <a:fillRect/>
          </a:stretch>
        </p:blipFill>
        <p:spPr>
          <a:xfrm>
            <a:off x="7707242" y="2452929"/>
            <a:ext cx="4092295" cy="365792"/>
          </a:xfrm>
          <a:prstGeom prst="rect">
            <a:avLst/>
          </a:prstGeom>
          <a:ln>
            <a:solidFill>
              <a:schemeClr val="accent1">
                <a:lumMod val="75000"/>
              </a:schemeClr>
            </a:solidFill>
          </a:ln>
        </p:spPr>
      </p:pic>
      <p:pic>
        <p:nvPicPr>
          <p:cNvPr id="6" name="Billede 5">
            <a:extLst>
              <a:ext uri="{FF2B5EF4-FFF2-40B4-BE49-F238E27FC236}">
                <a16:creationId xmlns:a16="http://schemas.microsoft.com/office/drawing/2014/main" id="{513B717C-46DA-43CD-8DF6-3DC0FB87D568}"/>
              </a:ext>
            </a:extLst>
          </p:cNvPr>
          <p:cNvPicPr>
            <a:picLocks noChangeAspect="1"/>
          </p:cNvPicPr>
          <p:nvPr/>
        </p:nvPicPr>
        <p:blipFill>
          <a:blip r:embed="rId7"/>
          <a:stretch>
            <a:fillRect/>
          </a:stretch>
        </p:blipFill>
        <p:spPr>
          <a:xfrm>
            <a:off x="11258470" y="3281128"/>
            <a:ext cx="541067" cy="487722"/>
          </a:xfrm>
          <a:prstGeom prst="rect">
            <a:avLst/>
          </a:prstGeom>
          <a:ln>
            <a:solidFill>
              <a:schemeClr val="accent1">
                <a:lumMod val="75000"/>
              </a:schemeClr>
            </a:solidFill>
          </a:ln>
        </p:spPr>
      </p:pic>
      <p:sp>
        <p:nvSpPr>
          <p:cNvPr id="16" name="Shape 703">
            <a:extLst>
              <a:ext uri="{FF2B5EF4-FFF2-40B4-BE49-F238E27FC236}">
                <a16:creationId xmlns:a16="http://schemas.microsoft.com/office/drawing/2014/main" id="{3EE6C732-8403-4C7B-8AAE-C2042C08E69C}"/>
              </a:ext>
            </a:extLst>
          </p:cNvPr>
          <p:cNvSpPr/>
          <p:nvPr/>
        </p:nvSpPr>
        <p:spPr>
          <a:xfrm>
            <a:off x="10188217" y="3181747"/>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67" b="0" i="0" u="none" strike="noStrike" kern="0" cap="none" spc="0" normalizeH="0" baseline="0" noProof="0">
                <a:ln>
                  <a:noFill/>
                </a:ln>
                <a:solidFill>
                  <a:srgbClr val="000000"/>
                </a:solidFill>
                <a:effectLst/>
                <a:uLnTx/>
                <a:uFillTx/>
                <a:latin typeface="Arial"/>
                <a:ea typeface="+mn-ea"/>
                <a:cs typeface="Arial"/>
                <a:sym typeface="Arial"/>
              </a:rPr>
              <a:t> </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Billede 6">
            <a:extLst>
              <a:ext uri="{FF2B5EF4-FFF2-40B4-BE49-F238E27FC236}">
                <a16:creationId xmlns:a16="http://schemas.microsoft.com/office/drawing/2014/main" id="{12B2BA96-8012-4E0C-9208-C6FFC106E728}"/>
              </a:ext>
            </a:extLst>
          </p:cNvPr>
          <p:cNvPicPr>
            <a:picLocks noChangeAspect="1"/>
          </p:cNvPicPr>
          <p:nvPr/>
        </p:nvPicPr>
        <p:blipFill>
          <a:blip r:embed="rId8"/>
          <a:stretch>
            <a:fillRect/>
          </a:stretch>
        </p:blipFill>
        <p:spPr>
          <a:xfrm>
            <a:off x="10366853" y="4335998"/>
            <a:ext cx="1432684" cy="342930"/>
          </a:xfrm>
          <a:prstGeom prst="rect">
            <a:avLst/>
          </a:prstGeom>
          <a:ln>
            <a:solidFill>
              <a:schemeClr val="accent1">
                <a:lumMod val="75000"/>
              </a:schemeClr>
            </a:solidFill>
          </a:ln>
        </p:spPr>
      </p:pic>
      <p:sp>
        <p:nvSpPr>
          <p:cNvPr id="18" name="Shape 703">
            <a:extLst>
              <a:ext uri="{FF2B5EF4-FFF2-40B4-BE49-F238E27FC236}">
                <a16:creationId xmlns:a16="http://schemas.microsoft.com/office/drawing/2014/main" id="{D165B2BF-04DD-40C2-9C54-324628508322}"/>
              </a:ext>
            </a:extLst>
          </p:cNvPr>
          <p:cNvSpPr/>
          <p:nvPr/>
        </p:nvSpPr>
        <p:spPr>
          <a:xfrm>
            <a:off x="9322841" y="4138025"/>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30441258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61311C2B-271E-45D5-9FC2-8557FEAE3C96}"/>
              </a:ext>
            </a:extLst>
          </p:cNvPr>
          <p:cNvSpPr>
            <a:spLocks noGrp="1"/>
          </p:cNvSpPr>
          <p:nvPr>
            <p:ph sz="quarter" idx="13"/>
          </p:nvPr>
        </p:nvSpPr>
        <p:spPr/>
        <p:txBody>
          <a:bodyPr/>
          <a:lstStyle/>
          <a:p>
            <a:r>
              <a:rPr lang="da-DK"/>
              <a:t>Vejledninger til fase 5</a:t>
            </a:r>
          </a:p>
        </p:txBody>
      </p:sp>
    </p:spTree>
    <p:custDataLst>
      <p:tags r:id="rId1"/>
    </p:custDataLst>
    <p:extLst>
      <p:ext uri="{BB962C8B-B14F-4D97-AF65-F5344CB8AC3E}">
        <p14:creationId xmlns:p14="http://schemas.microsoft.com/office/powerpoint/2010/main" val="2206591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1C3A7C5-2ACC-4963-A7CC-AC9C69FF1A07}"/>
              </a:ext>
            </a:extLst>
          </p:cNvPr>
          <p:cNvSpPr>
            <a:spLocks noGrp="1"/>
          </p:cNvSpPr>
          <p:nvPr>
            <p:ph type="ctrTitle"/>
          </p:nvPr>
        </p:nvSpPr>
        <p:spPr/>
        <p:txBody>
          <a:bodyPr/>
          <a:lstStyle/>
          <a:p>
            <a:r>
              <a:rPr lang="da-DK" dirty="0"/>
              <a:t>Vejledninger til planens opgaver</a:t>
            </a:r>
          </a:p>
        </p:txBody>
      </p:sp>
      <p:sp>
        <p:nvSpPr>
          <p:cNvPr id="6" name="Undertitel 5">
            <a:extLst>
              <a:ext uri="{FF2B5EF4-FFF2-40B4-BE49-F238E27FC236}">
                <a16:creationId xmlns:a16="http://schemas.microsoft.com/office/drawing/2014/main" id="{4E0301D8-F37D-407E-ABAD-71CF921BE011}"/>
              </a:ext>
            </a:extLst>
          </p:cNvPr>
          <p:cNvSpPr>
            <a:spLocks noGrp="1"/>
          </p:cNvSpPr>
          <p:nvPr>
            <p:ph type="subTitle" idx="1"/>
          </p:nvPr>
        </p:nvSpPr>
        <p:spPr/>
        <p:txBody>
          <a:bodyPr/>
          <a:lstStyle/>
          <a:p>
            <a:endParaRPr lang="da-DK"/>
          </a:p>
        </p:txBody>
      </p:sp>
    </p:spTree>
    <p:custDataLst>
      <p:tags r:id="rId1"/>
    </p:custDataLst>
    <p:extLst>
      <p:ext uri="{BB962C8B-B14F-4D97-AF65-F5344CB8AC3E}">
        <p14:creationId xmlns:p14="http://schemas.microsoft.com/office/powerpoint/2010/main" val="25847551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10BDB7"/>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Aula-administrator</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5</a:t>
            </a:r>
          </a:p>
        </p:txBody>
      </p:sp>
    </p:spTree>
    <p:custDataLst>
      <p:tags r:id="rId1"/>
    </p:custDataLst>
    <p:extLst>
      <p:ext uri="{BB962C8B-B14F-4D97-AF65-F5344CB8AC3E}">
        <p14:creationId xmlns:p14="http://schemas.microsoft.com/office/powerpoint/2010/main" val="29732498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70D10-73B7-4A2C-8D38-8097BE20D2FF}"/>
              </a:ext>
            </a:extLst>
          </p:cNvPr>
          <p:cNvSpPr>
            <a:spLocks noGrp="1"/>
          </p:cNvSpPr>
          <p:nvPr>
            <p:ph type="title"/>
          </p:nvPr>
        </p:nvSpPr>
        <p:spPr/>
        <p:txBody>
          <a:bodyPr/>
          <a:lstStyle/>
          <a:p>
            <a:r>
              <a:rPr lang="da-DK"/>
              <a:t>Lave årsoprul i SkoleIntra som normalt</a:t>
            </a:r>
          </a:p>
        </p:txBody>
      </p:sp>
      <p:sp>
        <p:nvSpPr>
          <p:cNvPr id="5" name="Pladsholder til tekst 4">
            <a:extLst>
              <a:ext uri="{FF2B5EF4-FFF2-40B4-BE49-F238E27FC236}">
                <a16:creationId xmlns:a16="http://schemas.microsoft.com/office/drawing/2014/main" id="{6ECFB4B4-FD02-403C-AD33-67FC6CA8659F}"/>
              </a:ext>
            </a:extLst>
          </p:cNvPr>
          <p:cNvSpPr>
            <a:spLocks noGrp="1"/>
          </p:cNvSpPr>
          <p:nvPr>
            <p:ph type="body" sz="quarter" idx="13"/>
          </p:nvPr>
        </p:nvSpPr>
        <p:spPr/>
        <p:txBody>
          <a:bodyPr/>
          <a:lstStyle/>
          <a:p>
            <a:r>
              <a:rPr lang="da-DK"/>
              <a:t>LAVE ÅRSOPRUL I SKOLEINTRA SOM NORMALT</a:t>
            </a:r>
          </a:p>
        </p:txBody>
      </p:sp>
      <p:sp>
        <p:nvSpPr>
          <p:cNvPr id="6" name="Pladsholder til tekst 5">
            <a:extLst>
              <a:ext uri="{FF2B5EF4-FFF2-40B4-BE49-F238E27FC236}">
                <a16:creationId xmlns:a16="http://schemas.microsoft.com/office/drawing/2014/main" id="{2442C89F-E2F0-4E1A-A20E-747A77197DEC}"/>
              </a:ext>
            </a:extLst>
          </p:cNvPr>
          <p:cNvSpPr>
            <a:spLocks noGrp="1"/>
          </p:cNvSpPr>
          <p:nvPr>
            <p:ph type="body" sz="quarter" idx="14"/>
          </p:nvPr>
        </p:nvSpPr>
        <p:spPr/>
        <p:txBody>
          <a:bodyPr/>
          <a:lstStyle/>
          <a:p>
            <a:r>
              <a:rPr lang="da-DK" dirty="0"/>
              <a:t>I skal foretage årsoprul i SkoleIntra, præcis som I plejer.</a:t>
            </a:r>
          </a:p>
        </p:txBody>
      </p:sp>
    </p:spTree>
    <p:custDataLst>
      <p:tags r:id="rId1"/>
    </p:custDataLst>
    <p:extLst>
      <p:ext uri="{BB962C8B-B14F-4D97-AF65-F5344CB8AC3E}">
        <p14:creationId xmlns:p14="http://schemas.microsoft.com/office/powerpoint/2010/main" val="37895655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61311C2B-271E-45D5-9FC2-8557FEAE3C96}"/>
              </a:ext>
            </a:extLst>
          </p:cNvPr>
          <p:cNvSpPr>
            <a:spLocks noGrp="1"/>
          </p:cNvSpPr>
          <p:nvPr>
            <p:ph sz="quarter" idx="13"/>
          </p:nvPr>
        </p:nvSpPr>
        <p:spPr/>
        <p:txBody>
          <a:bodyPr/>
          <a:lstStyle/>
          <a:p>
            <a:r>
              <a:rPr lang="da-DK"/>
              <a:t>Vejledninger til fase 6</a:t>
            </a:r>
          </a:p>
        </p:txBody>
      </p:sp>
    </p:spTree>
    <p:custDataLst>
      <p:tags r:id="rId1"/>
    </p:custDataLst>
    <p:extLst>
      <p:ext uri="{BB962C8B-B14F-4D97-AF65-F5344CB8AC3E}">
        <p14:creationId xmlns:p14="http://schemas.microsoft.com/office/powerpoint/2010/main" val="13547772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10BDB7"/>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Aula-administrator</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6</a:t>
            </a:r>
          </a:p>
        </p:txBody>
      </p:sp>
    </p:spTree>
    <p:custDataLst>
      <p:tags r:id="rId1"/>
    </p:custDataLst>
    <p:extLst>
      <p:ext uri="{BB962C8B-B14F-4D97-AF65-F5344CB8AC3E}">
        <p14:creationId xmlns:p14="http://schemas.microsoft.com/office/powerpoint/2010/main" val="29531013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E004C-47A0-44B4-9802-A859E722A5A0}"/>
              </a:ext>
            </a:extLst>
          </p:cNvPr>
          <p:cNvSpPr>
            <a:spLocks noGrp="1"/>
          </p:cNvSpPr>
          <p:nvPr>
            <p:ph type="title"/>
          </p:nvPr>
        </p:nvSpPr>
        <p:spPr/>
        <p:txBody>
          <a:bodyPr/>
          <a:lstStyle/>
          <a:p>
            <a:r>
              <a:rPr lang="da-DK" dirty="0"/>
              <a:t>Sådan indlæses skema og vikarskema i Aula</a:t>
            </a:r>
          </a:p>
        </p:txBody>
      </p:sp>
      <p:sp>
        <p:nvSpPr>
          <p:cNvPr id="3" name="Pladsholder til tekst 2">
            <a:extLst>
              <a:ext uri="{FF2B5EF4-FFF2-40B4-BE49-F238E27FC236}">
                <a16:creationId xmlns:a16="http://schemas.microsoft.com/office/drawing/2014/main" id="{68E6539B-1E2B-4992-BE23-58369C96783B}"/>
              </a:ext>
            </a:extLst>
          </p:cNvPr>
          <p:cNvSpPr>
            <a:spLocks noGrp="1"/>
          </p:cNvSpPr>
          <p:nvPr>
            <p:ph type="body" sz="quarter" idx="13"/>
          </p:nvPr>
        </p:nvSpPr>
        <p:spPr/>
        <p:txBody>
          <a:bodyPr/>
          <a:lstStyle/>
          <a:p>
            <a:r>
              <a:rPr lang="da-DK" dirty="0"/>
              <a:t>TJEKKE SKEMA- OG VIKARSYNKRONISERING</a:t>
            </a:r>
          </a:p>
        </p:txBody>
      </p:sp>
      <p:sp>
        <p:nvSpPr>
          <p:cNvPr id="4" name="Pladsholder til tekst 3">
            <a:extLst>
              <a:ext uri="{FF2B5EF4-FFF2-40B4-BE49-F238E27FC236}">
                <a16:creationId xmlns:a16="http://schemas.microsoft.com/office/drawing/2014/main" id="{DF4268A3-0C19-4DD7-8FBC-651771F3186C}"/>
              </a:ext>
            </a:extLst>
          </p:cNvPr>
          <p:cNvSpPr>
            <a:spLocks noGrp="1"/>
          </p:cNvSpPr>
          <p:nvPr>
            <p:ph type="body" sz="quarter" idx="14"/>
          </p:nvPr>
        </p:nvSpPr>
        <p:spPr/>
        <p:txBody>
          <a:bodyPr/>
          <a:lstStyle/>
          <a:p>
            <a:endParaRPr lang="da-DK" dirty="0"/>
          </a:p>
          <a:p>
            <a:endParaRPr lang="da-DK" dirty="0"/>
          </a:p>
        </p:txBody>
      </p:sp>
      <p:sp>
        <p:nvSpPr>
          <p:cNvPr id="13" name="Rektangel: afrundede hjørner 12">
            <a:extLst>
              <a:ext uri="{FF2B5EF4-FFF2-40B4-BE49-F238E27FC236}">
                <a16:creationId xmlns:a16="http://schemas.microsoft.com/office/drawing/2014/main" id="{596483D3-FCCE-4410-AE0A-F5D19EBB0A93}"/>
              </a:ext>
            </a:extLst>
          </p:cNvPr>
          <p:cNvSpPr/>
          <p:nvPr/>
        </p:nvSpPr>
        <p:spPr>
          <a:xfrm>
            <a:off x="6833890" y="3137170"/>
            <a:ext cx="1196113" cy="3247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a:solidFill>
                  <a:schemeClr val="bg1"/>
                </a:solidFill>
              </a:rPr>
              <a:t>Fag</a:t>
            </a:r>
          </a:p>
        </p:txBody>
      </p:sp>
      <p:sp>
        <p:nvSpPr>
          <p:cNvPr id="5" name="Pladsholder til tekst 3">
            <a:extLst>
              <a:ext uri="{FF2B5EF4-FFF2-40B4-BE49-F238E27FC236}">
                <a16:creationId xmlns:a16="http://schemas.microsoft.com/office/drawing/2014/main" id="{81367F7A-59B4-431E-881A-FF23C17FEF1F}"/>
              </a:ext>
            </a:extLst>
          </p:cNvPr>
          <p:cNvSpPr txBox="1">
            <a:spLocks/>
          </p:cNvSpPr>
          <p:nvPr/>
        </p:nvSpPr>
        <p:spPr>
          <a:xfrm>
            <a:off x="821266" y="1994536"/>
            <a:ext cx="10515316" cy="3480436"/>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216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216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2" name="Gruppe 11">
            <a:extLst>
              <a:ext uri="{FF2B5EF4-FFF2-40B4-BE49-F238E27FC236}">
                <a16:creationId xmlns:a16="http://schemas.microsoft.com/office/drawing/2014/main" id="{30EEF5F6-BE74-43B4-8DC1-2AD988970E6C}"/>
              </a:ext>
            </a:extLst>
          </p:cNvPr>
          <p:cNvGrpSpPr/>
          <p:nvPr/>
        </p:nvGrpSpPr>
        <p:grpSpPr>
          <a:xfrm>
            <a:off x="8891722" y="3151489"/>
            <a:ext cx="2326612" cy="2468373"/>
            <a:chOff x="4510734" y="2473835"/>
            <a:chExt cx="2326612" cy="2468373"/>
          </a:xfrm>
        </p:grpSpPr>
        <p:pic>
          <p:nvPicPr>
            <p:cNvPr id="28" name="Billede 27">
              <a:extLst>
                <a:ext uri="{FF2B5EF4-FFF2-40B4-BE49-F238E27FC236}">
                  <a16:creationId xmlns:a16="http://schemas.microsoft.com/office/drawing/2014/main" id="{A32DE31C-D166-4DDC-B2D4-F564546C4A28}"/>
                </a:ext>
              </a:extLst>
            </p:cNvPr>
            <p:cNvPicPr>
              <a:picLocks noChangeAspect="1"/>
            </p:cNvPicPr>
            <p:nvPr/>
          </p:nvPicPr>
          <p:blipFill rotWithShape="1">
            <a:blip r:embed="rId3"/>
            <a:srcRect r="21780"/>
            <a:stretch/>
          </p:blipFill>
          <p:spPr>
            <a:xfrm>
              <a:off x="4510734" y="2473835"/>
              <a:ext cx="2326612" cy="2468373"/>
            </a:xfrm>
            <a:prstGeom prst="rect">
              <a:avLst/>
            </a:prstGeom>
            <a:ln>
              <a:solidFill>
                <a:srgbClr val="262753"/>
              </a:solidFill>
            </a:ln>
          </p:spPr>
        </p:pic>
        <p:sp>
          <p:nvSpPr>
            <p:cNvPr id="9" name="Rektangel 8">
              <a:extLst>
                <a:ext uri="{FF2B5EF4-FFF2-40B4-BE49-F238E27FC236}">
                  <a16:creationId xmlns:a16="http://schemas.microsoft.com/office/drawing/2014/main" id="{5AD10A4F-06A3-402A-A7CD-CE9D1D5EF926}"/>
                </a:ext>
              </a:extLst>
            </p:cNvPr>
            <p:cNvSpPr/>
            <p:nvPr/>
          </p:nvSpPr>
          <p:spPr>
            <a:xfrm>
              <a:off x="5034615" y="4295498"/>
              <a:ext cx="353654" cy="266704"/>
            </a:xfrm>
            <a:prstGeom prst="rect">
              <a:avLst/>
            </a:prstGeom>
            <a:solidFill>
              <a:srgbClr val="E9E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100" dirty="0">
                  <a:solidFill>
                    <a:srgbClr val="262753"/>
                  </a:solidFill>
                </a:rPr>
                <a:t>2A</a:t>
              </a:r>
            </a:p>
          </p:txBody>
        </p:sp>
        <p:sp>
          <p:nvSpPr>
            <p:cNvPr id="33" name="Rektangel 32">
              <a:extLst>
                <a:ext uri="{FF2B5EF4-FFF2-40B4-BE49-F238E27FC236}">
                  <a16:creationId xmlns:a16="http://schemas.microsoft.com/office/drawing/2014/main" id="{38C756DF-A30F-49C4-AA85-4D591886523E}"/>
                </a:ext>
              </a:extLst>
            </p:cNvPr>
            <p:cNvSpPr/>
            <p:nvPr/>
          </p:nvSpPr>
          <p:spPr>
            <a:xfrm>
              <a:off x="4987153" y="4079106"/>
              <a:ext cx="1616847" cy="266704"/>
            </a:xfrm>
            <a:prstGeom prst="rect">
              <a:avLst/>
            </a:prstGeom>
            <a:solidFill>
              <a:srgbClr val="E9E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100" dirty="0">
                  <a:solidFill>
                    <a:srgbClr val="262753"/>
                  </a:solidFill>
                </a:rPr>
                <a:t>Peter Petersen</a:t>
              </a:r>
            </a:p>
          </p:txBody>
        </p:sp>
        <p:sp>
          <p:nvSpPr>
            <p:cNvPr id="35" name="Rektangel 34">
              <a:extLst>
                <a:ext uri="{FF2B5EF4-FFF2-40B4-BE49-F238E27FC236}">
                  <a16:creationId xmlns:a16="http://schemas.microsoft.com/office/drawing/2014/main" id="{82E58953-4F0B-4ED2-AF92-657445A83644}"/>
                </a:ext>
              </a:extLst>
            </p:cNvPr>
            <p:cNvSpPr/>
            <p:nvPr/>
          </p:nvSpPr>
          <p:spPr>
            <a:xfrm>
              <a:off x="4979975" y="3872928"/>
              <a:ext cx="1616847" cy="266704"/>
            </a:xfrm>
            <a:prstGeom prst="rect">
              <a:avLst/>
            </a:prstGeom>
            <a:solidFill>
              <a:srgbClr val="E9E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100" dirty="0">
                  <a:solidFill>
                    <a:srgbClr val="262753"/>
                  </a:solidFill>
                </a:rPr>
                <a:t>Anne Andersen</a:t>
              </a:r>
            </a:p>
          </p:txBody>
        </p:sp>
        <p:sp>
          <p:nvSpPr>
            <p:cNvPr id="39" name="Rektangel 38">
              <a:extLst>
                <a:ext uri="{FF2B5EF4-FFF2-40B4-BE49-F238E27FC236}">
                  <a16:creationId xmlns:a16="http://schemas.microsoft.com/office/drawing/2014/main" id="{D3F360B1-1878-4278-9547-52C7DC56A4AD}"/>
                </a:ext>
              </a:extLst>
            </p:cNvPr>
            <p:cNvSpPr/>
            <p:nvPr/>
          </p:nvSpPr>
          <p:spPr>
            <a:xfrm>
              <a:off x="4938546" y="3667687"/>
              <a:ext cx="1616847" cy="266704"/>
            </a:xfrm>
            <a:prstGeom prst="rect">
              <a:avLst/>
            </a:prstGeom>
            <a:solidFill>
              <a:srgbClr val="E9E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100" dirty="0">
                  <a:solidFill>
                    <a:srgbClr val="262753"/>
                  </a:solidFill>
                </a:rPr>
                <a:t>Lokale 23</a:t>
              </a:r>
            </a:p>
          </p:txBody>
        </p:sp>
      </p:grpSp>
      <p:sp>
        <p:nvSpPr>
          <p:cNvPr id="40" name="Rektangel: afrundede hjørner 39">
            <a:extLst>
              <a:ext uri="{FF2B5EF4-FFF2-40B4-BE49-F238E27FC236}">
                <a16:creationId xmlns:a16="http://schemas.microsoft.com/office/drawing/2014/main" id="{8C6CF07E-8C19-4A9B-81AF-1A3F696C88C9}"/>
              </a:ext>
            </a:extLst>
          </p:cNvPr>
          <p:cNvSpPr/>
          <p:nvPr/>
        </p:nvSpPr>
        <p:spPr>
          <a:xfrm>
            <a:off x="6438159" y="2077750"/>
            <a:ext cx="1781346" cy="535709"/>
          </a:xfrm>
          <a:prstGeom prst="roundRect">
            <a:avLst/>
          </a:prstGeom>
          <a:solidFill>
            <a:schemeClr val="bg1"/>
          </a:solidFill>
          <a:ln>
            <a:solidFill>
              <a:srgbClr val="262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accent1">
                    <a:lumMod val="50000"/>
                  </a:schemeClr>
                </a:solidFill>
              </a:rPr>
              <a:t>TRIO</a:t>
            </a:r>
          </a:p>
        </p:txBody>
      </p:sp>
      <p:sp>
        <p:nvSpPr>
          <p:cNvPr id="41" name="Rektangel: afrundede hjørner 40">
            <a:extLst>
              <a:ext uri="{FF2B5EF4-FFF2-40B4-BE49-F238E27FC236}">
                <a16:creationId xmlns:a16="http://schemas.microsoft.com/office/drawing/2014/main" id="{E69C5BA2-9BE8-4D57-92E9-F6E33D0DBB95}"/>
              </a:ext>
            </a:extLst>
          </p:cNvPr>
          <p:cNvSpPr/>
          <p:nvPr/>
        </p:nvSpPr>
        <p:spPr>
          <a:xfrm>
            <a:off x="9196176" y="2077750"/>
            <a:ext cx="1765280" cy="535709"/>
          </a:xfrm>
          <a:prstGeom prst="roundRect">
            <a:avLst/>
          </a:prstGeom>
          <a:solidFill>
            <a:schemeClr val="bg1"/>
          </a:solidFill>
          <a:ln>
            <a:solidFill>
              <a:srgbClr val="262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accent1">
                    <a:lumMod val="50000"/>
                  </a:schemeClr>
                </a:solidFill>
              </a:rPr>
              <a:t>Skemabrik i Aula</a:t>
            </a:r>
          </a:p>
        </p:txBody>
      </p:sp>
      <p:sp>
        <p:nvSpPr>
          <p:cNvPr id="43" name="Rektangel: afrundede hjørner 42">
            <a:extLst>
              <a:ext uri="{FF2B5EF4-FFF2-40B4-BE49-F238E27FC236}">
                <a16:creationId xmlns:a16="http://schemas.microsoft.com/office/drawing/2014/main" id="{BA8E6A00-F182-438B-99B0-09EBA820F465}"/>
              </a:ext>
            </a:extLst>
          </p:cNvPr>
          <p:cNvSpPr/>
          <p:nvPr/>
        </p:nvSpPr>
        <p:spPr>
          <a:xfrm>
            <a:off x="6833890" y="3570253"/>
            <a:ext cx="1196113" cy="3247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a:solidFill>
                  <a:schemeClr val="bg1"/>
                </a:solidFill>
              </a:rPr>
              <a:t>Ringetider</a:t>
            </a:r>
          </a:p>
        </p:txBody>
      </p:sp>
      <p:sp>
        <p:nvSpPr>
          <p:cNvPr id="44" name="Rektangel: afrundede hjørner 43">
            <a:extLst>
              <a:ext uri="{FF2B5EF4-FFF2-40B4-BE49-F238E27FC236}">
                <a16:creationId xmlns:a16="http://schemas.microsoft.com/office/drawing/2014/main" id="{F3D7801F-59D7-437D-8134-3AAD2F668DC7}"/>
              </a:ext>
            </a:extLst>
          </p:cNvPr>
          <p:cNvSpPr/>
          <p:nvPr/>
        </p:nvSpPr>
        <p:spPr>
          <a:xfrm>
            <a:off x="6833890" y="4436419"/>
            <a:ext cx="1196113" cy="3247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a:solidFill>
                  <a:schemeClr val="bg1"/>
                </a:solidFill>
              </a:rPr>
              <a:t>Personale</a:t>
            </a:r>
          </a:p>
        </p:txBody>
      </p:sp>
      <p:sp>
        <p:nvSpPr>
          <p:cNvPr id="45" name="Rektangel: afrundede hjørner 44">
            <a:extLst>
              <a:ext uri="{FF2B5EF4-FFF2-40B4-BE49-F238E27FC236}">
                <a16:creationId xmlns:a16="http://schemas.microsoft.com/office/drawing/2014/main" id="{EA6D64D4-43F9-44EF-9DFC-2C0E327FD625}"/>
              </a:ext>
            </a:extLst>
          </p:cNvPr>
          <p:cNvSpPr/>
          <p:nvPr/>
        </p:nvSpPr>
        <p:spPr>
          <a:xfrm>
            <a:off x="6833890" y="4869502"/>
            <a:ext cx="1196113" cy="3247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a:solidFill>
                  <a:schemeClr val="bg1"/>
                </a:solidFill>
              </a:rPr>
              <a:t>Vikar</a:t>
            </a:r>
          </a:p>
        </p:txBody>
      </p:sp>
      <p:sp>
        <p:nvSpPr>
          <p:cNvPr id="46" name="Rektangel: afrundede hjørner 45">
            <a:extLst>
              <a:ext uri="{FF2B5EF4-FFF2-40B4-BE49-F238E27FC236}">
                <a16:creationId xmlns:a16="http://schemas.microsoft.com/office/drawing/2014/main" id="{236FD0B6-2F9E-471F-A657-03EF69885EE7}"/>
              </a:ext>
            </a:extLst>
          </p:cNvPr>
          <p:cNvSpPr/>
          <p:nvPr/>
        </p:nvSpPr>
        <p:spPr>
          <a:xfrm>
            <a:off x="6833890" y="5302585"/>
            <a:ext cx="1196113" cy="3247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a:solidFill>
                  <a:schemeClr val="bg1"/>
                </a:solidFill>
              </a:rPr>
              <a:t>Klasse</a:t>
            </a:r>
          </a:p>
        </p:txBody>
      </p:sp>
      <p:cxnSp>
        <p:nvCxnSpPr>
          <p:cNvPr id="16" name="Lige pilforbindelse 15">
            <a:extLst>
              <a:ext uri="{FF2B5EF4-FFF2-40B4-BE49-F238E27FC236}">
                <a16:creationId xmlns:a16="http://schemas.microsoft.com/office/drawing/2014/main" id="{E0A87922-9C3C-4F1E-ABA0-8F727035EC31}"/>
              </a:ext>
            </a:extLst>
          </p:cNvPr>
          <p:cNvCxnSpPr>
            <a:cxnSpLocks/>
            <a:stCxn id="13" idx="3"/>
          </p:cNvCxnSpPr>
          <p:nvPr/>
        </p:nvCxnSpPr>
        <p:spPr>
          <a:xfrm>
            <a:off x="8030003" y="3299564"/>
            <a:ext cx="941374" cy="130714"/>
          </a:xfrm>
          <a:prstGeom prst="straightConnector1">
            <a:avLst/>
          </a:prstGeom>
          <a:ln w="19050">
            <a:solidFill>
              <a:srgbClr val="539EC6"/>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7" name="Lige pilforbindelse 46">
            <a:extLst>
              <a:ext uri="{FF2B5EF4-FFF2-40B4-BE49-F238E27FC236}">
                <a16:creationId xmlns:a16="http://schemas.microsoft.com/office/drawing/2014/main" id="{71C45CD0-EB0C-4EE7-9D1B-53A5F8406E4D}"/>
              </a:ext>
            </a:extLst>
          </p:cNvPr>
          <p:cNvCxnSpPr>
            <a:cxnSpLocks/>
            <a:stCxn id="43" idx="3"/>
          </p:cNvCxnSpPr>
          <p:nvPr/>
        </p:nvCxnSpPr>
        <p:spPr>
          <a:xfrm>
            <a:off x="8030003" y="3732647"/>
            <a:ext cx="941374" cy="514932"/>
          </a:xfrm>
          <a:prstGeom prst="straightConnector1">
            <a:avLst/>
          </a:prstGeom>
          <a:ln w="19050">
            <a:solidFill>
              <a:srgbClr val="539EC6"/>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8" name="Lige pilforbindelse 47">
            <a:extLst>
              <a:ext uri="{FF2B5EF4-FFF2-40B4-BE49-F238E27FC236}">
                <a16:creationId xmlns:a16="http://schemas.microsoft.com/office/drawing/2014/main" id="{37750B5C-7A05-4C9E-8146-8381A2551117}"/>
              </a:ext>
            </a:extLst>
          </p:cNvPr>
          <p:cNvCxnSpPr>
            <a:cxnSpLocks/>
            <a:stCxn id="44" idx="3"/>
          </p:cNvCxnSpPr>
          <p:nvPr/>
        </p:nvCxnSpPr>
        <p:spPr>
          <a:xfrm>
            <a:off x="8030003" y="4598813"/>
            <a:ext cx="941374" cy="69268"/>
          </a:xfrm>
          <a:prstGeom prst="straightConnector1">
            <a:avLst/>
          </a:prstGeom>
          <a:ln w="19050">
            <a:solidFill>
              <a:srgbClr val="539EC6"/>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50" name="Rektangel: afrundede hjørner 49">
            <a:extLst>
              <a:ext uri="{FF2B5EF4-FFF2-40B4-BE49-F238E27FC236}">
                <a16:creationId xmlns:a16="http://schemas.microsoft.com/office/drawing/2014/main" id="{DD4D949B-7E48-40DD-BC47-2307CA84A9E7}"/>
              </a:ext>
            </a:extLst>
          </p:cNvPr>
          <p:cNvSpPr/>
          <p:nvPr/>
        </p:nvSpPr>
        <p:spPr>
          <a:xfrm>
            <a:off x="6833890" y="4003336"/>
            <a:ext cx="1196113" cy="3247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a:solidFill>
                  <a:schemeClr val="bg1"/>
                </a:solidFill>
              </a:rPr>
              <a:t>Lokale</a:t>
            </a:r>
          </a:p>
        </p:txBody>
      </p:sp>
      <p:cxnSp>
        <p:nvCxnSpPr>
          <p:cNvPr id="52" name="Lige pilforbindelse 51">
            <a:extLst>
              <a:ext uri="{FF2B5EF4-FFF2-40B4-BE49-F238E27FC236}">
                <a16:creationId xmlns:a16="http://schemas.microsoft.com/office/drawing/2014/main" id="{6695A609-41BD-42DC-81DA-7FE6BFE06427}"/>
              </a:ext>
            </a:extLst>
          </p:cNvPr>
          <p:cNvCxnSpPr>
            <a:cxnSpLocks/>
            <a:stCxn id="50" idx="3"/>
          </p:cNvCxnSpPr>
          <p:nvPr/>
        </p:nvCxnSpPr>
        <p:spPr>
          <a:xfrm>
            <a:off x="8030003" y="4165730"/>
            <a:ext cx="941374" cy="319617"/>
          </a:xfrm>
          <a:prstGeom prst="straightConnector1">
            <a:avLst/>
          </a:prstGeom>
          <a:ln w="19050">
            <a:solidFill>
              <a:srgbClr val="539EC6"/>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7" name="Lige pilforbindelse 56">
            <a:extLst>
              <a:ext uri="{FF2B5EF4-FFF2-40B4-BE49-F238E27FC236}">
                <a16:creationId xmlns:a16="http://schemas.microsoft.com/office/drawing/2014/main" id="{9385D2FA-5F1B-490C-A83F-D5E14E01F67E}"/>
              </a:ext>
            </a:extLst>
          </p:cNvPr>
          <p:cNvCxnSpPr>
            <a:cxnSpLocks/>
            <a:stCxn id="45" idx="3"/>
          </p:cNvCxnSpPr>
          <p:nvPr/>
        </p:nvCxnSpPr>
        <p:spPr>
          <a:xfrm flipV="1">
            <a:off x="8030003" y="4869502"/>
            <a:ext cx="941374" cy="162394"/>
          </a:xfrm>
          <a:prstGeom prst="straightConnector1">
            <a:avLst/>
          </a:prstGeom>
          <a:ln w="19050">
            <a:solidFill>
              <a:srgbClr val="539EC6"/>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0" name="Lige pilforbindelse 59">
            <a:extLst>
              <a:ext uri="{FF2B5EF4-FFF2-40B4-BE49-F238E27FC236}">
                <a16:creationId xmlns:a16="http://schemas.microsoft.com/office/drawing/2014/main" id="{05593BB9-3E34-47F7-B94E-4FAC5A752A5F}"/>
              </a:ext>
            </a:extLst>
          </p:cNvPr>
          <p:cNvCxnSpPr>
            <a:cxnSpLocks/>
            <a:stCxn id="46" idx="3"/>
          </p:cNvCxnSpPr>
          <p:nvPr/>
        </p:nvCxnSpPr>
        <p:spPr>
          <a:xfrm flipV="1">
            <a:off x="8030003" y="5076488"/>
            <a:ext cx="892115" cy="388491"/>
          </a:xfrm>
          <a:prstGeom prst="straightConnector1">
            <a:avLst/>
          </a:prstGeom>
          <a:ln w="19050">
            <a:solidFill>
              <a:srgbClr val="539EC6"/>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54" name="Pladsholder til tekst 5">
            <a:extLst>
              <a:ext uri="{FF2B5EF4-FFF2-40B4-BE49-F238E27FC236}">
                <a16:creationId xmlns:a16="http://schemas.microsoft.com/office/drawing/2014/main" id="{6745DA94-82B9-4E03-8143-0279F334B39A}"/>
              </a:ext>
            </a:extLst>
          </p:cNvPr>
          <p:cNvSpPr txBox="1">
            <a:spLocks/>
          </p:cNvSpPr>
          <p:nvPr/>
        </p:nvSpPr>
        <p:spPr>
          <a:xfrm>
            <a:off x="973666" y="2146936"/>
            <a:ext cx="5122334" cy="3480436"/>
          </a:xfrm>
          <a:prstGeom prst="rect">
            <a:avLst/>
          </a:prstGeom>
        </p:spPr>
        <p:txBody>
          <a:bodyPr vert="horz" lIns="0" tIns="0" rIns="0" bIns="0" rtlCol="0" anchor="t" anchorCtr="0">
            <a:normAutofit lnSpcReduction="10000"/>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r>
              <a:rPr lang="da-DK" dirty="0"/>
              <a:t>TRIO sender skemadata til Aula. I figuren til højre kan du se hvilke:</a:t>
            </a:r>
          </a:p>
          <a:p>
            <a:endParaRPr lang="da-DK" dirty="0"/>
          </a:p>
          <a:p>
            <a:r>
              <a:rPr lang="da-DK" dirty="0"/>
              <a:t>Indtil Aula tages i brug efter efterårsferien, sker der kun </a:t>
            </a:r>
            <a:r>
              <a:rPr lang="da-DK" b="1" i="1" dirty="0"/>
              <a:t>natlig synkronisering</a:t>
            </a:r>
            <a:r>
              <a:rPr lang="da-DK" dirty="0"/>
              <a:t>. Laver I ændringer i TRIO, vil I først kunne se disse dagen efter.</a:t>
            </a:r>
          </a:p>
          <a:p>
            <a:endParaRPr lang="da-DK" dirty="0"/>
          </a:p>
          <a:p>
            <a:r>
              <a:rPr lang="da-DK" dirty="0"/>
              <a:t>Når Aula er taget i brug, </a:t>
            </a:r>
            <a:r>
              <a:rPr lang="da-DK" b="1" i="1" dirty="0"/>
              <a:t>sender TRIO data hvert 20. minut</a:t>
            </a:r>
            <a:r>
              <a:rPr lang="da-DK" dirty="0"/>
              <a:t>, så ændringer vil kunne ses derefter.</a:t>
            </a:r>
          </a:p>
        </p:txBody>
      </p:sp>
    </p:spTree>
    <p:custDataLst>
      <p:tags r:id="rId1"/>
    </p:custDataLst>
    <p:extLst>
      <p:ext uri="{BB962C8B-B14F-4D97-AF65-F5344CB8AC3E}">
        <p14:creationId xmlns:p14="http://schemas.microsoft.com/office/powerpoint/2010/main" val="9962649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A9CA-31BA-47CD-8935-03E4892C8874}"/>
              </a:ext>
            </a:extLst>
          </p:cNvPr>
          <p:cNvSpPr>
            <a:spLocks noGrp="1"/>
          </p:cNvSpPr>
          <p:nvPr>
            <p:ph type="title"/>
          </p:nvPr>
        </p:nvSpPr>
        <p:spPr/>
        <p:txBody>
          <a:bodyPr/>
          <a:lstStyle/>
          <a:p>
            <a:r>
              <a:rPr lang="da-DK" dirty="0"/>
              <a:t>Forudsætninger for, at skemadata fra TRIO vises i Aula</a:t>
            </a:r>
          </a:p>
        </p:txBody>
      </p:sp>
      <p:sp>
        <p:nvSpPr>
          <p:cNvPr id="3" name="Pladsholder til tekst 2">
            <a:extLst>
              <a:ext uri="{FF2B5EF4-FFF2-40B4-BE49-F238E27FC236}">
                <a16:creationId xmlns:a16="http://schemas.microsoft.com/office/drawing/2014/main" id="{3188F9BE-48DB-44D2-9BF1-9FAF433B934C}"/>
              </a:ext>
            </a:extLst>
          </p:cNvPr>
          <p:cNvSpPr>
            <a:spLocks noGrp="1"/>
          </p:cNvSpPr>
          <p:nvPr>
            <p:ph type="body" sz="quarter" idx="13"/>
          </p:nvPr>
        </p:nvSpPr>
        <p:spPr/>
        <p:txBody>
          <a:bodyPr/>
          <a:lstStyle/>
          <a:p>
            <a:r>
              <a:rPr lang="da-DK" dirty="0"/>
              <a:t>TJEKKE SKEMA- OG VIKARSYNKRONISERING</a:t>
            </a:r>
          </a:p>
        </p:txBody>
      </p:sp>
      <p:sp>
        <p:nvSpPr>
          <p:cNvPr id="4" name="Pladsholder til tekst 3">
            <a:extLst>
              <a:ext uri="{FF2B5EF4-FFF2-40B4-BE49-F238E27FC236}">
                <a16:creationId xmlns:a16="http://schemas.microsoft.com/office/drawing/2014/main" id="{ECB29DED-EE88-4750-B3BA-A80A1C87EB80}"/>
              </a:ext>
            </a:extLst>
          </p:cNvPr>
          <p:cNvSpPr>
            <a:spLocks noGrp="1"/>
          </p:cNvSpPr>
          <p:nvPr>
            <p:ph type="body" sz="quarter" idx="14"/>
          </p:nvPr>
        </p:nvSpPr>
        <p:spPr>
          <a:xfrm>
            <a:off x="821266" y="1994536"/>
            <a:ext cx="5274734" cy="3480436"/>
          </a:xfrm>
        </p:spPr>
        <p:txBody>
          <a:bodyPr>
            <a:normAutofit lnSpcReduction="10000"/>
          </a:bodyPr>
          <a:lstStyle/>
          <a:p>
            <a:r>
              <a:rPr lang="da-DK" dirty="0"/>
              <a:t>For at skemadata vises korrekt i en medarbejders, barnets, klassens eller et lokales kalender, skal der ske en synkronisering mellem skemadata data fra TRIO, TEA og de lokaler, skolen har oprettet i Aulas administrationsmodul.</a:t>
            </a:r>
          </a:p>
          <a:p>
            <a:endParaRPr lang="da-DK" dirty="0"/>
          </a:p>
          <a:p>
            <a:r>
              <a:rPr lang="da-DK" dirty="0"/>
              <a:t>Synkroniseringen forudsætter, at der er nogle specifikke steder i hhv. </a:t>
            </a:r>
            <a:r>
              <a:rPr lang="da-DK"/>
              <a:t>TRIO, TEA </a:t>
            </a:r>
            <a:r>
              <a:rPr lang="da-DK" dirty="0"/>
              <a:t>og Aula, hvor betegnelserne er helt ens. Figuren på næste side viser hvilke betegnelser, der er tale om – disse er markeret med røde felter</a:t>
            </a:r>
          </a:p>
        </p:txBody>
      </p:sp>
      <p:pic>
        <p:nvPicPr>
          <p:cNvPr id="5" name="Billede 4">
            <a:extLst>
              <a:ext uri="{FF2B5EF4-FFF2-40B4-BE49-F238E27FC236}">
                <a16:creationId xmlns:a16="http://schemas.microsoft.com/office/drawing/2014/main" id="{B29C8176-BB86-4D3A-B1C8-D387DBA22FFA}"/>
              </a:ext>
            </a:extLst>
          </p:cNvPr>
          <p:cNvPicPr>
            <a:picLocks noChangeAspect="1"/>
          </p:cNvPicPr>
          <p:nvPr/>
        </p:nvPicPr>
        <p:blipFill>
          <a:blip r:embed="rId3"/>
          <a:stretch>
            <a:fillRect/>
          </a:stretch>
        </p:blipFill>
        <p:spPr>
          <a:xfrm rot="854103">
            <a:off x="6668655" y="2348345"/>
            <a:ext cx="4740050" cy="2404318"/>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custDataLst>
      <p:tags r:id="rId1"/>
    </p:custDataLst>
    <p:extLst>
      <p:ext uri="{BB962C8B-B14F-4D97-AF65-F5344CB8AC3E}">
        <p14:creationId xmlns:p14="http://schemas.microsoft.com/office/powerpoint/2010/main" val="34232774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DF4268A3-0C19-4DD7-8FBC-651771F3186C}"/>
              </a:ext>
            </a:extLst>
          </p:cNvPr>
          <p:cNvSpPr>
            <a:spLocks noGrp="1"/>
          </p:cNvSpPr>
          <p:nvPr>
            <p:ph type="body" sz="quarter" idx="14"/>
          </p:nvPr>
        </p:nvSpPr>
        <p:spPr>
          <a:xfrm>
            <a:off x="2187967" y="1837517"/>
            <a:ext cx="10515316" cy="3480436"/>
          </a:xfrm>
        </p:spPr>
        <p:txBody>
          <a:bodyPr/>
          <a:lstStyle/>
          <a:p>
            <a:endParaRPr lang="da-DK" dirty="0"/>
          </a:p>
          <a:p>
            <a:endParaRPr lang="da-DK" dirty="0"/>
          </a:p>
        </p:txBody>
      </p:sp>
      <p:sp>
        <p:nvSpPr>
          <p:cNvPr id="2" name="Titel 1">
            <a:extLst>
              <a:ext uri="{FF2B5EF4-FFF2-40B4-BE49-F238E27FC236}">
                <a16:creationId xmlns:a16="http://schemas.microsoft.com/office/drawing/2014/main" id="{BC1E004C-47A0-44B4-9802-A859E722A5A0}"/>
              </a:ext>
            </a:extLst>
          </p:cNvPr>
          <p:cNvSpPr>
            <a:spLocks noGrp="1"/>
          </p:cNvSpPr>
          <p:nvPr>
            <p:ph type="title"/>
          </p:nvPr>
        </p:nvSpPr>
        <p:spPr/>
        <p:txBody>
          <a:bodyPr/>
          <a:lstStyle/>
          <a:p>
            <a:r>
              <a:rPr lang="da-DK" dirty="0"/>
              <a:t>Figur: Forudsætninger for, at skemadata fra TRIO vises i Aula</a:t>
            </a:r>
          </a:p>
        </p:txBody>
      </p:sp>
      <p:sp>
        <p:nvSpPr>
          <p:cNvPr id="3" name="Pladsholder til tekst 2">
            <a:extLst>
              <a:ext uri="{FF2B5EF4-FFF2-40B4-BE49-F238E27FC236}">
                <a16:creationId xmlns:a16="http://schemas.microsoft.com/office/drawing/2014/main" id="{68E6539B-1E2B-4992-BE23-58369C96783B}"/>
              </a:ext>
            </a:extLst>
          </p:cNvPr>
          <p:cNvSpPr>
            <a:spLocks noGrp="1"/>
          </p:cNvSpPr>
          <p:nvPr>
            <p:ph type="body" sz="quarter" idx="13"/>
          </p:nvPr>
        </p:nvSpPr>
        <p:spPr/>
        <p:txBody>
          <a:bodyPr/>
          <a:lstStyle/>
          <a:p>
            <a:r>
              <a:rPr lang="da-DK" dirty="0"/>
              <a:t>TJEKKE SKEMA- OG VIKARSYNKRONISERING</a:t>
            </a:r>
          </a:p>
        </p:txBody>
      </p:sp>
      <p:sp>
        <p:nvSpPr>
          <p:cNvPr id="5" name="Pladsholder til tekst 3">
            <a:extLst>
              <a:ext uri="{FF2B5EF4-FFF2-40B4-BE49-F238E27FC236}">
                <a16:creationId xmlns:a16="http://schemas.microsoft.com/office/drawing/2014/main" id="{81367F7A-59B4-431E-881A-FF23C17FEF1F}"/>
              </a:ext>
            </a:extLst>
          </p:cNvPr>
          <p:cNvSpPr txBox="1">
            <a:spLocks/>
          </p:cNvSpPr>
          <p:nvPr/>
        </p:nvSpPr>
        <p:spPr>
          <a:xfrm>
            <a:off x="2187967" y="1837517"/>
            <a:ext cx="10515316" cy="3480436"/>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216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216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2" name="Gruppe 11">
            <a:extLst>
              <a:ext uri="{FF2B5EF4-FFF2-40B4-BE49-F238E27FC236}">
                <a16:creationId xmlns:a16="http://schemas.microsoft.com/office/drawing/2014/main" id="{30EEF5F6-BE74-43B4-8DC1-2AD988970E6C}"/>
              </a:ext>
            </a:extLst>
          </p:cNvPr>
          <p:cNvGrpSpPr/>
          <p:nvPr/>
        </p:nvGrpSpPr>
        <p:grpSpPr>
          <a:xfrm>
            <a:off x="2222118" y="2849580"/>
            <a:ext cx="2326612" cy="2468373"/>
            <a:chOff x="4510734" y="2473835"/>
            <a:chExt cx="2326612" cy="2468373"/>
          </a:xfrm>
        </p:grpSpPr>
        <p:pic>
          <p:nvPicPr>
            <p:cNvPr id="28" name="Billede 27">
              <a:extLst>
                <a:ext uri="{FF2B5EF4-FFF2-40B4-BE49-F238E27FC236}">
                  <a16:creationId xmlns:a16="http://schemas.microsoft.com/office/drawing/2014/main" id="{A32DE31C-D166-4DDC-B2D4-F564546C4A28}"/>
                </a:ext>
              </a:extLst>
            </p:cNvPr>
            <p:cNvPicPr>
              <a:picLocks noChangeAspect="1"/>
            </p:cNvPicPr>
            <p:nvPr/>
          </p:nvPicPr>
          <p:blipFill rotWithShape="1">
            <a:blip r:embed="rId3"/>
            <a:srcRect r="21780"/>
            <a:stretch/>
          </p:blipFill>
          <p:spPr>
            <a:xfrm>
              <a:off x="4510734" y="2473835"/>
              <a:ext cx="2326612" cy="2468373"/>
            </a:xfrm>
            <a:prstGeom prst="rect">
              <a:avLst/>
            </a:prstGeom>
            <a:ln>
              <a:solidFill>
                <a:srgbClr val="262753"/>
              </a:solidFill>
            </a:ln>
          </p:spPr>
        </p:pic>
        <p:sp>
          <p:nvSpPr>
            <p:cNvPr id="9" name="Rektangel 8">
              <a:extLst>
                <a:ext uri="{FF2B5EF4-FFF2-40B4-BE49-F238E27FC236}">
                  <a16:creationId xmlns:a16="http://schemas.microsoft.com/office/drawing/2014/main" id="{5AD10A4F-06A3-402A-A7CD-CE9D1D5EF926}"/>
                </a:ext>
              </a:extLst>
            </p:cNvPr>
            <p:cNvSpPr/>
            <p:nvPr/>
          </p:nvSpPr>
          <p:spPr>
            <a:xfrm>
              <a:off x="5034615" y="4295498"/>
              <a:ext cx="353654" cy="266704"/>
            </a:xfrm>
            <a:prstGeom prst="rect">
              <a:avLst/>
            </a:prstGeom>
            <a:solidFill>
              <a:srgbClr val="E9E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100" dirty="0">
                  <a:solidFill>
                    <a:srgbClr val="262753"/>
                  </a:solidFill>
                </a:rPr>
                <a:t>2A</a:t>
              </a:r>
            </a:p>
          </p:txBody>
        </p:sp>
        <p:sp>
          <p:nvSpPr>
            <p:cNvPr id="33" name="Rektangel 32">
              <a:extLst>
                <a:ext uri="{FF2B5EF4-FFF2-40B4-BE49-F238E27FC236}">
                  <a16:creationId xmlns:a16="http://schemas.microsoft.com/office/drawing/2014/main" id="{38C756DF-A30F-49C4-AA85-4D591886523E}"/>
                </a:ext>
              </a:extLst>
            </p:cNvPr>
            <p:cNvSpPr/>
            <p:nvPr/>
          </p:nvSpPr>
          <p:spPr>
            <a:xfrm>
              <a:off x="4987153" y="4079106"/>
              <a:ext cx="1616847" cy="266704"/>
            </a:xfrm>
            <a:prstGeom prst="rect">
              <a:avLst/>
            </a:prstGeom>
            <a:solidFill>
              <a:srgbClr val="E9E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100" dirty="0">
                  <a:solidFill>
                    <a:srgbClr val="262753"/>
                  </a:solidFill>
                </a:rPr>
                <a:t>Peter Petersen</a:t>
              </a:r>
            </a:p>
          </p:txBody>
        </p:sp>
        <p:sp>
          <p:nvSpPr>
            <p:cNvPr id="35" name="Rektangel 34">
              <a:extLst>
                <a:ext uri="{FF2B5EF4-FFF2-40B4-BE49-F238E27FC236}">
                  <a16:creationId xmlns:a16="http://schemas.microsoft.com/office/drawing/2014/main" id="{82E58953-4F0B-4ED2-AF92-657445A83644}"/>
                </a:ext>
              </a:extLst>
            </p:cNvPr>
            <p:cNvSpPr/>
            <p:nvPr/>
          </p:nvSpPr>
          <p:spPr>
            <a:xfrm>
              <a:off x="4979975" y="3872928"/>
              <a:ext cx="1616847" cy="266704"/>
            </a:xfrm>
            <a:prstGeom prst="rect">
              <a:avLst/>
            </a:prstGeom>
            <a:solidFill>
              <a:srgbClr val="E9E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100" dirty="0">
                  <a:solidFill>
                    <a:srgbClr val="262753"/>
                  </a:solidFill>
                </a:rPr>
                <a:t>Anne Andersen</a:t>
              </a:r>
            </a:p>
          </p:txBody>
        </p:sp>
        <p:sp>
          <p:nvSpPr>
            <p:cNvPr id="39" name="Rektangel 38">
              <a:extLst>
                <a:ext uri="{FF2B5EF4-FFF2-40B4-BE49-F238E27FC236}">
                  <a16:creationId xmlns:a16="http://schemas.microsoft.com/office/drawing/2014/main" id="{D3F360B1-1878-4278-9547-52C7DC56A4AD}"/>
                </a:ext>
              </a:extLst>
            </p:cNvPr>
            <p:cNvSpPr/>
            <p:nvPr/>
          </p:nvSpPr>
          <p:spPr>
            <a:xfrm>
              <a:off x="4938546" y="3667687"/>
              <a:ext cx="1616847" cy="266704"/>
            </a:xfrm>
            <a:prstGeom prst="rect">
              <a:avLst/>
            </a:prstGeom>
            <a:solidFill>
              <a:srgbClr val="E9E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100" dirty="0">
                  <a:solidFill>
                    <a:srgbClr val="262753"/>
                  </a:solidFill>
                </a:rPr>
                <a:t>Lokale 23</a:t>
              </a:r>
            </a:p>
          </p:txBody>
        </p:sp>
      </p:grpSp>
      <p:sp>
        <p:nvSpPr>
          <p:cNvPr id="41" name="Rektangel: afrundede hjørner 40">
            <a:extLst>
              <a:ext uri="{FF2B5EF4-FFF2-40B4-BE49-F238E27FC236}">
                <a16:creationId xmlns:a16="http://schemas.microsoft.com/office/drawing/2014/main" id="{E69C5BA2-9BE8-4D57-92E9-F6E33D0DBB95}"/>
              </a:ext>
            </a:extLst>
          </p:cNvPr>
          <p:cNvSpPr/>
          <p:nvPr/>
        </p:nvSpPr>
        <p:spPr>
          <a:xfrm>
            <a:off x="2526572" y="1775841"/>
            <a:ext cx="1765280" cy="535709"/>
          </a:xfrm>
          <a:prstGeom prst="roundRect">
            <a:avLst/>
          </a:prstGeom>
          <a:solidFill>
            <a:schemeClr val="bg1"/>
          </a:solidFill>
          <a:ln>
            <a:solidFill>
              <a:srgbClr val="262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accent1">
                    <a:lumMod val="50000"/>
                  </a:schemeClr>
                </a:solidFill>
              </a:rPr>
              <a:t>Skemabrik i Aula</a:t>
            </a:r>
          </a:p>
        </p:txBody>
      </p:sp>
      <p:sp>
        <p:nvSpPr>
          <p:cNvPr id="42" name="Rektangel: afrundede hjørner 41">
            <a:extLst>
              <a:ext uri="{FF2B5EF4-FFF2-40B4-BE49-F238E27FC236}">
                <a16:creationId xmlns:a16="http://schemas.microsoft.com/office/drawing/2014/main" id="{28BD12B6-1AFE-4D7A-8F46-80DCF2E20D0C}"/>
              </a:ext>
            </a:extLst>
          </p:cNvPr>
          <p:cNvSpPr/>
          <p:nvPr/>
        </p:nvSpPr>
        <p:spPr>
          <a:xfrm>
            <a:off x="4862122" y="1775841"/>
            <a:ext cx="1781346" cy="535709"/>
          </a:xfrm>
          <a:prstGeom prst="roundRect">
            <a:avLst/>
          </a:prstGeom>
          <a:solidFill>
            <a:schemeClr val="bg1"/>
          </a:solidFill>
          <a:ln>
            <a:solidFill>
              <a:srgbClr val="262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accent1">
                    <a:lumMod val="50000"/>
                  </a:schemeClr>
                </a:solidFill>
              </a:rPr>
              <a:t>TEA</a:t>
            </a:r>
          </a:p>
        </p:txBody>
      </p:sp>
      <p:sp>
        <p:nvSpPr>
          <p:cNvPr id="77" name="Rektangel: afrundede hjørner 76">
            <a:extLst>
              <a:ext uri="{FF2B5EF4-FFF2-40B4-BE49-F238E27FC236}">
                <a16:creationId xmlns:a16="http://schemas.microsoft.com/office/drawing/2014/main" id="{ECD63D1F-50E5-4D50-8012-0F0350600E0B}"/>
              </a:ext>
            </a:extLst>
          </p:cNvPr>
          <p:cNvSpPr/>
          <p:nvPr/>
        </p:nvSpPr>
        <p:spPr>
          <a:xfrm>
            <a:off x="4855711" y="3737855"/>
            <a:ext cx="1787758" cy="82256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dirty="0">
                <a:solidFill>
                  <a:schemeClr val="bg1"/>
                </a:solidFill>
              </a:rPr>
              <a:t>Er medarbejderens initialer ens i både TRIO og TEA, vises skemabrikken i medarbejderens kalender</a:t>
            </a:r>
          </a:p>
        </p:txBody>
      </p:sp>
      <p:cxnSp>
        <p:nvCxnSpPr>
          <p:cNvPr id="78" name="Lige pilforbindelse 77">
            <a:extLst>
              <a:ext uri="{FF2B5EF4-FFF2-40B4-BE49-F238E27FC236}">
                <a16:creationId xmlns:a16="http://schemas.microsoft.com/office/drawing/2014/main" id="{7175EEBA-5479-40C9-9190-ED2213573B6D}"/>
              </a:ext>
            </a:extLst>
          </p:cNvPr>
          <p:cNvCxnSpPr>
            <a:cxnSpLocks/>
            <a:endCxn id="77" idx="1"/>
          </p:cNvCxnSpPr>
          <p:nvPr/>
        </p:nvCxnSpPr>
        <p:spPr>
          <a:xfrm flipV="1">
            <a:off x="3695999" y="4149136"/>
            <a:ext cx="1159712" cy="217036"/>
          </a:xfrm>
          <a:prstGeom prst="straightConnector1">
            <a:avLst/>
          </a:prstGeom>
          <a:ln w="19050">
            <a:solidFill>
              <a:srgbClr val="FF00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0" name="Rektangel: afrundede hjørner 79">
            <a:extLst>
              <a:ext uri="{FF2B5EF4-FFF2-40B4-BE49-F238E27FC236}">
                <a16:creationId xmlns:a16="http://schemas.microsoft.com/office/drawing/2014/main" id="{8FA70F31-18A0-47E8-8C7A-96E369CC618B}"/>
              </a:ext>
            </a:extLst>
          </p:cNvPr>
          <p:cNvSpPr/>
          <p:nvPr/>
        </p:nvSpPr>
        <p:spPr>
          <a:xfrm>
            <a:off x="4862122" y="4648295"/>
            <a:ext cx="1781346" cy="82256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dirty="0">
                <a:solidFill>
                  <a:schemeClr val="bg1"/>
                </a:solidFill>
              </a:rPr>
              <a:t>Er medarbejderens initialer ens i både TRIO og TEA, vises vikarskemabrikken i medarbejderens kalender</a:t>
            </a:r>
          </a:p>
        </p:txBody>
      </p:sp>
      <p:cxnSp>
        <p:nvCxnSpPr>
          <p:cNvPr id="81" name="Lige pilforbindelse 80">
            <a:extLst>
              <a:ext uri="{FF2B5EF4-FFF2-40B4-BE49-F238E27FC236}">
                <a16:creationId xmlns:a16="http://schemas.microsoft.com/office/drawing/2014/main" id="{69B7B284-BE29-4906-A770-1CB8C034E025}"/>
              </a:ext>
            </a:extLst>
          </p:cNvPr>
          <p:cNvCxnSpPr>
            <a:cxnSpLocks/>
            <a:endCxn id="80" idx="1"/>
          </p:cNvCxnSpPr>
          <p:nvPr/>
        </p:nvCxnSpPr>
        <p:spPr>
          <a:xfrm>
            <a:off x="3695999" y="4669134"/>
            <a:ext cx="1166123" cy="390442"/>
          </a:xfrm>
          <a:prstGeom prst="straightConnector1">
            <a:avLst/>
          </a:prstGeom>
          <a:ln w="19050">
            <a:solidFill>
              <a:srgbClr val="FF00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Rektangel: afrundede hjørner 83">
            <a:extLst>
              <a:ext uri="{FF2B5EF4-FFF2-40B4-BE49-F238E27FC236}">
                <a16:creationId xmlns:a16="http://schemas.microsoft.com/office/drawing/2014/main" id="{D8224FC9-689C-4D92-8AE0-5FEC5AB2ED1B}"/>
              </a:ext>
            </a:extLst>
          </p:cNvPr>
          <p:cNvSpPr/>
          <p:nvPr/>
        </p:nvSpPr>
        <p:spPr>
          <a:xfrm>
            <a:off x="4862120" y="5548673"/>
            <a:ext cx="1781347" cy="82256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dirty="0">
                <a:solidFill>
                  <a:schemeClr val="bg1"/>
                </a:solidFill>
              </a:rPr>
              <a:t>Hedder klassen det samme i TEA og TRIO vises skemabrik i kalenderen for klassen/ holdet og for de elever, der er tilknyttet disse i TEA</a:t>
            </a:r>
          </a:p>
        </p:txBody>
      </p:sp>
      <p:cxnSp>
        <p:nvCxnSpPr>
          <p:cNvPr id="85" name="Lige pilforbindelse 84">
            <a:extLst>
              <a:ext uri="{FF2B5EF4-FFF2-40B4-BE49-F238E27FC236}">
                <a16:creationId xmlns:a16="http://schemas.microsoft.com/office/drawing/2014/main" id="{97E01358-1E8C-4A55-9D93-EC228D754713}"/>
              </a:ext>
            </a:extLst>
          </p:cNvPr>
          <p:cNvCxnSpPr>
            <a:cxnSpLocks/>
            <a:stCxn id="9" idx="3"/>
            <a:endCxn id="84" idx="1"/>
          </p:cNvCxnSpPr>
          <p:nvPr/>
        </p:nvCxnSpPr>
        <p:spPr>
          <a:xfrm>
            <a:off x="3099653" y="4804595"/>
            <a:ext cx="1762467" cy="1155359"/>
          </a:xfrm>
          <a:prstGeom prst="straightConnector1">
            <a:avLst/>
          </a:prstGeom>
          <a:ln w="19050">
            <a:solidFill>
              <a:srgbClr val="FF00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0" name="Rektangel: afrundede hjørner 109">
            <a:extLst>
              <a:ext uri="{FF2B5EF4-FFF2-40B4-BE49-F238E27FC236}">
                <a16:creationId xmlns:a16="http://schemas.microsoft.com/office/drawing/2014/main" id="{06F6195C-42B7-4836-BCAE-CB9FDAD79892}"/>
              </a:ext>
            </a:extLst>
          </p:cNvPr>
          <p:cNvSpPr/>
          <p:nvPr/>
        </p:nvSpPr>
        <p:spPr>
          <a:xfrm>
            <a:off x="9565352" y="1775841"/>
            <a:ext cx="1781346" cy="535709"/>
          </a:xfrm>
          <a:prstGeom prst="roundRect">
            <a:avLst/>
          </a:prstGeom>
          <a:solidFill>
            <a:schemeClr val="bg1"/>
          </a:solidFill>
          <a:ln>
            <a:solidFill>
              <a:srgbClr val="262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accent1">
                    <a:lumMod val="50000"/>
                  </a:schemeClr>
                </a:solidFill>
              </a:rPr>
              <a:t>Kalender i Aula</a:t>
            </a:r>
          </a:p>
        </p:txBody>
      </p:sp>
      <p:pic>
        <p:nvPicPr>
          <p:cNvPr id="123" name="Billede 122">
            <a:extLst>
              <a:ext uri="{FF2B5EF4-FFF2-40B4-BE49-F238E27FC236}">
                <a16:creationId xmlns:a16="http://schemas.microsoft.com/office/drawing/2014/main" id="{54D739BB-4A17-48DC-8401-02FADBA78D1F}"/>
              </a:ext>
            </a:extLst>
          </p:cNvPr>
          <p:cNvPicPr>
            <a:picLocks noChangeAspect="1"/>
          </p:cNvPicPr>
          <p:nvPr/>
        </p:nvPicPr>
        <p:blipFill>
          <a:blip r:embed="rId4"/>
          <a:stretch>
            <a:fillRect/>
          </a:stretch>
        </p:blipFill>
        <p:spPr>
          <a:xfrm>
            <a:off x="9924977" y="3524310"/>
            <a:ext cx="910312" cy="586217"/>
          </a:xfrm>
          <a:prstGeom prst="rect">
            <a:avLst/>
          </a:prstGeom>
          <a:ln>
            <a:solidFill>
              <a:srgbClr val="262753"/>
            </a:solidFill>
          </a:ln>
        </p:spPr>
      </p:pic>
      <p:pic>
        <p:nvPicPr>
          <p:cNvPr id="107" name="Billede 106">
            <a:extLst>
              <a:ext uri="{FF2B5EF4-FFF2-40B4-BE49-F238E27FC236}">
                <a16:creationId xmlns:a16="http://schemas.microsoft.com/office/drawing/2014/main" id="{AF4B7C8E-5DAC-413C-9E7A-AEBE3036CFA1}"/>
              </a:ext>
            </a:extLst>
          </p:cNvPr>
          <p:cNvPicPr>
            <a:picLocks noChangeAspect="1"/>
          </p:cNvPicPr>
          <p:nvPr/>
        </p:nvPicPr>
        <p:blipFill rotWithShape="1">
          <a:blip r:embed="rId5">
            <a:extLst>
              <a:ext uri="{28A0092B-C50C-407E-A947-70E740481C1C}">
                <a14:useLocalDpi xmlns:a14="http://schemas.microsoft.com/office/drawing/2010/main" val="0"/>
              </a:ext>
            </a:extLst>
          </a:blip>
          <a:srcRect b="41564"/>
          <a:stretch/>
        </p:blipFill>
        <p:spPr>
          <a:xfrm flipH="1">
            <a:off x="10402156" y="3467189"/>
            <a:ext cx="652734" cy="753636"/>
          </a:xfrm>
          <a:prstGeom prst="rect">
            <a:avLst/>
          </a:prstGeom>
        </p:spPr>
      </p:pic>
      <p:cxnSp>
        <p:nvCxnSpPr>
          <p:cNvPr id="125" name="Lige pilforbindelse 124">
            <a:extLst>
              <a:ext uri="{FF2B5EF4-FFF2-40B4-BE49-F238E27FC236}">
                <a16:creationId xmlns:a16="http://schemas.microsoft.com/office/drawing/2014/main" id="{E3CA7F69-2FFF-4126-A897-6AE31E498D28}"/>
              </a:ext>
            </a:extLst>
          </p:cNvPr>
          <p:cNvCxnSpPr>
            <a:cxnSpLocks/>
            <a:stCxn id="105" idx="3"/>
            <a:endCxn id="123" idx="1"/>
          </p:cNvCxnSpPr>
          <p:nvPr/>
        </p:nvCxnSpPr>
        <p:spPr>
          <a:xfrm flipV="1">
            <a:off x="7131128" y="3817419"/>
            <a:ext cx="2793849" cy="335360"/>
          </a:xfrm>
          <a:prstGeom prst="straightConnector1">
            <a:avLst/>
          </a:prstGeom>
          <a:ln w="28575">
            <a:solidFill>
              <a:srgbClr val="539EC6"/>
            </a:solidFill>
            <a:prstDash val="solid"/>
            <a:tailEnd type="triangle" w="lg" len="lg"/>
          </a:ln>
        </p:spPr>
        <p:style>
          <a:lnRef idx="1">
            <a:schemeClr val="accent1"/>
          </a:lnRef>
          <a:fillRef idx="0">
            <a:schemeClr val="accent1"/>
          </a:fillRef>
          <a:effectRef idx="0">
            <a:schemeClr val="accent1"/>
          </a:effectRef>
          <a:fontRef idx="minor">
            <a:schemeClr val="tx1"/>
          </a:fontRef>
        </p:style>
      </p:cxnSp>
      <p:pic>
        <p:nvPicPr>
          <p:cNvPr id="126" name="Billede 125">
            <a:extLst>
              <a:ext uri="{FF2B5EF4-FFF2-40B4-BE49-F238E27FC236}">
                <a16:creationId xmlns:a16="http://schemas.microsoft.com/office/drawing/2014/main" id="{78AB16A7-9839-44FB-9FE0-9486DEA86BD0}"/>
              </a:ext>
            </a:extLst>
          </p:cNvPr>
          <p:cNvPicPr>
            <a:picLocks noChangeAspect="1"/>
          </p:cNvPicPr>
          <p:nvPr/>
        </p:nvPicPr>
        <p:blipFill>
          <a:blip r:embed="rId4"/>
          <a:stretch>
            <a:fillRect/>
          </a:stretch>
        </p:blipFill>
        <p:spPr>
          <a:xfrm>
            <a:off x="9924977" y="4495094"/>
            <a:ext cx="910312" cy="586217"/>
          </a:xfrm>
          <a:prstGeom prst="rect">
            <a:avLst/>
          </a:prstGeom>
          <a:ln>
            <a:solidFill>
              <a:srgbClr val="262753"/>
            </a:solidFill>
          </a:ln>
        </p:spPr>
      </p:pic>
      <p:pic>
        <p:nvPicPr>
          <p:cNvPr id="127" name="Billede 126">
            <a:extLst>
              <a:ext uri="{FF2B5EF4-FFF2-40B4-BE49-F238E27FC236}">
                <a16:creationId xmlns:a16="http://schemas.microsoft.com/office/drawing/2014/main" id="{C117F30E-0FBF-4BED-BCC1-A0BF689876A1}"/>
              </a:ext>
            </a:extLst>
          </p:cNvPr>
          <p:cNvPicPr>
            <a:picLocks noChangeAspect="1"/>
          </p:cNvPicPr>
          <p:nvPr/>
        </p:nvPicPr>
        <p:blipFill rotWithShape="1">
          <a:blip r:embed="rId5">
            <a:extLst>
              <a:ext uri="{28A0092B-C50C-407E-A947-70E740481C1C}">
                <a14:useLocalDpi xmlns:a14="http://schemas.microsoft.com/office/drawing/2010/main" val="0"/>
              </a:ext>
            </a:extLst>
          </a:blip>
          <a:srcRect b="41564"/>
          <a:stretch/>
        </p:blipFill>
        <p:spPr>
          <a:xfrm flipH="1">
            <a:off x="10416221" y="4446563"/>
            <a:ext cx="652734" cy="753636"/>
          </a:xfrm>
          <a:prstGeom prst="rect">
            <a:avLst/>
          </a:prstGeom>
        </p:spPr>
      </p:pic>
      <p:pic>
        <p:nvPicPr>
          <p:cNvPr id="128" name="Billede 127">
            <a:extLst>
              <a:ext uri="{FF2B5EF4-FFF2-40B4-BE49-F238E27FC236}">
                <a16:creationId xmlns:a16="http://schemas.microsoft.com/office/drawing/2014/main" id="{20EECBBA-5BCB-4C46-8112-3465FFB31940}"/>
              </a:ext>
            </a:extLst>
          </p:cNvPr>
          <p:cNvPicPr>
            <a:picLocks noChangeAspect="1"/>
          </p:cNvPicPr>
          <p:nvPr/>
        </p:nvPicPr>
        <p:blipFill>
          <a:blip r:embed="rId6"/>
          <a:stretch>
            <a:fillRect/>
          </a:stretch>
        </p:blipFill>
        <p:spPr>
          <a:xfrm>
            <a:off x="6561190" y="4827455"/>
            <a:ext cx="569938" cy="473221"/>
          </a:xfrm>
          <a:prstGeom prst="rect">
            <a:avLst/>
          </a:prstGeom>
          <a:ln>
            <a:solidFill>
              <a:srgbClr val="262753"/>
            </a:solidFill>
          </a:ln>
        </p:spPr>
      </p:pic>
      <p:cxnSp>
        <p:nvCxnSpPr>
          <p:cNvPr id="129" name="Lige pilforbindelse 128">
            <a:extLst>
              <a:ext uri="{FF2B5EF4-FFF2-40B4-BE49-F238E27FC236}">
                <a16:creationId xmlns:a16="http://schemas.microsoft.com/office/drawing/2014/main" id="{405E4336-3879-49F6-9713-A1453C984EDC}"/>
              </a:ext>
            </a:extLst>
          </p:cNvPr>
          <p:cNvCxnSpPr>
            <a:cxnSpLocks/>
            <a:stCxn id="128" idx="3"/>
            <a:endCxn id="126" idx="1"/>
          </p:cNvCxnSpPr>
          <p:nvPr/>
        </p:nvCxnSpPr>
        <p:spPr>
          <a:xfrm flipV="1">
            <a:off x="7131128" y="4788203"/>
            <a:ext cx="2793849" cy="275863"/>
          </a:xfrm>
          <a:prstGeom prst="straightConnector1">
            <a:avLst/>
          </a:prstGeom>
          <a:ln w="28575">
            <a:solidFill>
              <a:srgbClr val="539EC6"/>
            </a:solidFill>
            <a:prstDash val="solid"/>
            <a:tailEnd type="triangle" w="lg" len="lg"/>
          </a:ln>
        </p:spPr>
        <p:style>
          <a:lnRef idx="1">
            <a:schemeClr val="accent1"/>
          </a:lnRef>
          <a:fillRef idx="0">
            <a:schemeClr val="accent1"/>
          </a:fillRef>
          <a:effectRef idx="0">
            <a:schemeClr val="accent1"/>
          </a:effectRef>
          <a:fontRef idx="minor">
            <a:schemeClr val="tx1"/>
          </a:fontRef>
        </p:style>
      </p:cxnSp>
      <p:pic>
        <p:nvPicPr>
          <p:cNvPr id="132" name="Billede 131">
            <a:extLst>
              <a:ext uri="{FF2B5EF4-FFF2-40B4-BE49-F238E27FC236}">
                <a16:creationId xmlns:a16="http://schemas.microsoft.com/office/drawing/2014/main" id="{51277D80-1EEA-4F79-B70F-14F99D222B04}"/>
              </a:ext>
            </a:extLst>
          </p:cNvPr>
          <p:cNvPicPr>
            <a:picLocks noChangeAspect="1"/>
          </p:cNvPicPr>
          <p:nvPr/>
        </p:nvPicPr>
        <p:blipFill>
          <a:blip r:embed="rId4"/>
          <a:stretch>
            <a:fillRect/>
          </a:stretch>
        </p:blipFill>
        <p:spPr>
          <a:xfrm>
            <a:off x="9952233" y="5535268"/>
            <a:ext cx="910312" cy="586217"/>
          </a:xfrm>
          <a:prstGeom prst="rect">
            <a:avLst/>
          </a:prstGeom>
          <a:ln>
            <a:solidFill>
              <a:srgbClr val="262753"/>
            </a:solidFill>
          </a:ln>
        </p:spPr>
      </p:pic>
      <p:pic>
        <p:nvPicPr>
          <p:cNvPr id="109" name="Billede 108" descr="Et billede, der indeholder legetøj&#10;&#10;Automatisk genereret beskrivelse">
            <a:extLst>
              <a:ext uri="{FF2B5EF4-FFF2-40B4-BE49-F238E27FC236}">
                <a16:creationId xmlns:a16="http://schemas.microsoft.com/office/drawing/2014/main" id="{4D9A9078-CAD3-4500-925F-8221BF18A1CF}"/>
              </a:ext>
            </a:extLst>
          </p:cNvPr>
          <p:cNvPicPr>
            <a:picLocks noChangeAspect="1"/>
          </p:cNvPicPr>
          <p:nvPr/>
        </p:nvPicPr>
        <p:blipFill rotWithShape="1">
          <a:blip r:embed="rId7">
            <a:extLst>
              <a:ext uri="{28A0092B-C50C-407E-A947-70E740481C1C}">
                <a14:useLocalDpi xmlns:a14="http://schemas.microsoft.com/office/drawing/2010/main" val="0"/>
              </a:ext>
            </a:extLst>
          </a:blip>
          <a:srcRect b="35733"/>
          <a:stretch/>
        </p:blipFill>
        <p:spPr>
          <a:xfrm>
            <a:off x="10274676" y="5797748"/>
            <a:ext cx="605642" cy="586286"/>
          </a:xfrm>
          <a:prstGeom prst="rect">
            <a:avLst/>
          </a:prstGeom>
        </p:spPr>
      </p:pic>
      <p:pic>
        <p:nvPicPr>
          <p:cNvPr id="133" name="Billede 132">
            <a:extLst>
              <a:ext uri="{FF2B5EF4-FFF2-40B4-BE49-F238E27FC236}">
                <a16:creationId xmlns:a16="http://schemas.microsoft.com/office/drawing/2014/main" id="{CD2B1448-7A14-49E7-B8DD-3A54448BC31A}"/>
              </a:ext>
            </a:extLst>
          </p:cNvPr>
          <p:cNvPicPr>
            <a:picLocks noChangeAspect="1"/>
          </p:cNvPicPr>
          <p:nvPr/>
        </p:nvPicPr>
        <p:blipFill>
          <a:blip r:embed="rId6"/>
          <a:stretch>
            <a:fillRect/>
          </a:stretch>
        </p:blipFill>
        <p:spPr>
          <a:xfrm>
            <a:off x="6558959" y="5707732"/>
            <a:ext cx="569938" cy="473221"/>
          </a:xfrm>
          <a:prstGeom prst="rect">
            <a:avLst/>
          </a:prstGeom>
          <a:ln>
            <a:solidFill>
              <a:srgbClr val="262753"/>
            </a:solidFill>
          </a:ln>
        </p:spPr>
      </p:pic>
      <p:cxnSp>
        <p:nvCxnSpPr>
          <p:cNvPr id="134" name="Lige pilforbindelse 133">
            <a:extLst>
              <a:ext uri="{FF2B5EF4-FFF2-40B4-BE49-F238E27FC236}">
                <a16:creationId xmlns:a16="http://schemas.microsoft.com/office/drawing/2014/main" id="{5927ADB7-D72D-49C5-BE42-C30548E133CF}"/>
              </a:ext>
            </a:extLst>
          </p:cNvPr>
          <p:cNvCxnSpPr>
            <a:cxnSpLocks/>
            <a:stCxn id="133" idx="3"/>
            <a:endCxn id="132" idx="1"/>
          </p:cNvCxnSpPr>
          <p:nvPr/>
        </p:nvCxnSpPr>
        <p:spPr>
          <a:xfrm flipV="1">
            <a:off x="7128897" y="5828377"/>
            <a:ext cx="2823336" cy="115966"/>
          </a:xfrm>
          <a:prstGeom prst="straightConnector1">
            <a:avLst/>
          </a:prstGeom>
          <a:ln w="28575">
            <a:solidFill>
              <a:srgbClr val="539EC6"/>
            </a:solidFill>
            <a:prstDash val="solid"/>
            <a:tailEnd type="triangle" w="lg" len="lg"/>
          </a:ln>
        </p:spPr>
        <p:style>
          <a:lnRef idx="1">
            <a:schemeClr val="accent1"/>
          </a:lnRef>
          <a:fillRef idx="0">
            <a:schemeClr val="accent1"/>
          </a:fillRef>
          <a:effectRef idx="0">
            <a:schemeClr val="accent1"/>
          </a:effectRef>
          <a:fontRef idx="minor">
            <a:schemeClr val="tx1"/>
          </a:fontRef>
        </p:style>
      </p:cxnSp>
      <p:pic>
        <p:nvPicPr>
          <p:cNvPr id="105" name="Billede 104">
            <a:extLst>
              <a:ext uri="{FF2B5EF4-FFF2-40B4-BE49-F238E27FC236}">
                <a16:creationId xmlns:a16="http://schemas.microsoft.com/office/drawing/2014/main" id="{F41C6295-91AD-4BB5-AB1C-A76DA5809E7A}"/>
              </a:ext>
            </a:extLst>
          </p:cNvPr>
          <p:cNvPicPr>
            <a:picLocks noChangeAspect="1"/>
          </p:cNvPicPr>
          <p:nvPr/>
        </p:nvPicPr>
        <p:blipFill>
          <a:blip r:embed="rId6"/>
          <a:stretch>
            <a:fillRect/>
          </a:stretch>
        </p:blipFill>
        <p:spPr>
          <a:xfrm>
            <a:off x="6561190" y="3916168"/>
            <a:ext cx="569938" cy="473221"/>
          </a:xfrm>
          <a:prstGeom prst="rect">
            <a:avLst/>
          </a:prstGeom>
          <a:ln>
            <a:solidFill>
              <a:srgbClr val="262753"/>
            </a:solidFill>
          </a:ln>
        </p:spPr>
      </p:pic>
      <p:pic>
        <p:nvPicPr>
          <p:cNvPr id="147" name="Billede 146">
            <a:extLst>
              <a:ext uri="{FF2B5EF4-FFF2-40B4-BE49-F238E27FC236}">
                <a16:creationId xmlns:a16="http://schemas.microsoft.com/office/drawing/2014/main" id="{847624FF-D87A-4BFB-97EA-A5518C43AE05}"/>
              </a:ext>
            </a:extLst>
          </p:cNvPr>
          <p:cNvPicPr>
            <a:picLocks noChangeAspect="1"/>
          </p:cNvPicPr>
          <p:nvPr/>
        </p:nvPicPr>
        <p:blipFill rotWithShape="1">
          <a:blip r:embed="rId8">
            <a:extLst>
              <a:ext uri="{28A0092B-C50C-407E-A947-70E740481C1C}">
                <a14:useLocalDpi xmlns:a14="http://schemas.microsoft.com/office/drawing/2010/main" val="0"/>
              </a:ext>
            </a:extLst>
          </a:blip>
          <a:srcRect b="29195"/>
          <a:stretch/>
        </p:blipFill>
        <p:spPr>
          <a:xfrm>
            <a:off x="10571752" y="5797301"/>
            <a:ext cx="486219" cy="586286"/>
          </a:xfrm>
          <a:prstGeom prst="rect">
            <a:avLst/>
          </a:prstGeom>
        </p:spPr>
      </p:pic>
      <p:sp>
        <p:nvSpPr>
          <p:cNvPr id="183" name="Rektangel: afrundede hjørner 182">
            <a:extLst>
              <a:ext uri="{FF2B5EF4-FFF2-40B4-BE49-F238E27FC236}">
                <a16:creationId xmlns:a16="http://schemas.microsoft.com/office/drawing/2014/main" id="{644F04D9-BE2C-4C87-A2BD-4659D0BE3235}"/>
              </a:ext>
            </a:extLst>
          </p:cNvPr>
          <p:cNvSpPr/>
          <p:nvPr/>
        </p:nvSpPr>
        <p:spPr>
          <a:xfrm>
            <a:off x="7213737" y="1775841"/>
            <a:ext cx="1781346" cy="535709"/>
          </a:xfrm>
          <a:prstGeom prst="roundRect">
            <a:avLst/>
          </a:prstGeom>
          <a:solidFill>
            <a:schemeClr val="bg1"/>
          </a:solidFill>
          <a:ln>
            <a:solidFill>
              <a:srgbClr val="262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accent1">
                    <a:lumMod val="50000"/>
                  </a:schemeClr>
                </a:solidFill>
              </a:rPr>
              <a:t>Aulas </a:t>
            </a:r>
            <a:r>
              <a:rPr lang="da-DK" sz="1200" b="1" dirty="0">
                <a:solidFill>
                  <a:schemeClr val="accent1">
                    <a:lumMod val="50000"/>
                  </a:schemeClr>
                </a:solidFill>
              </a:rPr>
              <a:t>administrationsmodul</a:t>
            </a:r>
          </a:p>
        </p:txBody>
      </p:sp>
      <p:sp>
        <p:nvSpPr>
          <p:cNvPr id="197" name="Rektangel: afrundede hjørner 196">
            <a:extLst>
              <a:ext uri="{FF2B5EF4-FFF2-40B4-BE49-F238E27FC236}">
                <a16:creationId xmlns:a16="http://schemas.microsoft.com/office/drawing/2014/main" id="{83013F34-49A0-48AA-9588-4BC08E6425C2}"/>
              </a:ext>
            </a:extLst>
          </p:cNvPr>
          <p:cNvSpPr/>
          <p:nvPr/>
        </p:nvSpPr>
        <p:spPr>
          <a:xfrm>
            <a:off x="7236597" y="2408758"/>
            <a:ext cx="1723512" cy="1120687"/>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100" dirty="0">
                <a:solidFill>
                  <a:schemeClr val="bg1"/>
                </a:solidFill>
              </a:rPr>
              <a:t>Hedder lokalet præcis det samme i Aulas administrationsmodul som i TRIO, vises skemabrik i lokalets kalender</a:t>
            </a:r>
          </a:p>
        </p:txBody>
      </p:sp>
      <p:pic>
        <p:nvPicPr>
          <p:cNvPr id="202" name="Billede 201">
            <a:extLst>
              <a:ext uri="{FF2B5EF4-FFF2-40B4-BE49-F238E27FC236}">
                <a16:creationId xmlns:a16="http://schemas.microsoft.com/office/drawing/2014/main" id="{EF73DA00-D7C2-4FDF-B56B-677EF3AB9C7C}"/>
              </a:ext>
            </a:extLst>
          </p:cNvPr>
          <p:cNvPicPr>
            <a:picLocks noChangeAspect="1"/>
          </p:cNvPicPr>
          <p:nvPr/>
        </p:nvPicPr>
        <p:blipFill>
          <a:blip r:embed="rId4"/>
          <a:stretch>
            <a:fillRect/>
          </a:stretch>
        </p:blipFill>
        <p:spPr>
          <a:xfrm>
            <a:off x="9922310" y="2542152"/>
            <a:ext cx="910312" cy="586217"/>
          </a:xfrm>
          <a:prstGeom prst="rect">
            <a:avLst/>
          </a:prstGeom>
          <a:ln>
            <a:solidFill>
              <a:srgbClr val="262753"/>
            </a:solidFill>
          </a:ln>
        </p:spPr>
      </p:pic>
      <p:cxnSp>
        <p:nvCxnSpPr>
          <p:cNvPr id="218" name="Lige pilforbindelse 217">
            <a:extLst>
              <a:ext uri="{FF2B5EF4-FFF2-40B4-BE49-F238E27FC236}">
                <a16:creationId xmlns:a16="http://schemas.microsoft.com/office/drawing/2014/main" id="{37E21556-1FC0-4AB4-A69D-4346E1491F49}"/>
              </a:ext>
            </a:extLst>
          </p:cNvPr>
          <p:cNvCxnSpPr>
            <a:cxnSpLocks/>
            <a:endCxn id="197" idx="1"/>
          </p:cNvCxnSpPr>
          <p:nvPr/>
        </p:nvCxnSpPr>
        <p:spPr>
          <a:xfrm flipV="1">
            <a:off x="3334329" y="2969102"/>
            <a:ext cx="3902268" cy="1195767"/>
          </a:xfrm>
          <a:prstGeom prst="straightConnector1">
            <a:avLst/>
          </a:prstGeom>
          <a:ln w="19050">
            <a:solidFill>
              <a:srgbClr val="FF00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24" name="Billede 223">
            <a:extLst>
              <a:ext uri="{FF2B5EF4-FFF2-40B4-BE49-F238E27FC236}">
                <a16:creationId xmlns:a16="http://schemas.microsoft.com/office/drawing/2014/main" id="{74A88ABA-A2B9-4D91-91DE-C8FBCCDC5D97}"/>
              </a:ext>
            </a:extLst>
          </p:cNvPr>
          <p:cNvPicPr>
            <a:picLocks noChangeAspect="1"/>
          </p:cNvPicPr>
          <p:nvPr/>
        </p:nvPicPr>
        <p:blipFill>
          <a:blip r:embed="rId6"/>
          <a:stretch>
            <a:fillRect/>
          </a:stretch>
        </p:blipFill>
        <p:spPr>
          <a:xfrm>
            <a:off x="8844032" y="2639649"/>
            <a:ext cx="569938" cy="473221"/>
          </a:xfrm>
          <a:prstGeom prst="rect">
            <a:avLst/>
          </a:prstGeom>
          <a:ln>
            <a:solidFill>
              <a:srgbClr val="262753"/>
            </a:solidFill>
          </a:ln>
        </p:spPr>
      </p:pic>
      <p:cxnSp>
        <p:nvCxnSpPr>
          <p:cNvPr id="225" name="Lige pilforbindelse 224">
            <a:extLst>
              <a:ext uri="{FF2B5EF4-FFF2-40B4-BE49-F238E27FC236}">
                <a16:creationId xmlns:a16="http://schemas.microsoft.com/office/drawing/2014/main" id="{D983F112-BB5B-49C9-89F2-2F37839FBBA9}"/>
              </a:ext>
            </a:extLst>
          </p:cNvPr>
          <p:cNvCxnSpPr>
            <a:cxnSpLocks/>
            <a:stCxn id="224" idx="3"/>
            <a:endCxn id="202" idx="1"/>
          </p:cNvCxnSpPr>
          <p:nvPr/>
        </p:nvCxnSpPr>
        <p:spPr>
          <a:xfrm flipV="1">
            <a:off x="9413970" y="2835261"/>
            <a:ext cx="508340" cy="40999"/>
          </a:xfrm>
          <a:prstGeom prst="straightConnector1">
            <a:avLst/>
          </a:prstGeom>
          <a:ln w="28575">
            <a:solidFill>
              <a:srgbClr val="539EC6"/>
            </a:solidFill>
            <a:prstDash val="solid"/>
            <a:tailEnd type="triangle" w="lg" len="lg"/>
          </a:ln>
        </p:spPr>
        <p:style>
          <a:lnRef idx="1">
            <a:schemeClr val="accent1"/>
          </a:lnRef>
          <a:fillRef idx="0">
            <a:schemeClr val="accent1"/>
          </a:fillRef>
          <a:effectRef idx="0">
            <a:schemeClr val="accent1"/>
          </a:effectRef>
          <a:fontRef idx="minor">
            <a:schemeClr val="tx1"/>
          </a:fontRef>
        </p:style>
      </p:cxnSp>
      <p:pic>
        <p:nvPicPr>
          <p:cNvPr id="229" name="Billede 228">
            <a:extLst>
              <a:ext uri="{FF2B5EF4-FFF2-40B4-BE49-F238E27FC236}">
                <a16:creationId xmlns:a16="http://schemas.microsoft.com/office/drawing/2014/main" id="{40584DFC-997C-4968-BB43-F35EFE764C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4838" y="2707491"/>
            <a:ext cx="1014943" cy="557617"/>
          </a:xfrm>
          <a:prstGeom prst="rect">
            <a:avLst/>
          </a:prstGeom>
        </p:spPr>
      </p:pic>
      <p:sp>
        <p:nvSpPr>
          <p:cNvPr id="8" name="Venstre klammeparentes 7">
            <a:extLst>
              <a:ext uri="{FF2B5EF4-FFF2-40B4-BE49-F238E27FC236}">
                <a16:creationId xmlns:a16="http://schemas.microsoft.com/office/drawing/2014/main" id="{B48953B2-6046-4219-9FF1-E482C973B23A}"/>
              </a:ext>
            </a:extLst>
          </p:cNvPr>
          <p:cNvSpPr/>
          <p:nvPr/>
        </p:nvSpPr>
        <p:spPr>
          <a:xfrm>
            <a:off x="1884219" y="2639649"/>
            <a:ext cx="458231" cy="2895619"/>
          </a:xfrm>
          <a:prstGeom prst="lef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8" name="Rektangel: afrundede hjørner 57">
            <a:extLst>
              <a:ext uri="{FF2B5EF4-FFF2-40B4-BE49-F238E27FC236}">
                <a16:creationId xmlns:a16="http://schemas.microsoft.com/office/drawing/2014/main" id="{427C05A8-0C11-4A02-A5FA-585F31F4279B}"/>
              </a:ext>
            </a:extLst>
          </p:cNvPr>
          <p:cNvSpPr/>
          <p:nvPr/>
        </p:nvSpPr>
        <p:spPr>
          <a:xfrm>
            <a:off x="1001536" y="3830463"/>
            <a:ext cx="690491" cy="535709"/>
          </a:xfrm>
          <a:prstGeom prst="roundRect">
            <a:avLst/>
          </a:prstGeom>
          <a:solidFill>
            <a:schemeClr val="bg1"/>
          </a:solidFill>
          <a:ln>
            <a:solidFill>
              <a:srgbClr val="262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accent1">
                    <a:lumMod val="50000"/>
                  </a:schemeClr>
                </a:solidFill>
              </a:rPr>
              <a:t>TRIO</a:t>
            </a:r>
          </a:p>
        </p:txBody>
      </p:sp>
      <p:sp>
        <p:nvSpPr>
          <p:cNvPr id="6" name="Tekstfelt 5">
            <a:extLst>
              <a:ext uri="{FF2B5EF4-FFF2-40B4-BE49-F238E27FC236}">
                <a16:creationId xmlns:a16="http://schemas.microsoft.com/office/drawing/2014/main" id="{599084D4-95EF-4506-8D11-1395A53AA216}"/>
              </a:ext>
            </a:extLst>
          </p:cNvPr>
          <p:cNvSpPr txBox="1"/>
          <p:nvPr/>
        </p:nvSpPr>
        <p:spPr>
          <a:xfrm>
            <a:off x="11003289" y="2529447"/>
            <a:ext cx="910312" cy="430887"/>
          </a:xfrm>
          <a:prstGeom prst="rect">
            <a:avLst/>
          </a:prstGeom>
          <a:noFill/>
        </p:spPr>
        <p:txBody>
          <a:bodyPr wrap="square" rtlCol="0">
            <a:spAutoFit/>
          </a:bodyPr>
          <a:lstStyle/>
          <a:p>
            <a:r>
              <a:rPr lang="da-DK" sz="1100" dirty="0"/>
              <a:t>Lokalets kalender</a:t>
            </a:r>
          </a:p>
        </p:txBody>
      </p:sp>
      <p:sp>
        <p:nvSpPr>
          <p:cNvPr id="44" name="Tekstfelt 43">
            <a:extLst>
              <a:ext uri="{FF2B5EF4-FFF2-40B4-BE49-F238E27FC236}">
                <a16:creationId xmlns:a16="http://schemas.microsoft.com/office/drawing/2014/main" id="{F71B92F9-4DC0-4135-9D87-5BFE9277E349}"/>
              </a:ext>
            </a:extLst>
          </p:cNvPr>
          <p:cNvSpPr txBox="1"/>
          <p:nvPr/>
        </p:nvSpPr>
        <p:spPr>
          <a:xfrm>
            <a:off x="10952426" y="3591298"/>
            <a:ext cx="1159285" cy="430887"/>
          </a:xfrm>
          <a:prstGeom prst="rect">
            <a:avLst/>
          </a:prstGeom>
          <a:noFill/>
        </p:spPr>
        <p:txBody>
          <a:bodyPr wrap="square" rtlCol="0">
            <a:spAutoFit/>
          </a:bodyPr>
          <a:lstStyle/>
          <a:p>
            <a:r>
              <a:rPr lang="da-DK" sz="1100" dirty="0"/>
              <a:t>Medarbejderens kalender</a:t>
            </a:r>
          </a:p>
        </p:txBody>
      </p:sp>
      <p:sp>
        <p:nvSpPr>
          <p:cNvPr id="45" name="Tekstfelt 44">
            <a:extLst>
              <a:ext uri="{FF2B5EF4-FFF2-40B4-BE49-F238E27FC236}">
                <a16:creationId xmlns:a16="http://schemas.microsoft.com/office/drawing/2014/main" id="{3B45CFD7-9D78-4515-974A-9FA1FBE44BF4}"/>
              </a:ext>
            </a:extLst>
          </p:cNvPr>
          <p:cNvSpPr txBox="1"/>
          <p:nvPr/>
        </p:nvSpPr>
        <p:spPr>
          <a:xfrm>
            <a:off x="10952426" y="4547015"/>
            <a:ext cx="1159285" cy="430887"/>
          </a:xfrm>
          <a:prstGeom prst="rect">
            <a:avLst/>
          </a:prstGeom>
          <a:noFill/>
        </p:spPr>
        <p:txBody>
          <a:bodyPr wrap="square" rtlCol="0">
            <a:spAutoFit/>
          </a:bodyPr>
          <a:lstStyle/>
          <a:p>
            <a:r>
              <a:rPr lang="da-DK" sz="1100" dirty="0"/>
              <a:t>Vikarens kalender</a:t>
            </a:r>
          </a:p>
        </p:txBody>
      </p:sp>
      <p:sp>
        <p:nvSpPr>
          <p:cNvPr id="46" name="Tekstfelt 45">
            <a:extLst>
              <a:ext uri="{FF2B5EF4-FFF2-40B4-BE49-F238E27FC236}">
                <a16:creationId xmlns:a16="http://schemas.microsoft.com/office/drawing/2014/main" id="{0CE5D85E-D559-4DBE-BD55-237344C05ADE}"/>
              </a:ext>
            </a:extLst>
          </p:cNvPr>
          <p:cNvSpPr txBox="1"/>
          <p:nvPr/>
        </p:nvSpPr>
        <p:spPr>
          <a:xfrm>
            <a:off x="10952426" y="5560522"/>
            <a:ext cx="1159285" cy="600164"/>
          </a:xfrm>
          <a:prstGeom prst="rect">
            <a:avLst/>
          </a:prstGeom>
          <a:noFill/>
        </p:spPr>
        <p:txBody>
          <a:bodyPr wrap="square" rtlCol="0">
            <a:spAutoFit/>
          </a:bodyPr>
          <a:lstStyle/>
          <a:p>
            <a:r>
              <a:rPr lang="da-DK" sz="1100" dirty="0"/>
              <a:t>Elevens/klassens/holdets kalender</a:t>
            </a:r>
          </a:p>
        </p:txBody>
      </p:sp>
    </p:spTree>
    <p:custDataLst>
      <p:tags r:id="rId1"/>
    </p:custDataLst>
    <p:extLst>
      <p:ext uri="{BB962C8B-B14F-4D97-AF65-F5344CB8AC3E}">
        <p14:creationId xmlns:p14="http://schemas.microsoft.com/office/powerpoint/2010/main" val="22343615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813F611-939B-43FA-B410-EAACE40884B0}"/>
              </a:ext>
            </a:extLst>
          </p:cNvPr>
          <p:cNvSpPr>
            <a:spLocks noGrp="1"/>
          </p:cNvSpPr>
          <p:nvPr>
            <p:ph type="title"/>
          </p:nvPr>
        </p:nvSpPr>
        <p:spPr/>
        <p:txBody>
          <a:bodyPr/>
          <a:lstStyle/>
          <a:p>
            <a:r>
              <a:rPr lang="da-DK" dirty="0"/>
              <a:t>Tjekke enslydende betegnelser i hhv. TEA, TRIO og Aula</a:t>
            </a:r>
          </a:p>
        </p:txBody>
      </p:sp>
      <p:sp>
        <p:nvSpPr>
          <p:cNvPr id="5" name="Pladsholder til tekst 4">
            <a:extLst>
              <a:ext uri="{FF2B5EF4-FFF2-40B4-BE49-F238E27FC236}">
                <a16:creationId xmlns:a16="http://schemas.microsoft.com/office/drawing/2014/main" id="{9319EE19-52D8-4109-826F-2F97A7DFD2AA}"/>
              </a:ext>
            </a:extLst>
          </p:cNvPr>
          <p:cNvSpPr>
            <a:spLocks noGrp="1"/>
          </p:cNvSpPr>
          <p:nvPr>
            <p:ph type="body" sz="quarter" idx="13"/>
          </p:nvPr>
        </p:nvSpPr>
        <p:spPr/>
        <p:txBody>
          <a:bodyPr/>
          <a:lstStyle/>
          <a:p>
            <a:r>
              <a:rPr lang="da-DK" dirty="0"/>
              <a:t>TJEKKE SKEMA- OG VIKARSYNKRONISERING</a:t>
            </a:r>
          </a:p>
        </p:txBody>
      </p:sp>
      <p:sp>
        <p:nvSpPr>
          <p:cNvPr id="6" name="Pladsholder til tekst 5">
            <a:extLst>
              <a:ext uri="{FF2B5EF4-FFF2-40B4-BE49-F238E27FC236}">
                <a16:creationId xmlns:a16="http://schemas.microsoft.com/office/drawing/2014/main" id="{C264604F-FF59-467D-9AE9-B3001D53C9B0}"/>
              </a:ext>
            </a:extLst>
          </p:cNvPr>
          <p:cNvSpPr>
            <a:spLocks noGrp="1"/>
          </p:cNvSpPr>
          <p:nvPr>
            <p:ph type="body" sz="quarter" idx="14"/>
          </p:nvPr>
        </p:nvSpPr>
        <p:spPr>
          <a:xfrm>
            <a:off x="821266" y="1994536"/>
            <a:ext cx="3566007" cy="3480436"/>
          </a:xfrm>
        </p:spPr>
        <p:txBody>
          <a:bodyPr>
            <a:normAutofit fontScale="92500" lnSpcReduction="20000"/>
          </a:bodyPr>
          <a:lstStyle/>
          <a:p>
            <a:r>
              <a:rPr lang="da-DK" sz="1600" dirty="0"/>
              <a:t>For at skema bliver vist korrekt for både børn, forældre og medarbejdere, er der nogle indstillinger i hhv. TEA, TRIO og Aula, som skal tjekkes først, da disse er skyld i de fleste problemer med synkronisering af skema og vikarplanen i Aula.</a:t>
            </a:r>
          </a:p>
          <a:p>
            <a:endParaRPr lang="da-DK" sz="1600" dirty="0"/>
          </a:p>
          <a:p>
            <a:r>
              <a:rPr lang="da-DK" sz="1600" dirty="0"/>
              <a:t>Det er helt grundlæggende, at I har </a:t>
            </a:r>
            <a:r>
              <a:rPr lang="da-DK" sz="1600" b="1" dirty="0"/>
              <a:t>helt enslydende betegnelser </a:t>
            </a:r>
            <a:r>
              <a:rPr lang="da-DK" sz="1600" dirty="0"/>
              <a:t>i de systemer, der skal synkronisere med eller sende data til Aula.</a:t>
            </a:r>
          </a:p>
          <a:p>
            <a:endParaRPr lang="da-DK" sz="1600" dirty="0"/>
          </a:p>
          <a:p>
            <a:r>
              <a:rPr lang="da-DK" sz="1600" dirty="0"/>
              <a:t>Oversigten til højre viser, hvilke betegnelser der skal være ens, for at sikre en synkronisering mellem de 3 systemer. Det er disse betegnelser, du skal starte med at tjekke, da det kan fjerne de fleste problemer med korrekt indlæsning af skemadata.</a:t>
            </a:r>
          </a:p>
        </p:txBody>
      </p:sp>
      <p:sp>
        <p:nvSpPr>
          <p:cNvPr id="2" name="Rektangel 1">
            <a:extLst>
              <a:ext uri="{FF2B5EF4-FFF2-40B4-BE49-F238E27FC236}">
                <a16:creationId xmlns:a16="http://schemas.microsoft.com/office/drawing/2014/main" id="{F06ECECB-CDB7-422F-8339-C8C3B5E636DA}"/>
              </a:ext>
            </a:extLst>
          </p:cNvPr>
          <p:cNvSpPr/>
          <p:nvPr/>
        </p:nvSpPr>
        <p:spPr>
          <a:xfrm>
            <a:off x="5578764" y="1994537"/>
            <a:ext cx="6086763" cy="365025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a:p>
        </p:txBody>
      </p:sp>
      <p:sp>
        <p:nvSpPr>
          <p:cNvPr id="3" name="Rektangel: afrundede hjørner 2">
            <a:extLst>
              <a:ext uri="{FF2B5EF4-FFF2-40B4-BE49-F238E27FC236}">
                <a16:creationId xmlns:a16="http://schemas.microsoft.com/office/drawing/2014/main" id="{B4D02B0F-6499-4F19-A14E-90D252B91ECC}"/>
              </a:ext>
            </a:extLst>
          </p:cNvPr>
          <p:cNvSpPr/>
          <p:nvPr/>
        </p:nvSpPr>
        <p:spPr>
          <a:xfrm>
            <a:off x="5740398" y="2794023"/>
            <a:ext cx="5763491" cy="535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dirty="0"/>
              <a:t>Medarbejders initialer</a:t>
            </a:r>
          </a:p>
          <a:p>
            <a:r>
              <a:rPr lang="da-DK" sz="900" dirty="0"/>
              <a:t>(mindst ét i TRIO skal matche det i TEA)</a:t>
            </a:r>
          </a:p>
        </p:txBody>
      </p:sp>
      <p:sp>
        <p:nvSpPr>
          <p:cNvPr id="8" name="Rektangel: afrundede hjørner 7">
            <a:extLst>
              <a:ext uri="{FF2B5EF4-FFF2-40B4-BE49-F238E27FC236}">
                <a16:creationId xmlns:a16="http://schemas.microsoft.com/office/drawing/2014/main" id="{737F3846-C00A-4578-8BD6-EF85BB2F5002}"/>
              </a:ext>
            </a:extLst>
          </p:cNvPr>
          <p:cNvSpPr/>
          <p:nvPr/>
        </p:nvSpPr>
        <p:spPr>
          <a:xfrm>
            <a:off x="5740399" y="3509103"/>
            <a:ext cx="5763491" cy="535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dirty="0"/>
              <a:t>Klassebetegnelse</a:t>
            </a:r>
          </a:p>
        </p:txBody>
      </p:sp>
      <p:sp>
        <p:nvSpPr>
          <p:cNvPr id="9" name="Rektangel: afrundede hjørner 8">
            <a:extLst>
              <a:ext uri="{FF2B5EF4-FFF2-40B4-BE49-F238E27FC236}">
                <a16:creationId xmlns:a16="http://schemas.microsoft.com/office/drawing/2014/main" id="{C2DC4005-2ABE-497A-BB26-1BABB1C59F96}"/>
              </a:ext>
            </a:extLst>
          </p:cNvPr>
          <p:cNvSpPr/>
          <p:nvPr/>
        </p:nvSpPr>
        <p:spPr>
          <a:xfrm>
            <a:off x="5740399" y="4224183"/>
            <a:ext cx="5763491" cy="535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dirty="0"/>
              <a:t>Holdnavn</a:t>
            </a:r>
          </a:p>
        </p:txBody>
      </p:sp>
      <p:sp>
        <p:nvSpPr>
          <p:cNvPr id="10" name="Rektangel: afrundede hjørner 9">
            <a:extLst>
              <a:ext uri="{FF2B5EF4-FFF2-40B4-BE49-F238E27FC236}">
                <a16:creationId xmlns:a16="http://schemas.microsoft.com/office/drawing/2014/main" id="{A08FD2EE-580F-46D6-99A7-28B6897411B4}"/>
              </a:ext>
            </a:extLst>
          </p:cNvPr>
          <p:cNvSpPr/>
          <p:nvPr/>
        </p:nvSpPr>
        <p:spPr>
          <a:xfrm>
            <a:off x="5740399" y="4939263"/>
            <a:ext cx="5763491" cy="535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dirty="0"/>
              <a:t>Lokalenavn</a:t>
            </a:r>
          </a:p>
        </p:txBody>
      </p:sp>
      <p:sp>
        <p:nvSpPr>
          <p:cNvPr id="13" name="Rektangel: afrundede hjørner 12">
            <a:extLst>
              <a:ext uri="{FF2B5EF4-FFF2-40B4-BE49-F238E27FC236}">
                <a16:creationId xmlns:a16="http://schemas.microsoft.com/office/drawing/2014/main" id="{2EFDB410-DF76-46D9-A8E8-1FAF49F6A2DC}"/>
              </a:ext>
            </a:extLst>
          </p:cNvPr>
          <p:cNvSpPr/>
          <p:nvPr/>
        </p:nvSpPr>
        <p:spPr>
          <a:xfrm>
            <a:off x="8950027" y="2126426"/>
            <a:ext cx="1196112" cy="5357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accent1">
                    <a:lumMod val="50000"/>
                  </a:schemeClr>
                </a:solidFill>
              </a:rPr>
              <a:t>TRIO</a:t>
            </a:r>
          </a:p>
        </p:txBody>
      </p:sp>
      <p:sp>
        <p:nvSpPr>
          <p:cNvPr id="14" name="Rektangel: afrundede hjørner 13">
            <a:extLst>
              <a:ext uri="{FF2B5EF4-FFF2-40B4-BE49-F238E27FC236}">
                <a16:creationId xmlns:a16="http://schemas.microsoft.com/office/drawing/2014/main" id="{2EE39E4C-F41E-4DBA-9738-6AAF0A9EA8A1}"/>
              </a:ext>
            </a:extLst>
          </p:cNvPr>
          <p:cNvSpPr/>
          <p:nvPr/>
        </p:nvSpPr>
        <p:spPr>
          <a:xfrm>
            <a:off x="10307777" y="2119767"/>
            <a:ext cx="1196112" cy="5357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accent1">
                    <a:lumMod val="50000"/>
                  </a:schemeClr>
                </a:solidFill>
              </a:rPr>
              <a:t>Aula</a:t>
            </a:r>
          </a:p>
        </p:txBody>
      </p:sp>
      <p:sp>
        <p:nvSpPr>
          <p:cNvPr id="15" name="Rektangel: afrundede hjørner 14">
            <a:extLst>
              <a:ext uri="{FF2B5EF4-FFF2-40B4-BE49-F238E27FC236}">
                <a16:creationId xmlns:a16="http://schemas.microsoft.com/office/drawing/2014/main" id="{CABA4821-C91A-48B2-ABB1-64F3502BB7F2}"/>
              </a:ext>
            </a:extLst>
          </p:cNvPr>
          <p:cNvSpPr/>
          <p:nvPr/>
        </p:nvSpPr>
        <p:spPr>
          <a:xfrm>
            <a:off x="7592277" y="2126425"/>
            <a:ext cx="1196112" cy="5357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accent1">
                    <a:lumMod val="50000"/>
                  </a:schemeClr>
                </a:solidFill>
              </a:rPr>
              <a:t>TEA</a:t>
            </a:r>
          </a:p>
        </p:txBody>
      </p:sp>
      <p:sp>
        <p:nvSpPr>
          <p:cNvPr id="16" name="Ellipse 15">
            <a:extLst>
              <a:ext uri="{FF2B5EF4-FFF2-40B4-BE49-F238E27FC236}">
                <a16:creationId xmlns:a16="http://schemas.microsoft.com/office/drawing/2014/main" id="{D5081C8F-ABF1-4EE7-8F38-2B671A2C322A}"/>
              </a:ext>
            </a:extLst>
          </p:cNvPr>
          <p:cNvSpPr/>
          <p:nvPr/>
        </p:nvSpPr>
        <p:spPr>
          <a:xfrm>
            <a:off x="8031775" y="2924870"/>
            <a:ext cx="317115" cy="3171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16">
            <a:extLst>
              <a:ext uri="{FF2B5EF4-FFF2-40B4-BE49-F238E27FC236}">
                <a16:creationId xmlns:a16="http://schemas.microsoft.com/office/drawing/2014/main" id="{F1C226EF-D60D-42C2-B704-1BF44CC90D3C}"/>
              </a:ext>
            </a:extLst>
          </p:cNvPr>
          <p:cNvSpPr/>
          <p:nvPr/>
        </p:nvSpPr>
        <p:spPr>
          <a:xfrm>
            <a:off x="9381823" y="2920520"/>
            <a:ext cx="317115" cy="3171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Ellipse 17">
            <a:extLst>
              <a:ext uri="{FF2B5EF4-FFF2-40B4-BE49-F238E27FC236}">
                <a16:creationId xmlns:a16="http://schemas.microsoft.com/office/drawing/2014/main" id="{8A95147C-0CA4-49A1-897B-D7ADBA551C3B}"/>
              </a:ext>
            </a:extLst>
          </p:cNvPr>
          <p:cNvSpPr/>
          <p:nvPr/>
        </p:nvSpPr>
        <p:spPr>
          <a:xfrm>
            <a:off x="8031775" y="3641258"/>
            <a:ext cx="317115" cy="3171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Ellipse 18">
            <a:extLst>
              <a:ext uri="{FF2B5EF4-FFF2-40B4-BE49-F238E27FC236}">
                <a16:creationId xmlns:a16="http://schemas.microsoft.com/office/drawing/2014/main" id="{C3236054-544B-4D1F-99CB-017ABBBF7A66}"/>
              </a:ext>
            </a:extLst>
          </p:cNvPr>
          <p:cNvSpPr/>
          <p:nvPr/>
        </p:nvSpPr>
        <p:spPr>
          <a:xfrm>
            <a:off x="9381823" y="3636908"/>
            <a:ext cx="317115" cy="3171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Ellipse 19">
            <a:extLst>
              <a:ext uri="{FF2B5EF4-FFF2-40B4-BE49-F238E27FC236}">
                <a16:creationId xmlns:a16="http://schemas.microsoft.com/office/drawing/2014/main" id="{EA30B8D6-CC65-4069-8A16-7E842AF16105}"/>
              </a:ext>
            </a:extLst>
          </p:cNvPr>
          <p:cNvSpPr/>
          <p:nvPr/>
        </p:nvSpPr>
        <p:spPr>
          <a:xfrm>
            <a:off x="8031775" y="4355684"/>
            <a:ext cx="317115" cy="3171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Ellipse 20">
            <a:extLst>
              <a:ext uri="{FF2B5EF4-FFF2-40B4-BE49-F238E27FC236}">
                <a16:creationId xmlns:a16="http://schemas.microsoft.com/office/drawing/2014/main" id="{DA2209E1-7E5F-4260-A6C3-A2B74158BE67}"/>
              </a:ext>
            </a:extLst>
          </p:cNvPr>
          <p:cNvSpPr/>
          <p:nvPr/>
        </p:nvSpPr>
        <p:spPr>
          <a:xfrm>
            <a:off x="9381823" y="4351334"/>
            <a:ext cx="317115" cy="3171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E5F78BD4-B51C-493A-AEBE-ECE90553D6BC}"/>
              </a:ext>
            </a:extLst>
          </p:cNvPr>
          <p:cNvSpPr/>
          <p:nvPr/>
        </p:nvSpPr>
        <p:spPr>
          <a:xfrm>
            <a:off x="9398753" y="5082036"/>
            <a:ext cx="317115" cy="3171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Ellipse 22">
            <a:extLst>
              <a:ext uri="{FF2B5EF4-FFF2-40B4-BE49-F238E27FC236}">
                <a16:creationId xmlns:a16="http://schemas.microsoft.com/office/drawing/2014/main" id="{C33C5437-7930-4814-BEFC-F5ABFC966495}"/>
              </a:ext>
            </a:extLst>
          </p:cNvPr>
          <p:cNvSpPr/>
          <p:nvPr/>
        </p:nvSpPr>
        <p:spPr>
          <a:xfrm>
            <a:off x="10758035" y="5077686"/>
            <a:ext cx="317115" cy="3171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 name="Lige pilforbindelse 24">
            <a:extLst>
              <a:ext uri="{FF2B5EF4-FFF2-40B4-BE49-F238E27FC236}">
                <a16:creationId xmlns:a16="http://schemas.microsoft.com/office/drawing/2014/main" id="{39896074-A9E0-418B-8481-EE08CBBE7BA1}"/>
              </a:ext>
            </a:extLst>
          </p:cNvPr>
          <p:cNvCxnSpPr>
            <a:stCxn id="16" idx="6"/>
            <a:endCxn id="17" idx="2"/>
          </p:cNvCxnSpPr>
          <p:nvPr/>
        </p:nvCxnSpPr>
        <p:spPr>
          <a:xfrm flipV="1">
            <a:off x="8348890" y="3079078"/>
            <a:ext cx="1032933" cy="435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Lige pilforbindelse 25">
            <a:extLst>
              <a:ext uri="{FF2B5EF4-FFF2-40B4-BE49-F238E27FC236}">
                <a16:creationId xmlns:a16="http://schemas.microsoft.com/office/drawing/2014/main" id="{1BB6E357-A1B5-4607-8D5D-CE310849B665}"/>
              </a:ext>
            </a:extLst>
          </p:cNvPr>
          <p:cNvCxnSpPr/>
          <p:nvPr/>
        </p:nvCxnSpPr>
        <p:spPr>
          <a:xfrm flipV="1">
            <a:off x="8348889" y="3795465"/>
            <a:ext cx="1032933" cy="435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Lige pilforbindelse 26">
            <a:extLst>
              <a:ext uri="{FF2B5EF4-FFF2-40B4-BE49-F238E27FC236}">
                <a16:creationId xmlns:a16="http://schemas.microsoft.com/office/drawing/2014/main" id="{59263459-6F74-4208-B492-6520513A281D}"/>
              </a:ext>
            </a:extLst>
          </p:cNvPr>
          <p:cNvCxnSpPr/>
          <p:nvPr/>
        </p:nvCxnSpPr>
        <p:spPr>
          <a:xfrm flipV="1">
            <a:off x="8340411" y="4514799"/>
            <a:ext cx="1032933" cy="435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Lige pilforbindelse 27">
            <a:extLst>
              <a:ext uri="{FF2B5EF4-FFF2-40B4-BE49-F238E27FC236}">
                <a16:creationId xmlns:a16="http://schemas.microsoft.com/office/drawing/2014/main" id="{4BF58567-B80E-4759-87E2-2E6FFCF537CE}"/>
              </a:ext>
            </a:extLst>
          </p:cNvPr>
          <p:cNvCxnSpPr>
            <a:cxnSpLocks/>
            <a:stCxn id="22" idx="6"/>
          </p:cNvCxnSpPr>
          <p:nvPr/>
        </p:nvCxnSpPr>
        <p:spPr>
          <a:xfrm>
            <a:off x="9715868" y="5240594"/>
            <a:ext cx="1042167"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881612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E004C-47A0-44B4-9802-A859E722A5A0}"/>
              </a:ext>
            </a:extLst>
          </p:cNvPr>
          <p:cNvSpPr>
            <a:spLocks noGrp="1"/>
          </p:cNvSpPr>
          <p:nvPr>
            <p:ph type="title"/>
          </p:nvPr>
        </p:nvSpPr>
        <p:spPr/>
        <p:txBody>
          <a:bodyPr/>
          <a:lstStyle/>
          <a:p>
            <a:r>
              <a:rPr lang="da-DK" dirty="0"/>
              <a:t>Tjek af medarbejderes skemaer (stikprøve)</a:t>
            </a:r>
          </a:p>
        </p:txBody>
      </p:sp>
      <p:sp>
        <p:nvSpPr>
          <p:cNvPr id="3" name="Pladsholder til tekst 2">
            <a:extLst>
              <a:ext uri="{FF2B5EF4-FFF2-40B4-BE49-F238E27FC236}">
                <a16:creationId xmlns:a16="http://schemas.microsoft.com/office/drawing/2014/main" id="{68E6539B-1E2B-4992-BE23-58369C96783B}"/>
              </a:ext>
            </a:extLst>
          </p:cNvPr>
          <p:cNvSpPr>
            <a:spLocks noGrp="1"/>
          </p:cNvSpPr>
          <p:nvPr>
            <p:ph type="body" sz="quarter" idx="13"/>
          </p:nvPr>
        </p:nvSpPr>
        <p:spPr/>
        <p:txBody>
          <a:bodyPr/>
          <a:lstStyle/>
          <a:p>
            <a:r>
              <a:rPr lang="da-DK" dirty="0"/>
              <a:t>KVALITETSSIKRE SKEMASYNKRONISERING</a:t>
            </a:r>
          </a:p>
        </p:txBody>
      </p:sp>
      <p:sp>
        <p:nvSpPr>
          <p:cNvPr id="4" name="Pladsholder til tekst 3">
            <a:extLst>
              <a:ext uri="{FF2B5EF4-FFF2-40B4-BE49-F238E27FC236}">
                <a16:creationId xmlns:a16="http://schemas.microsoft.com/office/drawing/2014/main" id="{DF4268A3-0C19-4DD7-8FBC-651771F3186C}"/>
              </a:ext>
            </a:extLst>
          </p:cNvPr>
          <p:cNvSpPr>
            <a:spLocks noGrp="1"/>
          </p:cNvSpPr>
          <p:nvPr>
            <p:ph type="body" sz="quarter" idx="14"/>
          </p:nvPr>
        </p:nvSpPr>
        <p:spPr/>
        <p:txBody>
          <a:bodyPr/>
          <a:lstStyle/>
          <a:p>
            <a:endParaRPr lang="da-DK" dirty="0"/>
          </a:p>
          <a:p>
            <a:endParaRPr lang="da-DK" dirty="0"/>
          </a:p>
        </p:txBody>
      </p:sp>
      <p:sp>
        <p:nvSpPr>
          <p:cNvPr id="5" name="Pladsholder til tekst 3">
            <a:extLst>
              <a:ext uri="{FF2B5EF4-FFF2-40B4-BE49-F238E27FC236}">
                <a16:creationId xmlns:a16="http://schemas.microsoft.com/office/drawing/2014/main" id="{4F4F56DF-BE4B-4D1A-8110-1EBA70FB2288}"/>
              </a:ext>
            </a:extLst>
          </p:cNvPr>
          <p:cNvSpPr txBox="1">
            <a:spLocks/>
          </p:cNvSpPr>
          <p:nvPr/>
        </p:nvSpPr>
        <p:spPr>
          <a:xfrm>
            <a:off x="821266" y="1994536"/>
            <a:ext cx="2688287" cy="4439038"/>
          </a:xfrm>
          <a:prstGeom prst="rect">
            <a:avLst/>
          </a:prstGeom>
        </p:spPr>
        <p:txBody>
          <a:bodyPr vert="horz" lIns="0" tIns="0" rIns="0" bIns="0" rtlCol="0" anchor="t" anchorCtr="0">
            <a:normAutofit lnSpcReduction="10000"/>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da-DK" sz="1600" dirty="0"/>
              <a:t>Gå ind i kalender via menuen i venstre side</a:t>
            </a:r>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r>
              <a:rPr lang="da-DK" sz="1600" dirty="0"/>
              <a:t>Fremsøg en medarbejder under ”Åbn kalender” over kalenderen. </a:t>
            </a:r>
            <a:r>
              <a:rPr lang="da-DK" sz="800" dirty="0"/>
              <a:t>(Fjern visningen af din egen kalender ved at klikke på krydset ud for dit eget navn)</a:t>
            </a: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r>
              <a:rPr lang="da-DK" sz="1600" dirty="0"/>
              <a:t>Sammenlign det skema, der vises for medarbejderen med det skema, som medarbejderen har i SkoleIntra:</a:t>
            </a:r>
          </a:p>
          <a:p>
            <a:pPr marL="727710" lvl="1" indent="-457200"/>
            <a:r>
              <a:rPr lang="da-DK" sz="1360" dirty="0"/>
              <a:t>Er alle lektioner der og er de placeret korrekt?</a:t>
            </a:r>
          </a:p>
          <a:p>
            <a:pPr marL="727710" lvl="1" indent="-457200"/>
            <a:r>
              <a:rPr lang="da-DK" sz="1360" dirty="0"/>
              <a:t>Tjek hver skemabrik: Er fag, klasse og lokale korrekt?</a:t>
            </a:r>
          </a:p>
        </p:txBody>
      </p:sp>
      <p:pic>
        <p:nvPicPr>
          <p:cNvPr id="6" name="Billede 5">
            <a:extLst>
              <a:ext uri="{FF2B5EF4-FFF2-40B4-BE49-F238E27FC236}">
                <a16:creationId xmlns:a16="http://schemas.microsoft.com/office/drawing/2014/main" id="{E55F4AA0-D1E0-41A5-BF45-77AE92816FA5}"/>
              </a:ext>
            </a:extLst>
          </p:cNvPr>
          <p:cNvPicPr>
            <a:picLocks noChangeAspect="1"/>
          </p:cNvPicPr>
          <p:nvPr/>
        </p:nvPicPr>
        <p:blipFill rotWithShape="1">
          <a:blip r:embed="rId3"/>
          <a:srcRect l="9442" r="3592" b="5935"/>
          <a:stretch/>
        </p:blipFill>
        <p:spPr>
          <a:xfrm>
            <a:off x="5077097" y="1949944"/>
            <a:ext cx="901326" cy="881703"/>
          </a:xfrm>
          <a:prstGeom prst="rect">
            <a:avLst/>
          </a:prstGeom>
          <a:ln>
            <a:solidFill>
              <a:srgbClr val="002060"/>
            </a:solidFill>
          </a:ln>
        </p:spPr>
      </p:pic>
      <p:sp>
        <p:nvSpPr>
          <p:cNvPr id="7" name="Shape 703">
            <a:extLst>
              <a:ext uri="{FF2B5EF4-FFF2-40B4-BE49-F238E27FC236}">
                <a16:creationId xmlns:a16="http://schemas.microsoft.com/office/drawing/2014/main" id="{C6D67254-F55B-4047-92D5-D776F578A4C3}"/>
              </a:ext>
            </a:extLst>
          </p:cNvPr>
          <p:cNvSpPr/>
          <p:nvPr/>
        </p:nvSpPr>
        <p:spPr>
          <a:xfrm>
            <a:off x="3509553" y="2164602"/>
            <a:ext cx="1950294"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Billede 7">
            <a:extLst>
              <a:ext uri="{FF2B5EF4-FFF2-40B4-BE49-F238E27FC236}">
                <a16:creationId xmlns:a16="http://schemas.microsoft.com/office/drawing/2014/main" id="{AA6664B1-901A-40CB-B3DC-F8621CAE830D}"/>
              </a:ext>
            </a:extLst>
          </p:cNvPr>
          <p:cNvPicPr>
            <a:picLocks noChangeAspect="1"/>
          </p:cNvPicPr>
          <p:nvPr/>
        </p:nvPicPr>
        <p:blipFill rotWithShape="1">
          <a:blip r:embed="rId4"/>
          <a:srcRect l="23142" t="9779" r="57144" b="26924"/>
          <a:stretch/>
        </p:blipFill>
        <p:spPr>
          <a:xfrm>
            <a:off x="3823051" y="3705276"/>
            <a:ext cx="2155372" cy="2508069"/>
          </a:xfrm>
          <a:prstGeom prst="rect">
            <a:avLst/>
          </a:prstGeom>
          <a:ln>
            <a:solidFill>
              <a:srgbClr val="002060"/>
            </a:solidFill>
          </a:ln>
        </p:spPr>
      </p:pic>
      <p:sp>
        <p:nvSpPr>
          <p:cNvPr id="9" name="Pladsholder til tekst 3">
            <a:extLst>
              <a:ext uri="{FF2B5EF4-FFF2-40B4-BE49-F238E27FC236}">
                <a16:creationId xmlns:a16="http://schemas.microsoft.com/office/drawing/2014/main" id="{9547FD11-6828-4BFF-8205-8E755366F9DC}"/>
              </a:ext>
            </a:extLst>
          </p:cNvPr>
          <p:cNvSpPr txBox="1">
            <a:spLocks/>
          </p:cNvSpPr>
          <p:nvPr/>
        </p:nvSpPr>
        <p:spPr>
          <a:xfrm>
            <a:off x="6176342" y="1994536"/>
            <a:ext cx="5194391" cy="4439038"/>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endParaRPr lang="da-DK" sz="1360" dirty="0"/>
          </a:p>
        </p:txBody>
      </p:sp>
      <p:pic>
        <p:nvPicPr>
          <p:cNvPr id="10" name="Billede 9">
            <a:extLst>
              <a:ext uri="{FF2B5EF4-FFF2-40B4-BE49-F238E27FC236}">
                <a16:creationId xmlns:a16="http://schemas.microsoft.com/office/drawing/2014/main" id="{802B0C65-1A89-447E-9F37-A7CF367B7AA3}"/>
              </a:ext>
            </a:extLst>
          </p:cNvPr>
          <p:cNvPicPr>
            <a:picLocks noChangeAspect="1"/>
          </p:cNvPicPr>
          <p:nvPr/>
        </p:nvPicPr>
        <p:blipFill rotWithShape="1">
          <a:blip r:embed="rId5"/>
          <a:srcRect r="60903" b="65177"/>
          <a:stretch/>
        </p:blipFill>
        <p:spPr>
          <a:xfrm>
            <a:off x="4667481" y="3025648"/>
            <a:ext cx="1310942" cy="485626"/>
          </a:xfrm>
          <a:prstGeom prst="rect">
            <a:avLst/>
          </a:prstGeom>
          <a:ln>
            <a:solidFill>
              <a:srgbClr val="002060"/>
            </a:solidFill>
          </a:ln>
        </p:spPr>
      </p:pic>
      <p:sp>
        <p:nvSpPr>
          <p:cNvPr id="11" name="Shape 703">
            <a:extLst>
              <a:ext uri="{FF2B5EF4-FFF2-40B4-BE49-F238E27FC236}">
                <a16:creationId xmlns:a16="http://schemas.microsoft.com/office/drawing/2014/main" id="{00FC603C-C2C3-43DA-9DEB-A4DF1C4D8A52}"/>
              </a:ext>
            </a:extLst>
          </p:cNvPr>
          <p:cNvSpPr/>
          <p:nvPr/>
        </p:nvSpPr>
        <p:spPr>
          <a:xfrm>
            <a:off x="3509553" y="3132343"/>
            <a:ext cx="1219201"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Rektangel: afrundede hjørner 11">
            <a:extLst>
              <a:ext uri="{FF2B5EF4-FFF2-40B4-BE49-F238E27FC236}">
                <a16:creationId xmlns:a16="http://schemas.microsoft.com/office/drawing/2014/main" id="{1DE075BA-3AC0-4FA3-BE35-850F0D30B9A5}"/>
              </a:ext>
            </a:extLst>
          </p:cNvPr>
          <p:cNvSpPr/>
          <p:nvPr/>
        </p:nvSpPr>
        <p:spPr>
          <a:xfrm>
            <a:off x="6176342" y="5947954"/>
            <a:ext cx="5194391" cy="6792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Sørg for at fremsøge medarbejdere fra forskellige</a:t>
            </a:r>
          </a:p>
          <a:p>
            <a:pPr algn="ctr"/>
            <a:r>
              <a:rPr lang="da-DK" dirty="0"/>
              <a:t>Klassetrin og afdelinger (indskoling, mellemtrin, udskoling)</a:t>
            </a:r>
          </a:p>
          <a:p>
            <a:pPr algn="ctr"/>
            <a:r>
              <a:rPr lang="da-DK" dirty="0"/>
              <a:t>samt medarbejdere med valgholdstimer</a:t>
            </a:r>
          </a:p>
        </p:txBody>
      </p:sp>
    </p:spTree>
    <p:custDataLst>
      <p:tags r:id="rId1"/>
    </p:custDataLst>
    <p:extLst>
      <p:ext uri="{BB962C8B-B14F-4D97-AF65-F5344CB8AC3E}">
        <p14:creationId xmlns:p14="http://schemas.microsoft.com/office/powerpoint/2010/main" val="39734908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E004C-47A0-44B4-9802-A859E722A5A0}"/>
              </a:ext>
            </a:extLst>
          </p:cNvPr>
          <p:cNvSpPr>
            <a:spLocks noGrp="1"/>
          </p:cNvSpPr>
          <p:nvPr>
            <p:ph type="title"/>
          </p:nvPr>
        </p:nvSpPr>
        <p:spPr/>
        <p:txBody>
          <a:bodyPr/>
          <a:lstStyle/>
          <a:p>
            <a:r>
              <a:rPr lang="da-DK" dirty="0"/>
              <a:t>Tjek af elevers skemaer (stikprøve)</a:t>
            </a:r>
          </a:p>
        </p:txBody>
      </p:sp>
      <p:sp>
        <p:nvSpPr>
          <p:cNvPr id="3" name="Pladsholder til tekst 2">
            <a:extLst>
              <a:ext uri="{FF2B5EF4-FFF2-40B4-BE49-F238E27FC236}">
                <a16:creationId xmlns:a16="http://schemas.microsoft.com/office/drawing/2014/main" id="{68E6539B-1E2B-4992-BE23-58369C96783B}"/>
              </a:ext>
            </a:extLst>
          </p:cNvPr>
          <p:cNvSpPr>
            <a:spLocks noGrp="1"/>
          </p:cNvSpPr>
          <p:nvPr>
            <p:ph type="body" sz="quarter" idx="13"/>
          </p:nvPr>
        </p:nvSpPr>
        <p:spPr/>
        <p:txBody>
          <a:bodyPr/>
          <a:lstStyle/>
          <a:p>
            <a:r>
              <a:rPr lang="da-DK" dirty="0"/>
              <a:t>KVALITETSSIKRE SKEMASYNKRONISERING</a:t>
            </a:r>
          </a:p>
        </p:txBody>
      </p:sp>
      <p:sp>
        <p:nvSpPr>
          <p:cNvPr id="4" name="Pladsholder til tekst 3">
            <a:extLst>
              <a:ext uri="{FF2B5EF4-FFF2-40B4-BE49-F238E27FC236}">
                <a16:creationId xmlns:a16="http://schemas.microsoft.com/office/drawing/2014/main" id="{DF4268A3-0C19-4DD7-8FBC-651771F3186C}"/>
              </a:ext>
            </a:extLst>
          </p:cNvPr>
          <p:cNvSpPr>
            <a:spLocks noGrp="1"/>
          </p:cNvSpPr>
          <p:nvPr>
            <p:ph type="body" sz="quarter" idx="14"/>
          </p:nvPr>
        </p:nvSpPr>
        <p:spPr/>
        <p:txBody>
          <a:bodyPr/>
          <a:lstStyle/>
          <a:p>
            <a:endParaRPr lang="da-DK" dirty="0"/>
          </a:p>
          <a:p>
            <a:endParaRPr lang="da-DK" dirty="0"/>
          </a:p>
        </p:txBody>
      </p:sp>
      <p:sp>
        <p:nvSpPr>
          <p:cNvPr id="5" name="Rektangel: afrundede hjørner 4">
            <a:extLst>
              <a:ext uri="{FF2B5EF4-FFF2-40B4-BE49-F238E27FC236}">
                <a16:creationId xmlns:a16="http://schemas.microsoft.com/office/drawing/2014/main" id="{561A4C26-0E8B-4891-B410-8615580806CD}"/>
              </a:ext>
            </a:extLst>
          </p:cNvPr>
          <p:cNvSpPr/>
          <p:nvPr/>
        </p:nvSpPr>
        <p:spPr>
          <a:xfrm>
            <a:off x="6176342" y="6001086"/>
            <a:ext cx="5194391" cy="6261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Sørg for at fremsøge klasser fra forskellige klassetrin og afdelinger (indskoling, mellemtrin, udskoling) samt klasser med valgholdstimer</a:t>
            </a:r>
          </a:p>
        </p:txBody>
      </p:sp>
      <p:sp>
        <p:nvSpPr>
          <p:cNvPr id="6" name="Pladsholder til tekst 3">
            <a:extLst>
              <a:ext uri="{FF2B5EF4-FFF2-40B4-BE49-F238E27FC236}">
                <a16:creationId xmlns:a16="http://schemas.microsoft.com/office/drawing/2014/main" id="{10B94034-C00F-4ED5-9110-EA5C9BD752EE}"/>
              </a:ext>
            </a:extLst>
          </p:cNvPr>
          <p:cNvSpPr txBox="1">
            <a:spLocks/>
          </p:cNvSpPr>
          <p:nvPr/>
        </p:nvSpPr>
        <p:spPr>
          <a:xfrm>
            <a:off x="821267" y="1994536"/>
            <a:ext cx="3353090" cy="4439038"/>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da-DK" sz="1600" dirty="0"/>
              <a:t>Gå ind i Kalender via menuen i venstre side</a:t>
            </a:r>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r>
              <a:rPr lang="da-DK" sz="1600" dirty="0"/>
              <a:t>Søg efter en af skolens klasser i feltet ”Åbn kalender” over kalenderen. </a:t>
            </a:r>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r>
              <a:rPr lang="da-DK" sz="1600" dirty="0"/>
              <a:t>Klik på krydset ud for dit eget navn, for at fjerne din kalender fra visningen</a:t>
            </a:r>
          </a:p>
          <a:p>
            <a:pPr marL="457200" indent="-457200">
              <a:buFont typeface="Arial" panose="020B0604020202020204" pitchFamily="34" charset="0"/>
              <a:buAutoNum type="arabicPeriod"/>
            </a:pPr>
            <a:endParaRPr lang="da-DK" sz="1600" dirty="0"/>
          </a:p>
        </p:txBody>
      </p:sp>
      <p:pic>
        <p:nvPicPr>
          <p:cNvPr id="7" name="Billede 6">
            <a:extLst>
              <a:ext uri="{FF2B5EF4-FFF2-40B4-BE49-F238E27FC236}">
                <a16:creationId xmlns:a16="http://schemas.microsoft.com/office/drawing/2014/main" id="{55EBCC2D-E49D-476E-801E-D3A9B91CAAFD}"/>
              </a:ext>
            </a:extLst>
          </p:cNvPr>
          <p:cNvPicPr>
            <a:picLocks noChangeAspect="1"/>
          </p:cNvPicPr>
          <p:nvPr/>
        </p:nvPicPr>
        <p:blipFill rotWithShape="1">
          <a:blip r:embed="rId3"/>
          <a:srcRect l="9442" r="3592" b="5935"/>
          <a:stretch/>
        </p:blipFill>
        <p:spPr>
          <a:xfrm>
            <a:off x="5077097" y="1949944"/>
            <a:ext cx="901326" cy="881703"/>
          </a:xfrm>
          <a:prstGeom prst="rect">
            <a:avLst/>
          </a:prstGeom>
        </p:spPr>
      </p:pic>
      <p:sp>
        <p:nvSpPr>
          <p:cNvPr id="8" name="Shape 703">
            <a:extLst>
              <a:ext uri="{FF2B5EF4-FFF2-40B4-BE49-F238E27FC236}">
                <a16:creationId xmlns:a16="http://schemas.microsoft.com/office/drawing/2014/main" id="{920F9460-72EB-401F-A5CE-47142B3E37B5}"/>
              </a:ext>
            </a:extLst>
          </p:cNvPr>
          <p:cNvSpPr/>
          <p:nvPr/>
        </p:nvSpPr>
        <p:spPr>
          <a:xfrm>
            <a:off x="4232564" y="2257443"/>
            <a:ext cx="1066800"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Pladsholder til tekst 3">
            <a:extLst>
              <a:ext uri="{FF2B5EF4-FFF2-40B4-BE49-F238E27FC236}">
                <a16:creationId xmlns:a16="http://schemas.microsoft.com/office/drawing/2014/main" id="{386E84EB-DCC1-44F0-808F-08F358D89BD8}"/>
              </a:ext>
            </a:extLst>
          </p:cNvPr>
          <p:cNvSpPr txBox="1">
            <a:spLocks/>
          </p:cNvSpPr>
          <p:nvPr/>
        </p:nvSpPr>
        <p:spPr>
          <a:xfrm>
            <a:off x="6176342" y="1994536"/>
            <a:ext cx="5194391" cy="4439038"/>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indent="-457200">
              <a:buFont typeface="+mj-lt"/>
              <a:buAutoNum type="arabicPeriod" startAt="4"/>
            </a:pPr>
            <a:r>
              <a:rPr lang="da-DK" sz="1600" dirty="0"/>
              <a:t>Sammenlign skemaet i Aulas kalender med det skema, der står for klassen i SkoleIntra:</a:t>
            </a:r>
          </a:p>
          <a:p>
            <a:pPr marL="727710" lvl="1" indent="-457200"/>
            <a:r>
              <a:rPr lang="da-DK" sz="1360" dirty="0"/>
              <a:t>Er alle lektioner der og er de placeret korrekt?</a:t>
            </a:r>
          </a:p>
          <a:p>
            <a:pPr marL="727710" lvl="1" indent="-457200"/>
            <a:r>
              <a:rPr lang="da-DK" sz="1360" dirty="0"/>
              <a:t>Tjek hver skemabrik: Er fag, klasse og lokale korrekt?</a:t>
            </a:r>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p:txBody>
      </p:sp>
      <p:pic>
        <p:nvPicPr>
          <p:cNvPr id="10" name="Billede 9">
            <a:extLst>
              <a:ext uri="{FF2B5EF4-FFF2-40B4-BE49-F238E27FC236}">
                <a16:creationId xmlns:a16="http://schemas.microsoft.com/office/drawing/2014/main" id="{C2CAB1DD-19A2-4446-9A4D-3D98D8992EE1}"/>
              </a:ext>
            </a:extLst>
          </p:cNvPr>
          <p:cNvPicPr>
            <a:picLocks noChangeAspect="1"/>
          </p:cNvPicPr>
          <p:nvPr/>
        </p:nvPicPr>
        <p:blipFill>
          <a:blip r:embed="rId4"/>
          <a:stretch>
            <a:fillRect/>
          </a:stretch>
        </p:blipFill>
        <p:spPr>
          <a:xfrm>
            <a:off x="2625332" y="3581276"/>
            <a:ext cx="3353091" cy="1394581"/>
          </a:xfrm>
          <a:prstGeom prst="rect">
            <a:avLst/>
          </a:prstGeom>
          <a:ln>
            <a:solidFill>
              <a:srgbClr val="002060"/>
            </a:solidFill>
          </a:ln>
        </p:spPr>
      </p:pic>
      <p:pic>
        <p:nvPicPr>
          <p:cNvPr id="11" name="Billede 10">
            <a:extLst>
              <a:ext uri="{FF2B5EF4-FFF2-40B4-BE49-F238E27FC236}">
                <a16:creationId xmlns:a16="http://schemas.microsoft.com/office/drawing/2014/main" id="{A9278CDA-AF35-451A-9235-646FD9BE9EA8}"/>
              </a:ext>
            </a:extLst>
          </p:cNvPr>
          <p:cNvPicPr>
            <a:picLocks noChangeAspect="1"/>
          </p:cNvPicPr>
          <p:nvPr/>
        </p:nvPicPr>
        <p:blipFill rotWithShape="1">
          <a:blip r:embed="rId5"/>
          <a:srcRect b="9315"/>
          <a:stretch/>
        </p:blipFill>
        <p:spPr>
          <a:xfrm>
            <a:off x="6926958" y="3125844"/>
            <a:ext cx="3883642" cy="2658125"/>
          </a:xfrm>
          <a:prstGeom prst="rect">
            <a:avLst/>
          </a:prstGeom>
          <a:ln>
            <a:solidFill>
              <a:srgbClr val="002060"/>
            </a:solidFill>
          </a:ln>
        </p:spPr>
      </p:pic>
      <p:sp>
        <p:nvSpPr>
          <p:cNvPr id="12" name="Shape 703">
            <a:extLst>
              <a:ext uri="{FF2B5EF4-FFF2-40B4-BE49-F238E27FC236}">
                <a16:creationId xmlns:a16="http://schemas.microsoft.com/office/drawing/2014/main" id="{27128C5C-4465-4B82-AEF4-6426D7ADF0BB}"/>
              </a:ext>
            </a:extLst>
          </p:cNvPr>
          <p:cNvSpPr/>
          <p:nvPr/>
        </p:nvSpPr>
        <p:spPr>
          <a:xfrm rot="18532844">
            <a:off x="3027616" y="4795769"/>
            <a:ext cx="887114"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15780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BE67E-717D-4FC2-8D88-FE06FFD7EE97}"/>
              </a:ext>
            </a:extLst>
          </p:cNvPr>
          <p:cNvSpPr>
            <a:spLocks noGrp="1"/>
          </p:cNvSpPr>
          <p:nvPr>
            <p:ph type="title"/>
          </p:nvPr>
        </p:nvSpPr>
        <p:spPr/>
        <p:txBody>
          <a:bodyPr/>
          <a:lstStyle/>
          <a:p>
            <a:r>
              <a:rPr lang="da-DK"/>
              <a:t>Hvorfor er det vigtigt at følge vejledningerne?</a:t>
            </a:r>
          </a:p>
        </p:txBody>
      </p:sp>
      <p:sp>
        <p:nvSpPr>
          <p:cNvPr id="3" name="Pladsholder til tekst 2">
            <a:extLst>
              <a:ext uri="{FF2B5EF4-FFF2-40B4-BE49-F238E27FC236}">
                <a16:creationId xmlns:a16="http://schemas.microsoft.com/office/drawing/2014/main" id="{C1B13864-868F-4D7F-B155-D78CA8A6E955}"/>
              </a:ext>
            </a:extLst>
          </p:cNvPr>
          <p:cNvSpPr>
            <a:spLocks noGrp="1"/>
          </p:cNvSpPr>
          <p:nvPr>
            <p:ph type="body" sz="quarter" idx="13"/>
          </p:nvPr>
        </p:nvSpPr>
        <p:spPr/>
        <p:txBody>
          <a:bodyPr/>
          <a:lstStyle/>
          <a:p>
            <a:r>
              <a:rPr lang="da-DK"/>
              <a:t>VEJLEDNINGER TIL OPRYDNINGSPLANEN</a:t>
            </a:r>
          </a:p>
        </p:txBody>
      </p:sp>
      <p:sp>
        <p:nvSpPr>
          <p:cNvPr id="4" name="Pladsholder til tekst 3">
            <a:extLst>
              <a:ext uri="{FF2B5EF4-FFF2-40B4-BE49-F238E27FC236}">
                <a16:creationId xmlns:a16="http://schemas.microsoft.com/office/drawing/2014/main" id="{0BD3AB55-94F5-48A3-854D-A1076EE85DA4}"/>
              </a:ext>
            </a:extLst>
          </p:cNvPr>
          <p:cNvSpPr>
            <a:spLocks noGrp="1"/>
          </p:cNvSpPr>
          <p:nvPr>
            <p:ph type="body" sz="quarter" idx="14"/>
          </p:nvPr>
        </p:nvSpPr>
        <p:spPr/>
        <p:txBody>
          <a:bodyPr>
            <a:normAutofit/>
          </a:bodyPr>
          <a:lstStyle/>
          <a:p>
            <a:r>
              <a:rPr lang="da-DK" b="1">
                <a:solidFill>
                  <a:srgbClr val="2F95BF"/>
                </a:solidFill>
              </a:rPr>
              <a:t>I FÅR DE HURTIGSTE ARBEJDSGANGE IFT. AT SIKRE:</a:t>
            </a:r>
          </a:p>
          <a:p>
            <a:pPr marL="613410" lvl="1" indent="-342900"/>
            <a:r>
              <a:rPr lang="da-DK"/>
              <a:t>At lovgivningen overholdes ift. hvilke typer filer, der skal bevares</a:t>
            </a:r>
          </a:p>
          <a:p>
            <a:pPr marL="613410" lvl="1" indent="-342900"/>
            <a:endParaRPr lang="da-DK"/>
          </a:p>
          <a:p>
            <a:pPr marL="613410" lvl="1" indent="-342900"/>
            <a:r>
              <a:rPr lang="da-DK"/>
              <a:t>At de rette filer følger med over i Aula og tilknyttes de rette elever (fx gamle elevplaner, </a:t>
            </a:r>
            <a:r>
              <a:rPr lang="da-DK" err="1"/>
              <a:t>klasselogsnoter</a:t>
            </a:r>
            <a:r>
              <a:rPr lang="da-DK"/>
              <a:t>, kontaktbogsnoter og lign.)</a:t>
            </a:r>
          </a:p>
          <a:p>
            <a:pPr marL="613410" lvl="1" indent="-342900"/>
            <a:endParaRPr lang="da-DK"/>
          </a:p>
          <a:p>
            <a:pPr marL="613410" lvl="1" indent="-342900"/>
            <a:r>
              <a:rPr lang="da-DK"/>
              <a:t>At I får bevaret indhold af værdi</a:t>
            </a:r>
          </a:p>
          <a:p>
            <a:pPr marL="613410" lvl="1" indent="-342900"/>
            <a:endParaRPr lang="da-DK"/>
          </a:p>
          <a:p>
            <a:pPr marL="613410" lvl="1" indent="-342900"/>
            <a:r>
              <a:rPr lang="da-DK"/>
              <a:t>At I ikke får en masse overflødigt overført til Aula - som I efterfølgende selv skal rydde op i</a:t>
            </a:r>
          </a:p>
        </p:txBody>
      </p:sp>
    </p:spTree>
    <p:custDataLst>
      <p:tags r:id="rId1"/>
    </p:custDataLst>
    <p:extLst>
      <p:ext uri="{BB962C8B-B14F-4D97-AF65-F5344CB8AC3E}">
        <p14:creationId xmlns:p14="http://schemas.microsoft.com/office/powerpoint/2010/main" val="15399212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tekst 3">
            <a:extLst>
              <a:ext uri="{FF2B5EF4-FFF2-40B4-BE49-F238E27FC236}">
                <a16:creationId xmlns:a16="http://schemas.microsoft.com/office/drawing/2014/main" id="{AE996D67-D4AB-4BE0-B634-AE2C526EB170}"/>
              </a:ext>
            </a:extLst>
          </p:cNvPr>
          <p:cNvSpPr txBox="1">
            <a:spLocks/>
          </p:cNvSpPr>
          <p:nvPr/>
        </p:nvSpPr>
        <p:spPr>
          <a:xfrm>
            <a:off x="6176342" y="1994536"/>
            <a:ext cx="5194391" cy="3638548"/>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indent="-457200">
              <a:buFont typeface="+mj-lt"/>
              <a:buAutoNum type="arabicPeriod" startAt="4"/>
            </a:pPr>
            <a:r>
              <a:rPr lang="da-DK" sz="1600" dirty="0"/>
              <a:t>Sammenlign skemaet i Aulas kalender med det skema, der står for klassen i SkoleIntra:</a:t>
            </a:r>
          </a:p>
          <a:p>
            <a:pPr marL="727710" lvl="1" indent="-457200"/>
            <a:r>
              <a:rPr lang="da-DK" sz="1360" dirty="0"/>
              <a:t>Er alle lektioner der og er de placeret korrekt?</a:t>
            </a:r>
          </a:p>
          <a:p>
            <a:pPr marL="727710" lvl="1" indent="-457200"/>
            <a:r>
              <a:rPr lang="da-DK" sz="1360" dirty="0"/>
              <a:t>Tjek hver skemabrik: Er fag, klasse og lokale korrekt?</a:t>
            </a:r>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endParaRPr lang="da-DK" sz="1600" dirty="0"/>
          </a:p>
          <a:p>
            <a:endParaRPr lang="da-DK" sz="1600" dirty="0"/>
          </a:p>
          <a:p>
            <a:endParaRPr lang="da-DK" sz="1600" dirty="0"/>
          </a:p>
        </p:txBody>
      </p:sp>
      <p:sp>
        <p:nvSpPr>
          <p:cNvPr id="2" name="Titel 1">
            <a:extLst>
              <a:ext uri="{FF2B5EF4-FFF2-40B4-BE49-F238E27FC236}">
                <a16:creationId xmlns:a16="http://schemas.microsoft.com/office/drawing/2014/main" id="{BC1E004C-47A0-44B4-9802-A859E722A5A0}"/>
              </a:ext>
            </a:extLst>
          </p:cNvPr>
          <p:cNvSpPr>
            <a:spLocks noGrp="1"/>
          </p:cNvSpPr>
          <p:nvPr>
            <p:ph type="title"/>
          </p:nvPr>
        </p:nvSpPr>
        <p:spPr/>
        <p:txBody>
          <a:bodyPr/>
          <a:lstStyle/>
          <a:p>
            <a:r>
              <a:rPr lang="da-DK" dirty="0"/>
              <a:t>Tjek af lokaleskemaer (stikprøve)</a:t>
            </a:r>
          </a:p>
        </p:txBody>
      </p:sp>
      <p:sp>
        <p:nvSpPr>
          <p:cNvPr id="3" name="Pladsholder til tekst 2">
            <a:extLst>
              <a:ext uri="{FF2B5EF4-FFF2-40B4-BE49-F238E27FC236}">
                <a16:creationId xmlns:a16="http://schemas.microsoft.com/office/drawing/2014/main" id="{68E6539B-1E2B-4992-BE23-58369C96783B}"/>
              </a:ext>
            </a:extLst>
          </p:cNvPr>
          <p:cNvSpPr>
            <a:spLocks noGrp="1"/>
          </p:cNvSpPr>
          <p:nvPr>
            <p:ph type="body" sz="quarter" idx="13"/>
          </p:nvPr>
        </p:nvSpPr>
        <p:spPr/>
        <p:txBody>
          <a:bodyPr/>
          <a:lstStyle/>
          <a:p>
            <a:r>
              <a:rPr lang="da-DK" dirty="0"/>
              <a:t>KVALITETSSIKRE SKEMASYNKRONISERING</a:t>
            </a:r>
          </a:p>
        </p:txBody>
      </p:sp>
      <p:sp>
        <p:nvSpPr>
          <p:cNvPr id="4" name="Pladsholder til tekst 3">
            <a:extLst>
              <a:ext uri="{FF2B5EF4-FFF2-40B4-BE49-F238E27FC236}">
                <a16:creationId xmlns:a16="http://schemas.microsoft.com/office/drawing/2014/main" id="{DF4268A3-0C19-4DD7-8FBC-651771F3186C}"/>
              </a:ext>
            </a:extLst>
          </p:cNvPr>
          <p:cNvSpPr>
            <a:spLocks noGrp="1"/>
          </p:cNvSpPr>
          <p:nvPr>
            <p:ph type="body" sz="quarter" idx="14"/>
          </p:nvPr>
        </p:nvSpPr>
        <p:spPr/>
        <p:txBody>
          <a:bodyPr/>
          <a:lstStyle/>
          <a:p>
            <a:endParaRPr lang="da-DK" dirty="0"/>
          </a:p>
          <a:p>
            <a:endParaRPr lang="da-DK" dirty="0"/>
          </a:p>
        </p:txBody>
      </p:sp>
      <p:sp>
        <p:nvSpPr>
          <p:cNvPr id="5" name="Pladsholder til tekst 3">
            <a:extLst>
              <a:ext uri="{FF2B5EF4-FFF2-40B4-BE49-F238E27FC236}">
                <a16:creationId xmlns:a16="http://schemas.microsoft.com/office/drawing/2014/main" id="{73D37D39-903A-4F9F-9DB2-148AE063258F}"/>
              </a:ext>
            </a:extLst>
          </p:cNvPr>
          <p:cNvSpPr txBox="1">
            <a:spLocks/>
          </p:cNvSpPr>
          <p:nvPr/>
        </p:nvSpPr>
        <p:spPr>
          <a:xfrm>
            <a:off x="821266" y="1994536"/>
            <a:ext cx="10515316" cy="3480436"/>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endParaRPr lang="da-DK"/>
          </a:p>
          <a:p>
            <a:endParaRPr lang="da-DK" dirty="0"/>
          </a:p>
        </p:txBody>
      </p:sp>
      <p:sp>
        <p:nvSpPr>
          <p:cNvPr id="6" name="Rektangel: afrundede hjørner 5">
            <a:extLst>
              <a:ext uri="{FF2B5EF4-FFF2-40B4-BE49-F238E27FC236}">
                <a16:creationId xmlns:a16="http://schemas.microsoft.com/office/drawing/2014/main" id="{0C816F48-A0A1-4149-BCA1-4AC35BB0B35C}"/>
              </a:ext>
            </a:extLst>
          </p:cNvPr>
          <p:cNvSpPr/>
          <p:nvPr/>
        </p:nvSpPr>
        <p:spPr>
          <a:xfrm>
            <a:off x="6176342" y="6001086"/>
            <a:ext cx="5194391" cy="6261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Fremsøg mindst 5 forskellige lokaler, som du</a:t>
            </a:r>
          </a:p>
          <a:p>
            <a:pPr algn="ctr"/>
            <a:r>
              <a:rPr lang="da-DK" dirty="0"/>
              <a:t>ved er tilknyttet skemabrikker i TRIO</a:t>
            </a:r>
          </a:p>
        </p:txBody>
      </p:sp>
      <p:sp>
        <p:nvSpPr>
          <p:cNvPr id="7" name="Pladsholder til tekst 3">
            <a:extLst>
              <a:ext uri="{FF2B5EF4-FFF2-40B4-BE49-F238E27FC236}">
                <a16:creationId xmlns:a16="http://schemas.microsoft.com/office/drawing/2014/main" id="{B5EB704D-F591-4A44-B324-9AB8379B1271}"/>
              </a:ext>
            </a:extLst>
          </p:cNvPr>
          <p:cNvSpPr txBox="1">
            <a:spLocks/>
          </p:cNvSpPr>
          <p:nvPr/>
        </p:nvSpPr>
        <p:spPr>
          <a:xfrm>
            <a:off x="821267" y="1994536"/>
            <a:ext cx="3353090" cy="4439038"/>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da-DK" sz="1600" dirty="0"/>
              <a:t>Gå ind i Kalender via menuen i venstre side</a:t>
            </a:r>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r>
              <a:rPr lang="da-DK" sz="1600" dirty="0"/>
              <a:t>Søg efter et af skolens lokaler i feltet ”Åbn kalender” over kalenderen. </a:t>
            </a:r>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r>
              <a:rPr lang="da-DK" sz="1600" dirty="0"/>
              <a:t>Klik på krydset ud for dit eget navn, for at fjerne din kalender fra visningen</a:t>
            </a:r>
          </a:p>
          <a:p>
            <a:pPr marL="457200" indent="-457200">
              <a:buFont typeface="Arial" panose="020B0604020202020204" pitchFamily="34" charset="0"/>
              <a:buAutoNum type="arabicPeriod"/>
            </a:pPr>
            <a:endParaRPr lang="da-DK" sz="1600" dirty="0"/>
          </a:p>
        </p:txBody>
      </p:sp>
      <p:pic>
        <p:nvPicPr>
          <p:cNvPr id="8" name="Billede 7">
            <a:extLst>
              <a:ext uri="{FF2B5EF4-FFF2-40B4-BE49-F238E27FC236}">
                <a16:creationId xmlns:a16="http://schemas.microsoft.com/office/drawing/2014/main" id="{D49B862B-6CD5-4113-B33B-03A5C2A58CF1}"/>
              </a:ext>
            </a:extLst>
          </p:cNvPr>
          <p:cNvPicPr>
            <a:picLocks noChangeAspect="1"/>
          </p:cNvPicPr>
          <p:nvPr/>
        </p:nvPicPr>
        <p:blipFill rotWithShape="1">
          <a:blip r:embed="rId3"/>
          <a:srcRect l="9442" r="3592" b="5935"/>
          <a:stretch/>
        </p:blipFill>
        <p:spPr>
          <a:xfrm>
            <a:off x="5077097" y="1949944"/>
            <a:ext cx="901326" cy="881703"/>
          </a:xfrm>
          <a:prstGeom prst="rect">
            <a:avLst/>
          </a:prstGeom>
        </p:spPr>
      </p:pic>
      <p:sp>
        <p:nvSpPr>
          <p:cNvPr id="9" name="Shape 703">
            <a:extLst>
              <a:ext uri="{FF2B5EF4-FFF2-40B4-BE49-F238E27FC236}">
                <a16:creationId xmlns:a16="http://schemas.microsoft.com/office/drawing/2014/main" id="{33100008-E6DB-4087-BAAA-1908D3D8BE25}"/>
              </a:ext>
            </a:extLst>
          </p:cNvPr>
          <p:cNvSpPr/>
          <p:nvPr/>
        </p:nvSpPr>
        <p:spPr>
          <a:xfrm>
            <a:off x="4232564" y="2257443"/>
            <a:ext cx="1066800"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 name="Billede 10">
            <a:extLst>
              <a:ext uri="{FF2B5EF4-FFF2-40B4-BE49-F238E27FC236}">
                <a16:creationId xmlns:a16="http://schemas.microsoft.com/office/drawing/2014/main" id="{430B39CC-4DBC-4FBB-B52E-62ED2FDF6CDC}"/>
              </a:ext>
            </a:extLst>
          </p:cNvPr>
          <p:cNvPicPr>
            <a:picLocks noChangeAspect="1"/>
          </p:cNvPicPr>
          <p:nvPr/>
        </p:nvPicPr>
        <p:blipFill>
          <a:blip r:embed="rId4"/>
          <a:stretch>
            <a:fillRect/>
          </a:stretch>
        </p:blipFill>
        <p:spPr>
          <a:xfrm>
            <a:off x="2625332" y="3581276"/>
            <a:ext cx="3353091" cy="1394581"/>
          </a:xfrm>
          <a:prstGeom prst="rect">
            <a:avLst/>
          </a:prstGeom>
          <a:ln>
            <a:solidFill>
              <a:srgbClr val="002060"/>
            </a:solidFill>
          </a:ln>
        </p:spPr>
      </p:pic>
      <p:pic>
        <p:nvPicPr>
          <p:cNvPr id="12" name="Billede 11">
            <a:extLst>
              <a:ext uri="{FF2B5EF4-FFF2-40B4-BE49-F238E27FC236}">
                <a16:creationId xmlns:a16="http://schemas.microsoft.com/office/drawing/2014/main" id="{6ABA2605-19DA-44B0-B859-D0DFDF6D844F}"/>
              </a:ext>
            </a:extLst>
          </p:cNvPr>
          <p:cNvPicPr>
            <a:picLocks noChangeAspect="1"/>
          </p:cNvPicPr>
          <p:nvPr/>
        </p:nvPicPr>
        <p:blipFill rotWithShape="1">
          <a:blip r:embed="rId5"/>
          <a:srcRect b="9315"/>
          <a:stretch/>
        </p:blipFill>
        <p:spPr>
          <a:xfrm>
            <a:off x="6926958" y="3125844"/>
            <a:ext cx="3883642" cy="2658125"/>
          </a:xfrm>
          <a:prstGeom prst="rect">
            <a:avLst/>
          </a:prstGeom>
          <a:ln>
            <a:solidFill>
              <a:srgbClr val="002060"/>
            </a:solidFill>
          </a:ln>
        </p:spPr>
      </p:pic>
      <p:sp>
        <p:nvSpPr>
          <p:cNvPr id="13" name="Shape 703">
            <a:extLst>
              <a:ext uri="{FF2B5EF4-FFF2-40B4-BE49-F238E27FC236}">
                <a16:creationId xmlns:a16="http://schemas.microsoft.com/office/drawing/2014/main" id="{D2BCD735-A2EE-497C-9CC9-29308F023426}"/>
              </a:ext>
            </a:extLst>
          </p:cNvPr>
          <p:cNvSpPr/>
          <p:nvPr/>
        </p:nvSpPr>
        <p:spPr>
          <a:xfrm rot="18532844">
            <a:off x="3027616" y="4795769"/>
            <a:ext cx="887114"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42781673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E004C-47A0-44B4-9802-A859E722A5A0}"/>
              </a:ext>
            </a:extLst>
          </p:cNvPr>
          <p:cNvSpPr>
            <a:spLocks noGrp="1"/>
          </p:cNvSpPr>
          <p:nvPr>
            <p:ph type="title"/>
          </p:nvPr>
        </p:nvSpPr>
        <p:spPr/>
        <p:txBody>
          <a:bodyPr/>
          <a:lstStyle/>
          <a:p>
            <a:r>
              <a:rPr lang="da-DK" dirty="0"/>
              <a:t>Tjek af vikarskemaer (stikprøve)</a:t>
            </a:r>
          </a:p>
        </p:txBody>
      </p:sp>
      <p:sp>
        <p:nvSpPr>
          <p:cNvPr id="3" name="Pladsholder til tekst 2">
            <a:extLst>
              <a:ext uri="{FF2B5EF4-FFF2-40B4-BE49-F238E27FC236}">
                <a16:creationId xmlns:a16="http://schemas.microsoft.com/office/drawing/2014/main" id="{68E6539B-1E2B-4992-BE23-58369C96783B}"/>
              </a:ext>
            </a:extLst>
          </p:cNvPr>
          <p:cNvSpPr>
            <a:spLocks noGrp="1"/>
          </p:cNvSpPr>
          <p:nvPr>
            <p:ph type="body" sz="quarter" idx="13"/>
          </p:nvPr>
        </p:nvSpPr>
        <p:spPr/>
        <p:txBody>
          <a:bodyPr/>
          <a:lstStyle/>
          <a:p>
            <a:r>
              <a:rPr lang="da-DK" dirty="0"/>
              <a:t>KVALITETSSIKRE SKEMASYNKRONISERING</a:t>
            </a:r>
          </a:p>
        </p:txBody>
      </p:sp>
      <p:sp>
        <p:nvSpPr>
          <p:cNvPr id="4" name="Pladsholder til tekst 3">
            <a:extLst>
              <a:ext uri="{FF2B5EF4-FFF2-40B4-BE49-F238E27FC236}">
                <a16:creationId xmlns:a16="http://schemas.microsoft.com/office/drawing/2014/main" id="{DF4268A3-0C19-4DD7-8FBC-651771F3186C}"/>
              </a:ext>
            </a:extLst>
          </p:cNvPr>
          <p:cNvSpPr>
            <a:spLocks noGrp="1"/>
          </p:cNvSpPr>
          <p:nvPr>
            <p:ph type="body" sz="quarter" idx="14"/>
          </p:nvPr>
        </p:nvSpPr>
        <p:spPr/>
        <p:txBody>
          <a:bodyPr/>
          <a:lstStyle/>
          <a:p>
            <a:endParaRPr lang="da-DK" dirty="0"/>
          </a:p>
          <a:p>
            <a:endParaRPr lang="da-DK" dirty="0"/>
          </a:p>
        </p:txBody>
      </p:sp>
      <p:sp>
        <p:nvSpPr>
          <p:cNvPr id="5" name="Pladsholder til tekst 3">
            <a:extLst>
              <a:ext uri="{FF2B5EF4-FFF2-40B4-BE49-F238E27FC236}">
                <a16:creationId xmlns:a16="http://schemas.microsoft.com/office/drawing/2014/main" id="{81367F7A-59B4-431E-881A-FF23C17FEF1F}"/>
              </a:ext>
            </a:extLst>
          </p:cNvPr>
          <p:cNvSpPr txBox="1">
            <a:spLocks/>
          </p:cNvSpPr>
          <p:nvPr/>
        </p:nvSpPr>
        <p:spPr>
          <a:xfrm>
            <a:off x="821266" y="1994536"/>
            <a:ext cx="10515316" cy="3480436"/>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endParaRPr lang="da-DK"/>
          </a:p>
          <a:p>
            <a:endParaRPr lang="da-DK" dirty="0"/>
          </a:p>
        </p:txBody>
      </p:sp>
      <p:sp>
        <p:nvSpPr>
          <p:cNvPr id="6" name="Pladsholder til tekst 3">
            <a:extLst>
              <a:ext uri="{FF2B5EF4-FFF2-40B4-BE49-F238E27FC236}">
                <a16:creationId xmlns:a16="http://schemas.microsoft.com/office/drawing/2014/main" id="{1ECE60AC-DA45-4476-836F-5AB5016D2AAC}"/>
              </a:ext>
            </a:extLst>
          </p:cNvPr>
          <p:cNvSpPr txBox="1">
            <a:spLocks/>
          </p:cNvSpPr>
          <p:nvPr/>
        </p:nvSpPr>
        <p:spPr>
          <a:xfrm>
            <a:off x="821266" y="1994536"/>
            <a:ext cx="10515316" cy="3480436"/>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endParaRPr lang="da-DK"/>
          </a:p>
          <a:p>
            <a:endParaRPr lang="da-DK" dirty="0"/>
          </a:p>
        </p:txBody>
      </p:sp>
      <p:sp>
        <p:nvSpPr>
          <p:cNvPr id="7" name="Rektangel: afrundede hjørner 6">
            <a:extLst>
              <a:ext uri="{FF2B5EF4-FFF2-40B4-BE49-F238E27FC236}">
                <a16:creationId xmlns:a16="http://schemas.microsoft.com/office/drawing/2014/main" id="{A392C1A5-3432-45F9-BFF3-4021BD658B73}"/>
              </a:ext>
            </a:extLst>
          </p:cNvPr>
          <p:cNvSpPr/>
          <p:nvPr/>
        </p:nvSpPr>
        <p:spPr>
          <a:xfrm>
            <a:off x="6176342" y="6001086"/>
            <a:ext cx="5194391" cy="6261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Sørg for at fremsøge min. 5. personer med fravær</a:t>
            </a:r>
          </a:p>
        </p:txBody>
      </p:sp>
      <p:sp>
        <p:nvSpPr>
          <p:cNvPr id="8" name="Pladsholder til tekst 3">
            <a:extLst>
              <a:ext uri="{FF2B5EF4-FFF2-40B4-BE49-F238E27FC236}">
                <a16:creationId xmlns:a16="http://schemas.microsoft.com/office/drawing/2014/main" id="{FFEB93AD-F144-44ED-B258-2320A4C857FD}"/>
              </a:ext>
            </a:extLst>
          </p:cNvPr>
          <p:cNvSpPr txBox="1">
            <a:spLocks/>
          </p:cNvSpPr>
          <p:nvPr/>
        </p:nvSpPr>
        <p:spPr>
          <a:xfrm>
            <a:off x="821267" y="1994536"/>
            <a:ext cx="3353090" cy="4439038"/>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da-DK" sz="1600" dirty="0"/>
              <a:t>Gå ind i Kalender via menuen i venstre side</a:t>
            </a:r>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r>
              <a:rPr lang="da-DK" sz="1600" dirty="0"/>
              <a:t>Søg efter et af skolens medarbejdere, som der findes vikarplan for i SkoleIntra via ”Åbn kalender”</a:t>
            </a:r>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r>
              <a:rPr lang="da-DK" sz="1600" dirty="0"/>
              <a:t>Klik på krydset ud for dit eget navn, for at fjerne din kalender fra visningen</a:t>
            </a:r>
          </a:p>
          <a:p>
            <a:pPr marL="457200" indent="-457200">
              <a:buFont typeface="Arial" panose="020B0604020202020204" pitchFamily="34" charset="0"/>
              <a:buAutoNum type="arabicPeriod"/>
            </a:pPr>
            <a:endParaRPr lang="da-DK" sz="1600" dirty="0"/>
          </a:p>
        </p:txBody>
      </p:sp>
      <p:pic>
        <p:nvPicPr>
          <p:cNvPr id="9" name="Billede 8">
            <a:extLst>
              <a:ext uri="{FF2B5EF4-FFF2-40B4-BE49-F238E27FC236}">
                <a16:creationId xmlns:a16="http://schemas.microsoft.com/office/drawing/2014/main" id="{49500C3E-BD1A-47CA-AE87-8882D97E1892}"/>
              </a:ext>
            </a:extLst>
          </p:cNvPr>
          <p:cNvPicPr>
            <a:picLocks noChangeAspect="1"/>
          </p:cNvPicPr>
          <p:nvPr/>
        </p:nvPicPr>
        <p:blipFill rotWithShape="1">
          <a:blip r:embed="rId3"/>
          <a:srcRect l="9442" r="3592" b="5935"/>
          <a:stretch/>
        </p:blipFill>
        <p:spPr>
          <a:xfrm>
            <a:off x="5077097" y="1949944"/>
            <a:ext cx="901326" cy="881703"/>
          </a:xfrm>
          <a:prstGeom prst="rect">
            <a:avLst/>
          </a:prstGeom>
        </p:spPr>
      </p:pic>
      <p:sp>
        <p:nvSpPr>
          <p:cNvPr id="10" name="Shape 703">
            <a:extLst>
              <a:ext uri="{FF2B5EF4-FFF2-40B4-BE49-F238E27FC236}">
                <a16:creationId xmlns:a16="http://schemas.microsoft.com/office/drawing/2014/main" id="{67DE831A-3E59-4C1A-B723-1F52019AA3BA}"/>
              </a:ext>
            </a:extLst>
          </p:cNvPr>
          <p:cNvSpPr/>
          <p:nvPr/>
        </p:nvSpPr>
        <p:spPr>
          <a:xfrm>
            <a:off x="4232564" y="2257443"/>
            <a:ext cx="1066800"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Pladsholder til tekst 3">
            <a:extLst>
              <a:ext uri="{FF2B5EF4-FFF2-40B4-BE49-F238E27FC236}">
                <a16:creationId xmlns:a16="http://schemas.microsoft.com/office/drawing/2014/main" id="{45EB9752-35D4-4A2C-9923-0A494B620E09}"/>
              </a:ext>
            </a:extLst>
          </p:cNvPr>
          <p:cNvSpPr txBox="1">
            <a:spLocks/>
          </p:cNvSpPr>
          <p:nvPr/>
        </p:nvSpPr>
        <p:spPr>
          <a:xfrm>
            <a:off x="6176343" y="1994536"/>
            <a:ext cx="4057912" cy="4439038"/>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indent="-457200">
              <a:buFont typeface="+mj-lt"/>
              <a:buAutoNum type="arabicPeriod" startAt="4"/>
            </a:pPr>
            <a:r>
              <a:rPr lang="da-DK" sz="1600" dirty="0"/>
              <a:t>Tjek følgende (sammenlign med SkoleIntra eller TRIO):</a:t>
            </a:r>
          </a:p>
          <a:p>
            <a:pPr marL="727710" lvl="1" indent="-457200"/>
            <a:r>
              <a:rPr lang="da-DK" sz="1360" dirty="0"/>
              <a:t>At der står ”vikar” med rødt ud for de lektioner, der skal skemadækkes</a:t>
            </a:r>
          </a:p>
          <a:p>
            <a:pPr marL="727710" lvl="1" indent="-457200"/>
            <a:endParaRPr lang="da-DK" sz="1360" dirty="0"/>
          </a:p>
          <a:p>
            <a:pPr marL="727710" lvl="1" indent="-457200"/>
            <a:endParaRPr lang="da-DK" sz="1360" dirty="0"/>
          </a:p>
          <a:p>
            <a:pPr lvl="1" indent="0">
              <a:buNone/>
            </a:pPr>
            <a:endParaRPr lang="da-DK" sz="1360" dirty="0"/>
          </a:p>
          <a:p>
            <a:pPr marL="727710" lvl="1" indent="-457200"/>
            <a:endParaRPr lang="da-DK" sz="1360" dirty="0"/>
          </a:p>
          <a:p>
            <a:pPr marL="727710" lvl="1" indent="-457200"/>
            <a:endParaRPr lang="da-DK" sz="1360" dirty="0"/>
          </a:p>
          <a:p>
            <a:pPr marL="727710" lvl="1" indent="-457200"/>
            <a:endParaRPr lang="da-DK" sz="1360" dirty="0"/>
          </a:p>
          <a:p>
            <a:pPr marL="727710" lvl="1" indent="-457200"/>
            <a:r>
              <a:rPr lang="da-DK" sz="1360" dirty="0"/>
              <a:t>At den rigtige vikar står sat på: Åbn skemabrikken ved at klikke på den</a:t>
            </a:r>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p:txBody>
      </p:sp>
      <p:pic>
        <p:nvPicPr>
          <p:cNvPr id="12" name="Billede 11">
            <a:extLst>
              <a:ext uri="{FF2B5EF4-FFF2-40B4-BE49-F238E27FC236}">
                <a16:creationId xmlns:a16="http://schemas.microsoft.com/office/drawing/2014/main" id="{F94E0815-082E-464A-BB52-234ABE1B3CDF}"/>
              </a:ext>
            </a:extLst>
          </p:cNvPr>
          <p:cNvPicPr>
            <a:picLocks noChangeAspect="1"/>
          </p:cNvPicPr>
          <p:nvPr/>
        </p:nvPicPr>
        <p:blipFill>
          <a:blip r:embed="rId4"/>
          <a:stretch>
            <a:fillRect/>
          </a:stretch>
        </p:blipFill>
        <p:spPr>
          <a:xfrm>
            <a:off x="2625332" y="3581276"/>
            <a:ext cx="3353091" cy="1394581"/>
          </a:xfrm>
          <a:prstGeom prst="rect">
            <a:avLst/>
          </a:prstGeom>
          <a:ln>
            <a:solidFill>
              <a:srgbClr val="002060"/>
            </a:solidFill>
          </a:ln>
        </p:spPr>
      </p:pic>
      <p:sp>
        <p:nvSpPr>
          <p:cNvPr id="14" name="Shape 703">
            <a:extLst>
              <a:ext uri="{FF2B5EF4-FFF2-40B4-BE49-F238E27FC236}">
                <a16:creationId xmlns:a16="http://schemas.microsoft.com/office/drawing/2014/main" id="{1BF64018-1062-4113-9AF7-09D5CEDD93F6}"/>
              </a:ext>
            </a:extLst>
          </p:cNvPr>
          <p:cNvSpPr/>
          <p:nvPr/>
        </p:nvSpPr>
        <p:spPr>
          <a:xfrm rot="18532844">
            <a:off x="3027616" y="4795769"/>
            <a:ext cx="887114"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6" name="Billede 15">
            <a:extLst>
              <a:ext uri="{FF2B5EF4-FFF2-40B4-BE49-F238E27FC236}">
                <a16:creationId xmlns:a16="http://schemas.microsoft.com/office/drawing/2014/main" id="{1094C505-C60F-4792-808B-8085ADCB9847}"/>
              </a:ext>
            </a:extLst>
          </p:cNvPr>
          <p:cNvPicPr>
            <a:picLocks noChangeAspect="1"/>
          </p:cNvPicPr>
          <p:nvPr/>
        </p:nvPicPr>
        <p:blipFill rotWithShape="1">
          <a:blip r:embed="rId5"/>
          <a:srcRect t="53631" b="21916"/>
          <a:stretch/>
        </p:blipFill>
        <p:spPr>
          <a:xfrm>
            <a:off x="9566668" y="2831647"/>
            <a:ext cx="1808872" cy="1263380"/>
          </a:xfrm>
          <a:prstGeom prst="rect">
            <a:avLst/>
          </a:prstGeom>
        </p:spPr>
      </p:pic>
      <p:pic>
        <p:nvPicPr>
          <p:cNvPr id="18" name="Billede 17">
            <a:extLst>
              <a:ext uri="{FF2B5EF4-FFF2-40B4-BE49-F238E27FC236}">
                <a16:creationId xmlns:a16="http://schemas.microsoft.com/office/drawing/2014/main" id="{1D673E78-F2B6-4952-92F6-5EDD5C8EFCA4}"/>
              </a:ext>
            </a:extLst>
          </p:cNvPr>
          <p:cNvPicPr>
            <a:picLocks noChangeAspect="1"/>
          </p:cNvPicPr>
          <p:nvPr/>
        </p:nvPicPr>
        <p:blipFill>
          <a:blip r:embed="rId6"/>
          <a:stretch>
            <a:fillRect/>
          </a:stretch>
        </p:blipFill>
        <p:spPr>
          <a:xfrm>
            <a:off x="9566668" y="4202687"/>
            <a:ext cx="1808871" cy="1501112"/>
          </a:xfrm>
          <a:prstGeom prst="rect">
            <a:avLst/>
          </a:prstGeom>
        </p:spPr>
      </p:pic>
      <p:sp>
        <p:nvSpPr>
          <p:cNvPr id="21" name="Ellipse 20">
            <a:extLst>
              <a:ext uri="{FF2B5EF4-FFF2-40B4-BE49-F238E27FC236}">
                <a16:creationId xmlns:a16="http://schemas.microsoft.com/office/drawing/2014/main" id="{E952F200-D557-4494-8E6A-1A697AE67E46}"/>
              </a:ext>
            </a:extLst>
          </p:cNvPr>
          <p:cNvSpPr/>
          <p:nvPr/>
        </p:nvSpPr>
        <p:spPr>
          <a:xfrm>
            <a:off x="10234255" y="3009900"/>
            <a:ext cx="960682" cy="419100"/>
          </a:xfrm>
          <a:prstGeom prst="ellipse">
            <a:avLst/>
          </a:prstGeom>
          <a:noFill/>
          <a:ln>
            <a:solidFill>
              <a:srgbClr val="E32F4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C801A5A3-C121-42E3-B1E2-4BA29CF2C5E3}"/>
              </a:ext>
            </a:extLst>
          </p:cNvPr>
          <p:cNvSpPr/>
          <p:nvPr/>
        </p:nvSpPr>
        <p:spPr>
          <a:xfrm>
            <a:off x="9471493" y="5055872"/>
            <a:ext cx="960682" cy="419100"/>
          </a:xfrm>
          <a:prstGeom prst="ellipse">
            <a:avLst/>
          </a:prstGeom>
          <a:noFill/>
          <a:ln>
            <a:solidFill>
              <a:srgbClr val="E32F4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42240093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E004C-47A0-44B4-9802-A859E722A5A0}"/>
              </a:ext>
            </a:extLst>
          </p:cNvPr>
          <p:cNvSpPr>
            <a:spLocks noGrp="1"/>
          </p:cNvSpPr>
          <p:nvPr>
            <p:ph type="title"/>
          </p:nvPr>
        </p:nvSpPr>
        <p:spPr/>
        <p:txBody>
          <a:bodyPr/>
          <a:lstStyle/>
          <a:p>
            <a:r>
              <a:rPr lang="da-DK" dirty="0"/>
              <a:t>Tjek af vikarskemaer (stikprøve) - fortsat</a:t>
            </a:r>
          </a:p>
        </p:txBody>
      </p:sp>
      <p:sp>
        <p:nvSpPr>
          <p:cNvPr id="3" name="Pladsholder til tekst 2">
            <a:extLst>
              <a:ext uri="{FF2B5EF4-FFF2-40B4-BE49-F238E27FC236}">
                <a16:creationId xmlns:a16="http://schemas.microsoft.com/office/drawing/2014/main" id="{68E6539B-1E2B-4992-BE23-58369C96783B}"/>
              </a:ext>
            </a:extLst>
          </p:cNvPr>
          <p:cNvSpPr>
            <a:spLocks noGrp="1"/>
          </p:cNvSpPr>
          <p:nvPr>
            <p:ph type="body" sz="quarter" idx="13"/>
          </p:nvPr>
        </p:nvSpPr>
        <p:spPr/>
        <p:txBody>
          <a:bodyPr/>
          <a:lstStyle/>
          <a:p>
            <a:r>
              <a:rPr lang="da-DK" dirty="0"/>
              <a:t>KVALITETSSIKRE SKEMASYNKRONISERING</a:t>
            </a:r>
          </a:p>
        </p:txBody>
      </p:sp>
      <p:sp>
        <p:nvSpPr>
          <p:cNvPr id="4" name="Pladsholder til tekst 3">
            <a:extLst>
              <a:ext uri="{FF2B5EF4-FFF2-40B4-BE49-F238E27FC236}">
                <a16:creationId xmlns:a16="http://schemas.microsoft.com/office/drawing/2014/main" id="{DF4268A3-0C19-4DD7-8FBC-651771F3186C}"/>
              </a:ext>
            </a:extLst>
          </p:cNvPr>
          <p:cNvSpPr>
            <a:spLocks noGrp="1"/>
          </p:cNvSpPr>
          <p:nvPr>
            <p:ph type="body" sz="quarter" idx="14"/>
          </p:nvPr>
        </p:nvSpPr>
        <p:spPr/>
        <p:txBody>
          <a:bodyPr/>
          <a:lstStyle/>
          <a:p>
            <a:endParaRPr lang="da-DK" dirty="0"/>
          </a:p>
          <a:p>
            <a:endParaRPr lang="da-DK" dirty="0"/>
          </a:p>
        </p:txBody>
      </p:sp>
      <p:sp>
        <p:nvSpPr>
          <p:cNvPr id="5" name="Pladsholder til tekst 3">
            <a:extLst>
              <a:ext uri="{FF2B5EF4-FFF2-40B4-BE49-F238E27FC236}">
                <a16:creationId xmlns:a16="http://schemas.microsoft.com/office/drawing/2014/main" id="{81367F7A-59B4-431E-881A-FF23C17FEF1F}"/>
              </a:ext>
            </a:extLst>
          </p:cNvPr>
          <p:cNvSpPr txBox="1">
            <a:spLocks/>
          </p:cNvSpPr>
          <p:nvPr/>
        </p:nvSpPr>
        <p:spPr>
          <a:xfrm>
            <a:off x="821266" y="1994536"/>
            <a:ext cx="10515316" cy="3480436"/>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endParaRPr lang="da-DK"/>
          </a:p>
          <a:p>
            <a:endParaRPr lang="da-DK" dirty="0"/>
          </a:p>
        </p:txBody>
      </p:sp>
      <p:sp>
        <p:nvSpPr>
          <p:cNvPr id="6" name="Pladsholder til tekst 3">
            <a:extLst>
              <a:ext uri="{FF2B5EF4-FFF2-40B4-BE49-F238E27FC236}">
                <a16:creationId xmlns:a16="http://schemas.microsoft.com/office/drawing/2014/main" id="{1ECE60AC-DA45-4476-836F-5AB5016D2AAC}"/>
              </a:ext>
            </a:extLst>
          </p:cNvPr>
          <p:cNvSpPr txBox="1">
            <a:spLocks/>
          </p:cNvSpPr>
          <p:nvPr/>
        </p:nvSpPr>
        <p:spPr>
          <a:xfrm>
            <a:off x="821266" y="1994536"/>
            <a:ext cx="10515316" cy="3480436"/>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endParaRPr lang="da-DK"/>
          </a:p>
          <a:p>
            <a:endParaRPr lang="da-DK" dirty="0"/>
          </a:p>
        </p:txBody>
      </p:sp>
      <p:sp>
        <p:nvSpPr>
          <p:cNvPr id="8" name="Pladsholder til tekst 3">
            <a:extLst>
              <a:ext uri="{FF2B5EF4-FFF2-40B4-BE49-F238E27FC236}">
                <a16:creationId xmlns:a16="http://schemas.microsoft.com/office/drawing/2014/main" id="{FFEB93AD-F144-44ED-B258-2320A4C857FD}"/>
              </a:ext>
            </a:extLst>
          </p:cNvPr>
          <p:cNvSpPr txBox="1">
            <a:spLocks/>
          </p:cNvSpPr>
          <p:nvPr/>
        </p:nvSpPr>
        <p:spPr>
          <a:xfrm>
            <a:off x="821267" y="1994536"/>
            <a:ext cx="3353090" cy="4439038"/>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da-DK" sz="1600" dirty="0"/>
              <a:t>Gå ind i Kalender via menuen i venstre side</a:t>
            </a:r>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r>
              <a:rPr lang="da-DK" sz="1600" dirty="0"/>
              <a:t>Søg efter et af skolens medarbejdere frem, som du ved er sat på som vikar, via ”Åbn kalender”</a:t>
            </a:r>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endParaRPr lang="da-DK" sz="1600" dirty="0"/>
          </a:p>
          <a:p>
            <a:pPr marL="457200" indent="-457200">
              <a:buFont typeface="Arial" panose="020B0604020202020204" pitchFamily="34" charset="0"/>
              <a:buAutoNum type="arabicPeriod"/>
            </a:pPr>
            <a:r>
              <a:rPr lang="da-DK" sz="1600" dirty="0"/>
              <a:t>Klik på krydset ud for dit eget navn, for at fjerne din kalender fra visningen</a:t>
            </a:r>
          </a:p>
          <a:p>
            <a:pPr marL="457200" indent="-457200">
              <a:buFont typeface="Arial" panose="020B0604020202020204" pitchFamily="34" charset="0"/>
              <a:buAutoNum type="arabicPeriod"/>
            </a:pPr>
            <a:endParaRPr lang="da-DK" sz="1600" dirty="0"/>
          </a:p>
        </p:txBody>
      </p:sp>
      <p:pic>
        <p:nvPicPr>
          <p:cNvPr id="9" name="Billede 8">
            <a:extLst>
              <a:ext uri="{FF2B5EF4-FFF2-40B4-BE49-F238E27FC236}">
                <a16:creationId xmlns:a16="http://schemas.microsoft.com/office/drawing/2014/main" id="{49500C3E-BD1A-47CA-AE87-8882D97E1892}"/>
              </a:ext>
            </a:extLst>
          </p:cNvPr>
          <p:cNvPicPr>
            <a:picLocks noChangeAspect="1"/>
          </p:cNvPicPr>
          <p:nvPr/>
        </p:nvPicPr>
        <p:blipFill rotWithShape="1">
          <a:blip r:embed="rId3"/>
          <a:srcRect l="9442" r="3592" b="5935"/>
          <a:stretch/>
        </p:blipFill>
        <p:spPr>
          <a:xfrm>
            <a:off x="5077097" y="1949944"/>
            <a:ext cx="901326" cy="881703"/>
          </a:xfrm>
          <a:prstGeom prst="rect">
            <a:avLst/>
          </a:prstGeom>
        </p:spPr>
      </p:pic>
      <p:sp>
        <p:nvSpPr>
          <p:cNvPr id="10" name="Shape 703">
            <a:extLst>
              <a:ext uri="{FF2B5EF4-FFF2-40B4-BE49-F238E27FC236}">
                <a16:creationId xmlns:a16="http://schemas.microsoft.com/office/drawing/2014/main" id="{67DE831A-3E59-4C1A-B723-1F52019AA3BA}"/>
              </a:ext>
            </a:extLst>
          </p:cNvPr>
          <p:cNvSpPr/>
          <p:nvPr/>
        </p:nvSpPr>
        <p:spPr>
          <a:xfrm>
            <a:off x="4232564" y="2257443"/>
            <a:ext cx="1066800"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Pladsholder til tekst 3">
            <a:extLst>
              <a:ext uri="{FF2B5EF4-FFF2-40B4-BE49-F238E27FC236}">
                <a16:creationId xmlns:a16="http://schemas.microsoft.com/office/drawing/2014/main" id="{45EB9752-35D4-4A2C-9923-0A494B620E09}"/>
              </a:ext>
            </a:extLst>
          </p:cNvPr>
          <p:cNvSpPr txBox="1">
            <a:spLocks/>
          </p:cNvSpPr>
          <p:nvPr/>
        </p:nvSpPr>
        <p:spPr>
          <a:xfrm>
            <a:off x="6176343" y="1994536"/>
            <a:ext cx="3153505" cy="4439038"/>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indent="-457200">
              <a:buFont typeface="+mj-lt"/>
              <a:buAutoNum type="arabicPeriod" startAt="4"/>
            </a:pPr>
            <a:r>
              <a:rPr lang="da-DK" sz="1600" dirty="0"/>
              <a:t>Tjek følgende (sammenlign med SkoleIntra eller TRIO):</a:t>
            </a:r>
          </a:p>
          <a:p>
            <a:pPr marL="727710" lvl="1" indent="-457200"/>
            <a:r>
              <a:rPr lang="da-DK" sz="1360" dirty="0"/>
              <a:t>At vikartimerne fremgår i vikarens kalender</a:t>
            </a:r>
          </a:p>
          <a:p>
            <a:pPr marL="727710" lvl="1" indent="-457200"/>
            <a:endParaRPr lang="da-DK" sz="1360" dirty="0"/>
          </a:p>
          <a:p>
            <a:pPr marL="727710" lvl="1" indent="-457200"/>
            <a:endParaRPr lang="da-DK" sz="1360" dirty="0"/>
          </a:p>
          <a:p>
            <a:pPr lvl="1" indent="0">
              <a:buNone/>
            </a:pPr>
            <a:endParaRPr lang="da-DK" sz="1360" dirty="0"/>
          </a:p>
          <a:p>
            <a:pPr marL="727710" lvl="1" indent="-457200"/>
            <a:endParaRPr lang="da-DK" sz="1360" dirty="0"/>
          </a:p>
          <a:p>
            <a:pPr marL="727710" lvl="1" indent="-457200"/>
            <a:endParaRPr lang="da-DK" sz="1360" dirty="0"/>
          </a:p>
          <a:p>
            <a:pPr marL="727710" lvl="1" indent="-457200"/>
            <a:endParaRPr lang="da-DK" sz="1360" dirty="0"/>
          </a:p>
          <a:p>
            <a:pPr marL="727710" lvl="1" indent="-457200"/>
            <a:r>
              <a:rPr lang="da-DK" sz="1360" dirty="0"/>
              <a:t>At vikaren kan se alle oplysninger omkring vikartimen: tid, sted, klasse, fag samt hvem de er vikar for (klik på en af vikartimerne)</a:t>
            </a:r>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a:p>
            <a:pPr marL="457200" indent="-457200">
              <a:buFont typeface="+mj-lt"/>
              <a:buAutoNum type="arabicPeriod" startAt="4"/>
            </a:pPr>
            <a:endParaRPr lang="da-DK" sz="1600" dirty="0"/>
          </a:p>
        </p:txBody>
      </p:sp>
      <p:pic>
        <p:nvPicPr>
          <p:cNvPr id="12" name="Billede 11">
            <a:extLst>
              <a:ext uri="{FF2B5EF4-FFF2-40B4-BE49-F238E27FC236}">
                <a16:creationId xmlns:a16="http://schemas.microsoft.com/office/drawing/2014/main" id="{F94E0815-082E-464A-BB52-234ABE1B3CDF}"/>
              </a:ext>
            </a:extLst>
          </p:cNvPr>
          <p:cNvPicPr>
            <a:picLocks noChangeAspect="1"/>
          </p:cNvPicPr>
          <p:nvPr/>
        </p:nvPicPr>
        <p:blipFill>
          <a:blip r:embed="rId4"/>
          <a:stretch>
            <a:fillRect/>
          </a:stretch>
        </p:blipFill>
        <p:spPr>
          <a:xfrm>
            <a:off x="2625332" y="3642231"/>
            <a:ext cx="3353091" cy="1394581"/>
          </a:xfrm>
          <a:prstGeom prst="rect">
            <a:avLst/>
          </a:prstGeom>
          <a:ln>
            <a:solidFill>
              <a:srgbClr val="002060"/>
            </a:solidFill>
          </a:ln>
        </p:spPr>
      </p:pic>
      <p:sp>
        <p:nvSpPr>
          <p:cNvPr id="14" name="Shape 703">
            <a:extLst>
              <a:ext uri="{FF2B5EF4-FFF2-40B4-BE49-F238E27FC236}">
                <a16:creationId xmlns:a16="http://schemas.microsoft.com/office/drawing/2014/main" id="{1BF64018-1062-4113-9AF7-09D5CEDD93F6}"/>
              </a:ext>
            </a:extLst>
          </p:cNvPr>
          <p:cNvSpPr/>
          <p:nvPr/>
        </p:nvSpPr>
        <p:spPr>
          <a:xfrm rot="18532844">
            <a:off x="3027616" y="4856724"/>
            <a:ext cx="887114"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6" name="Billede 15">
            <a:extLst>
              <a:ext uri="{FF2B5EF4-FFF2-40B4-BE49-F238E27FC236}">
                <a16:creationId xmlns:a16="http://schemas.microsoft.com/office/drawing/2014/main" id="{1094C505-C60F-4792-808B-8085ADCB9847}"/>
              </a:ext>
            </a:extLst>
          </p:cNvPr>
          <p:cNvPicPr>
            <a:picLocks noChangeAspect="1"/>
          </p:cNvPicPr>
          <p:nvPr/>
        </p:nvPicPr>
        <p:blipFill rotWithShape="1">
          <a:blip r:embed="rId5"/>
          <a:srcRect t="53631" b="21916"/>
          <a:stretch/>
        </p:blipFill>
        <p:spPr>
          <a:xfrm>
            <a:off x="9522962" y="2044560"/>
            <a:ext cx="1808872" cy="1263380"/>
          </a:xfrm>
          <a:prstGeom prst="rect">
            <a:avLst/>
          </a:prstGeom>
        </p:spPr>
      </p:pic>
      <p:pic>
        <p:nvPicPr>
          <p:cNvPr id="18" name="Billede 17">
            <a:extLst>
              <a:ext uri="{FF2B5EF4-FFF2-40B4-BE49-F238E27FC236}">
                <a16:creationId xmlns:a16="http://schemas.microsoft.com/office/drawing/2014/main" id="{1D673E78-F2B6-4952-92F6-5EDD5C8EFCA4}"/>
              </a:ext>
            </a:extLst>
          </p:cNvPr>
          <p:cNvPicPr>
            <a:picLocks noChangeAspect="1"/>
          </p:cNvPicPr>
          <p:nvPr/>
        </p:nvPicPr>
        <p:blipFill>
          <a:blip r:embed="rId6"/>
          <a:stretch>
            <a:fillRect/>
          </a:stretch>
        </p:blipFill>
        <p:spPr>
          <a:xfrm>
            <a:off x="9566668" y="4202687"/>
            <a:ext cx="1808871" cy="1501112"/>
          </a:xfrm>
          <a:prstGeom prst="rect">
            <a:avLst/>
          </a:prstGeom>
        </p:spPr>
      </p:pic>
      <p:sp>
        <p:nvSpPr>
          <p:cNvPr id="21" name="Ellipse 20">
            <a:extLst>
              <a:ext uri="{FF2B5EF4-FFF2-40B4-BE49-F238E27FC236}">
                <a16:creationId xmlns:a16="http://schemas.microsoft.com/office/drawing/2014/main" id="{E952F200-D557-4494-8E6A-1A697AE67E46}"/>
              </a:ext>
            </a:extLst>
          </p:cNvPr>
          <p:cNvSpPr/>
          <p:nvPr/>
        </p:nvSpPr>
        <p:spPr>
          <a:xfrm>
            <a:off x="10190549" y="2222813"/>
            <a:ext cx="960682" cy="419100"/>
          </a:xfrm>
          <a:prstGeom prst="ellipse">
            <a:avLst/>
          </a:prstGeom>
          <a:noFill/>
          <a:ln>
            <a:solidFill>
              <a:srgbClr val="E32F4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C801A5A3-C121-42E3-B1E2-4BA29CF2C5E3}"/>
              </a:ext>
            </a:extLst>
          </p:cNvPr>
          <p:cNvSpPr/>
          <p:nvPr/>
        </p:nvSpPr>
        <p:spPr>
          <a:xfrm>
            <a:off x="9471493" y="5055872"/>
            <a:ext cx="960682" cy="419100"/>
          </a:xfrm>
          <a:prstGeom prst="ellipse">
            <a:avLst/>
          </a:prstGeom>
          <a:noFill/>
          <a:ln>
            <a:solidFill>
              <a:srgbClr val="E32F4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A392C1A5-3432-45F9-BFF3-4021BD658B73}"/>
              </a:ext>
            </a:extLst>
          </p:cNvPr>
          <p:cNvSpPr/>
          <p:nvPr/>
        </p:nvSpPr>
        <p:spPr>
          <a:xfrm>
            <a:off x="6176342" y="6001086"/>
            <a:ext cx="5194391" cy="6261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Sørg for at fremsøge min. 5 vikarer</a:t>
            </a:r>
          </a:p>
        </p:txBody>
      </p:sp>
    </p:spTree>
    <p:custDataLst>
      <p:tags r:id="rId1"/>
    </p:custDataLst>
    <p:extLst>
      <p:ext uri="{BB962C8B-B14F-4D97-AF65-F5344CB8AC3E}">
        <p14:creationId xmlns:p14="http://schemas.microsoft.com/office/powerpoint/2010/main" val="5280265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0DF99-D7B4-422B-BB7E-3F44AF90740E}"/>
              </a:ext>
            </a:extLst>
          </p:cNvPr>
          <p:cNvSpPr>
            <a:spLocks noGrp="1"/>
          </p:cNvSpPr>
          <p:nvPr>
            <p:ph type="title"/>
          </p:nvPr>
        </p:nvSpPr>
        <p:spPr/>
        <p:txBody>
          <a:bodyPr/>
          <a:lstStyle/>
          <a:p>
            <a:r>
              <a:rPr lang="da-DK" dirty="0"/>
              <a:t>Mulige årsager til fejl i skema:</a:t>
            </a:r>
          </a:p>
        </p:txBody>
      </p:sp>
      <p:sp>
        <p:nvSpPr>
          <p:cNvPr id="3" name="Pladsholder til tekst 2">
            <a:extLst>
              <a:ext uri="{FF2B5EF4-FFF2-40B4-BE49-F238E27FC236}">
                <a16:creationId xmlns:a16="http://schemas.microsoft.com/office/drawing/2014/main" id="{CB9AF8B5-2E81-46AB-89FD-A0F343A25F67}"/>
              </a:ext>
            </a:extLst>
          </p:cNvPr>
          <p:cNvSpPr>
            <a:spLocks noGrp="1"/>
          </p:cNvSpPr>
          <p:nvPr>
            <p:ph type="body" sz="quarter" idx="13"/>
          </p:nvPr>
        </p:nvSpPr>
        <p:spPr/>
        <p:txBody>
          <a:bodyPr/>
          <a:lstStyle/>
          <a:p>
            <a:r>
              <a:rPr lang="da-DK" dirty="0"/>
              <a:t>KVALITETSSIKRE SKEMASYNKRONISERING</a:t>
            </a:r>
          </a:p>
        </p:txBody>
      </p:sp>
      <p:sp>
        <p:nvSpPr>
          <p:cNvPr id="4" name="Pladsholder til tekst 3">
            <a:extLst>
              <a:ext uri="{FF2B5EF4-FFF2-40B4-BE49-F238E27FC236}">
                <a16:creationId xmlns:a16="http://schemas.microsoft.com/office/drawing/2014/main" id="{4D208457-BAFF-483F-82FA-FEF1B24379F9}"/>
              </a:ext>
            </a:extLst>
          </p:cNvPr>
          <p:cNvSpPr>
            <a:spLocks noGrp="1"/>
          </p:cNvSpPr>
          <p:nvPr>
            <p:ph type="body" sz="quarter" idx="14"/>
          </p:nvPr>
        </p:nvSpPr>
        <p:spPr/>
        <p:txBody>
          <a:bodyPr numCol="2">
            <a:noAutofit/>
          </a:bodyPr>
          <a:lstStyle/>
          <a:p>
            <a:r>
              <a:rPr lang="da-DK" sz="1200" b="1" i="1" dirty="0"/>
              <a:t>Medarbejderen har ikke noget skema i sin kalender</a:t>
            </a:r>
          </a:p>
          <a:p>
            <a:pPr marL="285750" indent="-285750">
              <a:buFont typeface="Arial" panose="020B0604020202020204" pitchFamily="34" charset="0"/>
              <a:buChar char="•"/>
            </a:pPr>
            <a:r>
              <a:rPr lang="da-DK" sz="1200" dirty="0"/>
              <a:t>Tjek om medarbejderens initialer i TEA og TRIO er ens (ved flere profiler i TRIO, skal mindst ét være lig det i TEA)</a:t>
            </a:r>
          </a:p>
          <a:p>
            <a:endParaRPr lang="da-DK" sz="1200" dirty="0"/>
          </a:p>
          <a:p>
            <a:r>
              <a:rPr lang="da-DK" sz="1200" b="1" i="1" dirty="0"/>
              <a:t>Der er ikke noget lokale på skemabrikker</a:t>
            </a:r>
          </a:p>
          <a:p>
            <a:pPr marL="285750" indent="-285750">
              <a:buFont typeface="Arial" panose="020B0604020202020204" pitchFamily="34" charset="0"/>
              <a:buChar char="•"/>
            </a:pPr>
            <a:r>
              <a:rPr lang="da-DK" sz="1200" dirty="0"/>
              <a:t>Tjek, at der er tilknyttet lokaler til skemabrikken i TRIO</a:t>
            </a:r>
          </a:p>
          <a:p>
            <a:endParaRPr lang="da-DK" sz="1200" dirty="0"/>
          </a:p>
          <a:p>
            <a:r>
              <a:rPr lang="da-DK" sz="1200" b="1" i="1" dirty="0"/>
              <a:t>Der vises ikke noget skema i en klasses kalender</a:t>
            </a:r>
          </a:p>
          <a:p>
            <a:pPr marL="342900" indent="-342900">
              <a:buFont typeface="Arial" panose="020B0604020202020204" pitchFamily="34" charset="0"/>
              <a:buChar char="•"/>
            </a:pPr>
            <a:r>
              <a:rPr lang="da-DK" sz="1200" dirty="0"/>
              <a:t>Tjek at klassen hedder det samme i TEA og TRIO</a:t>
            </a:r>
          </a:p>
          <a:p>
            <a:pPr marL="342900" indent="-342900">
              <a:buFont typeface="Arial" panose="020B0604020202020204" pitchFamily="34" charset="0"/>
              <a:buChar char="•"/>
            </a:pPr>
            <a:endParaRPr lang="da-DK" sz="1200" dirty="0"/>
          </a:p>
          <a:p>
            <a:r>
              <a:rPr lang="da-DK" sz="1200" b="1" i="1" dirty="0"/>
              <a:t>Der vises ikke de skemalagte lektioner i et lokales kalender</a:t>
            </a:r>
          </a:p>
          <a:p>
            <a:pPr marL="342900" indent="-342900">
              <a:buFont typeface="Arial" panose="020B0604020202020204" pitchFamily="34" charset="0"/>
              <a:buChar char="•"/>
            </a:pPr>
            <a:r>
              <a:rPr lang="da-DK" sz="1200" dirty="0"/>
              <a:t>Tjek, at lokalet hedder det samme i TRIO som i administrationsmodulet i Aula</a:t>
            </a:r>
          </a:p>
          <a:p>
            <a:pPr marL="342900" indent="-342900">
              <a:buFont typeface="Arial" panose="020B0604020202020204" pitchFamily="34" charset="0"/>
              <a:buChar char="•"/>
            </a:pPr>
            <a:endParaRPr lang="da-DK" sz="1200" dirty="0"/>
          </a:p>
          <a:p>
            <a:endParaRPr lang="da-DK" sz="1200" i="1" dirty="0"/>
          </a:p>
          <a:p>
            <a:endParaRPr lang="da-DK" sz="1200" i="1" dirty="0"/>
          </a:p>
          <a:p>
            <a:endParaRPr lang="da-DK" sz="1200" i="1" dirty="0"/>
          </a:p>
          <a:p>
            <a:r>
              <a:rPr lang="da-DK" sz="1200" b="1" i="1" dirty="0"/>
              <a:t>Vikaren kan ikke se vikartimer i egen kalender</a:t>
            </a:r>
          </a:p>
          <a:p>
            <a:pPr marL="342900" indent="-342900">
              <a:buFont typeface="Arial" panose="020B0604020202020204" pitchFamily="34" charset="0"/>
              <a:buChar char="•"/>
            </a:pPr>
            <a:r>
              <a:rPr lang="da-DK" sz="1200" dirty="0"/>
              <a:t>Tjek at vikarens initialer er ens i TEA og TRIO (ved flere profiler i TRIO, skal mindst ét sæt initialer være lig det i TEA)</a:t>
            </a:r>
          </a:p>
          <a:p>
            <a:pPr marL="342900" indent="-342900">
              <a:buFont typeface="Arial" panose="020B0604020202020204" pitchFamily="34" charset="0"/>
              <a:buChar char="•"/>
            </a:pPr>
            <a:endParaRPr lang="da-DK" sz="1200" dirty="0"/>
          </a:p>
          <a:p>
            <a:r>
              <a:rPr lang="da-DK" sz="1200" b="1" i="1" dirty="0"/>
              <a:t>Der er lektioner, som overlapper hinanden i kalenderen</a:t>
            </a:r>
          </a:p>
          <a:p>
            <a:pPr marL="171450" indent="-171450">
              <a:buFont typeface="Arial" panose="020B0604020202020204" pitchFamily="34" charset="0"/>
              <a:buChar char="•"/>
            </a:pPr>
            <a:r>
              <a:rPr lang="da-DK" sz="1200" dirty="0"/>
              <a:t>Lektioner af kortere varighed end 20 minutter vil udløse overlap i kalenderen</a:t>
            </a:r>
          </a:p>
          <a:p>
            <a:pPr marL="171450" indent="-171450">
              <a:buFont typeface="Arial" panose="020B0604020202020204" pitchFamily="34" charset="0"/>
              <a:buChar char="•"/>
            </a:pPr>
            <a:endParaRPr lang="da-DK" sz="1200" dirty="0"/>
          </a:p>
          <a:p>
            <a:r>
              <a:rPr lang="da-DK" sz="1200" b="1" i="1" dirty="0"/>
              <a:t>Et valgholds skemabrik vises ikke i elevens kalender</a:t>
            </a:r>
          </a:p>
          <a:p>
            <a:pPr marL="171450" indent="-171450">
              <a:buFont typeface="Arial" panose="020B0604020202020204" pitchFamily="34" charset="0"/>
              <a:buChar char="•"/>
            </a:pPr>
            <a:r>
              <a:rPr lang="da-DK" sz="1200" dirty="0"/>
              <a:t>Tjek at eleven er tilknyttet holdet i TEA</a:t>
            </a:r>
          </a:p>
          <a:p>
            <a:pPr marL="171450" indent="-171450">
              <a:buFont typeface="Arial" panose="020B0604020202020204" pitchFamily="34" charset="0"/>
              <a:buChar char="•"/>
            </a:pPr>
            <a:r>
              <a:rPr lang="da-DK" sz="1200" dirty="0"/>
              <a:t>Tjek at holdet hedder det samme i TEA og TRIO</a:t>
            </a:r>
          </a:p>
          <a:p>
            <a:pPr marL="171450" indent="-171450">
              <a:buFont typeface="Arial" panose="020B0604020202020204" pitchFamily="34" charset="0"/>
              <a:buChar char="•"/>
            </a:pPr>
            <a:endParaRPr lang="da-DK" sz="1200" dirty="0"/>
          </a:p>
          <a:p>
            <a:r>
              <a:rPr lang="da-DK" sz="1200" b="1" i="1" dirty="0"/>
              <a:t>Der er mange skemabrikker i samme tidsrum i elevens/klassens kalender</a:t>
            </a:r>
          </a:p>
          <a:p>
            <a:pPr marL="171450" indent="-171450">
              <a:buFont typeface="Arial" panose="020B0604020202020204" pitchFamily="34" charset="0"/>
              <a:buChar char="•"/>
            </a:pPr>
            <a:r>
              <a:rPr lang="da-DK" sz="1200" dirty="0"/>
              <a:t>Hvis flere medarbejdere har skemabrikker tilknyttet samme klasse eller hold, vil alle disse blive vist i elevens/klassens kalender. IST er gjort opmærksomme på det, og der arbejdes på at finde den bedste løsning til det.</a:t>
            </a:r>
          </a:p>
          <a:p>
            <a:pPr marL="171450" indent="-171450">
              <a:buFont typeface="Arial" panose="020B0604020202020204" pitchFamily="34" charset="0"/>
              <a:buChar char="•"/>
            </a:pPr>
            <a:endParaRPr lang="da-DK" sz="1200" dirty="0"/>
          </a:p>
          <a:p>
            <a:endParaRPr lang="da-DK" sz="1200" dirty="0"/>
          </a:p>
        </p:txBody>
      </p:sp>
      <p:sp>
        <p:nvSpPr>
          <p:cNvPr id="5" name="Rektangel: afrundede hjørner 4">
            <a:extLst>
              <a:ext uri="{FF2B5EF4-FFF2-40B4-BE49-F238E27FC236}">
                <a16:creationId xmlns:a16="http://schemas.microsoft.com/office/drawing/2014/main" id="{52FE5173-6B06-4C94-9743-77246AD7ACE6}"/>
              </a:ext>
            </a:extLst>
          </p:cNvPr>
          <p:cNvSpPr/>
          <p:nvPr/>
        </p:nvSpPr>
        <p:spPr>
          <a:xfrm>
            <a:off x="6096001" y="298995"/>
            <a:ext cx="5240582" cy="140049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1200" dirty="0"/>
              <a:t>Oplever I fejl i skemaet, som I ikke selv kan løse, kan I sende følgende til </a:t>
            </a:r>
            <a:r>
              <a:rPr lang="da-DK" sz="1200" dirty="0">
                <a:solidFill>
                  <a:srgbClr val="FFC000"/>
                </a:solidFill>
                <a:hlinkClick r:id="rId3">
                  <a:extLst>
                    <a:ext uri="{A12FA001-AC4F-418D-AE19-62706E023703}">
                      <ahyp:hlinkClr xmlns:ahyp="http://schemas.microsoft.com/office/drawing/2018/hyperlinkcolor" val="tx"/>
                    </a:ext>
                  </a:extLst>
                </a:hlinkClick>
              </a:rPr>
              <a:t>saspj@aarhus.dk</a:t>
            </a:r>
            <a:r>
              <a:rPr lang="da-DK" sz="1200" dirty="0"/>
              <a:t>:</a:t>
            </a:r>
          </a:p>
          <a:p>
            <a:pPr marL="285750" lvl="0" indent="-285750">
              <a:buFont typeface="Arial" panose="020B0604020202020204" pitchFamily="34" charset="0"/>
              <a:buChar char="•"/>
            </a:pPr>
            <a:r>
              <a:rPr lang="da-DK" sz="1200" dirty="0"/>
              <a:t>Information om hvilket skema det drejer sig om (klasse, elev, medarbejder eller lokale)</a:t>
            </a:r>
          </a:p>
          <a:p>
            <a:pPr marL="285750" lvl="0" indent="-285750">
              <a:buFont typeface="Arial" panose="020B0604020202020204" pitchFamily="34" charset="0"/>
              <a:buChar char="•"/>
            </a:pPr>
            <a:r>
              <a:rPr lang="da-DK" sz="1200" dirty="0"/>
              <a:t>Skærmbillede af skemaet og evt. skemabrikker, der er problemer med</a:t>
            </a:r>
          </a:p>
          <a:p>
            <a:pPr marL="285750" lvl="0" indent="-285750">
              <a:buFont typeface="Arial" panose="020B0604020202020204" pitchFamily="34" charset="0"/>
              <a:buChar char="•"/>
            </a:pPr>
            <a:r>
              <a:rPr lang="da-DK" sz="1200" dirty="0"/>
              <a:t>Kort beskrivelse af problemet</a:t>
            </a:r>
          </a:p>
        </p:txBody>
      </p:sp>
    </p:spTree>
    <p:custDataLst>
      <p:tags r:id="rId1"/>
    </p:custDataLst>
    <p:extLst>
      <p:ext uri="{BB962C8B-B14F-4D97-AF65-F5344CB8AC3E}">
        <p14:creationId xmlns:p14="http://schemas.microsoft.com/office/powerpoint/2010/main" val="1301023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61311C2B-271E-45D5-9FC2-8557FEAE3C96}"/>
              </a:ext>
            </a:extLst>
          </p:cNvPr>
          <p:cNvSpPr>
            <a:spLocks noGrp="1"/>
          </p:cNvSpPr>
          <p:nvPr>
            <p:ph sz="quarter" idx="13"/>
          </p:nvPr>
        </p:nvSpPr>
        <p:spPr/>
        <p:txBody>
          <a:bodyPr/>
          <a:lstStyle/>
          <a:p>
            <a:r>
              <a:rPr lang="da-DK"/>
              <a:t>Vejledninger til fase 7</a:t>
            </a:r>
          </a:p>
        </p:txBody>
      </p:sp>
    </p:spTree>
    <p:custDataLst>
      <p:tags r:id="rId1"/>
    </p:custDataLst>
    <p:extLst>
      <p:ext uri="{BB962C8B-B14F-4D97-AF65-F5344CB8AC3E}">
        <p14:creationId xmlns:p14="http://schemas.microsoft.com/office/powerpoint/2010/main" val="2256528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10BDB7"/>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7301CF-28AF-43CE-9FC9-C8ABE003A21C}"/>
              </a:ext>
            </a:extLst>
          </p:cNvPr>
          <p:cNvSpPr>
            <a:spLocks noGrp="1"/>
          </p:cNvSpPr>
          <p:nvPr>
            <p:ph type="ctrTitle"/>
          </p:nvPr>
        </p:nvSpPr>
        <p:spPr/>
        <p:txBody>
          <a:bodyPr/>
          <a:lstStyle/>
          <a:p>
            <a:r>
              <a:rPr lang="da-DK"/>
              <a:t>Aula-administrator</a:t>
            </a:r>
          </a:p>
        </p:txBody>
      </p:sp>
      <p:sp>
        <p:nvSpPr>
          <p:cNvPr id="5" name="Undertitel 4">
            <a:extLst>
              <a:ext uri="{FF2B5EF4-FFF2-40B4-BE49-F238E27FC236}">
                <a16:creationId xmlns:a16="http://schemas.microsoft.com/office/drawing/2014/main" id="{4D85ECEF-160B-40C3-96C1-81D4B5B0C659}"/>
              </a:ext>
            </a:extLst>
          </p:cNvPr>
          <p:cNvSpPr>
            <a:spLocks noGrp="1"/>
          </p:cNvSpPr>
          <p:nvPr>
            <p:ph type="subTitle" idx="1"/>
          </p:nvPr>
        </p:nvSpPr>
        <p:spPr/>
        <p:txBody>
          <a:bodyPr/>
          <a:lstStyle/>
          <a:p>
            <a:r>
              <a:rPr lang="da-DK"/>
              <a:t>Opgaver i fase 7</a:t>
            </a:r>
          </a:p>
        </p:txBody>
      </p:sp>
    </p:spTree>
    <p:custDataLst>
      <p:tags r:id="rId1"/>
    </p:custDataLst>
    <p:extLst>
      <p:ext uri="{BB962C8B-B14F-4D97-AF65-F5344CB8AC3E}">
        <p14:creationId xmlns:p14="http://schemas.microsoft.com/office/powerpoint/2010/main" val="26656672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lede 22">
            <a:extLst>
              <a:ext uri="{FF2B5EF4-FFF2-40B4-BE49-F238E27FC236}">
                <a16:creationId xmlns:a16="http://schemas.microsoft.com/office/drawing/2014/main" id="{F19011A1-BACC-4C7A-9C94-FBA141138253}"/>
              </a:ext>
            </a:extLst>
          </p:cNvPr>
          <p:cNvPicPr>
            <a:picLocks noChangeAspect="1"/>
          </p:cNvPicPr>
          <p:nvPr/>
        </p:nvPicPr>
        <p:blipFill>
          <a:blip r:embed="rId3"/>
          <a:stretch>
            <a:fillRect/>
          </a:stretch>
        </p:blipFill>
        <p:spPr>
          <a:xfrm>
            <a:off x="5053085" y="2992996"/>
            <a:ext cx="914479" cy="876376"/>
          </a:xfrm>
          <a:prstGeom prst="rect">
            <a:avLst/>
          </a:prstGeom>
          <a:ln>
            <a:solidFill>
              <a:srgbClr val="002060"/>
            </a:solidFill>
          </a:ln>
        </p:spPr>
      </p:pic>
      <p:pic>
        <p:nvPicPr>
          <p:cNvPr id="19" name="Billede 18">
            <a:extLst>
              <a:ext uri="{FF2B5EF4-FFF2-40B4-BE49-F238E27FC236}">
                <a16:creationId xmlns:a16="http://schemas.microsoft.com/office/drawing/2014/main" id="{8C6C609F-564C-4A8A-9123-697FD845FE11}"/>
              </a:ext>
            </a:extLst>
          </p:cNvPr>
          <p:cNvPicPr>
            <a:picLocks noChangeAspect="1"/>
          </p:cNvPicPr>
          <p:nvPr/>
        </p:nvPicPr>
        <p:blipFill>
          <a:blip r:embed="rId4"/>
          <a:stretch>
            <a:fillRect/>
          </a:stretch>
        </p:blipFill>
        <p:spPr>
          <a:xfrm>
            <a:off x="5053086" y="1913441"/>
            <a:ext cx="914479" cy="861135"/>
          </a:xfrm>
          <a:prstGeom prst="rect">
            <a:avLst/>
          </a:prstGeom>
          <a:ln>
            <a:solidFill>
              <a:srgbClr val="002060"/>
            </a:solidFill>
          </a:ln>
        </p:spPr>
      </p:pic>
      <p:sp>
        <p:nvSpPr>
          <p:cNvPr id="2" name="Titel 1">
            <a:extLst>
              <a:ext uri="{FF2B5EF4-FFF2-40B4-BE49-F238E27FC236}">
                <a16:creationId xmlns:a16="http://schemas.microsoft.com/office/drawing/2014/main" id="{BC1E004C-47A0-44B4-9802-A859E722A5A0}"/>
              </a:ext>
            </a:extLst>
          </p:cNvPr>
          <p:cNvSpPr>
            <a:spLocks noGrp="1"/>
          </p:cNvSpPr>
          <p:nvPr>
            <p:ph type="title"/>
          </p:nvPr>
        </p:nvSpPr>
        <p:spPr/>
        <p:txBody>
          <a:bodyPr/>
          <a:lstStyle/>
          <a:p>
            <a:r>
              <a:rPr lang="da-DK"/>
              <a:t>Opsætte kommunens datapolitik</a:t>
            </a:r>
          </a:p>
        </p:txBody>
      </p:sp>
      <p:sp>
        <p:nvSpPr>
          <p:cNvPr id="3" name="Pladsholder til tekst 2">
            <a:extLst>
              <a:ext uri="{FF2B5EF4-FFF2-40B4-BE49-F238E27FC236}">
                <a16:creationId xmlns:a16="http://schemas.microsoft.com/office/drawing/2014/main" id="{68E6539B-1E2B-4992-BE23-58369C96783B}"/>
              </a:ext>
            </a:extLst>
          </p:cNvPr>
          <p:cNvSpPr>
            <a:spLocks noGrp="1"/>
          </p:cNvSpPr>
          <p:nvPr>
            <p:ph type="body" sz="quarter" idx="13"/>
          </p:nvPr>
        </p:nvSpPr>
        <p:spPr/>
        <p:txBody>
          <a:bodyPr/>
          <a:lstStyle/>
          <a:p>
            <a:r>
              <a:rPr lang="da-DK"/>
              <a:t>OPSÆTTE DATAPOLITIK</a:t>
            </a:r>
          </a:p>
        </p:txBody>
      </p:sp>
      <p:sp>
        <p:nvSpPr>
          <p:cNvPr id="4" name="Pladsholder til tekst 3">
            <a:extLst>
              <a:ext uri="{FF2B5EF4-FFF2-40B4-BE49-F238E27FC236}">
                <a16:creationId xmlns:a16="http://schemas.microsoft.com/office/drawing/2014/main" id="{DF4268A3-0C19-4DD7-8FBC-651771F3186C}"/>
              </a:ext>
            </a:extLst>
          </p:cNvPr>
          <p:cNvSpPr>
            <a:spLocks noGrp="1"/>
          </p:cNvSpPr>
          <p:nvPr>
            <p:ph type="body" sz="quarter" idx="14"/>
          </p:nvPr>
        </p:nvSpPr>
        <p:spPr/>
        <p:txBody>
          <a:bodyPr/>
          <a:lstStyle/>
          <a:p>
            <a:endParaRPr lang="da-DK"/>
          </a:p>
          <a:p>
            <a:endParaRPr lang="da-DK"/>
          </a:p>
        </p:txBody>
      </p:sp>
      <p:sp>
        <p:nvSpPr>
          <p:cNvPr id="5" name="Pladsholder til tekst 3">
            <a:extLst>
              <a:ext uri="{FF2B5EF4-FFF2-40B4-BE49-F238E27FC236}">
                <a16:creationId xmlns:a16="http://schemas.microsoft.com/office/drawing/2014/main" id="{81367F7A-59B4-431E-881A-FF23C17FEF1F}"/>
              </a:ext>
            </a:extLst>
          </p:cNvPr>
          <p:cNvSpPr txBox="1">
            <a:spLocks/>
          </p:cNvSpPr>
          <p:nvPr/>
        </p:nvSpPr>
        <p:spPr>
          <a:xfrm>
            <a:off x="821266" y="1994536"/>
            <a:ext cx="10515316" cy="3480436"/>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216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216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Pladsholder til tekst 3">
            <a:extLst>
              <a:ext uri="{FF2B5EF4-FFF2-40B4-BE49-F238E27FC236}">
                <a16:creationId xmlns:a16="http://schemas.microsoft.com/office/drawing/2014/main" id="{1ECE60AC-DA45-4476-836F-5AB5016D2AAC}"/>
              </a:ext>
            </a:extLst>
          </p:cNvPr>
          <p:cNvSpPr txBox="1">
            <a:spLocks/>
          </p:cNvSpPr>
          <p:nvPr/>
        </p:nvSpPr>
        <p:spPr>
          <a:xfrm>
            <a:off x="821266" y="1994536"/>
            <a:ext cx="10515316" cy="3480436"/>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216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216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Pladsholder til tekst 3">
            <a:extLst>
              <a:ext uri="{FF2B5EF4-FFF2-40B4-BE49-F238E27FC236}">
                <a16:creationId xmlns:a16="http://schemas.microsoft.com/office/drawing/2014/main" id="{FFEB93AD-F144-44ED-B258-2320A4C857FD}"/>
              </a:ext>
            </a:extLst>
          </p:cNvPr>
          <p:cNvSpPr txBox="1">
            <a:spLocks/>
          </p:cNvSpPr>
          <p:nvPr/>
        </p:nvSpPr>
        <p:spPr>
          <a:xfrm>
            <a:off x="821267" y="1994536"/>
            <a:ext cx="3353090" cy="4439038"/>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Klik på ”Administration” i menuen i venstre side</a:t>
            </a: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Klik på ”Indstillinger”</a:t>
            </a: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Klik på ”Fælles Filer”</a:t>
            </a: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Klik på ”Importer ny fælles fil”</a:t>
            </a: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 name="Shape 703">
            <a:extLst>
              <a:ext uri="{FF2B5EF4-FFF2-40B4-BE49-F238E27FC236}">
                <a16:creationId xmlns:a16="http://schemas.microsoft.com/office/drawing/2014/main" id="{67DE831A-3E59-4C1A-B723-1F52019AA3BA}"/>
              </a:ext>
            </a:extLst>
          </p:cNvPr>
          <p:cNvSpPr/>
          <p:nvPr/>
        </p:nvSpPr>
        <p:spPr>
          <a:xfrm>
            <a:off x="4232564" y="2257443"/>
            <a:ext cx="914954"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Pladsholder til tekst 3">
            <a:extLst>
              <a:ext uri="{FF2B5EF4-FFF2-40B4-BE49-F238E27FC236}">
                <a16:creationId xmlns:a16="http://schemas.microsoft.com/office/drawing/2014/main" id="{45EB9752-35D4-4A2C-9923-0A494B620E09}"/>
              </a:ext>
            </a:extLst>
          </p:cNvPr>
          <p:cNvSpPr txBox="1">
            <a:spLocks/>
          </p:cNvSpPr>
          <p:nvPr/>
        </p:nvSpPr>
        <p:spPr>
          <a:xfrm>
            <a:off x="6176343" y="1994536"/>
            <a:ext cx="3153505" cy="4439038"/>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 name="Shape 703">
            <a:extLst>
              <a:ext uri="{FF2B5EF4-FFF2-40B4-BE49-F238E27FC236}">
                <a16:creationId xmlns:a16="http://schemas.microsoft.com/office/drawing/2014/main" id="{123DABFC-D32C-46CB-A946-6C050D9A1368}"/>
              </a:ext>
            </a:extLst>
          </p:cNvPr>
          <p:cNvSpPr/>
          <p:nvPr/>
        </p:nvSpPr>
        <p:spPr>
          <a:xfrm>
            <a:off x="4233117" y="3260277"/>
            <a:ext cx="914480"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Billede 23">
            <a:extLst>
              <a:ext uri="{FF2B5EF4-FFF2-40B4-BE49-F238E27FC236}">
                <a16:creationId xmlns:a16="http://schemas.microsoft.com/office/drawing/2014/main" id="{11A302F7-880F-4D90-AD6D-DD89F8DD28A8}"/>
              </a:ext>
            </a:extLst>
          </p:cNvPr>
          <p:cNvPicPr>
            <a:picLocks noChangeAspect="1"/>
          </p:cNvPicPr>
          <p:nvPr/>
        </p:nvPicPr>
        <p:blipFill rotWithShape="1">
          <a:blip r:embed="rId5"/>
          <a:srcRect r="59596"/>
          <a:stretch/>
        </p:blipFill>
        <p:spPr>
          <a:xfrm>
            <a:off x="5053085" y="4086182"/>
            <a:ext cx="914479" cy="495343"/>
          </a:xfrm>
          <a:prstGeom prst="rect">
            <a:avLst/>
          </a:prstGeom>
          <a:ln>
            <a:solidFill>
              <a:srgbClr val="002060"/>
            </a:solidFill>
          </a:ln>
        </p:spPr>
      </p:pic>
      <p:sp>
        <p:nvSpPr>
          <p:cNvPr id="25" name="Shape 703">
            <a:extLst>
              <a:ext uri="{FF2B5EF4-FFF2-40B4-BE49-F238E27FC236}">
                <a16:creationId xmlns:a16="http://schemas.microsoft.com/office/drawing/2014/main" id="{DACA99BE-EC58-4C9D-9E98-1F68CA14F86D}"/>
              </a:ext>
            </a:extLst>
          </p:cNvPr>
          <p:cNvSpPr/>
          <p:nvPr/>
        </p:nvSpPr>
        <p:spPr>
          <a:xfrm>
            <a:off x="4233117" y="4202687"/>
            <a:ext cx="914480"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Billede 25">
            <a:extLst>
              <a:ext uri="{FF2B5EF4-FFF2-40B4-BE49-F238E27FC236}">
                <a16:creationId xmlns:a16="http://schemas.microsoft.com/office/drawing/2014/main" id="{9B2E7D89-0BBC-40F5-B28A-D54308F5BE6B}"/>
              </a:ext>
            </a:extLst>
          </p:cNvPr>
          <p:cNvPicPr>
            <a:picLocks noChangeAspect="1"/>
          </p:cNvPicPr>
          <p:nvPr/>
        </p:nvPicPr>
        <p:blipFill>
          <a:blip r:embed="rId6"/>
          <a:stretch>
            <a:fillRect/>
          </a:stretch>
        </p:blipFill>
        <p:spPr>
          <a:xfrm>
            <a:off x="4519639" y="5630609"/>
            <a:ext cx="1447925" cy="373412"/>
          </a:xfrm>
          <a:prstGeom prst="rect">
            <a:avLst/>
          </a:prstGeom>
          <a:ln>
            <a:solidFill>
              <a:srgbClr val="002060"/>
            </a:solidFill>
          </a:ln>
        </p:spPr>
      </p:pic>
      <p:sp>
        <p:nvSpPr>
          <p:cNvPr id="14" name="Shape 703">
            <a:extLst>
              <a:ext uri="{FF2B5EF4-FFF2-40B4-BE49-F238E27FC236}">
                <a16:creationId xmlns:a16="http://schemas.microsoft.com/office/drawing/2014/main" id="{1BF64018-1062-4113-9AF7-09D5CEDD93F6}"/>
              </a:ext>
            </a:extLst>
          </p:cNvPr>
          <p:cNvSpPr/>
          <p:nvPr/>
        </p:nvSpPr>
        <p:spPr>
          <a:xfrm rot="1404565">
            <a:off x="4149501" y="5362327"/>
            <a:ext cx="887114"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Pladsholder til tekst 3">
            <a:extLst>
              <a:ext uri="{FF2B5EF4-FFF2-40B4-BE49-F238E27FC236}">
                <a16:creationId xmlns:a16="http://schemas.microsoft.com/office/drawing/2014/main" id="{9DA10455-E07C-410A-85B1-C78A86A5763D}"/>
              </a:ext>
            </a:extLst>
          </p:cNvPr>
          <p:cNvSpPr txBox="1">
            <a:spLocks/>
          </p:cNvSpPr>
          <p:nvPr/>
        </p:nvSpPr>
        <p:spPr>
          <a:xfrm>
            <a:off x="6512719" y="1949944"/>
            <a:ext cx="4660377" cy="4439038"/>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5"/>
              <a:tabLst/>
              <a:defRPr/>
            </a:pPr>
            <a:r>
              <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”Vedhæft fil”</a:t>
            </a: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5"/>
              <a:tabLst/>
              <a:defRPr/>
            </a:pPr>
            <a:r>
              <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Vælg kommunens persondatapolitik (downloades via link nederst på siden) og klik på ”Åbn”</a:t>
            </a: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5"/>
              <a:tabLst/>
              <a:defRPr/>
            </a:pPr>
            <a:r>
              <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Navngiv filen ”Aarhus Kommunes persondatapolitik” i feltet ”Titel”</a:t>
            </a: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5"/>
              <a:tabLst/>
              <a:defRPr/>
            </a:pPr>
            <a:r>
              <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Sæt flueben ud for</a:t>
            </a:r>
          </a:p>
          <a:p>
            <a:pPr marL="0" marR="0" lvl="0" indent="0" algn="l" defTabSz="4445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”Filen er kommunens persondatapolitik”</a:t>
            </a: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5"/>
              <a:tabLst/>
              <a:defRPr/>
            </a:pPr>
            <a:r>
              <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”Opret”</a:t>
            </a:r>
          </a:p>
        </p:txBody>
      </p:sp>
      <p:pic>
        <p:nvPicPr>
          <p:cNvPr id="30" name="Billede 29">
            <a:extLst>
              <a:ext uri="{FF2B5EF4-FFF2-40B4-BE49-F238E27FC236}">
                <a16:creationId xmlns:a16="http://schemas.microsoft.com/office/drawing/2014/main" id="{4F15C146-F0E5-4A05-8E2C-0F06A0ADD9F8}"/>
              </a:ext>
            </a:extLst>
          </p:cNvPr>
          <p:cNvPicPr>
            <a:picLocks noChangeAspect="1"/>
          </p:cNvPicPr>
          <p:nvPr/>
        </p:nvPicPr>
        <p:blipFill>
          <a:blip r:embed="rId7"/>
          <a:stretch>
            <a:fillRect/>
          </a:stretch>
        </p:blipFill>
        <p:spPr>
          <a:xfrm>
            <a:off x="10312435" y="1775098"/>
            <a:ext cx="1028789" cy="441998"/>
          </a:xfrm>
          <a:prstGeom prst="rect">
            <a:avLst/>
          </a:prstGeom>
          <a:ln>
            <a:solidFill>
              <a:srgbClr val="002060"/>
            </a:solidFill>
          </a:ln>
        </p:spPr>
      </p:pic>
      <p:sp>
        <p:nvSpPr>
          <p:cNvPr id="31" name="Shape 703">
            <a:extLst>
              <a:ext uri="{FF2B5EF4-FFF2-40B4-BE49-F238E27FC236}">
                <a16:creationId xmlns:a16="http://schemas.microsoft.com/office/drawing/2014/main" id="{E32070E0-D34E-48D3-A822-E820D7830B69}"/>
              </a:ext>
            </a:extLst>
          </p:cNvPr>
          <p:cNvSpPr/>
          <p:nvPr/>
        </p:nvSpPr>
        <p:spPr>
          <a:xfrm>
            <a:off x="9490147" y="1894411"/>
            <a:ext cx="914954"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 name="Billede 31">
            <a:extLst>
              <a:ext uri="{FF2B5EF4-FFF2-40B4-BE49-F238E27FC236}">
                <a16:creationId xmlns:a16="http://schemas.microsoft.com/office/drawing/2014/main" id="{486F81CB-6A0B-4974-A0BD-25920728FC5F}"/>
              </a:ext>
            </a:extLst>
          </p:cNvPr>
          <p:cNvPicPr>
            <a:picLocks noChangeAspect="1"/>
          </p:cNvPicPr>
          <p:nvPr/>
        </p:nvPicPr>
        <p:blipFill>
          <a:blip r:embed="rId8"/>
          <a:stretch>
            <a:fillRect/>
          </a:stretch>
        </p:blipFill>
        <p:spPr>
          <a:xfrm>
            <a:off x="7628193" y="3147935"/>
            <a:ext cx="3703641" cy="586791"/>
          </a:xfrm>
          <a:prstGeom prst="rect">
            <a:avLst/>
          </a:prstGeom>
          <a:ln>
            <a:solidFill>
              <a:srgbClr val="002060"/>
            </a:solidFill>
          </a:ln>
        </p:spPr>
      </p:pic>
      <p:sp>
        <p:nvSpPr>
          <p:cNvPr id="21" name="Ellipse 20">
            <a:extLst>
              <a:ext uri="{FF2B5EF4-FFF2-40B4-BE49-F238E27FC236}">
                <a16:creationId xmlns:a16="http://schemas.microsoft.com/office/drawing/2014/main" id="{E952F200-D557-4494-8E6A-1A697AE67E46}"/>
              </a:ext>
            </a:extLst>
          </p:cNvPr>
          <p:cNvSpPr/>
          <p:nvPr/>
        </p:nvSpPr>
        <p:spPr>
          <a:xfrm>
            <a:off x="9666224" y="3314514"/>
            <a:ext cx="960682" cy="419100"/>
          </a:xfrm>
          <a:prstGeom prst="ellipse">
            <a:avLst/>
          </a:prstGeom>
          <a:noFill/>
          <a:ln>
            <a:solidFill>
              <a:srgbClr val="E32F4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Ellipse 21">
            <a:extLst>
              <a:ext uri="{FF2B5EF4-FFF2-40B4-BE49-F238E27FC236}">
                <a16:creationId xmlns:a16="http://schemas.microsoft.com/office/drawing/2014/main" id="{C801A5A3-C121-42E3-B1E2-4BA29CF2C5E3}"/>
              </a:ext>
            </a:extLst>
          </p:cNvPr>
          <p:cNvSpPr/>
          <p:nvPr/>
        </p:nvSpPr>
        <p:spPr>
          <a:xfrm>
            <a:off x="7952623" y="3082881"/>
            <a:ext cx="1078165" cy="419100"/>
          </a:xfrm>
          <a:prstGeom prst="ellipse">
            <a:avLst/>
          </a:prstGeom>
          <a:noFill/>
          <a:ln>
            <a:solidFill>
              <a:srgbClr val="E32F4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4" name="Billede 33">
            <a:extLst>
              <a:ext uri="{FF2B5EF4-FFF2-40B4-BE49-F238E27FC236}">
                <a16:creationId xmlns:a16="http://schemas.microsoft.com/office/drawing/2014/main" id="{C6663861-055B-45F0-A935-AE2CF032594A}"/>
              </a:ext>
            </a:extLst>
          </p:cNvPr>
          <p:cNvPicPr>
            <a:picLocks noChangeAspect="1"/>
          </p:cNvPicPr>
          <p:nvPr/>
        </p:nvPicPr>
        <p:blipFill>
          <a:blip r:embed="rId9"/>
          <a:stretch>
            <a:fillRect/>
          </a:stretch>
        </p:blipFill>
        <p:spPr>
          <a:xfrm>
            <a:off x="9666224" y="4647629"/>
            <a:ext cx="1658269" cy="349667"/>
          </a:xfrm>
          <a:prstGeom prst="rect">
            <a:avLst/>
          </a:prstGeom>
          <a:ln>
            <a:solidFill>
              <a:srgbClr val="002060"/>
            </a:solidFill>
          </a:ln>
        </p:spPr>
      </p:pic>
      <p:pic>
        <p:nvPicPr>
          <p:cNvPr id="36" name="Billede 35">
            <a:extLst>
              <a:ext uri="{FF2B5EF4-FFF2-40B4-BE49-F238E27FC236}">
                <a16:creationId xmlns:a16="http://schemas.microsoft.com/office/drawing/2014/main" id="{1A95CC79-F5DA-490E-AD3F-CC377480CDAF}"/>
              </a:ext>
            </a:extLst>
          </p:cNvPr>
          <p:cNvPicPr>
            <a:picLocks noChangeAspect="1"/>
          </p:cNvPicPr>
          <p:nvPr/>
        </p:nvPicPr>
        <p:blipFill>
          <a:blip r:embed="rId10"/>
          <a:stretch>
            <a:fillRect/>
          </a:stretch>
        </p:blipFill>
        <p:spPr>
          <a:xfrm>
            <a:off x="10172130" y="5404709"/>
            <a:ext cx="1150720" cy="556308"/>
          </a:xfrm>
          <a:prstGeom prst="rect">
            <a:avLst/>
          </a:prstGeom>
          <a:ln>
            <a:solidFill>
              <a:srgbClr val="002060"/>
            </a:solidFill>
          </a:ln>
        </p:spPr>
      </p:pic>
      <p:sp>
        <p:nvSpPr>
          <p:cNvPr id="37" name="Shape 703">
            <a:extLst>
              <a:ext uri="{FF2B5EF4-FFF2-40B4-BE49-F238E27FC236}">
                <a16:creationId xmlns:a16="http://schemas.microsoft.com/office/drawing/2014/main" id="{FDB9C4E8-4583-42DE-9B19-92538E5764E8}"/>
              </a:ext>
            </a:extLst>
          </p:cNvPr>
          <p:cNvSpPr/>
          <p:nvPr/>
        </p:nvSpPr>
        <p:spPr>
          <a:xfrm>
            <a:off x="9490147" y="5547580"/>
            <a:ext cx="914954"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Rektangel: afrundede hjørner 6">
            <a:extLst>
              <a:ext uri="{FF2B5EF4-FFF2-40B4-BE49-F238E27FC236}">
                <a16:creationId xmlns:a16="http://schemas.microsoft.com/office/drawing/2014/main" id="{A392C1A5-3432-45F9-BFF3-4021BD658B73}"/>
              </a:ext>
            </a:extLst>
          </p:cNvPr>
          <p:cNvSpPr/>
          <p:nvPr/>
        </p:nvSpPr>
        <p:spPr>
          <a:xfrm>
            <a:off x="6176342" y="6001086"/>
            <a:ext cx="5194391" cy="6261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rPr>
              <a:t>Download fil med kommunens</a:t>
            </a:r>
          </a:p>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rPr>
              <a:t>persondatapolitik (oplysningstekst) HER: </a:t>
            </a:r>
          </a:p>
        </p:txBody>
      </p:sp>
      <p:sp>
        <p:nvSpPr>
          <p:cNvPr id="38" name="Shape 703">
            <a:extLst>
              <a:ext uri="{FF2B5EF4-FFF2-40B4-BE49-F238E27FC236}">
                <a16:creationId xmlns:a16="http://schemas.microsoft.com/office/drawing/2014/main" id="{6FF6F934-81F7-4649-8550-E617F0BA0773}"/>
              </a:ext>
            </a:extLst>
          </p:cNvPr>
          <p:cNvSpPr/>
          <p:nvPr/>
        </p:nvSpPr>
        <p:spPr>
          <a:xfrm>
            <a:off x="8787928" y="4700593"/>
            <a:ext cx="914954"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1401140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lede 16">
            <a:extLst>
              <a:ext uri="{FF2B5EF4-FFF2-40B4-BE49-F238E27FC236}">
                <a16:creationId xmlns:a16="http://schemas.microsoft.com/office/drawing/2014/main" id="{14DB6E3E-74DA-4C04-92B1-1EBE228ED059}"/>
              </a:ext>
            </a:extLst>
          </p:cNvPr>
          <p:cNvPicPr>
            <a:picLocks noChangeAspect="1"/>
          </p:cNvPicPr>
          <p:nvPr/>
        </p:nvPicPr>
        <p:blipFill rotWithShape="1">
          <a:blip r:embed="rId3"/>
          <a:srcRect r="2613"/>
          <a:stretch/>
        </p:blipFill>
        <p:spPr>
          <a:xfrm>
            <a:off x="6412793" y="2523491"/>
            <a:ext cx="5194392" cy="2852819"/>
          </a:xfrm>
          <a:prstGeom prst="rect">
            <a:avLst/>
          </a:prstGeom>
          <a:ln>
            <a:solidFill>
              <a:srgbClr val="002060"/>
            </a:solidFill>
          </a:ln>
        </p:spPr>
      </p:pic>
      <p:pic>
        <p:nvPicPr>
          <p:cNvPr id="15" name="Billede 14">
            <a:extLst>
              <a:ext uri="{FF2B5EF4-FFF2-40B4-BE49-F238E27FC236}">
                <a16:creationId xmlns:a16="http://schemas.microsoft.com/office/drawing/2014/main" id="{9D26AF4E-DAEE-4293-A61B-80295DAE2B90}"/>
              </a:ext>
            </a:extLst>
          </p:cNvPr>
          <p:cNvPicPr>
            <a:picLocks noChangeAspect="1"/>
          </p:cNvPicPr>
          <p:nvPr/>
        </p:nvPicPr>
        <p:blipFill>
          <a:blip r:embed="rId4"/>
          <a:stretch>
            <a:fillRect/>
          </a:stretch>
        </p:blipFill>
        <p:spPr>
          <a:xfrm>
            <a:off x="4567109" y="5502146"/>
            <a:ext cx="1448549" cy="663918"/>
          </a:xfrm>
          <a:prstGeom prst="rect">
            <a:avLst/>
          </a:prstGeom>
          <a:ln>
            <a:solidFill>
              <a:srgbClr val="002060"/>
            </a:solidFill>
          </a:ln>
        </p:spPr>
      </p:pic>
      <p:pic>
        <p:nvPicPr>
          <p:cNvPr id="23" name="Billede 22">
            <a:extLst>
              <a:ext uri="{FF2B5EF4-FFF2-40B4-BE49-F238E27FC236}">
                <a16:creationId xmlns:a16="http://schemas.microsoft.com/office/drawing/2014/main" id="{F19011A1-BACC-4C7A-9C94-FBA141138253}"/>
              </a:ext>
            </a:extLst>
          </p:cNvPr>
          <p:cNvPicPr>
            <a:picLocks noChangeAspect="1"/>
          </p:cNvPicPr>
          <p:nvPr/>
        </p:nvPicPr>
        <p:blipFill>
          <a:blip r:embed="rId5"/>
          <a:stretch>
            <a:fillRect/>
          </a:stretch>
        </p:blipFill>
        <p:spPr>
          <a:xfrm>
            <a:off x="5053085" y="2992996"/>
            <a:ext cx="914479" cy="876376"/>
          </a:xfrm>
          <a:prstGeom prst="rect">
            <a:avLst/>
          </a:prstGeom>
          <a:ln>
            <a:solidFill>
              <a:srgbClr val="002060"/>
            </a:solidFill>
          </a:ln>
        </p:spPr>
      </p:pic>
      <p:pic>
        <p:nvPicPr>
          <p:cNvPr id="19" name="Billede 18">
            <a:extLst>
              <a:ext uri="{FF2B5EF4-FFF2-40B4-BE49-F238E27FC236}">
                <a16:creationId xmlns:a16="http://schemas.microsoft.com/office/drawing/2014/main" id="{8C6C609F-564C-4A8A-9123-697FD845FE11}"/>
              </a:ext>
            </a:extLst>
          </p:cNvPr>
          <p:cNvPicPr>
            <a:picLocks noChangeAspect="1"/>
          </p:cNvPicPr>
          <p:nvPr/>
        </p:nvPicPr>
        <p:blipFill>
          <a:blip r:embed="rId6"/>
          <a:stretch>
            <a:fillRect/>
          </a:stretch>
        </p:blipFill>
        <p:spPr>
          <a:xfrm>
            <a:off x="5053086" y="1913441"/>
            <a:ext cx="914479" cy="861135"/>
          </a:xfrm>
          <a:prstGeom prst="rect">
            <a:avLst/>
          </a:prstGeom>
          <a:ln>
            <a:solidFill>
              <a:srgbClr val="002060"/>
            </a:solidFill>
          </a:ln>
        </p:spPr>
      </p:pic>
      <p:sp>
        <p:nvSpPr>
          <p:cNvPr id="2" name="Titel 1">
            <a:extLst>
              <a:ext uri="{FF2B5EF4-FFF2-40B4-BE49-F238E27FC236}">
                <a16:creationId xmlns:a16="http://schemas.microsoft.com/office/drawing/2014/main" id="{BC1E004C-47A0-44B4-9802-A859E722A5A0}"/>
              </a:ext>
            </a:extLst>
          </p:cNvPr>
          <p:cNvSpPr>
            <a:spLocks noGrp="1"/>
          </p:cNvSpPr>
          <p:nvPr>
            <p:ph type="title"/>
          </p:nvPr>
        </p:nvSpPr>
        <p:spPr/>
        <p:txBody>
          <a:bodyPr/>
          <a:lstStyle/>
          <a:p>
            <a:r>
              <a:rPr lang="da-DK"/>
              <a:t>Opsætte supplerende stamdata</a:t>
            </a:r>
          </a:p>
        </p:txBody>
      </p:sp>
      <p:sp>
        <p:nvSpPr>
          <p:cNvPr id="3" name="Pladsholder til tekst 2">
            <a:extLst>
              <a:ext uri="{FF2B5EF4-FFF2-40B4-BE49-F238E27FC236}">
                <a16:creationId xmlns:a16="http://schemas.microsoft.com/office/drawing/2014/main" id="{68E6539B-1E2B-4992-BE23-58369C96783B}"/>
              </a:ext>
            </a:extLst>
          </p:cNvPr>
          <p:cNvSpPr>
            <a:spLocks noGrp="1"/>
          </p:cNvSpPr>
          <p:nvPr>
            <p:ph type="body" sz="quarter" idx="13"/>
          </p:nvPr>
        </p:nvSpPr>
        <p:spPr/>
        <p:txBody>
          <a:bodyPr/>
          <a:lstStyle/>
          <a:p>
            <a:r>
              <a:rPr lang="da-DK"/>
              <a:t>OPSÆTTE SUPPLERENDE STAMDATA</a:t>
            </a:r>
          </a:p>
        </p:txBody>
      </p:sp>
      <p:sp>
        <p:nvSpPr>
          <p:cNvPr id="4" name="Pladsholder til tekst 3">
            <a:extLst>
              <a:ext uri="{FF2B5EF4-FFF2-40B4-BE49-F238E27FC236}">
                <a16:creationId xmlns:a16="http://schemas.microsoft.com/office/drawing/2014/main" id="{DF4268A3-0C19-4DD7-8FBC-651771F3186C}"/>
              </a:ext>
            </a:extLst>
          </p:cNvPr>
          <p:cNvSpPr>
            <a:spLocks noGrp="1"/>
          </p:cNvSpPr>
          <p:nvPr>
            <p:ph type="body" sz="quarter" idx="14"/>
          </p:nvPr>
        </p:nvSpPr>
        <p:spPr/>
        <p:txBody>
          <a:bodyPr/>
          <a:lstStyle/>
          <a:p>
            <a:endParaRPr lang="da-DK"/>
          </a:p>
          <a:p>
            <a:endParaRPr lang="da-DK"/>
          </a:p>
        </p:txBody>
      </p:sp>
      <p:sp>
        <p:nvSpPr>
          <p:cNvPr id="5" name="Pladsholder til tekst 3">
            <a:extLst>
              <a:ext uri="{FF2B5EF4-FFF2-40B4-BE49-F238E27FC236}">
                <a16:creationId xmlns:a16="http://schemas.microsoft.com/office/drawing/2014/main" id="{81367F7A-59B4-431E-881A-FF23C17FEF1F}"/>
              </a:ext>
            </a:extLst>
          </p:cNvPr>
          <p:cNvSpPr txBox="1">
            <a:spLocks/>
          </p:cNvSpPr>
          <p:nvPr/>
        </p:nvSpPr>
        <p:spPr>
          <a:xfrm>
            <a:off x="821266" y="1994536"/>
            <a:ext cx="10515316" cy="3480436"/>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216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216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Pladsholder til tekst 3">
            <a:extLst>
              <a:ext uri="{FF2B5EF4-FFF2-40B4-BE49-F238E27FC236}">
                <a16:creationId xmlns:a16="http://schemas.microsoft.com/office/drawing/2014/main" id="{1ECE60AC-DA45-4476-836F-5AB5016D2AAC}"/>
              </a:ext>
            </a:extLst>
          </p:cNvPr>
          <p:cNvSpPr txBox="1">
            <a:spLocks/>
          </p:cNvSpPr>
          <p:nvPr/>
        </p:nvSpPr>
        <p:spPr>
          <a:xfrm>
            <a:off x="821266" y="1994536"/>
            <a:ext cx="10515316" cy="3480436"/>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216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216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Pladsholder til tekst 3">
            <a:extLst>
              <a:ext uri="{FF2B5EF4-FFF2-40B4-BE49-F238E27FC236}">
                <a16:creationId xmlns:a16="http://schemas.microsoft.com/office/drawing/2014/main" id="{FFEB93AD-F144-44ED-B258-2320A4C857FD}"/>
              </a:ext>
            </a:extLst>
          </p:cNvPr>
          <p:cNvSpPr txBox="1">
            <a:spLocks/>
          </p:cNvSpPr>
          <p:nvPr/>
        </p:nvSpPr>
        <p:spPr>
          <a:xfrm>
            <a:off x="821267" y="1994536"/>
            <a:ext cx="3353090" cy="4439038"/>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”Administration” i menuen i venstre side</a:t>
            </a: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”Indstillinger”</a:t>
            </a: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”Supplerende stamdata og tilladelser”</a:t>
            </a: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r>
              <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”Tilføj supplerende stamdata”</a:t>
            </a: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 name="Shape 703">
            <a:extLst>
              <a:ext uri="{FF2B5EF4-FFF2-40B4-BE49-F238E27FC236}">
                <a16:creationId xmlns:a16="http://schemas.microsoft.com/office/drawing/2014/main" id="{67DE831A-3E59-4C1A-B723-1F52019AA3BA}"/>
              </a:ext>
            </a:extLst>
          </p:cNvPr>
          <p:cNvSpPr/>
          <p:nvPr/>
        </p:nvSpPr>
        <p:spPr>
          <a:xfrm>
            <a:off x="4232564" y="2257443"/>
            <a:ext cx="914954"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Pladsholder til tekst 3">
            <a:extLst>
              <a:ext uri="{FF2B5EF4-FFF2-40B4-BE49-F238E27FC236}">
                <a16:creationId xmlns:a16="http://schemas.microsoft.com/office/drawing/2014/main" id="{45EB9752-35D4-4A2C-9923-0A494B620E09}"/>
              </a:ext>
            </a:extLst>
          </p:cNvPr>
          <p:cNvSpPr txBox="1">
            <a:spLocks/>
          </p:cNvSpPr>
          <p:nvPr/>
        </p:nvSpPr>
        <p:spPr>
          <a:xfrm>
            <a:off x="6176343" y="1994536"/>
            <a:ext cx="3153505" cy="4439038"/>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4"/>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 name="Shape 703">
            <a:extLst>
              <a:ext uri="{FF2B5EF4-FFF2-40B4-BE49-F238E27FC236}">
                <a16:creationId xmlns:a16="http://schemas.microsoft.com/office/drawing/2014/main" id="{123DABFC-D32C-46CB-A946-6C050D9A1368}"/>
              </a:ext>
            </a:extLst>
          </p:cNvPr>
          <p:cNvSpPr/>
          <p:nvPr/>
        </p:nvSpPr>
        <p:spPr>
          <a:xfrm>
            <a:off x="4233117" y="3260277"/>
            <a:ext cx="914480"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Pladsholder til tekst 3">
            <a:extLst>
              <a:ext uri="{FF2B5EF4-FFF2-40B4-BE49-F238E27FC236}">
                <a16:creationId xmlns:a16="http://schemas.microsoft.com/office/drawing/2014/main" id="{9DA10455-E07C-410A-85B1-C78A86A5763D}"/>
              </a:ext>
            </a:extLst>
          </p:cNvPr>
          <p:cNvSpPr txBox="1">
            <a:spLocks/>
          </p:cNvSpPr>
          <p:nvPr/>
        </p:nvSpPr>
        <p:spPr>
          <a:xfrm>
            <a:off x="6512719" y="1949944"/>
            <a:ext cx="4660377" cy="4439038"/>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5"/>
              <a:tabLst/>
              <a:defRPr/>
            </a:pPr>
            <a:r>
              <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Vælg følgende til under ”Vælg” i højre kolonne – der må </a:t>
            </a:r>
            <a:r>
              <a:rPr kumimoji="0" lang="da-DK" sz="1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IKKE</a:t>
            </a:r>
            <a:r>
              <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vælges andre end disse!</a:t>
            </a: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5"/>
              <a:tabLst/>
              <a:defRPr/>
            </a:pPr>
            <a:r>
              <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”Gem”</a:t>
            </a: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mj-lt"/>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startAt="5"/>
              <a:tabLst/>
              <a:defRPr/>
            </a:pPr>
            <a:endParaRPr kumimoji="0" lang="da-DK"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5" name="Ellipse 34">
            <a:extLst>
              <a:ext uri="{FF2B5EF4-FFF2-40B4-BE49-F238E27FC236}">
                <a16:creationId xmlns:a16="http://schemas.microsoft.com/office/drawing/2014/main" id="{E819B750-C5BD-457F-8799-570AE6934111}"/>
              </a:ext>
            </a:extLst>
          </p:cNvPr>
          <p:cNvSpPr/>
          <p:nvPr/>
        </p:nvSpPr>
        <p:spPr>
          <a:xfrm>
            <a:off x="11155679" y="3375670"/>
            <a:ext cx="372264" cy="1481065"/>
          </a:xfrm>
          <a:prstGeom prst="ellipse">
            <a:avLst/>
          </a:prstGeom>
          <a:noFill/>
          <a:ln>
            <a:solidFill>
              <a:srgbClr val="E32F4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ktangel: afrundede hjørner 6">
            <a:extLst>
              <a:ext uri="{FF2B5EF4-FFF2-40B4-BE49-F238E27FC236}">
                <a16:creationId xmlns:a16="http://schemas.microsoft.com/office/drawing/2014/main" id="{A392C1A5-3432-45F9-BFF3-4021BD658B73}"/>
              </a:ext>
            </a:extLst>
          </p:cNvPr>
          <p:cNvSpPr/>
          <p:nvPr/>
        </p:nvSpPr>
        <p:spPr>
          <a:xfrm>
            <a:off x="6176342" y="6001086"/>
            <a:ext cx="5194391" cy="6261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rPr>
              <a:t>NB! Vent med samtykker og tilladelser</a:t>
            </a:r>
          </a:p>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rPr>
              <a:t>til I modtager vejledning hertil.</a:t>
            </a:r>
          </a:p>
        </p:txBody>
      </p:sp>
      <p:pic>
        <p:nvPicPr>
          <p:cNvPr id="13" name="Billede 12">
            <a:extLst>
              <a:ext uri="{FF2B5EF4-FFF2-40B4-BE49-F238E27FC236}">
                <a16:creationId xmlns:a16="http://schemas.microsoft.com/office/drawing/2014/main" id="{D93859B2-8180-44FD-B585-13B1D3E22ACA}"/>
              </a:ext>
            </a:extLst>
          </p:cNvPr>
          <p:cNvPicPr>
            <a:picLocks noChangeAspect="1"/>
          </p:cNvPicPr>
          <p:nvPr/>
        </p:nvPicPr>
        <p:blipFill>
          <a:blip r:embed="rId7"/>
          <a:stretch>
            <a:fillRect/>
          </a:stretch>
        </p:blipFill>
        <p:spPr>
          <a:xfrm>
            <a:off x="3981059" y="4665144"/>
            <a:ext cx="2027096" cy="289585"/>
          </a:xfrm>
          <a:prstGeom prst="rect">
            <a:avLst/>
          </a:prstGeom>
          <a:ln>
            <a:solidFill>
              <a:srgbClr val="002060"/>
            </a:solidFill>
          </a:ln>
        </p:spPr>
      </p:pic>
      <p:sp>
        <p:nvSpPr>
          <p:cNvPr id="33" name="Shape 703">
            <a:extLst>
              <a:ext uri="{FF2B5EF4-FFF2-40B4-BE49-F238E27FC236}">
                <a16:creationId xmlns:a16="http://schemas.microsoft.com/office/drawing/2014/main" id="{43CEA943-0BB1-461B-AABC-2FD01D431EF3}"/>
              </a:ext>
            </a:extLst>
          </p:cNvPr>
          <p:cNvSpPr/>
          <p:nvPr/>
        </p:nvSpPr>
        <p:spPr>
          <a:xfrm rot="1404565">
            <a:off x="4149500" y="4383322"/>
            <a:ext cx="887114"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8" name="Billede 17">
            <a:extLst>
              <a:ext uri="{FF2B5EF4-FFF2-40B4-BE49-F238E27FC236}">
                <a16:creationId xmlns:a16="http://schemas.microsoft.com/office/drawing/2014/main" id="{9BB73508-247B-4AA4-9369-C47BAECAE214}"/>
              </a:ext>
            </a:extLst>
          </p:cNvPr>
          <p:cNvPicPr>
            <a:picLocks noChangeAspect="1"/>
          </p:cNvPicPr>
          <p:nvPr/>
        </p:nvPicPr>
        <p:blipFill>
          <a:blip r:embed="rId8"/>
          <a:stretch>
            <a:fillRect/>
          </a:stretch>
        </p:blipFill>
        <p:spPr>
          <a:xfrm>
            <a:off x="10524840" y="5450775"/>
            <a:ext cx="845893" cy="449619"/>
          </a:xfrm>
          <a:prstGeom prst="rect">
            <a:avLst/>
          </a:prstGeom>
          <a:ln>
            <a:solidFill>
              <a:srgbClr val="002060"/>
            </a:solidFill>
          </a:ln>
        </p:spPr>
      </p:pic>
      <p:sp>
        <p:nvSpPr>
          <p:cNvPr id="38" name="Shape 703">
            <a:extLst>
              <a:ext uri="{FF2B5EF4-FFF2-40B4-BE49-F238E27FC236}">
                <a16:creationId xmlns:a16="http://schemas.microsoft.com/office/drawing/2014/main" id="{67C05D92-62B7-4B02-8035-18B7E7511353}"/>
              </a:ext>
            </a:extLst>
          </p:cNvPr>
          <p:cNvSpPr/>
          <p:nvPr/>
        </p:nvSpPr>
        <p:spPr>
          <a:xfrm>
            <a:off x="9785523" y="5549437"/>
            <a:ext cx="914480" cy="266704"/>
          </a:xfrm>
          <a:prstGeom prst="rightArrow">
            <a:avLst>
              <a:gd name="adj1" fmla="val 50000"/>
              <a:gd name="adj2" fmla="val 50000"/>
            </a:avLst>
          </a:prstGeom>
          <a:solidFill>
            <a:srgbClr val="E32F4A"/>
          </a:solidFill>
          <a:ln w="2857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ustDataLst>
      <p:tags r:id="rId1"/>
    </p:custDataLst>
    <p:extLst>
      <p:ext uri="{BB962C8B-B14F-4D97-AF65-F5344CB8AC3E}">
        <p14:creationId xmlns:p14="http://schemas.microsoft.com/office/powerpoint/2010/main" val="41944975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Shape 411">
            <a:extLst>
              <a:ext uri="{FF2B5EF4-FFF2-40B4-BE49-F238E27FC236}">
                <a16:creationId xmlns:a16="http://schemas.microsoft.com/office/drawing/2014/main" id="{057AF284-39C0-4B7A-B372-B45F82BEE1C6}"/>
              </a:ext>
            </a:extLst>
          </p:cNvPr>
          <p:cNvPicPr preferRelativeResize="0"/>
          <p:nvPr/>
        </p:nvPicPr>
        <p:blipFill rotWithShape="1">
          <a:blip r:embed="rId4">
            <a:alphaModFix/>
          </a:blip>
          <a:srcRect r="72001"/>
          <a:stretch/>
        </p:blipFill>
        <p:spPr>
          <a:xfrm>
            <a:off x="9976268" y="1878334"/>
            <a:ext cx="1581601" cy="861700"/>
          </a:xfrm>
          <a:prstGeom prst="rect">
            <a:avLst/>
          </a:prstGeom>
          <a:noFill/>
          <a:ln>
            <a:solidFill>
              <a:srgbClr val="1F7298"/>
            </a:solidFill>
          </a:ln>
        </p:spPr>
      </p:pic>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a:bodyPr>
          <a:lstStyle/>
          <a:p>
            <a:r>
              <a:rPr lang="da-DK"/>
              <a:t>Oprette fælles links i Aula</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9015191" cy="312965"/>
          </a:xfrm>
        </p:spPr>
        <p:txBody>
          <a:bodyPr>
            <a:normAutofit/>
          </a:bodyPr>
          <a:lstStyle/>
          <a:p>
            <a:r>
              <a:rPr lang="da-DK"/>
              <a:t>OPRETTE FÆLLES LINKS I AULA</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“Links” i venstre side</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på “Linksamlingen”</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lang="da-DK" sz="1200">
              <a:solidFill>
                <a:srgbClr val="000000"/>
              </a:solidFill>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r>
              <a:rPr lang="da-DK" sz="1200">
                <a:solidFill>
                  <a:srgbClr val="000000"/>
                </a:solidFill>
              </a:rPr>
              <a:t>Klik på ”</a:t>
            </a:r>
            <a:r>
              <a:rPr lang="da-DK" sz="1200" err="1">
                <a:solidFill>
                  <a:srgbClr val="000000"/>
                </a:solidFill>
              </a:rPr>
              <a:t>ElevIntras</a:t>
            </a:r>
            <a:r>
              <a:rPr lang="da-DK" sz="1200">
                <a:solidFill>
                  <a:srgbClr val="000000"/>
                </a:solidFill>
              </a:rPr>
              <a:t> linksamling” i højre side (du føres nu over i </a:t>
            </a:r>
            <a:r>
              <a:rPr lang="da-DK" sz="1200" err="1">
                <a:solidFill>
                  <a:srgbClr val="000000"/>
                </a:solidFill>
              </a:rPr>
              <a:t>ElevIntra</a:t>
            </a:r>
            <a:r>
              <a:rPr lang="da-DK" sz="1200">
                <a:solidFill>
                  <a:srgbClr val="000000"/>
                </a:solidFill>
              </a:rPr>
              <a:t>)</a:t>
            </a: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3159458"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Klik på ”Alle links”, og du kan nu se alle de links, der er oprettet på din skoles SkoleIntra.</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Da Aula ikke har samme funktion ift. at gemme en samling af links, skal du kopiere alle links ind i et word-dokument. Vi anbefaler, at I deler jeres links op i kategorier, så det er nemmere at finde rundt i. Fx links sorteret efter fag, hvem de er relevant for eller, hvad der giver mening for Jer. I kan også opdele det i flere dokumenter fx målrettet indskoling, mellemtrin og udskoling </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Gem dokumentet som PDF og upload det til Aulas ”Fælles filer” (I Aulas administrationsmodul)</a:t>
            </a: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Pts val="1100"/>
              <a:buFont typeface="+mj-lt"/>
              <a:buAutoNum type="arabicPeriod" startAt="4"/>
              <a:tabLst/>
              <a:defRPr/>
            </a:pPr>
            <a:r>
              <a:rPr lang="da-DK" sz="1200">
                <a:solidFill>
                  <a:srgbClr val="000000"/>
                </a:solidFill>
                <a:latin typeface="Calibri" panose="020F0502020204030204"/>
              </a:rPr>
              <a:t>Giv adgang til filen alt efter, hvem linksamlingen skal være tilgængelig for.</a:t>
            </a: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4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FÆLLES</a:t>
            </a:r>
            <a:endParaRPr kumimoji="0" lang="da" sz="1400" b="1"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Shape 703">
            <a:extLst>
              <a:ext uri="{FF2B5EF4-FFF2-40B4-BE49-F238E27FC236}">
                <a16:creationId xmlns:a16="http://schemas.microsoft.com/office/drawing/2014/main" id="{9D211C08-CE32-4213-A029-D0A73498137E}"/>
              </a:ext>
            </a:extLst>
          </p:cNvPr>
          <p:cNvSpPr/>
          <p:nvPr/>
        </p:nvSpPr>
        <p:spPr>
          <a:xfrm>
            <a:off x="9006487" y="202688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Shape 404">
            <a:extLst>
              <a:ext uri="{FF2B5EF4-FFF2-40B4-BE49-F238E27FC236}">
                <a16:creationId xmlns:a16="http://schemas.microsoft.com/office/drawing/2014/main" id="{C04CE8B3-57D0-4683-97BF-EBB6D862CE1C}"/>
              </a:ext>
            </a:extLst>
          </p:cNvPr>
          <p:cNvPicPr preferRelativeResize="0"/>
          <p:nvPr/>
        </p:nvPicPr>
        <p:blipFill rotWithShape="1">
          <a:blip r:embed="rId5">
            <a:alphaModFix/>
          </a:blip>
          <a:srcRect t="37437" r="7987"/>
          <a:stretch/>
        </p:blipFill>
        <p:spPr>
          <a:xfrm>
            <a:off x="4181182" y="1879007"/>
            <a:ext cx="1562579" cy="1151491"/>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156560"/>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Shape 407">
            <a:extLst>
              <a:ext uri="{FF2B5EF4-FFF2-40B4-BE49-F238E27FC236}">
                <a16:creationId xmlns:a16="http://schemas.microsoft.com/office/drawing/2014/main" id="{48B3A06F-892B-4206-97F1-3E19F5DB2598}"/>
              </a:ext>
            </a:extLst>
          </p:cNvPr>
          <p:cNvPicPr preferRelativeResize="0"/>
          <p:nvPr/>
        </p:nvPicPr>
        <p:blipFill rotWithShape="1">
          <a:blip r:embed="rId6">
            <a:alphaModFix/>
          </a:blip>
          <a:srcRect r="15282"/>
          <a:stretch/>
        </p:blipFill>
        <p:spPr>
          <a:xfrm>
            <a:off x="4194467" y="3268925"/>
            <a:ext cx="1581600" cy="1168400"/>
          </a:xfrm>
          <a:prstGeom prst="rect">
            <a:avLst/>
          </a:prstGeom>
          <a:noFill/>
          <a:ln>
            <a:solidFill>
              <a:srgbClr val="1F7298"/>
            </a:solidFill>
          </a:ln>
        </p:spPr>
      </p:pic>
      <p:sp>
        <p:nvSpPr>
          <p:cNvPr id="20" name="Shape 703">
            <a:extLst>
              <a:ext uri="{FF2B5EF4-FFF2-40B4-BE49-F238E27FC236}">
                <a16:creationId xmlns:a16="http://schemas.microsoft.com/office/drawing/2014/main" id="{21F6FA9F-CA14-4E03-97A5-10C2529EB735}"/>
              </a:ext>
            </a:extLst>
          </p:cNvPr>
          <p:cNvSpPr/>
          <p:nvPr/>
        </p:nvSpPr>
        <p:spPr>
          <a:xfrm>
            <a:off x="3116857" y="388654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5" name="Shape 409">
            <a:extLst>
              <a:ext uri="{FF2B5EF4-FFF2-40B4-BE49-F238E27FC236}">
                <a16:creationId xmlns:a16="http://schemas.microsoft.com/office/drawing/2014/main" id="{40D41868-C97B-4CDC-8266-E8F985F95082}"/>
              </a:ext>
            </a:extLst>
          </p:cNvPr>
          <p:cNvPicPr preferRelativeResize="0"/>
          <p:nvPr/>
        </p:nvPicPr>
        <p:blipFill rotWithShape="1">
          <a:blip r:embed="rId7">
            <a:alphaModFix/>
          </a:blip>
          <a:srcRect l="14096" t="54698" b="-1429"/>
          <a:stretch/>
        </p:blipFill>
        <p:spPr>
          <a:xfrm>
            <a:off x="4196933" y="5243892"/>
            <a:ext cx="1581600" cy="1095024"/>
          </a:xfrm>
          <a:prstGeom prst="rect">
            <a:avLst/>
          </a:prstGeom>
          <a:noFill/>
          <a:ln>
            <a:solidFill>
              <a:srgbClr val="1F7298"/>
            </a:solidFill>
          </a:ln>
        </p:spPr>
      </p:pic>
      <p:sp>
        <p:nvSpPr>
          <p:cNvPr id="27" name="Shape 703">
            <a:extLst>
              <a:ext uri="{FF2B5EF4-FFF2-40B4-BE49-F238E27FC236}">
                <a16:creationId xmlns:a16="http://schemas.microsoft.com/office/drawing/2014/main" id="{FFEE502D-23F5-49D1-8E11-CC27E3D0942F}"/>
              </a:ext>
            </a:extLst>
          </p:cNvPr>
          <p:cNvSpPr/>
          <p:nvPr/>
        </p:nvSpPr>
        <p:spPr>
          <a:xfrm>
            <a:off x="3079247" y="5299261"/>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Shape 358">
            <a:extLst>
              <a:ext uri="{FF2B5EF4-FFF2-40B4-BE49-F238E27FC236}">
                <a16:creationId xmlns:a16="http://schemas.microsoft.com/office/drawing/2014/main" id="{30889C36-4B5E-4D80-952D-63E24933805A}"/>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Shape 363">
            <a:extLst>
              <a:ext uri="{FF2B5EF4-FFF2-40B4-BE49-F238E27FC236}">
                <a16:creationId xmlns:a16="http://schemas.microsoft.com/office/drawing/2014/main" id="{35A05DE8-B674-4645-8CE7-CF85A3C91A62}"/>
              </a:ext>
            </a:extLst>
          </p:cNvPr>
          <p:cNvSpPr txBox="1"/>
          <p:nvPr/>
        </p:nvSpPr>
        <p:spPr>
          <a:xfrm>
            <a:off x="10539181" y="55613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pic>
        <p:nvPicPr>
          <p:cNvPr id="2" name="Billede 1">
            <a:extLst>
              <a:ext uri="{FF2B5EF4-FFF2-40B4-BE49-F238E27FC236}">
                <a16:creationId xmlns:a16="http://schemas.microsoft.com/office/drawing/2014/main" id="{DD69CE39-E35B-48C7-ACC7-DAABE721E68F}"/>
              </a:ext>
            </a:extLst>
          </p:cNvPr>
          <p:cNvPicPr>
            <a:picLocks noChangeAspect="1"/>
          </p:cNvPicPr>
          <p:nvPr/>
        </p:nvPicPr>
        <p:blipFill>
          <a:blip r:embed="rId8"/>
          <a:stretch>
            <a:fillRect/>
          </a:stretch>
        </p:blipFill>
        <p:spPr>
          <a:xfrm>
            <a:off x="9976268" y="4629080"/>
            <a:ext cx="1525608" cy="2072095"/>
          </a:xfrm>
          <a:prstGeom prst="rect">
            <a:avLst/>
          </a:prstGeom>
          <a:ln>
            <a:solidFill>
              <a:srgbClr val="1F7298"/>
            </a:solidFill>
          </a:ln>
        </p:spPr>
      </p:pic>
      <p:sp>
        <p:nvSpPr>
          <p:cNvPr id="29" name="Shape 703">
            <a:extLst>
              <a:ext uri="{FF2B5EF4-FFF2-40B4-BE49-F238E27FC236}">
                <a16:creationId xmlns:a16="http://schemas.microsoft.com/office/drawing/2014/main" id="{2792C7A5-48F4-4D21-B4B8-D72B95DA9E72}"/>
              </a:ext>
            </a:extLst>
          </p:cNvPr>
          <p:cNvSpPr/>
          <p:nvPr/>
        </p:nvSpPr>
        <p:spPr>
          <a:xfrm>
            <a:off x="9006487" y="4886092"/>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Rektangel 29">
            <a:extLst>
              <a:ext uri="{FF2B5EF4-FFF2-40B4-BE49-F238E27FC236}">
                <a16:creationId xmlns:a16="http://schemas.microsoft.com/office/drawing/2014/main" id="{71761A2A-B5B1-4F30-A4AE-455C55F7EEF8}"/>
              </a:ext>
            </a:extLst>
          </p:cNvPr>
          <p:cNvSpPr/>
          <p:nvPr/>
        </p:nvSpPr>
        <p:spPr>
          <a:xfrm rot="20156534">
            <a:off x="650581" y="2966981"/>
            <a:ext cx="10669459" cy="1535547"/>
          </a:xfrm>
          <a:prstGeom prst="rect">
            <a:avLst/>
          </a:prstGeom>
          <a:solidFill>
            <a:srgbClr val="E32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6000"/>
              <a:t>Afvent ny vejledning!</a:t>
            </a:r>
          </a:p>
        </p:txBody>
      </p:sp>
    </p:spTree>
    <p:custDataLst>
      <p:tags r:id="rId1"/>
    </p:custDataLst>
    <p:extLst>
      <p:ext uri="{BB962C8B-B14F-4D97-AF65-F5344CB8AC3E}">
        <p14:creationId xmlns:p14="http://schemas.microsoft.com/office/powerpoint/2010/main" val="24561816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6007B9-D775-4E1E-938B-5DEF8A32461D}"/>
              </a:ext>
            </a:extLst>
          </p:cNvPr>
          <p:cNvSpPr>
            <a:spLocks noGrp="1"/>
          </p:cNvSpPr>
          <p:nvPr>
            <p:ph type="title"/>
          </p:nvPr>
        </p:nvSpPr>
        <p:spPr/>
        <p:txBody>
          <a:bodyPr>
            <a:normAutofit fontScale="90000"/>
          </a:bodyPr>
          <a:lstStyle/>
          <a:p>
            <a:r>
              <a:rPr lang="da-DK"/>
              <a:t>NB! Udfør først lige op til deadline!</a:t>
            </a:r>
            <a:br>
              <a:rPr lang="da-DK"/>
            </a:br>
            <a:r>
              <a:rPr lang="da-DK"/>
              <a:t>Slette filer fra alle samlemapper (personale)</a:t>
            </a:r>
          </a:p>
        </p:txBody>
      </p:sp>
      <p:sp>
        <p:nvSpPr>
          <p:cNvPr id="5" name="Pladsholder til tekst 4">
            <a:extLst>
              <a:ext uri="{FF2B5EF4-FFF2-40B4-BE49-F238E27FC236}">
                <a16:creationId xmlns:a16="http://schemas.microsoft.com/office/drawing/2014/main" id="{B6B18E10-EE2A-4CC9-89E9-8451EC1F3B8E}"/>
              </a:ext>
            </a:extLst>
          </p:cNvPr>
          <p:cNvSpPr>
            <a:spLocks noGrp="1"/>
          </p:cNvSpPr>
          <p:nvPr>
            <p:ph type="body" sz="quarter" idx="13"/>
          </p:nvPr>
        </p:nvSpPr>
        <p:spPr>
          <a:xfrm>
            <a:off x="821266" y="392430"/>
            <a:ext cx="8741833" cy="312965"/>
          </a:xfrm>
        </p:spPr>
        <p:txBody>
          <a:bodyPr>
            <a:normAutofit/>
          </a:bodyPr>
          <a:lstStyle/>
          <a:p>
            <a:r>
              <a:rPr lang="da-DK"/>
              <a:t>SLETTE FILER FRA ALLE SAMLEMAPPER</a:t>
            </a:r>
          </a:p>
        </p:txBody>
      </p:sp>
      <p:sp>
        <p:nvSpPr>
          <p:cNvPr id="21" name="Shape 352">
            <a:extLst>
              <a:ext uri="{FF2B5EF4-FFF2-40B4-BE49-F238E27FC236}">
                <a16:creationId xmlns:a16="http://schemas.microsoft.com/office/drawing/2014/main" id="{2F96B78D-3156-4488-807A-689EB3257C69}"/>
              </a:ext>
            </a:extLst>
          </p:cNvPr>
          <p:cNvSpPr txBox="1">
            <a:spLocks/>
          </p:cNvSpPr>
          <p:nvPr/>
        </p:nvSpPr>
        <p:spPr>
          <a:xfrm>
            <a:off x="820983" y="1994536"/>
            <a:ext cx="2883600" cy="3480436"/>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r>
              <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 Klik på ”Arkiv” i venstre side</a:t>
            </a: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lang="da-DK" sz="1200">
              <a:solidFill>
                <a:srgbClr val="000000"/>
              </a:solidFill>
              <a:latin typeface="Calibri" panose="020F0502020204030204"/>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228600" marR="0" lvl="0" indent="-228600" algn="l" defTabSz="822960" rtl="0" eaLnBrk="1" fontAlgn="auto" latinLnBrk="0" hangingPunct="1">
              <a:lnSpc>
                <a:spcPct val="90000"/>
              </a:lnSpc>
              <a:spcBef>
                <a:spcPts val="900"/>
              </a:spcBef>
              <a:spcAft>
                <a:spcPts val="0"/>
              </a:spcAft>
              <a:buClrTx/>
              <a:buSzTx/>
              <a:buFont typeface="+mj-lt"/>
              <a:buAutoNum type="arabicPeriod"/>
              <a:tabLst/>
              <a:defRPr/>
            </a:pPr>
            <a:r>
              <a:rPr lang="da-DK" sz="1200">
                <a:solidFill>
                  <a:srgbClr val="000000"/>
                </a:solidFill>
                <a:latin typeface="Calibri" panose="020F0502020204030204"/>
              </a:rPr>
              <a:t>Klik på ”Samlemapper”</a:t>
            </a: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822960" rtl="0" eaLnBrk="1" fontAlgn="auto" latinLnBrk="0" hangingPunct="1">
              <a:lnSpc>
                <a:spcPct val="90000"/>
              </a:lnSpc>
              <a:spcBef>
                <a:spcPts val="900"/>
              </a:spcBef>
              <a:spcAft>
                <a:spcPts val="0"/>
              </a:spcAft>
              <a:buClrTx/>
              <a:buSzTx/>
              <a:buFont typeface="Arial" panose="020B0604020202020204" pitchFamily="34" charset="0"/>
              <a:buAutoNum type="arabicPeriod"/>
              <a:tabLst/>
              <a:defRPr/>
            </a:pPr>
            <a:endParaRPr kumimoji="0" lang="da-DK"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26" name="Shape 353">
            <a:extLst>
              <a:ext uri="{FF2B5EF4-FFF2-40B4-BE49-F238E27FC236}">
                <a16:creationId xmlns:a16="http://schemas.microsoft.com/office/drawing/2014/main" id="{EC1D5020-0C49-4D36-ADAA-E2AEA96273D3}"/>
              </a:ext>
            </a:extLst>
          </p:cNvPr>
          <p:cNvSpPr txBox="1">
            <a:spLocks/>
          </p:cNvSpPr>
          <p:nvPr/>
        </p:nvSpPr>
        <p:spPr>
          <a:xfrm>
            <a:off x="5808373" y="1994536"/>
            <a:ext cx="5991164" cy="3964100"/>
          </a:xfrm>
          <a:prstGeom prst="rect">
            <a:avLst/>
          </a:prstGeom>
        </p:spPr>
        <p:txBody>
          <a:bodyPr spcFirstLastPara="1" wrap="square" lIns="121900" tIns="121900" rIns="121900" bIns="12190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r>
              <a:rPr lang="da-DK" sz="1200">
                <a:solidFill>
                  <a:srgbClr val="000000"/>
                </a:solidFill>
                <a:latin typeface="Calibri" panose="020F0502020204030204"/>
              </a:rPr>
              <a:t>SLET alle mapper, så der er </a:t>
            </a:r>
            <a:r>
              <a:rPr lang="da-DK" sz="1200" b="1">
                <a:solidFill>
                  <a:srgbClr val="FF0000"/>
                </a:solidFill>
                <a:latin typeface="Calibri" panose="020F0502020204030204"/>
              </a:rPr>
              <a:t>HELT TOMT </a:t>
            </a:r>
            <a:r>
              <a:rPr lang="da-DK" sz="1200">
                <a:solidFill>
                  <a:srgbClr val="000000"/>
                </a:solidFill>
                <a:latin typeface="Calibri" panose="020F0502020204030204"/>
              </a:rPr>
              <a:t>under både ”GRUPPEMAPPER” og ”ÅBNE MAPPER” (</a:t>
            </a:r>
            <a:r>
              <a:rPr lang="da-DK" sz="1200" b="1">
                <a:solidFill>
                  <a:srgbClr val="FF0000"/>
                </a:solidFill>
                <a:latin typeface="Calibri" panose="020F0502020204030204"/>
              </a:rPr>
              <a:t>MEGET VIGTIGT</a:t>
            </a:r>
            <a:r>
              <a:rPr lang="da-DK" sz="1200">
                <a:solidFill>
                  <a:srgbClr val="000000"/>
                </a:solidFill>
                <a:latin typeface="Calibri" panose="020F0502020204030204"/>
              </a:rPr>
              <a:t>)</a:t>
            </a:r>
          </a:p>
          <a:p>
            <a:pPr marL="537628" marR="0" lvl="0" indent="-342900" algn="l" defTabSz="822960" rtl="0" eaLnBrk="1" fontAlgn="auto" latinLnBrk="0" hangingPunct="1">
              <a:lnSpc>
                <a:spcPct val="90000"/>
              </a:lnSpc>
              <a:spcBef>
                <a:spcPts val="900"/>
              </a:spcBef>
              <a:spcAft>
                <a:spcPts val="0"/>
              </a:spcAft>
              <a:buClrTx/>
              <a:buSzTx/>
              <a:buFont typeface="+mj-lt"/>
              <a:buAutoNum type="arabicPeriod" startAt="3"/>
              <a:tabLst/>
              <a:defRPr/>
            </a:pPr>
            <a:endParaRPr lang="da-DK" sz="1200">
              <a:solidFill>
                <a:srgbClr val="000000"/>
              </a:solidFill>
              <a:latin typeface="Calibri" panose="020F0502020204030204"/>
            </a:endParaRPr>
          </a:p>
          <a:p>
            <a:pPr marL="194728" marR="0" lvl="0" algn="l" defTabSz="822960" rtl="0" eaLnBrk="1" fontAlgn="auto" latinLnBrk="0" hangingPunct="1">
              <a:lnSpc>
                <a:spcPct val="90000"/>
              </a:lnSpc>
              <a:spcBef>
                <a:spcPts val="900"/>
              </a:spcBef>
              <a:spcAft>
                <a:spcPts val="0"/>
              </a:spcAft>
              <a:buClrTx/>
              <a:buSzTx/>
              <a:tabLst/>
              <a:defRPr/>
            </a:pPr>
            <a:endParaRPr lang="da-DK" sz="1200">
              <a:solidFill>
                <a:srgbClr val="000000"/>
              </a:solidFill>
              <a:latin typeface="Calibri" panose="020F0502020204030204"/>
            </a:endParaRPr>
          </a:p>
        </p:txBody>
      </p:sp>
      <p:sp>
        <p:nvSpPr>
          <p:cNvPr id="32" name="Shape 358">
            <a:extLst>
              <a:ext uri="{FF2B5EF4-FFF2-40B4-BE49-F238E27FC236}">
                <a16:creationId xmlns:a16="http://schemas.microsoft.com/office/drawing/2014/main" id="{E9C30E35-7D1D-4603-8D1B-220826FF8961}"/>
              </a:ext>
            </a:extLst>
          </p:cNvPr>
          <p:cNvSpPr/>
          <p:nvPr/>
        </p:nvSpPr>
        <p:spPr>
          <a:xfrm>
            <a:off x="10535137" y="267164"/>
            <a:ext cx="1264400" cy="1264400"/>
          </a:xfrm>
          <a:prstGeom prst="ellipse">
            <a:avLst/>
          </a:prstGeom>
          <a:solidFill>
            <a:srgbClr val="10BD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Shape 363">
            <a:extLst>
              <a:ext uri="{FF2B5EF4-FFF2-40B4-BE49-F238E27FC236}">
                <a16:creationId xmlns:a16="http://schemas.microsoft.com/office/drawing/2014/main" id="{249405C5-3037-43C6-A757-5249EDB304E7}"/>
              </a:ext>
            </a:extLst>
          </p:cNvPr>
          <p:cNvSpPr txBox="1"/>
          <p:nvPr/>
        </p:nvSpPr>
        <p:spPr>
          <a:xfrm>
            <a:off x="10535137" y="584164"/>
            <a:ext cx="1264400" cy="630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Maven Pro Black"/>
              </a:rPr>
              <a:t>AULA-</a:t>
            </a:r>
            <a:endParaRPr kumimoji="0" lang="da-DK" sz="1100" b="0" i="0" u="none" strike="noStrike" kern="0" cap="none" spc="0" normalizeH="0" baseline="0" noProof="0">
              <a:ln>
                <a:noFill/>
              </a:ln>
              <a:solidFill>
                <a:srgbClr val="FFFFFF"/>
              </a:solidFill>
              <a:effectLst/>
              <a:uLnTx/>
              <a:uFillTx/>
              <a:latin typeface="Calibri" panose="020F0502020204030204"/>
              <a:ea typeface="+mn-ea"/>
              <a:cs typeface="Arial"/>
              <a:sym typeface="Maven Pro Black"/>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 sz="1100" b="1" i="0" u="none" strike="noStrike" kern="0" cap="none" spc="0" normalizeH="0" baseline="0" noProof="0">
                <a:ln>
                  <a:noFill/>
                </a:ln>
                <a:solidFill>
                  <a:srgbClr val="FFFFFF"/>
                </a:solidFill>
                <a:effectLst/>
                <a:uLnTx/>
                <a:uFillTx/>
                <a:latin typeface="Calibri" panose="020F0502020204030204"/>
                <a:ea typeface="+mn-ea"/>
                <a:cs typeface="Arial"/>
                <a:sym typeface="Arial"/>
              </a:rPr>
              <a:t>ADMINISTRATOR</a:t>
            </a:r>
          </a:p>
        </p:txBody>
      </p:sp>
      <p:sp>
        <p:nvSpPr>
          <p:cNvPr id="35" name="Shape 359">
            <a:extLst>
              <a:ext uri="{FF2B5EF4-FFF2-40B4-BE49-F238E27FC236}">
                <a16:creationId xmlns:a16="http://schemas.microsoft.com/office/drawing/2014/main" id="{917E3026-0E31-451B-A8CC-30681BF574BF}"/>
              </a:ext>
            </a:extLst>
          </p:cNvPr>
          <p:cNvSpPr txBox="1">
            <a:spLocks/>
          </p:cNvSpPr>
          <p:nvPr/>
        </p:nvSpPr>
        <p:spPr>
          <a:xfrm>
            <a:off x="0" y="6606235"/>
            <a:ext cx="12192000" cy="177441"/>
          </a:xfrm>
          <a:prstGeom prst="rect">
            <a:avLst/>
          </a:prstGeom>
          <a:solidFill>
            <a:schemeClr val="bg1"/>
          </a:solidFill>
        </p:spPr>
        <p:txBody>
          <a:bodyPr spcFirstLastPara="1" wrap="square" lIns="121900" tIns="121900" rIns="121900" bIns="121900" anchor="ctr"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0" marR="0" lvl="0" indent="0" algn="ctr" defTabSz="82296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da-DK"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8" name="Shape 350">
            <a:extLst>
              <a:ext uri="{FF2B5EF4-FFF2-40B4-BE49-F238E27FC236}">
                <a16:creationId xmlns:a16="http://schemas.microsoft.com/office/drawing/2014/main" id="{0E39518B-2314-4587-8A2F-C34DA438736A}"/>
              </a:ext>
            </a:extLst>
          </p:cNvPr>
          <p:cNvPicPr preferRelativeResize="0"/>
          <p:nvPr/>
        </p:nvPicPr>
        <p:blipFill rotWithShape="1">
          <a:blip r:embed="rId4">
            <a:alphaModFix/>
          </a:blip>
          <a:srcRect r="19402" b="23764"/>
          <a:stretch/>
        </p:blipFill>
        <p:spPr>
          <a:xfrm>
            <a:off x="4243452" y="2230834"/>
            <a:ext cx="1520172" cy="1558382"/>
          </a:xfrm>
          <a:prstGeom prst="rect">
            <a:avLst/>
          </a:prstGeom>
          <a:noFill/>
          <a:ln>
            <a:solidFill>
              <a:srgbClr val="1F7298"/>
            </a:solidFill>
          </a:ln>
        </p:spPr>
      </p:pic>
      <p:sp>
        <p:nvSpPr>
          <p:cNvPr id="23" name="Shape 703">
            <a:extLst>
              <a:ext uri="{FF2B5EF4-FFF2-40B4-BE49-F238E27FC236}">
                <a16:creationId xmlns:a16="http://schemas.microsoft.com/office/drawing/2014/main" id="{E5AEEB0B-506A-442E-BF1F-1D1CE477DAC2}"/>
              </a:ext>
            </a:extLst>
          </p:cNvPr>
          <p:cNvSpPr/>
          <p:nvPr/>
        </p:nvSpPr>
        <p:spPr>
          <a:xfrm>
            <a:off x="3105683" y="2719254"/>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Billede 21">
            <a:extLst>
              <a:ext uri="{FF2B5EF4-FFF2-40B4-BE49-F238E27FC236}">
                <a16:creationId xmlns:a16="http://schemas.microsoft.com/office/drawing/2014/main" id="{2E40B54B-2542-450B-A9B4-AB5C95D99953}"/>
              </a:ext>
            </a:extLst>
          </p:cNvPr>
          <p:cNvPicPr>
            <a:picLocks noChangeAspect="1"/>
          </p:cNvPicPr>
          <p:nvPr/>
        </p:nvPicPr>
        <p:blipFill>
          <a:blip r:embed="rId5"/>
          <a:stretch>
            <a:fillRect/>
          </a:stretch>
        </p:blipFill>
        <p:spPr>
          <a:xfrm>
            <a:off x="4255405" y="4594766"/>
            <a:ext cx="1476637" cy="1536180"/>
          </a:xfrm>
          <a:prstGeom prst="rect">
            <a:avLst/>
          </a:prstGeom>
          <a:ln>
            <a:solidFill>
              <a:srgbClr val="1F7298"/>
            </a:solidFill>
          </a:ln>
        </p:spPr>
      </p:pic>
      <p:sp>
        <p:nvSpPr>
          <p:cNvPr id="25" name="Shape 703">
            <a:extLst>
              <a:ext uri="{FF2B5EF4-FFF2-40B4-BE49-F238E27FC236}">
                <a16:creationId xmlns:a16="http://schemas.microsoft.com/office/drawing/2014/main" id="{329B4E5C-AF4D-4615-8EB5-8C41EE05A241}"/>
              </a:ext>
            </a:extLst>
          </p:cNvPr>
          <p:cNvSpPr/>
          <p:nvPr/>
        </p:nvSpPr>
        <p:spPr>
          <a:xfrm>
            <a:off x="3105683" y="5639469"/>
            <a:ext cx="1182800" cy="715600"/>
          </a:xfrm>
          <a:prstGeom prst="rightArrow">
            <a:avLst>
              <a:gd name="adj1" fmla="val 50000"/>
              <a:gd name="adj2" fmla="val 50000"/>
            </a:avLst>
          </a:prstGeom>
          <a:solidFill>
            <a:schemeClr val="accent2"/>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Billede 1">
            <a:extLst>
              <a:ext uri="{FF2B5EF4-FFF2-40B4-BE49-F238E27FC236}">
                <a16:creationId xmlns:a16="http://schemas.microsoft.com/office/drawing/2014/main" id="{ADC28367-5FEC-4867-8557-98CAEA964441}"/>
              </a:ext>
            </a:extLst>
          </p:cNvPr>
          <p:cNvPicPr>
            <a:picLocks noChangeAspect="1"/>
          </p:cNvPicPr>
          <p:nvPr/>
        </p:nvPicPr>
        <p:blipFill>
          <a:blip r:embed="rId6"/>
          <a:stretch>
            <a:fillRect/>
          </a:stretch>
        </p:blipFill>
        <p:spPr>
          <a:xfrm>
            <a:off x="6184345" y="2834747"/>
            <a:ext cx="5410669" cy="1577477"/>
          </a:xfrm>
          <a:prstGeom prst="rect">
            <a:avLst/>
          </a:prstGeom>
        </p:spPr>
      </p:pic>
      <p:sp>
        <p:nvSpPr>
          <p:cNvPr id="29" name="Shape 590">
            <a:extLst>
              <a:ext uri="{FF2B5EF4-FFF2-40B4-BE49-F238E27FC236}">
                <a16:creationId xmlns:a16="http://schemas.microsoft.com/office/drawing/2014/main" id="{3EA97954-A39C-4B8C-860C-218016F7B24F}"/>
              </a:ext>
            </a:extLst>
          </p:cNvPr>
          <p:cNvSpPr/>
          <p:nvPr/>
        </p:nvSpPr>
        <p:spPr>
          <a:xfrm>
            <a:off x="11180210" y="3074639"/>
            <a:ext cx="429723" cy="463729"/>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ustDataLst>
      <p:tags r:id="rId1"/>
    </p:custDataLst>
    <p:extLst>
      <p:ext uri="{BB962C8B-B14F-4D97-AF65-F5344CB8AC3E}">
        <p14:creationId xmlns:p14="http://schemas.microsoft.com/office/powerpoint/2010/main" val="4312830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AULA SKABELON FRA KOMMUNIKATION" val="68y00fma"/>
  <p:tag name="ARTICULATE_SLIDE_COUNT" val="1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ula skabelon fra Kommunikation">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2.xml><?xml version="1.0" encoding="utf-8"?>
<a:theme xmlns:a="http://schemas.openxmlformats.org/drawingml/2006/main" name="Aula layout AAK">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layout AAK" id="{4D8740F3-FB79-4A09-96B0-BC0A5FBA9C2C}" vid="{5CFBE106-DB16-4E79-80E8-CE6501C6011C}"/>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achers xmlns="cc329c62-1281-4da4-8e65-9a64a14723f3">
      <UserInfo>
        <DisplayName/>
        <AccountId xsi:nil="true"/>
        <AccountType/>
      </UserInfo>
    </Teachers>
    <Student_Groups xmlns="cc329c62-1281-4da4-8e65-9a64a14723f3">
      <UserInfo>
        <DisplayName/>
        <AccountId xsi:nil="true"/>
        <AccountType/>
      </UserInfo>
    </Student_Groups>
    <Has_Teacher_Only_SectionGroup xmlns="cc329c62-1281-4da4-8e65-9a64a14723f3" xsi:nil="true"/>
    <Students xmlns="cc329c62-1281-4da4-8e65-9a64a14723f3">
      <UserInfo>
        <DisplayName/>
        <AccountId xsi:nil="true"/>
        <AccountType/>
      </UserInfo>
    </Students>
    <AppVersion xmlns="cc329c62-1281-4da4-8e65-9a64a14723f3" xsi:nil="true"/>
    <Invited_Teachers xmlns="cc329c62-1281-4da4-8e65-9a64a14723f3" xsi:nil="true"/>
    <Templates xmlns="cc329c62-1281-4da4-8e65-9a64a14723f3" xsi:nil="true"/>
    <Self_Registration_Enabled xmlns="cc329c62-1281-4da4-8e65-9a64a14723f3" xsi:nil="true"/>
    <DefaultSectionNames xmlns="cc329c62-1281-4da4-8e65-9a64a14723f3" xsi:nil="true"/>
    <Is_Collaboration_Space_Locked xmlns="cc329c62-1281-4da4-8e65-9a64a14723f3" xsi:nil="true"/>
    <NotebookType xmlns="cc329c62-1281-4da4-8e65-9a64a14723f3" xsi:nil="true"/>
    <Invited_Students xmlns="cc329c62-1281-4da4-8e65-9a64a14723f3" xsi:nil="true"/>
    <FolderType xmlns="cc329c62-1281-4da4-8e65-9a64a14723f3" xsi:nil="true"/>
    <Owner xmlns="cc329c62-1281-4da4-8e65-9a64a14723f3">
      <UserInfo>
        <DisplayName/>
        <AccountId xsi:nil="true"/>
        <AccountType/>
      </UserInfo>
    </Owner>
    <CultureName xmlns="cc329c62-1281-4da4-8e65-9a64a14723f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3C40F01F9004444BA26A5D18E76AFB3" ma:contentTypeVersion="26" ma:contentTypeDescription="Opret et nyt dokument." ma:contentTypeScope="" ma:versionID="a4cd26565f702dda0cadc46b88523130">
  <xsd:schema xmlns:xsd="http://www.w3.org/2001/XMLSchema" xmlns:xs="http://www.w3.org/2001/XMLSchema" xmlns:p="http://schemas.microsoft.com/office/2006/metadata/properties" xmlns:ns3="cc329c62-1281-4da4-8e65-9a64a14723f3" xmlns:ns4="fa85b0d4-f8d1-480a-8586-c78823ed3ac3" targetNamespace="http://schemas.microsoft.com/office/2006/metadata/properties" ma:root="true" ma:fieldsID="0c9cf8f22a4cc9cd3c9d90af9415fedb" ns3:_="" ns4:_="">
    <xsd:import namespace="cc329c62-1281-4da4-8e65-9a64a14723f3"/>
    <xsd:import namespace="fa85b0d4-f8d1-480a-8586-c78823ed3ac3"/>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329c62-1281-4da4-8e65-9a64a14723f3"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Templates" ma:index="12" nillable="true" ma:displayName="Templates" ma:internalName="Templates">
      <xsd:simpleType>
        <xsd:restriction base="dms:Note">
          <xsd:maxLength value="255"/>
        </xsd:restriction>
      </xsd:simpleType>
    </xsd:element>
    <xsd:element name="CultureName" ma:index="13" nillable="true" ma:displayName="Culture Name" ma:internalName="CultureName">
      <xsd:simpleType>
        <xsd:restriction base="dms:Text"/>
      </xsd:simpleType>
    </xsd:element>
    <xsd:element name="AppVersion" ma:index="14" nillable="true" ma:displayName="App Version" ma:internalName="AppVersion">
      <xsd:simpleType>
        <xsd:restriction base="dms:Text"/>
      </xsd:simpleType>
    </xsd:element>
    <xsd:element name="Teachers" ma:index="15"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6"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7"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8" nillable="true" ma:displayName="Invited Teachers" ma:internalName="Invited_Teachers">
      <xsd:simpleType>
        <xsd:restriction base="dms:Note">
          <xsd:maxLength value="255"/>
        </xsd:restriction>
      </xsd:simpleType>
    </xsd:element>
    <xsd:element name="Invited_Students" ma:index="19" nillable="true" ma:displayName="Invited Students" ma:internalName="Invited_Students">
      <xsd:simpleType>
        <xsd:restriction base="dms:Note">
          <xsd:maxLength value="255"/>
        </xsd:restriction>
      </xsd:simpleType>
    </xsd:element>
    <xsd:element name="Self_Registration_Enabled" ma:index="20" nillable="true" ma:displayName="Self Registration Enabled" ma:internalName="Self_Registration_Enabled">
      <xsd:simpleType>
        <xsd:restriction base="dms:Boolean"/>
      </xsd:simpleType>
    </xsd:element>
    <xsd:element name="Has_Teacher_Only_SectionGroup" ma:index="21" nillable="true" ma:displayName="Has Teacher Only SectionGroup" ma:internalName="Has_Teacher_Only_SectionGroup">
      <xsd:simpleType>
        <xsd:restriction base="dms:Boolean"/>
      </xsd:simpleType>
    </xsd:element>
    <xsd:element name="Is_Collaboration_Space_Locked" ma:index="22" nillable="true" ma:displayName="Is Collaboration Space Locked" ma:internalName="Is_Collaboration_Space_Locked">
      <xsd:simpleType>
        <xsd:restriction base="dms:Boolean"/>
      </xsd:simpleType>
    </xsd:element>
    <xsd:element name="MediaServiceMetadata" ma:index="26" nillable="true" ma:displayName="MediaServiceMetadata" ma:description="" ma:hidden="true" ma:internalName="MediaServiceMetadata" ma:readOnly="true">
      <xsd:simpleType>
        <xsd:restriction base="dms:Note"/>
      </xsd:simpleType>
    </xsd:element>
    <xsd:element name="MediaServiceFastMetadata" ma:index="27" nillable="true" ma:displayName="MediaServiceFastMetadata" ma:description="" ma:hidden="true" ma:internalName="MediaServiceFastMetadata" ma:readOnly="true">
      <xsd:simpleType>
        <xsd:restriction base="dms:Note"/>
      </xsd:simpleType>
    </xsd:element>
    <xsd:element name="MediaServiceDateTaken" ma:index="28" nillable="true" ma:displayName="MediaServiceDateTaken" ma:description="" ma:hidden="true" ma:internalName="MediaServiceDateTaken" ma:readOnly="true">
      <xsd:simpleType>
        <xsd:restriction base="dms:Text"/>
      </xsd:simpleType>
    </xsd:element>
    <xsd:element name="MediaServiceAutoTags" ma:index="29" nillable="true" ma:displayName="MediaServiceAutoTags" ma:description="" ma:internalName="MediaServiceAutoTags" ma:readOnly="true">
      <xsd:simpleType>
        <xsd:restriction base="dms:Text"/>
      </xsd:simpleType>
    </xsd:element>
    <xsd:element name="MediaServiceLocation" ma:index="30" nillable="true" ma:displayName="MediaServiceLocation" ma:internalName="MediaServiceLocation" ma:readOnly="true">
      <xsd:simpleType>
        <xsd:restriction base="dms:Text"/>
      </xsd:simpleType>
    </xsd:element>
    <xsd:element name="MediaServiceOCR" ma:index="31" nillable="true" ma:displayName="MediaServiceOCR" ma:internalName="MediaServiceOCR" ma:readOnly="true">
      <xsd:simpleType>
        <xsd:restriction base="dms:Note">
          <xsd:maxLength value="255"/>
        </xsd:restrictio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85b0d4-f8d1-480a-8586-c78823ed3ac3" elementFormDefault="qualified">
    <xsd:import namespace="http://schemas.microsoft.com/office/2006/documentManagement/types"/>
    <xsd:import namespace="http://schemas.microsoft.com/office/infopath/2007/PartnerControls"/>
    <xsd:element name="SharedWithUsers" ma:index="23"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Delt med detaljer" ma:description="" ma:internalName="SharedWithDetails" ma:readOnly="true">
      <xsd:simpleType>
        <xsd:restriction base="dms:Note">
          <xsd:maxLength value="255"/>
        </xsd:restriction>
      </xsd:simpleType>
    </xsd:element>
    <xsd:element name="SharingHintHash" ma:index="25" nillable="true" ma:displayName="Hashværdi for deling"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BAE76B-94FC-472D-B557-F1E5BFF15F96}">
  <ds:schemaRefs>
    <ds:schemaRef ds:uri="http://schemas.microsoft.com/office/2006/metadata/properties"/>
    <ds:schemaRef ds:uri="http://schemas.microsoft.com/office/infopath/2007/PartnerControls"/>
    <ds:schemaRef ds:uri="cc329c62-1281-4da4-8e65-9a64a14723f3"/>
  </ds:schemaRefs>
</ds:datastoreItem>
</file>

<file path=customXml/itemProps2.xml><?xml version="1.0" encoding="utf-8"?>
<ds:datastoreItem xmlns:ds="http://schemas.openxmlformats.org/officeDocument/2006/customXml" ds:itemID="{FF163D6E-945B-4F0C-8A30-A5AB04631F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329c62-1281-4da4-8e65-9a64a14723f3"/>
    <ds:schemaRef ds:uri="fa85b0d4-f8d1-480a-8586-c78823ed3a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0717E7-4462-4BCD-A518-E6A4F249B3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376</TotalTime>
  <Words>9297</Words>
  <Application>Microsoft Office PowerPoint</Application>
  <PresentationFormat>Widescreen</PresentationFormat>
  <Paragraphs>1892</Paragraphs>
  <Slides>116</Slides>
  <Notes>41</Notes>
  <HiddenSlides>0</HiddenSlides>
  <MMClips>0</MMClips>
  <ScaleCrop>false</ScaleCrop>
  <HeadingPairs>
    <vt:vector size="4" baseType="variant">
      <vt:variant>
        <vt:lpstr>Tema</vt:lpstr>
      </vt:variant>
      <vt:variant>
        <vt:i4>2</vt:i4>
      </vt:variant>
      <vt:variant>
        <vt:lpstr>Slidetitler</vt:lpstr>
      </vt:variant>
      <vt:variant>
        <vt:i4>116</vt:i4>
      </vt:variant>
    </vt:vector>
  </HeadingPairs>
  <TitlesOfParts>
    <vt:vector size="118" baseType="lpstr">
      <vt:lpstr>Aula skabelon fra Kommunikation</vt:lpstr>
      <vt:lpstr>Aula layout AAK</vt:lpstr>
      <vt:lpstr>Oprydning i SkoleIntra og opsætning af Aula</vt:lpstr>
      <vt:lpstr>Planens opbygning og opgavetyper</vt:lpstr>
      <vt:lpstr>Planens opbygning</vt:lpstr>
      <vt:lpstr>3 typer opgaver</vt:lpstr>
      <vt:lpstr>PowerPoint-præsentation</vt:lpstr>
      <vt:lpstr>PowerPoint-præsentation</vt:lpstr>
      <vt:lpstr>Opfølgningsværktøj til planen (Skema i SurveyXact)</vt:lpstr>
      <vt:lpstr>Vejledninger til planens opgaver</vt:lpstr>
      <vt:lpstr>Hvorfor er det vigtigt at følge vejledningerne?</vt:lpstr>
      <vt:lpstr>PowerPoint-præsentation</vt:lpstr>
      <vt:lpstr>Aula-administrator</vt:lpstr>
      <vt:lpstr>Sletning af manuelt oprettede brugere UDEN CPR i UNI-logins brugeradministrationsmodul</vt:lpstr>
      <vt:lpstr>Sletning af manuelt oprettede brugere MED CPR i UNI-logins brugeradministrationsmodul</vt:lpstr>
      <vt:lpstr>Oprettelse af alle medarbejdere i TEA</vt:lpstr>
      <vt:lpstr>Oprettelse af alle medarbejdere i TEA</vt:lpstr>
      <vt:lpstr>Gennemgang og tildeling af de rette roller til medarbejdere i TEA</vt:lpstr>
      <vt:lpstr>Gennemgang og tildeling af de rette roller til medarbejdere i TEA</vt:lpstr>
      <vt:lpstr>Tilknytning af medarbejdere til de rette klasser i TEA</vt:lpstr>
      <vt:lpstr>Tilknytning af medarbejdere til de rette klasser i TEA</vt:lpstr>
      <vt:lpstr>Gemme lister over alle de ressourcer, der skal kunne bookes i Aula</vt:lpstr>
      <vt:lpstr>Individuel</vt:lpstr>
      <vt:lpstr>Oprydning, sletning og flytning af filer fra transportmappen</vt:lpstr>
      <vt:lpstr>Oprydning, sletning og flytning af filer fra individuelt dokumentarkiv (beskyttede og åbne mapper)</vt:lpstr>
      <vt:lpstr>Oprydning og sletning af filer fra individuelle samlemapper</vt:lpstr>
      <vt:lpstr>PowerPoint-præsentation</vt:lpstr>
      <vt:lpstr>Aula-administrator</vt:lpstr>
      <vt:lpstr>Oprette og opsætte grupper i Aula (påbegyndes på opsætningsworkshop)</vt:lpstr>
      <vt:lpstr>Tildeling af roller og rettigheder i Aula (påbegyndes på opsætningsworkshop)</vt:lpstr>
      <vt:lpstr>Oprette ressourcer, der skal kunne bookes i Aula (påbegyndes på opsætningsworkshop)</vt:lpstr>
      <vt:lpstr>Kvalitetssikring af data fra UNI-login (påbegyndes på opsætningsworkshop)</vt:lpstr>
      <vt:lpstr>Ledelse</vt:lpstr>
      <vt:lpstr>Oprydning i arbejdsmiljømaterialer</vt:lpstr>
      <vt:lpstr>Oprydning i arbejdsmiljømaterialer</vt:lpstr>
      <vt:lpstr>Fælles</vt:lpstr>
      <vt:lpstr>Stillingtagen til, hvilke fælles links der skal bevares</vt:lpstr>
      <vt:lpstr>Stillingtagen til, hvilke fælles UV-forløb der skal bevares</vt:lpstr>
      <vt:lpstr>Stillingtagen til, hvilke fælles skabeloner der skal bevares</vt:lpstr>
      <vt:lpstr>PowerPoint-præsentation</vt:lpstr>
      <vt:lpstr>Aula-administrator</vt:lpstr>
      <vt:lpstr>Flytte årsplaner (fra tidligere skoleår)</vt:lpstr>
      <vt:lpstr>Flytte faglige årsplaner (fra tidligere skoleår) – ikke obligatorisk!</vt:lpstr>
      <vt:lpstr>Gemme fælles uv-forløb</vt:lpstr>
      <vt:lpstr>Gemme fælles dokumentskabeloner</vt:lpstr>
      <vt:lpstr>Gemme fælles formularskabeloner</vt:lpstr>
      <vt:lpstr>Gemme fælles formularskabeloner</vt:lpstr>
      <vt:lpstr>Arkivering af bevaringspligtigt materiale fra fælles dokumentarkiver</vt:lpstr>
      <vt:lpstr>Arkivering af bevaringspligtigt materiale fra fælles dokumentarkiver</vt:lpstr>
      <vt:lpstr>Arkivering af bevaringspligtigt materiale fra fælles dokumentarkiver</vt:lpstr>
      <vt:lpstr>Arkivering af bevaringspligtigt materiale fra fælles samlemapper</vt:lpstr>
      <vt:lpstr>Arkivering af bevaringspligtigt materiale fra fælles samlemapper</vt:lpstr>
      <vt:lpstr>Arkivering af bevaringspligtigt materiale fra fælles samlemapper</vt:lpstr>
      <vt:lpstr>Ledelse</vt:lpstr>
      <vt:lpstr>Fælles</vt:lpstr>
      <vt:lpstr>Gem det, du vil beholde fra fælles dokumentarkiv</vt:lpstr>
      <vt:lpstr>Gem det, du gerne vil beholde fra fælles samlemapper</vt:lpstr>
      <vt:lpstr>Gem det, du vil beholde fra billedarkiver</vt:lpstr>
      <vt:lpstr>Gem det, du vil beholde fra billedarkiver</vt:lpstr>
      <vt:lpstr>Individuel</vt:lpstr>
      <vt:lpstr>Stillingtagen til og flytning af dine egne links</vt:lpstr>
      <vt:lpstr>Stillingtagen til, hvilke egne UV-forløb der skal bevares</vt:lpstr>
      <vt:lpstr>Stillingtagen til hvilke egne versioner af fælles skabeloner, du vil beholde</vt:lpstr>
      <vt:lpstr>Stillingtagen til hvilke PRIVATE skabeloner, du vil beholde</vt:lpstr>
      <vt:lpstr>PowerPoint-præsentation</vt:lpstr>
      <vt:lpstr>Aula-administrator</vt:lpstr>
      <vt:lpstr>Arkivere bevaringspligtige billeder fra billedarkiver</vt:lpstr>
      <vt:lpstr>Arkivere bevaringspligtige billeder fra billedarkiver</vt:lpstr>
      <vt:lpstr>Flytte elevplaner (historiske)</vt:lpstr>
      <vt:lpstr>Flytte elevplaner (historiske)</vt:lpstr>
      <vt:lpstr>Flytte elevplaner (historiske)</vt:lpstr>
      <vt:lpstr>Downloade og gemme/arkivere materiale fra ”Fra kontoret”, hvis anvendt</vt:lpstr>
      <vt:lpstr>Arkivere logbøger, hvis anvendt</vt:lpstr>
      <vt:lpstr>Arkivere udviklingsplaner/handleplaner, hvis anvendt</vt:lpstr>
      <vt:lpstr>Ledelse</vt:lpstr>
      <vt:lpstr>Arkivering og flytning af dokumenter fra skolebestyrelsen</vt:lpstr>
      <vt:lpstr>Individuel</vt:lpstr>
      <vt:lpstr>Flytte elevplaner (historiske)</vt:lpstr>
      <vt:lpstr>Flytte elevplaner (historiske)</vt:lpstr>
      <vt:lpstr>Flytte elevplaner (historiske)</vt:lpstr>
      <vt:lpstr>PowerPoint-præsentation</vt:lpstr>
      <vt:lpstr>Aula-administrator</vt:lpstr>
      <vt:lpstr>Lave årsoprul i SkoleIntra som normalt</vt:lpstr>
      <vt:lpstr>PowerPoint-præsentation</vt:lpstr>
      <vt:lpstr>Aula-administrator</vt:lpstr>
      <vt:lpstr>Sådan indlæses skema og vikarskema i Aula</vt:lpstr>
      <vt:lpstr>Forudsætninger for, at skemadata fra TRIO vises i Aula</vt:lpstr>
      <vt:lpstr>Figur: Forudsætninger for, at skemadata fra TRIO vises i Aula</vt:lpstr>
      <vt:lpstr>Tjekke enslydende betegnelser i hhv. TEA, TRIO og Aula</vt:lpstr>
      <vt:lpstr>Tjek af medarbejderes skemaer (stikprøve)</vt:lpstr>
      <vt:lpstr>Tjek af elevers skemaer (stikprøve)</vt:lpstr>
      <vt:lpstr>Tjek af lokaleskemaer (stikprøve)</vt:lpstr>
      <vt:lpstr>Tjek af vikarskemaer (stikprøve)</vt:lpstr>
      <vt:lpstr>Tjek af vikarskemaer (stikprøve) - fortsat</vt:lpstr>
      <vt:lpstr>Mulige årsager til fejl i skema:</vt:lpstr>
      <vt:lpstr>PowerPoint-præsentation</vt:lpstr>
      <vt:lpstr>Aula-administrator</vt:lpstr>
      <vt:lpstr>Opsætte kommunens datapolitik</vt:lpstr>
      <vt:lpstr>Opsætte supplerende stamdata</vt:lpstr>
      <vt:lpstr>Oprette fælles links i Aula</vt:lpstr>
      <vt:lpstr>NB! Udfør først lige op til deadline! Slette filer fra alle samlemapper (personale)</vt:lpstr>
      <vt:lpstr>NB! Udfør først lige op til deadline!  Slette filer fra alle samlemapper (elever/klasser)</vt:lpstr>
      <vt:lpstr>Flytte udvalgte billeder fra SkoleIntra til Aula (ikke obligatorisk!)</vt:lpstr>
      <vt:lpstr>Arkivere elevplaner for afgangselever</vt:lpstr>
      <vt:lpstr>Udføre opgaver i forbindelse med årsrul i Aula</vt:lpstr>
      <vt:lpstr>PowerPoint-præsentation</vt:lpstr>
      <vt:lpstr>Aula-administrator</vt:lpstr>
      <vt:lpstr>Oprette nyheder og opslag i Aula (nyheder vedr. det kommende skoleår)</vt:lpstr>
      <vt:lpstr>Oprette begivenheder i kalenderen i Aula (Aktiviteter i det kommende skoleår)</vt:lpstr>
      <vt:lpstr>Oprette reservationer i Aula (Til det kommende skoleår)</vt:lpstr>
      <vt:lpstr>Forbered kvalitetssikring af datamigrering</vt:lpstr>
      <vt:lpstr>Individuel</vt:lpstr>
      <vt:lpstr>Overførsel af læsekontrakter (igangværende til klasselog)</vt:lpstr>
      <vt:lpstr>Overførsel af læsekontrakter (igangværende til klasselog)</vt:lpstr>
      <vt:lpstr>Arkivering af vigtige beskeder til Beskedarkiv</vt:lpstr>
      <vt:lpstr>PowerPoint-præsentation</vt:lpstr>
      <vt:lpstr>Individuel</vt:lpstr>
      <vt:lpstr>Klar til Aula – materiale for medarbejdere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Sara Sprogøe Jønsson</dc:creator>
  <cp:lastModifiedBy>Sara Sprogøe Jønsson</cp:lastModifiedBy>
  <cp:revision>3</cp:revision>
  <cp:lastPrinted>2019-05-20T06:57:24Z</cp:lastPrinted>
  <dcterms:created xsi:type="dcterms:W3CDTF">2019-02-13T10:47:59Z</dcterms:created>
  <dcterms:modified xsi:type="dcterms:W3CDTF">2019-08-08T12:49:02Z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58B8C369-DDCB-4545-90C4-8CEFB22A5BEF</vt:lpwstr>
  </property>
  <property fmtid="{D5CDD505-2E9C-101B-9397-08002B2CF9AE}" pid="3" name="ArticulatePath">
    <vt:lpwstr>Præsentation2</vt:lpwstr>
  </property>
  <property fmtid="{D5CDD505-2E9C-101B-9397-08002B2CF9AE}" pid="4" name="ContentTypeId">
    <vt:lpwstr>0x01010093C40F01F9004444BA26A5D18E76AFB3</vt:lpwstr>
  </property>
</Properties>
</file>