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2"/>
  </p:notesMasterIdLst>
  <p:sldIdLst>
    <p:sldId id="256" r:id="rId5"/>
    <p:sldId id="300" r:id="rId6"/>
    <p:sldId id="287" r:id="rId7"/>
    <p:sldId id="388" r:id="rId8"/>
    <p:sldId id="392" r:id="rId9"/>
    <p:sldId id="263" r:id="rId10"/>
    <p:sldId id="395" r:id="rId11"/>
    <p:sldId id="393" r:id="rId12"/>
    <p:sldId id="301" r:id="rId13"/>
    <p:sldId id="390" r:id="rId14"/>
    <p:sldId id="261" r:id="rId15"/>
    <p:sldId id="383" r:id="rId16"/>
    <p:sldId id="398" r:id="rId17"/>
    <p:sldId id="399" r:id="rId18"/>
    <p:sldId id="382" r:id="rId19"/>
    <p:sldId id="284" r:id="rId20"/>
    <p:sldId id="285" r:id="rId21"/>
    <p:sldId id="286" r:id="rId22"/>
    <p:sldId id="387" r:id="rId23"/>
    <p:sldId id="400" r:id="rId24"/>
    <p:sldId id="386" r:id="rId25"/>
    <p:sldId id="307" r:id="rId26"/>
    <p:sldId id="288" r:id="rId27"/>
    <p:sldId id="308" r:id="rId28"/>
    <p:sldId id="309" r:id="rId29"/>
    <p:sldId id="371" r:id="rId30"/>
    <p:sldId id="372" r:id="rId31"/>
    <p:sldId id="373" r:id="rId32"/>
    <p:sldId id="374" r:id="rId33"/>
    <p:sldId id="375" r:id="rId34"/>
    <p:sldId id="377" r:id="rId35"/>
    <p:sldId id="376" r:id="rId36"/>
    <p:sldId id="380" r:id="rId37"/>
    <p:sldId id="302" r:id="rId38"/>
    <p:sldId id="381" r:id="rId39"/>
    <p:sldId id="401" r:id="rId40"/>
    <p:sldId id="397" r:id="rId41"/>
  </p:sldIdLst>
  <p:sldSz cx="12192000" cy="6858000"/>
  <p:notesSz cx="6797675" cy="9926638"/>
  <p:custDataLst>
    <p:tags r:id="rId43"/>
  </p:custDataLst>
  <p:defaultTextStyle>
    <a:defPPr>
      <a:defRPr lang="da-DK"/>
    </a:defPPr>
    <a:lvl1pPr marL="0" algn="l" defTabSz="713203" rtl="0" eaLnBrk="1" latinLnBrk="0" hangingPunct="1">
      <a:defRPr sz="1404" kern="1200">
        <a:solidFill>
          <a:schemeClr val="tx1"/>
        </a:solidFill>
        <a:latin typeface="+mn-lt"/>
        <a:ea typeface="+mn-ea"/>
        <a:cs typeface="+mn-cs"/>
      </a:defRPr>
    </a:lvl1pPr>
    <a:lvl2pPr marL="356602" algn="l" defTabSz="713203" rtl="0" eaLnBrk="1" latinLnBrk="0" hangingPunct="1">
      <a:defRPr sz="1404" kern="1200">
        <a:solidFill>
          <a:schemeClr val="tx1"/>
        </a:solidFill>
        <a:latin typeface="+mn-lt"/>
        <a:ea typeface="+mn-ea"/>
        <a:cs typeface="+mn-cs"/>
      </a:defRPr>
    </a:lvl2pPr>
    <a:lvl3pPr marL="713203" algn="l" defTabSz="713203" rtl="0" eaLnBrk="1" latinLnBrk="0" hangingPunct="1">
      <a:defRPr sz="1404" kern="1200">
        <a:solidFill>
          <a:schemeClr val="tx1"/>
        </a:solidFill>
        <a:latin typeface="+mn-lt"/>
        <a:ea typeface="+mn-ea"/>
        <a:cs typeface="+mn-cs"/>
      </a:defRPr>
    </a:lvl3pPr>
    <a:lvl4pPr marL="1069805" algn="l" defTabSz="713203" rtl="0" eaLnBrk="1" latinLnBrk="0" hangingPunct="1">
      <a:defRPr sz="1404" kern="1200">
        <a:solidFill>
          <a:schemeClr val="tx1"/>
        </a:solidFill>
        <a:latin typeface="+mn-lt"/>
        <a:ea typeface="+mn-ea"/>
        <a:cs typeface="+mn-cs"/>
      </a:defRPr>
    </a:lvl4pPr>
    <a:lvl5pPr marL="1426407" algn="l" defTabSz="713203" rtl="0" eaLnBrk="1" latinLnBrk="0" hangingPunct="1">
      <a:defRPr sz="1404" kern="1200">
        <a:solidFill>
          <a:schemeClr val="tx1"/>
        </a:solidFill>
        <a:latin typeface="+mn-lt"/>
        <a:ea typeface="+mn-ea"/>
        <a:cs typeface="+mn-cs"/>
      </a:defRPr>
    </a:lvl5pPr>
    <a:lvl6pPr marL="1783009" algn="l" defTabSz="713203" rtl="0" eaLnBrk="1" latinLnBrk="0" hangingPunct="1">
      <a:defRPr sz="1404" kern="1200">
        <a:solidFill>
          <a:schemeClr val="tx1"/>
        </a:solidFill>
        <a:latin typeface="+mn-lt"/>
        <a:ea typeface="+mn-ea"/>
        <a:cs typeface="+mn-cs"/>
      </a:defRPr>
    </a:lvl6pPr>
    <a:lvl7pPr marL="2139610" algn="l" defTabSz="713203" rtl="0" eaLnBrk="1" latinLnBrk="0" hangingPunct="1">
      <a:defRPr sz="1404" kern="1200">
        <a:solidFill>
          <a:schemeClr val="tx1"/>
        </a:solidFill>
        <a:latin typeface="+mn-lt"/>
        <a:ea typeface="+mn-ea"/>
        <a:cs typeface="+mn-cs"/>
      </a:defRPr>
    </a:lvl7pPr>
    <a:lvl8pPr marL="2496212" algn="l" defTabSz="713203" rtl="0" eaLnBrk="1" latinLnBrk="0" hangingPunct="1">
      <a:defRPr sz="1404" kern="1200">
        <a:solidFill>
          <a:schemeClr val="tx1"/>
        </a:solidFill>
        <a:latin typeface="+mn-lt"/>
        <a:ea typeface="+mn-ea"/>
        <a:cs typeface="+mn-cs"/>
      </a:defRPr>
    </a:lvl8pPr>
    <a:lvl9pPr marL="2852814" algn="l" defTabSz="713203"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rsten Kåg Mortensen" initials="KKM" lastIdx="2" clrIdx="0">
    <p:extLst>
      <p:ext uri="{19B8F6BF-5375-455C-9EA6-DF929625EA0E}">
        <p15:presenceInfo xmlns:p15="http://schemas.microsoft.com/office/powerpoint/2012/main" userId="S::kikm@aarhus.dk::2896b428-d8dc-44d6-8e1d-b69bb07677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E61D5"/>
    <a:srgbClr val="128994"/>
    <a:srgbClr val="E32F4A"/>
    <a:srgbClr val="002E55"/>
    <a:srgbClr val="2F95BF"/>
    <a:srgbClr val="FFF123"/>
    <a:srgbClr val="10BDB7"/>
    <a:srgbClr val="FFFFFF"/>
    <a:srgbClr val="F34E2F"/>
    <a:srgbClr val="1763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5F17D3-FABB-467D-9FA3-C2D0C7D1C9B9}" v="1" dt="2019-02-08T08:51:23.838"/>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itha Susanne Olsen" userId="S::zso@aarhus.dk::ab67079a-6ca3-46cb-b4df-e52c81af4bc2" providerId="AD" clId="Web-{06D1DB01-A084-4235-8A0B-1BF395C19152}"/>
    <pc:docChg chg="addSld">
      <pc:chgData name="Zitha Susanne Olsen" userId="S::zso@aarhus.dk::ab67079a-6ca3-46cb-b4df-e52c81af4bc2" providerId="AD" clId="Web-{06D1DB01-A084-4235-8A0B-1BF395C19152}" dt="2019-02-19T12:41:35.445" v="0"/>
      <pc:docMkLst>
        <pc:docMk/>
      </pc:docMkLst>
      <pc:sldChg chg="add replId">
        <pc:chgData name="Zitha Susanne Olsen" userId="S::zso@aarhus.dk::ab67079a-6ca3-46cb-b4df-e52c81af4bc2" providerId="AD" clId="Web-{06D1DB01-A084-4235-8A0B-1BF395C19152}" dt="2019-02-19T12:41:35.445" v="0"/>
        <pc:sldMkLst>
          <pc:docMk/>
          <pc:sldMk cId="2864311085" sldId="401"/>
        </pc:sldMkLst>
      </pc:sldChg>
    </pc:docChg>
  </pc:docChgLst>
  <pc:docChgLst>
    <pc:chgData name="Ida Maria Skovgaard Westermann" userId="4fa0f146-263e-45f7-9956-b88ac5233350" providerId="ADAL" clId="{40D99C23-1024-4F76-82DD-441386376213}"/>
    <pc:docChg chg="modSld">
      <pc:chgData name="Ida Maria Skovgaard Westermann" userId="4fa0f146-263e-45f7-9956-b88ac5233350" providerId="ADAL" clId="{40D99C23-1024-4F76-82DD-441386376213}" dt="2019-02-05T13:55:08.787" v="389" actId="20577"/>
      <pc:docMkLst>
        <pc:docMk/>
      </pc:docMkLst>
      <pc:sldChg chg="modSp">
        <pc:chgData name="Ida Maria Skovgaard Westermann" userId="4fa0f146-263e-45f7-9956-b88ac5233350" providerId="ADAL" clId="{40D99C23-1024-4F76-82DD-441386376213}" dt="2019-02-05T13:55:08.787" v="389" actId="20577"/>
        <pc:sldMkLst>
          <pc:docMk/>
          <pc:sldMk cId="1988833137" sldId="397"/>
        </pc:sldMkLst>
        <pc:spChg chg="mod">
          <ac:chgData name="Ida Maria Skovgaard Westermann" userId="4fa0f146-263e-45f7-9956-b88ac5233350" providerId="ADAL" clId="{40D99C23-1024-4F76-82DD-441386376213}" dt="2019-02-05T13:55:08.787" v="389" actId="20577"/>
          <ac:spMkLst>
            <pc:docMk/>
            <pc:sldMk cId="1988833137" sldId="397"/>
            <ac:spMk id="4" creationId="{0F315B3B-891A-40F1-87ED-50F6F28CFC51}"/>
          </ac:spMkLst>
        </pc:spChg>
      </pc:sldChg>
    </pc:docChg>
  </pc:docChgLst>
  <pc:docChgLst>
    <pc:chgData name="Martin Østergaard Mortensen" userId="S::maom@aarhus.dk::6e7e49f8-df92-4f2e-896b-ca62976f2372" providerId="AD" clId="Web-{C55F17D3-FABB-467D-9FA3-C2D0C7D1C9B9}"/>
    <pc:docChg chg="modSld">
      <pc:chgData name="Martin Østergaard Mortensen" userId="S::maom@aarhus.dk::6e7e49f8-df92-4f2e-896b-ca62976f2372" providerId="AD" clId="Web-{C55F17D3-FABB-467D-9FA3-C2D0C7D1C9B9}" dt="2019-02-08T08:51:25.213" v="1"/>
      <pc:docMkLst>
        <pc:docMk/>
      </pc:docMkLst>
      <pc:sldChg chg="delSp modSp">
        <pc:chgData name="Martin Østergaard Mortensen" userId="S::maom@aarhus.dk::6e7e49f8-df92-4f2e-896b-ca62976f2372" providerId="AD" clId="Web-{C55F17D3-FABB-467D-9FA3-C2D0C7D1C9B9}" dt="2019-02-08T08:51:25.213" v="1"/>
        <pc:sldMkLst>
          <pc:docMk/>
          <pc:sldMk cId="1711661666" sldId="392"/>
        </pc:sldMkLst>
        <pc:spChg chg="del mod">
          <ac:chgData name="Martin Østergaard Mortensen" userId="S::maom@aarhus.dk::6e7e49f8-df92-4f2e-896b-ca62976f2372" providerId="AD" clId="Web-{C55F17D3-FABB-467D-9FA3-C2D0C7D1C9B9}" dt="2019-02-08T08:51:25.213" v="1"/>
          <ac:spMkLst>
            <pc:docMk/>
            <pc:sldMk cId="1711661666" sldId="392"/>
            <ac:spMk id="5" creationId="{18A77FCC-7A67-4804-893B-CFCC6A4CB52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0044AD23-51AC-4E03-A45E-80EE2BB7A9F8}" type="datetimeFigureOut">
              <a:rPr lang="da-DK" smtClean="0"/>
              <a:t>21-02-2019</a:t>
            </a:fld>
            <a:endParaRPr lang="da-DK"/>
          </a:p>
        </p:txBody>
      </p:sp>
      <p:sp>
        <p:nvSpPr>
          <p:cNvPr id="4" name="Pladsholder til slidebillede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F566856C-1270-41DC-A6F7-50545A246C19}" type="slidenum">
              <a:rPr lang="da-DK" smtClean="0"/>
              <a:t>‹nr.›</a:t>
            </a:fld>
            <a:endParaRPr lang="da-DK"/>
          </a:p>
        </p:txBody>
      </p:sp>
    </p:spTree>
    <p:extLst>
      <p:ext uri="{BB962C8B-B14F-4D97-AF65-F5344CB8AC3E}">
        <p14:creationId xmlns:p14="http://schemas.microsoft.com/office/powerpoint/2010/main" val="2116687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1</a:t>
            </a:fld>
            <a:endParaRPr lang="da-DK"/>
          </a:p>
        </p:txBody>
      </p:sp>
    </p:spTree>
    <p:extLst>
      <p:ext uri="{BB962C8B-B14F-4D97-AF65-F5344CB8AC3E}">
        <p14:creationId xmlns:p14="http://schemas.microsoft.com/office/powerpoint/2010/main" val="1284027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22</a:t>
            </a:fld>
            <a:endParaRPr lang="da-DK"/>
          </a:p>
        </p:txBody>
      </p:sp>
    </p:spTree>
    <p:extLst>
      <p:ext uri="{BB962C8B-B14F-4D97-AF65-F5344CB8AC3E}">
        <p14:creationId xmlns:p14="http://schemas.microsoft.com/office/powerpoint/2010/main" val="3814896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23</a:t>
            </a:fld>
            <a:endParaRPr lang="da-DK"/>
          </a:p>
        </p:txBody>
      </p:sp>
    </p:spTree>
    <p:extLst>
      <p:ext uri="{BB962C8B-B14F-4D97-AF65-F5344CB8AC3E}">
        <p14:creationId xmlns:p14="http://schemas.microsoft.com/office/powerpoint/2010/main" val="2161140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24</a:t>
            </a:fld>
            <a:endParaRPr lang="da-DK"/>
          </a:p>
        </p:txBody>
      </p:sp>
    </p:spTree>
    <p:extLst>
      <p:ext uri="{BB962C8B-B14F-4D97-AF65-F5344CB8AC3E}">
        <p14:creationId xmlns:p14="http://schemas.microsoft.com/office/powerpoint/2010/main" val="1484646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25</a:t>
            </a:fld>
            <a:endParaRPr lang="da-DK"/>
          </a:p>
        </p:txBody>
      </p:sp>
    </p:spTree>
    <p:extLst>
      <p:ext uri="{BB962C8B-B14F-4D97-AF65-F5344CB8AC3E}">
        <p14:creationId xmlns:p14="http://schemas.microsoft.com/office/powerpoint/2010/main" val="2051749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26</a:t>
            </a:fld>
            <a:endParaRPr lang="da-DK"/>
          </a:p>
        </p:txBody>
      </p:sp>
    </p:spTree>
    <p:extLst>
      <p:ext uri="{BB962C8B-B14F-4D97-AF65-F5344CB8AC3E}">
        <p14:creationId xmlns:p14="http://schemas.microsoft.com/office/powerpoint/2010/main" val="604882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27</a:t>
            </a:fld>
            <a:endParaRPr lang="da-DK"/>
          </a:p>
        </p:txBody>
      </p:sp>
    </p:spTree>
    <p:extLst>
      <p:ext uri="{BB962C8B-B14F-4D97-AF65-F5344CB8AC3E}">
        <p14:creationId xmlns:p14="http://schemas.microsoft.com/office/powerpoint/2010/main" val="2038052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28</a:t>
            </a:fld>
            <a:endParaRPr lang="da-DK"/>
          </a:p>
        </p:txBody>
      </p:sp>
    </p:spTree>
    <p:extLst>
      <p:ext uri="{BB962C8B-B14F-4D97-AF65-F5344CB8AC3E}">
        <p14:creationId xmlns:p14="http://schemas.microsoft.com/office/powerpoint/2010/main" val="2399017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29</a:t>
            </a:fld>
            <a:endParaRPr lang="da-DK"/>
          </a:p>
        </p:txBody>
      </p:sp>
    </p:spTree>
    <p:extLst>
      <p:ext uri="{BB962C8B-B14F-4D97-AF65-F5344CB8AC3E}">
        <p14:creationId xmlns:p14="http://schemas.microsoft.com/office/powerpoint/2010/main" val="2220128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30</a:t>
            </a:fld>
            <a:endParaRPr lang="da-DK"/>
          </a:p>
        </p:txBody>
      </p:sp>
    </p:spTree>
    <p:extLst>
      <p:ext uri="{BB962C8B-B14F-4D97-AF65-F5344CB8AC3E}">
        <p14:creationId xmlns:p14="http://schemas.microsoft.com/office/powerpoint/2010/main" val="2403563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31</a:t>
            </a:fld>
            <a:endParaRPr lang="da-DK"/>
          </a:p>
        </p:txBody>
      </p:sp>
    </p:spTree>
    <p:extLst>
      <p:ext uri="{BB962C8B-B14F-4D97-AF65-F5344CB8AC3E}">
        <p14:creationId xmlns:p14="http://schemas.microsoft.com/office/powerpoint/2010/main" val="207491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2</a:t>
            </a:fld>
            <a:endParaRPr lang="da-DK"/>
          </a:p>
        </p:txBody>
      </p:sp>
    </p:spTree>
    <p:extLst>
      <p:ext uri="{BB962C8B-B14F-4D97-AF65-F5344CB8AC3E}">
        <p14:creationId xmlns:p14="http://schemas.microsoft.com/office/powerpoint/2010/main" val="196189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32</a:t>
            </a:fld>
            <a:endParaRPr lang="da-DK"/>
          </a:p>
        </p:txBody>
      </p:sp>
    </p:spTree>
    <p:extLst>
      <p:ext uri="{BB962C8B-B14F-4D97-AF65-F5344CB8AC3E}">
        <p14:creationId xmlns:p14="http://schemas.microsoft.com/office/powerpoint/2010/main" val="4219276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33</a:t>
            </a:fld>
            <a:endParaRPr lang="da-DK"/>
          </a:p>
        </p:txBody>
      </p:sp>
    </p:spTree>
    <p:extLst>
      <p:ext uri="{BB962C8B-B14F-4D97-AF65-F5344CB8AC3E}">
        <p14:creationId xmlns:p14="http://schemas.microsoft.com/office/powerpoint/2010/main" val="1622563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34</a:t>
            </a:fld>
            <a:endParaRPr lang="da-DK"/>
          </a:p>
        </p:txBody>
      </p:sp>
    </p:spTree>
    <p:extLst>
      <p:ext uri="{BB962C8B-B14F-4D97-AF65-F5344CB8AC3E}">
        <p14:creationId xmlns:p14="http://schemas.microsoft.com/office/powerpoint/2010/main" val="902179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3</a:t>
            </a:fld>
            <a:endParaRPr lang="da-DK"/>
          </a:p>
        </p:txBody>
      </p:sp>
    </p:spTree>
    <p:extLst>
      <p:ext uri="{BB962C8B-B14F-4D97-AF65-F5344CB8AC3E}">
        <p14:creationId xmlns:p14="http://schemas.microsoft.com/office/powerpoint/2010/main" val="3294869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9</a:t>
            </a:fld>
            <a:endParaRPr lang="da-DK"/>
          </a:p>
        </p:txBody>
      </p:sp>
    </p:spTree>
    <p:extLst>
      <p:ext uri="{BB962C8B-B14F-4D97-AF65-F5344CB8AC3E}">
        <p14:creationId xmlns:p14="http://schemas.microsoft.com/office/powerpoint/2010/main" val="440569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12</a:t>
            </a:fld>
            <a:endParaRPr lang="da-DK"/>
          </a:p>
        </p:txBody>
      </p:sp>
    </p:spTree>
    <p:extLst>
      <p:ext uri="{BB962C8B-B14F-4D97-AF65-F5344CB8AC3E}">
        <p14:creationId xmlns:p14="http://schemas.microsoft.com/office/powerpoint/2010/main" val="2898782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16</a:t>
            </a:fld>
            <a:endParaRPr lang="da-DK"/>
          </a:p>
        </p:txBody>
      </p:sp>
    </p:spTree>
    <p:extLst>
      <p:ext uri="{BB962C8B-B14F-4D97-AF65-F5344CB8AC3E}">
        <p14:creationId xmlns:p14="http://schemas.microsoft.com/office/powerpoint/2010/main" val="3445089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17</a:t>
            </a:fld>
            <a:endParaRPr lang="da-DK"/>
          </a:p>
        </p:txBody>
      </p:sp>
    </p:spTree>
    <p:extLst>
      <p:ext uri="{BB962C8B-B14F-4D97-AF65-F5344CB8AC3E}">
        <p14:creationId xmlns:p14="http://schemas.microsoft.com/office/powerpoint/2010/main" val="561886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18</a:t>
            </a:fld>
            <a:endParaRPr lang="da-DK"/>
          </a:p>
        </p:txBody>
      </p:sp>
    </p:spTree>
    <p:extLst>
      <p:ext uri="{BB962C8B-B14F-4D97-AF65-F5344CB8AC3E}">
        <p14:creationId xmlns:p14="http://schemas.microsoft.com/office/powerpoint/2010/main" val="3844421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566856C-1270-41DC-A6F7-50545A246C19}" type="slidenum">
              <a:rPr lang="da-DK" smtClean="0"/>
              <a:t>19</a:t>
            </a:fld>
            <a:endParaRPr lang="da-DK"/>
          </a:p>
        </p:txBody>
      </p:sp>
    </p:spTree>
    <p:extLst>
      <p:ext uri="{BB962C8B-B14F-4D97-AF65-F5344CB8AC3E}">
        <p14:creationId xmlns:p14="http://schemas.microsoft.com/office/powerpoint/2010/main" val="190114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p:nvPicPr>
        <p:blipFill rotWithShape="1">
          <a:blip r:embed="rId2"/>
          <a:srcRect l="6131" t="1" r="1" b="46919"/>
          <a:stretch/>
        </p:blipFill>
        <p:spPr>
          <a:xfrm>
            <a:off x="1" y="2113707"/>
            <a:ext cx="9322105" cy="4744292"/>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p:nvPicPr>
        <p:blipFill>
          <a:blip r:embed="rId3"/>
          <a:stretch>
            <a:fillRect/>
          </a:stretch>
        </p:blipFill>
        <p:spPr>
          <a:xfrm>
            <a:off x="1270000" y="5772632"/>
            <a:ext cx="2105259" cy="761519"/>
          </a:xfrm>
          <a:prstGeom prst="rect">
            <a:avLst/>
          </a:prstGeom>
        </p:spPr>
      </p:pic>
      <p:sp>
        <p:nvSpPr>
          <p:cNvPr id="2" name="Title 1"/>
          <p:cNvSpPr>
            <a:spLocks noGrp="1"/>
          </p:cNvSpPr>
          <p:nvPr>
            <p:ph type="ctrTitle"/>
          </p:nvPr>
        </p:nvSpPr>
        <p:spPr>
          <a:xfrm>
            <a:off x="1297517" y="1658621"/>
            <a:ext cx="9144000" cy="1199251"/>
          </a:xfrm>
        </p:spPr>
        <p:txBody>
          <a:bodyPr lIns="0" tIns="0" rIns="0" bIns="0" anchor="t" anchorCtr="0">
            <a:noAutofit/>
          </a:bodyPr>
          <a:lstStyle>
            <a:lvl1pPr algn="l">
              <a:lnSpc>
                <a:spcPct val="80000"/>
              </a:lnSpc>
              <a:defRPr sz="4320" b="0" i="0">
                <a:solidFill>
                  <a:schemeClr val="bg1"/>
                </a:solidFill>
                <a:latin typeface="Calibri" panose="020F0502020204030204" pitchFamily="34" charset="0"/>
                <a:cs typeface="Calibri" panose="020F0502020204030204" pitchFamily="34" charset="0"/>
              </a:defRPr>
            </a:lvl1pPr>
          </a:lstStyle>
          <a:p>
            <a:r>
              <a:rPr lang="da-DK"/>
              <a:t>Klik for at redigere titeltypografien i masteren</a:t>
            </a:r>
            <a:endParaRPr lang="en-US"/>
          </a:p>
        </p:txBody>
      </p:sp>
      <p:sp>
        <p:nvSpPr>
          <p:cNvPr id="3" name="Subtitle 2"/>
          <p:cNvSpPr>
            <a:spLocks noGrp="1"/>
          </p:cNvSpPr>
          <p:nvPr>
            <p:ph type="subTitle" idx="1"/>
          </p:nvPr>
        </p:nvSpPr>
        <p:spPr>
          <a:xfrm>
            <a:off x="1297517" y="3012103"/>
            <a:ext cx="9144000" cy="1655762"/>
          </a:xfrm>
        </p:spPr>
        <p:txBody>
          <a:bodyPr lIns="0" tIns="0" rIns="0" bIns="0">
            <a:noAutofit/>
          </a:bodyPr>
          <a:lstStyle>
            <a:lvl1pPr marL="0" indent="0" algn="l">
              <a:buNone/>
              <a:defRPr sz="1920">
                <a:solidFill>
                  <a:schemeClr val="bg1"/>
                </a:solidFill>
                <a:latin typeface="Calibri" panose="020F0502020204030204" pitchFamily="34" charset="0"/>
                <a:cs typeface="Calibri" panose="020F0502020204030204" pitchFamily="34" charset="0"/>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a-DK"/>
              <a:t>Klik for at redigere undertiteltypografien i masteren</a:t>
            </a:r>
            <a:endParaRPr lang="en-US"/>
          </a:p>
        </p:txBody>
      </p:sp>
      <p:sp>
        <p:nvSpPr>
          <p:cNvPr id="5" name="Footer Placeholder 4"/>
          <p:cNvSpPr>
            <a:spLocks noGrp="1"/>
          </p:cNvSpPr>
          <p:nvPr>
            <p:ph type="ftr" sz="quarter" idx="11"/>
          </p:nvPr>
        </p:nvSpPr>
        <p:spPr>
          <a:xfrm>
            <a:off x="4038600" y="7076073"/>
            <a:ext cx="4114800" cy="365125"/>
          </a:xfrm>
          <a:prstGeom prst="rect">
            <a:avLst/>
          </a:prstGeom>
        </p:spPr>
        <p:txBody>
          <a:bodyPr/>
          <a:lstStyle/>
          <a:p>
            <a:endParaRPr lang="da-DK"/>
          </a:p>
        </p:txBody>
      </p:sp>
      <p:pic>
        <p:nvPicPr>
          <p:cNvPr id="11" name="Billede 10">
            <a:extLst>
              <a:ext uri="{FF2B5EF4-FFF2-40B4-BE49-F238E27FC236}">
                <a16:creationId xmlns:a16="http://schemas.microsoft.com/office/drawing/2014/main" id="{786771B9-0C4B-4007-9B83-3E93067647DF}"/>
              </a:ext>
            </a:extLst>
          </p:cNvPr>
          <p:cNvPicPr>
            <a:picLocks noChangeAspect="1"/>
          </p:cNvPicPr>
          <p:nvPr/>
        </p:nvPicPr>
        <p:blipFill>
          <a:blip r:embed="rId4"/>
          <a:stretch>
            <a:fillRect/>
          </a:stretch>
        </p:blipFill>
        <p:spPr>
          <a:xfrm>
            <a:off x="9896105" y="5679300"/>
            <a:ext cx="1905225" cy="904288"/>
          </a:xfrm>
          <a:prstGeom prst="rect">
            <a:avLst/>
          </a:prstGeom>
        </p:spPr>
      </p:pic>
      <p:pic>
        <p:nvPicPr>
          <p:cNvPr id="9" name="Billede 8">
            <a:extLst>
              <a:ext uri="{FF2B5EF4-FFF2-40B4-BE49-F238E27FC236}">
                <a16:creationId xmlns:a16="http://schemas.microsoft.com/office/drawing/2014/main" id="{8D58DCA8-DEB7-4EB1-9C1D-5A00B6604B83}"/>
              </a:ext>
            </a:extLst>
          </p:cNvPr>
          <p:cNvPicPr>
            <a:picLocks noChangeAspect="1"/>
          </p:cNvPicPr>
          <p:nvPr/>
        </p:nvPicPr>
        <p:blipFill>
          <a:blip r:embed="rId5"/>
          <a:stretch>
            <a:fillRect/>
          </a:stretch>
        </p:blipFill>
        <p:spPr>
          <a:xfrm>
            <a:off x="9253310" y="60079"/>
            <a:ext cx="2987777" cy="1345639"/>
          </a:xfrm>
          <a:prstGeom prst="rect">
            <a:avLst/>
          </a:prstGeom>
        </p:spPr>
      </p:pic>
    </p:spTree>
    <p:extLst>
      <p:ext uri="{BB962C8B-B14F-4D97-AF65-F5344CB8AC3E}">
        <p14:creationId xmlns:p14="http://schemas.microsoft.com/office/powerpoint/2010/main" val="4148651217"/>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2_Titel og indho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8645016-76ED-4EE3-8FFC-B30B39DED5E0}"/>
              </a:ext>
            </a:extLst>
          </p:cNvPr>
          <p:cNvPicPr>
            <a:picLocks noChangeAspect="1"/>
          </p:cNvPicPr>
          <p:nvPr/>
        </p:nvPicPr>
        <p:blipFill>
          <a:blip r:embed="rId2"/>
          <a:stretch>
            <a:fillRect/>
          </a:stretch>
        </p:blipFill>
        <p:spPr>
          <a:xfrm>
            <a:off x="8283697" y="0"/>
            <a:ext cx="5080000" cy="685800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3"/>
          <a:stretch>
            <a:fillRect/>
          </a:stretch>
        </p:blipFill>
        <p:spPr>
          <a:xfrm>
            <a:off x="820983" y="6237715"/>
            <a:ext cx="832679" cy="301199"/>
          </a:xfrm>
          <a:prstGeom prst="rect">
            <a:avLst/>
          </a:prstGeom>
        </p:spPr>
      </p:pic>
      <p:pic>
        <p:nvPicPr>
          <p:cNvPr id="15" name="Billede 14">
            <a:extLst>
              <a:ext uri="{FF2B5EF4-FFF2-40B4-BE49-F238E27FC236}">
                <a16:creationId xmlns:a16="http://schemas.microsoft.com/office/drawing/2014/main" id="{2929B431-9BD3-4E8A-82C6-0CDCF3DA161C}"/>
              </a:ext>
            </a:extLst>
          </p:cNvPr>
          <p:cNvPicPr>
            <a:picLocks noChangeAspect="1"/>
          </p:cNvPicPr>
          <p:nvPr/>
        </p:nvPicPr>
        <p:blipFill rotWithShape="1">
          <a:blip r:embed="rId4"/>
          <a:srcRect t="5812" r="31420" b="11550"/>
          <a:stretch/>
        </p:blipFill>
        <p:spPr>
          <a:xfrm>
            <a:off x="4391422" y="2"/>
            <a:ext cx="8144933" cy="6857999"/>
          </a:xfrm>
          <a:prstGeom prst="rect">
            <a:avLst/>
          </a:prstGeom>
        </p:spPr>
      </p:pic>
    </p:spTree>
    <p:extLst>
      <p:ext uri="{BB962C8B-B14F-4D97-AF65-F5344CB8AC3E}">
        <p14:creationId xmlns:p14="http://schemas.microsoft.com/office/powerpoint/2010/main" val="2128180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E84D96DD-CD55-470E-99C7-FCDCADA64D82}"/>
              </a:ext>
            </a:extLst>
          </p:cNvPr>
          <p:cNvPicPr>
            <a:picLocks noChangeAspect="1"/>
          </p:cNvPicPr>
          <p:nvPr/>
        </p:nvPicPr>
        <p:blipFill>
          <a:blip r:embed="rId2"/>
          <a:stretch>
            <a:fillRect/>
          </a:stretch>
        </p:blipFill>
        <p:spPr>
          <a:xfrm>
            <a:off x="5198944" y="0"/>
            <a:ext cx="11430000" cy="6858000"/>
          </a:xfrm>
          <a:prstGeom prst="rect">
            <a:avLst/>
          </a:prstGeom>
        </p:spPr>
      </p:pic>
      <p:pic>
        <p:nvPicPr>
          <p:cNvPr id="11" name="Billede 10">
            <a:extLst>
              <a:ext uri="{FF2B5EF4-FFF2-40B4-BE49-F238E27FC236}">
                <a16:creationId xmlns:a16="http://schemas.microsoft.com/office/drawing/2014/main" id="{BCEACBA7-A9C8-4585-AA0D-1E4A59D9E96E}"/>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5" name="Titel 15">
            <a:extLst>
              <a:ext uri="{FF2B5EF4-FFF2-40B4-BE49-F238E27FC236}">
                <a16:creationId xmlns:a16="http://schemas.microsoft.com/office/drawing/2014/main" id="{700EA361-643F-4CAB-9597-F8FDCBCECD9B}"/>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6" name="Pladsholder til tekst 22">
            <a:extLst>
              <a:ext uri="{FF2B5EF4-FFF2-40B4-BE49-F238E27FC236}">
                <a16:creationId xmlns:a16="http://schemas.microsoft.com/office/drawing/2014/main" id="{B7B48C13-BD93-4E1B-9456-285902489C90}"/>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7" name="Pladsholder til tekst 24">
            <a:extLst>
              <a:ext uri="{FF2B5EF4-FFF2-40B4-BE49-F238E27FC236}">
                <a16:creationId xmlns:a16="http://schemas.microsoft.com/office/drawing/2014/main" id="{2A941B51-9823-452D-AD17-66EAA5722CF9}"/>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8" name="Billede 7">
            <a:extLst>
              <a:ext uri="{FF2B5EF4-FFF2-40B4-BE49-F238E27FC236}">
                <a16:creationId xmlns:a16="http://schemas.microsoft.com/office/drawing/2014/main" id="{D8939471-0D22-4DD2-BBF2-1C71599CD9DD}"/>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474255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el og indho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274D0406-323E-0D43-8C60-996658180A55}"/>
              </a:ext>
            </a:extLst>
          </p:cNvPr>
          <p:cNvPicPr>
            <a:picLocks noChangeAspect="1"/>
          </p:cNvPicPr>
          <p:nvPr/>
        </p:nvPicPr>
        <p:blipFill rotWithShape="1">
          <a:blip r:embed="rId2"/>
          <a:srcRect l="27164" t="-16854" r="4256" b="77660"/>
          <a:stretch/>
        </p:blipFill>
        <p:spPr>
          <a:xfrm>
            <a:off x="4047067" y="3605350"/>
            <a:ext cx="8144933" cy="325265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1994536"/>
            <a:ext cx="8984585"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741559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8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27F4CB8-748C-E04E-84E9-6C7174910F94}"/>
              </a:ext>
            </a:extLst>
          </p:cNvPr>
          <p:cNvPicPr>
            <a:picLocks noChangeAspect="1"/>
          </p:cNvPicPr>
          <p:nvPr/>
        </p:nvPicPr>
        <p:blipFill rotWithShape="1">
          <a:blip r:embed="rId2"/>
          <a:srcRect r="682" b="6657"/>
          <a:stretch/>
        </p:blipFill>
        <p:spPr>
          <a:xfrm>
            <a:off x="1" y="0"/>
            <a:ext cx="12191999" cy="6858000"/>
          </a:xfrm>
          <a:prstGeom prst="rect">
            <a:avLst/>
          </a:prstGeom>
        </p:spPr>
      </p:pic>
      <p:pic>
        <p:nvPicPr>
          <p:cNvPr id="12" name="Billede 11">
            <a:extLst>
              <a:ext uri="{FF2B5EF4-FFF2-40B4-BE49-F238E27FC236}">
                <a16:creationId xmlns:a16="http://schemas.microsoft.com/office/drawing/2014/main" id="{6173725E-F125-1A49-AB08-CF61964002FA}"/>
              </a:ext>
            </a:extLst>
          </p:cNvPr>
          <p:cNvPicPr>
            <a:picLocks noChangeAspect="1"/>
          </p:cNvPicPr>
          <p:nvPr/>
        </p:nvPicPr>
        <p:blipFill rotWithShape="1">
          <a:blip r:embed="rId3">
            <a:alphaModFix amt="70000"/>
          </a:blip>
          <a:srcRect l="-1" r="26539" b="60967"/>
          <a:stretch/>
        </p:blipFill>
        <p:spPr>
          <a:xfrm>
            <a:off x="5836800" y="3818881"/>
            <a:ext cx="6355200" cy="3039120"/>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1994536"/>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7714E126-39B4-E64E-A629-2D16884766C9}"/>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4189589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el og indhold">
    <p:bg>
      <p:bgPr>
        <a:solidFill>
          <a:srgbClr val="34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5839037" y="3817538"/>
            <a:ext cx="6352963" cy="3040462"/>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450687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9_Titel og indhold">
    <p:bg>
      <p:bgPr>
        <a:solidFill>
          <a:srgbClr val="45B7C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D3D39DC-B166-7A45-AE68-9A7F130617BC}"/>
              </a:ext>
            </a:extLst>
          </p:cNvPr>
          <p:cNvPicPr>
            <a:picLocks noChangeAspect="1"/>
          </p:cNvPicPr>
          <p:nvPr/>
        </p:nvPicPr>
        <p:blipFill rotWithShape="1">
          <a:blip r:embed="rId2"/>
          <a:srcRect r="27242" b="61310"/>
          <a:stretch/>
        </p:blipFill>
        <p:spPr>
          <a:xfrm>
            <a:off x="5839037" y="3817538"/>
            <a:ext cx="6352963" cy="3040462"/>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39995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0_Titel og indhold">
    <p:bg>
      <p:bgPr>
        <a:solidFill>
          <a:srgbClr val="2091A2"/>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2786D59D-BD04-8F44-9FD3-56EBF47B23D1}"/>
              </a:ext>
            </a:extLst>
          </p:cNvPr>
          <p:cNvPicPr>
            <a:picLocks noChangeAspect="1"/>
          </p:cNvPicPr>
          <p:nvPr/>
        </p:nvPicPr>
        <p:blipFill rotWithShape="1">
          <a:blip r:embed="rId2"/>
          <a:srcRect r="26539" b="60967"/>
          <a:stretch/>
        </p:blipFill>
        <p:spPr>
          <a:xfrm>
            <a:off x="5836801" y="3818881"/>
            <a:ext cx="6355200" cy="303912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425170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1_Titel og indhold">
    <p:bg>
      <p:bgPr>
        <a:solidFill>
          <a:srgbClr val="007A8D"/>
        </a:solidFill>
        <a:effectLst/>
      </p:bgPr>
    </p:bg>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E95201FA-75DE-2C4A-A557-5E1EDD1DE041}"/>
              </a:ext>
            </a:extLst>
          </p:cNvPr>
          <p:cNvPicPr>
            <a:picLocks noChangeAspect="1"/>
          </p:cNvPicPr>
          <p:nvPr/>
        </p:nvPicPr>
        <p:blipFill rotWithShape="1">
          <a:blip r:embed="rId2"/>
          <a:srcRect r="26539" b="60967"/>
          <a:stretch/>
        </p:blipFill>
        <p:spPr>
          <a:xfrm>
            <a:off x="5836801" y="3818881"/>
            <a:ext cx="6355200" cy="3039120"/>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8984868" cy="725028"/>
          </a:xfrm>
        </p:spPr>
        <p:txBody>
          <a:bodyPr/>
          <a:lstStyle>
            <a:lvl1pPr>
              <a:defRPr>
                <a:solidFill>
                  <a:schemeClr val="bg1"/>
                </a:solidFill>
              </a:defRPr>
            </a:lvl1pPr>
          </a:lstStyle>
          <a:p>
            <a:r>
              <a:rPr lang="da-DK"/>
              <a:t>Overskrift skal stå her</a:t>
            </a:r>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chemeClr val="bg1"/>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2013844"/>
            <a:ext cx="8984585" cy="3480436"/>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da-DK"/>
              <a:t>Indhold og punktopstilling</a:t>
            </a:r>
          </a:p>
          <a:p>
            <a:pPr lvl="1"/>
            <a:r>
              <a:rPr lang="da-DK"/>
              <a:t>Andet niveau</a:t>
            </a:r>
          </a:p>
          <a:p>
            <a:pPr lvl="2"/>
            <a:r>
              <a:rPr lang="da-DK"/>
              <a:t>Tredje niveau</a:t>
            </a:r>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234235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Titel og indhold">
    <p:bg>
      <p:bgPr>
        <a:solidFill>
          <a:srgbClr val="34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lvl1pPr>
              <a:defRPr>
                <a:solidFill>
                  <a:schemeClr val="bg1"/>
                </a:solidFill>
              </a:defRPr>
            </a:lvl1pPr>
          </a:lstStyle>
          <a:p>
            <a:endParaRPr lang="da-DK"/>
          </a:p>
        </p:txBody>
      </p:sp>
      <p:pic>
        <p:nvPicPr>
          <p:cNvPr id="11" name="Billede 10">
            <a:extLst>
              <a:ext uri="{FF2B5EF4-FFF2-40B4-BE49-F238E27FC236}">
                <a16:creationId xmlns:a16="http://schemas.microsoft.com/office/drawing/2014/main" id="{78C3B46C-0A76-664F-B358-7A897B0F05D8}"/>
              </a:ext>
            </a:extLst>
          </p:cNvPr>
          <p:cNvPicPr>
            <a:picLocks noChangeAspect="1"/>
          </p:cNvPicPr>
          <p:nvPr/>
        </p:nvPicPr>
        <p:blipFill>
          <a:blip r:embed="rId2"/>
          <a:stretch>
            <a:fillRect/>
          </a:stretch>
        </p:blipFill>
        <p:spPr>
          <a:xfrm>
            <a:off x="820983" y="6237715"/>
            <a:ext cx="832679" cy="301199"/>
          </a:xfrm>
          <a:prstGeom prst="rect">
            <a:avLst/>
          </a:prstGeom>
        </p:spPr>
      </p:pic>
      <p:sp>
        <p:nvSpPr>
          <p:cNvPr id="4" name="Pladsholder til indhold 3">
            <a:extLst>
              <a:ext uri="{FF2B5EF4-FFF2-40B4-BE49-F238E27FC236}">
                <a16:creationId xmlns:a16="http://schemas.microsoft.com/office/drawing/2014/main" id="{35B697E9-8A92-D243-8D84-6A38C8D1D5DA}"/>
              </a:ext>
            </a:extLst>
          </p:cNvPr>
          <p:cNvSpPr>
            <a:spLocks noGrp="1"/>
          </p:cNvSpPr>
          <p:nvPr>
            <p:ph sz="quarter" idx="13"/>
          </p:nvPr>
        </p:nvSpPr>
        <p:spPr>
          <a:xfrm>
            <a:off x="1800225" y="1994536"/>
            <a:ext cx="8591551" cy="1685924"/>
          </a:xfrm>
        </p:spPr>
        <p:txBody>
          <a:bodyPr>
            <a:normAutofit/>
          </a:bodyPr>
          <a:lstStyle>
            <a:lvl1pPr algn="ctr">
              <a:defRPr sz="5040">
                <a:solidFill>
                  <a:schemeClr val="bg1"/>
                </a:solidFill>
              </a:defRPr>
            </a:lvl1pPr>
            <a:lvl2pPr algn="ctr">
              <a:defRPr/>
            </a:lvl2pPr>
            <a:lvl3pPr algn="ctr">
              <a:defRPr/>
            </a:lvl3pPr>
            <a:lvl4pPr algn="ctr">
              <a:defRPr/>
            </a:lvl4pPr>
            <a:lvl5pPr algn="ctr">
              <a:defRPr/>
            </a:lvl5pPr>
          </a:lstStyle>
          <a:p>
            <a:pPr lvl="0"/>
            <a:r>
              <a:rPr lang="da-DK"/>
              <a:t>Rediger teksttypografien i masteren</a:t>
            </a:r>
          </a:p>
        </p:txBody>
      </p:sp>
    </p:spTree>
    <p:extLst>
      <p:ext uri="{BB962C8B-B14F-4D97-AF65-F5344CB8AC3E}">
        <p14:creationId xmlns:p14="http://schemas.microsoft.com/office/powerpoint/2010/main" val="2348190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_Titel og indhold">
    <p:bg>
      <p:bgPr>
        <a:solidFill>
          <a:srgbClr val="337DA7"/>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5839037" y="3817538"/>
            <a:ext cx="6352963" cy="3040462"/>
          </a:xfrm>
          <a:prstGeom prst="rect">
            <a:avLst/>
          </a:prstGeom>
        </p:spPr>
      </p:pic>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7211850"/>
            <a:ext cx="3897085" cy="365125"/>
          </a:xfrm>
          <a:prstGeom prst="rect">
            <a:avLst/>
          </a:prstGeom>
        </p:spPr>
        <p:txBody>
          <a:bodyPr/>
          <a:lstStyle>
            <a:lvl1pPr>
              <a:defRPr>
                <a:solidFill>
                  <a:schemeClr val="bg1"/>
                </a:solidFill>
              </a:defRPr>
            </a:lvl1p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610798"/>
            <a:ext cx="7137400" cy="312965"/>
          </a:xfrm>
        </p:spPr>
        <p:txBody>
          <a:bodyPr>
            <a:normAutofit/>
          </a:bodyPr>
          <a:lstStyle>
            <a:lvl1pPr>
              <a:defRPr sz="1440" b="1" spc="360">
                <a:solidFill>
                  <a:schemeClr val="bg1"/>
                </a:solidFill>
              </a:defRPr>
            </a:lvl1pPr>
          </a:lstStyle>
          <a:p>
            <a:pPr lvl="0"/>
            <a:r>
              <a:rPr lang="da-DK"/>
              <a:t>TEMAOVERSKRIFT</a:t>
            </a:r>
          </a:p>
        </p:txBody>
      </p:sp>
      <p:pic>
        <p:nvPicPr>
          <p:cNvPr id="9" name="Billede 8">
            <a:extLst>
              <a:ext uri="{FF2B5EF4-FFF2-40B4-BE49-F238E27FC236}">
                <a16:creationId xmlns:a16="http://schemas.microsoft.com/office/drawing/2014/main" id="{DA362614-BAA2-0443-82DE-CE0117E3FFDB}"/>
              </a:ext>
            </a:extLst>
          </p:cNvPr>
          <p:cNvPicPr>
            <a:picLocks noChangeAspect="1"/>
          </p:cNvPicPr>
          <p:nvPr/>
        </p:nvPicPr>
        <p:blipFill>
          <a:blip r:embed="rId3"/>
          <a:stretch>
            <a:fillRect/>
          </a:stretch>
        </p:blipFill>
        <p:spPr>
          <a:xfrm>
            <a:off x="820983" y="6237715"/>
            <a:ext cx="832679" cy="301199"/>
          </a:xfrm>
          <a:prstGeom prst="rect">
            <a:avLst/>
          </a:prstGeom>
        </p:spPr>
      </p:pic>
    </p:spTree>
    <p:extLst>
      <p:ext uri="{BB962C8B-B14F-4D97-AF65-F5344CB8AC3E}">
        <p14:creationId xmlns:p14="http://schemas.microsoft.com/office/powerpoint/2010/main" val="3786502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slide">
    <p:bg>
      <p:bgPr>
        <a:solidFill>
          <a:srgbClr val="347DA7"/>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08482AD-0383-754A-ABAE-5382F1666FA7}"/>
              </a:ext>
            </a:extLst>
          </p:cNvPr>
          <p:cNvPicPr>
            <a:picLocks noChangeAspect="1"/>
          </p:cNvPicPr>
          <p:nvPr/>
        </p:nvPicPr>
        <p:blipFill rotWithShape="1">
          <a:blip r:embed="rId2"/>
          <a:srcRect l="6131" t="1" r="1" b="46919"/>
          <a:stretch/>
        </p:blipFill>
        <p:spPr>
          <a:xfrm>
            <a:off x="1" y="2113707"/>
            <a:ext cx="9322105" cy="4744292"/>
          </a:xfrm>
          <a:prstGeom prst="rect">
            <a:avLst/>
          </a:prstGeom>
        </p:spPr>
      </p:pic>
      <p:pic>
        <p:nvPicPr>
          <p:cNvPr id="8" name="Billede 7">
            <a:extLst>
              <a:ext uri="{FF2B5EF4-FFF2-40B4-BE49-F238E27FC236}">
                <a16:creationId xmlns:a16="http://schemas.microsoft.com/office/drawing/2014/main" id="{79EFAE13-1D60-0A4F-ADDA-84E37D999515}"/>
              </a:ext>
            </a:extLst>
          </p:cNvPr>
          <p:cNvPicPr>
            <a:picLocks noChangeAspect="1"/>
          </p:cNvPicPr>
          <p:nvPr/>
        </p:nvPicPr>
        <p:blipFill>
          <a:blip r:embed="rId3"/>
          <a:stretch>
            <a:fillRect/>
          </a:stretch>
        </p:blipFill>
        <p:spPr>
          <a:xfrm>
            <a:off x="1270000" y="5772632"/>
            <a:ext cx="2105259" cy="761519"/>
          </a:xfrm>
          <a:prstGeom prst="rect">
            <a:avLst/>
          </a:prstGeom>
        </p:spPr>
      </p:pic>
      <p:sp>
        <p:nvSpPr>
          <p:cNvPr id="5" name="Footer Placeholder 4"/>
          <p:cNvSpPr>
            <a:spLocks noGrp="1"/>
          </p:cNvSpPr>
          <p:nvPr>
            <p:ph type="ftr" sz="quarter" idx="11"/>
          </p:nvPr>
        </p:nvSpPr>
        <p:spPr>
          <a:xfrm>
            <a:off x="4038600" y="7076073"/>
            <a:ext cx="4114800" cy="365125"/>
          </a:xfrm>
          <a:prstGeom prst="rect">
            <a:avLst/>
          </a:prstGeom>
        </p:spPr>
        <p:txBody>
          <a:bodyPr/>
          <a:lstStyle/>
          <a:p>
            <a:endParaRPr lang="da-DK"/>
          </a:p>
        </p:txBody>
      </p:sp>
      <p:sp>
        <p:nvSpPr>
          <p:cNvPr id="2" name="Title 1"/>
          <p:cNvSpPr>
            <a:spLocks noGrp="1"/>
          </p:cNvSpPr>
          <p:nvPr>
            <p:ph type="ctrTitle"/>
          </p:nvPr>
        </p:nvSpPr>
        <p:spPr>
          <a:xfrm>
            <a:off x="1297517" y="1658621"/>
            <a:ext cx="7445888" cy="1199251"/>
          </a:xfrm>
        </p:spPr>
        <p:txBody>
          <a:bodyPr lIns="0" tIns="0" rIns="0" bIns="0" anchor="t" anchorCtr="0">
            <a:noAutofit/>
          </a:bodyPr>
          <a:lstStyle>
            <a:lvl1pPr algn="l">
              <a:lnSpc>
                <a:spcPct val="80000"/>
              </a:lnSpc>
              <a:defRPr sz="4320" b="0" i="0">
                <a:solidFill>
                  <a:schemeClr val="bg1"/>
                </a:solidFill>
                <a:latin typeface="Calibri" panose="020F0502020204030204" pitchFamily="34" charset="0"/>
                <a:cs typeface="Calibri" panose="020F0502020204030204" pitchFamily="34" charset="0"/>
              </a:defRPr>
            </a:lvl1pPr>
          </a:lstStyle>
          <a:p>
            <a:r>
              <a:rPr lang="da-DK"/>
              <a:t>Klik for at redigere titeltypografien i masteren</a:t>
            </a:r>
            <a:endParaRPr lang="en-US"/>
          </a:p>
        </p:txBody>
      </p:sp>
      <p:sp>
        <p:nvSpPr>
          <p:cNvPr id="3" name="Subtitle 2"/>
          <p:cNvSpPr>
            <a:spLocks noGrp="1"/>
          </p:cNvSpPr>
          <p:nvPr>
            <p:ph type="subTitle" idx="1"/>
          </p:nvPr>
        </p:nvSpPr>
        <p:spPr>
          <a:xfrm>
            <a:off x="1297517" y="3012103"/>
            <a:ext cx="9144000" cy="1655762"/>
          </a:xfrm>
        </p:spPr>
        <p:txBody>
          <a:bodyPr lIns="0" tIns="0" rIns="0" bIns="0">
            <a:noAutofit/>
          </a:bodyPr>
          <a:lstStyle>
            <a:lvl1pPr marL="0" indent="0" algn="l">
              <a:buNone/>
              <a:defRPr sz="1920">
                <a:solidFill>
                  <a:schemeClr val="bg1"/>
                </a:solidFill>
                <a:latin typeface="Calibri" panose="020F0502020204030204" pitchFamily="34" charset="0"/>
                <a:cs typeface="Calibri" panose="020F0502020204030204" pitchFamily="34" charset="0"/>
              </a:defRPr>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da-DK"/>
              <a:t>Klik for at redigere undertiteltypografien i masteren</a:t>
            </a:r>
            <a:endParaRPr lang="en-US"/>
          </a:p>
        </p:txBody>
      </p:sp>
    </p:spTree>
    <p:extLst>
      <p:ext uri="{BB962C8B-B14F-4D97-AF65-F5344CB8AC3E}">
        <p14:creationId xmlns:p14="http://schemas.microsoft.com/office/powerpoint/2010/main" val="2632449276"/>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6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5_Titel og indhold">
    <p:bg>
      <p:bgPr>
        <a:solidFill>
          <a:srgbClr val="337DA7"/>
        </a:solidFill>
        <a:effectLst/>
      </p:bgPr>
    </p:bg>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7211850"/>
            <a:ext cx="3897085" cy="365125"/>
          </a:xfrm>
          <a:prstGeom prst="rect">
            <a:avLst/>
          </a:prstGeom>
        </p:spPr>
        <p:txBody>
          <a:bodyPr/>
          <a:lstStyle>
            <a:lvl1pPr>
              <a:defRPr>
                <a:solidFill>
                  <a:schemeClr val="bg1"/>
                </a:solidFill>
              </a:defRPr>
            </a:lvl1pPr>
          </a:lstStyle>
          <a:p>
            <a:endParaRPr lang="da-DK"/>
          </a:p>
        </p:txBody>
      </p:sp>
      <p:pic>
        <p:nvPicPr>
          <p:cNvPr id="2" name="Billede 1">
            <a:extLst>
              <a:ext uri="{FF2B5EF4-FFF2-40B4-BE49-F238E27FC236}">
                <a16:creationId xmlns:a16="http://schemas.microsoft.com/office/drawing/2014/main" id="{059A32A2-47D7-1C4D-848A-E69E9E87A767}"/>
              </a:ext>
            </a:extLst>
          </p:cNvPr>
          <p:cNvPicPr>
            <a:picLocks noChangeAspect="1"/>
          </p:cNvPicPr>
          <p:nvPr/>
        </p:nvPicPr>
        <p:blipFill rotWithShape="1">
          <a:blip r:embed="rId2"/>
          <a:srcRect r="27088" b="61228"/>
          <a:stretch/>
        </p:blipFill>
        <p:spPr>
          <a:xfrm>
            <a:off x="5839037" y="3817538"/>
            <a:ext cx="6352963" cy="3040462"/>
          </a:xfrm>
          <a:prstGeom prst="rect">
            <a:avLst/>
          </a:prstGeom>
        </p:spPr>
      </p:pic>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610798"/>
            <a:ext cx="7137400" cy="312965"/>
          </a:xfrm>
        </p:spPr>
        <p:txBody>
          <a:bodyPr>
            <a:normAutofit/>
          </a:bodyPr>
          <a:lstStyle>
            <a:lvl1pPr>
              <a:defRPr sz="1440" b="1" spc="360">
                <a:solidFill>
                  <a:schemeClr val="bg1"/>
                </a:solidFill>
              </a:defRPr>
            </a:lvl1pPr>
          </a:lstStyle>
          <a:p>
            <a:pPr lvl="0"/>
            <a:r>
              <a:rPr lang="da-DK"/>
              <a:t>TEMAOVERSKRIFT</a:t>
            </a:r>
          </a:p>
        </p:txBody>
      </p:sp>
      <p:pic>
        <p:nvPicPr>
          <p:cNvPr id="7" name="Billede 6">
            <a:extLst>
              <a:ext uri="{FF2B5EF4-FFF2-40B4-BE49-F238E27FC236}">
                <a16:creationId xmlns:a16="http://schemas.microsoft.com/office/drawing/2014/main" id="{297A7741-8029-B34C-BB59-C4D5D4B296F1}"/>
              </a:ext>
            </a:extLst>
          </p:cNvPr>
          <p:cNvPicPr>
            <a:picLocks noChangeAspect="1"/>
          </p:cNvPicPr>
          <p:nvPr/>
        </p:nvPicPr>
        <p:blipFill>
          <a:blip r:embed="rId3"/>
          <a:stretch>
            <a:fillRect/>
          </a:stretch>
        </p:blipFill>
        <p:spPr>
          <a:xfrm>
            <a:off x="4311825" y="2529895"/>
            <a:ext cx="3559755" cy="1287644"/>
          </a:xfrm>
          <a:prstGeom prst="rect">
            <a:avLst/>
          </a:prstGeom>
        </p:spPr>
      </p:pic>
    </p:spTree>
    <p:extLst>
      <p:ext uri="{BB962C8B-B14F-4D97-AF65-F5344CB8AC3E}">
        <p14:creationId xmlns:p14="http://schemas.microsoft.com/office/powerpoint/2010/main" val="4294253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o indholdsobjekter">
    <p:bg>
      <p:bgPr>
        <a:solidFill>
          <a:srgbClr val="13456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227015"/>
      </p:ext>
    </p:extLst>
  </p:cSld>
  <p:clrMapOvr>
    <a:masterClrMapping/>
  </p:clrMapOvr>
  <p:extLst mod="1">
    <p:ext uri="{DCECCB84-F9BA-43D5-87BE-67443E8EF086}">
      <p15:sldGuideLst xmlns:p15="http://schemas.microsoft.com/office/powerpoint/2012/main">
        <p15:guide id="1" orient="horz" pos="1800">
          <p15:clr>
            <a:srgbClr val="FBAE40"/>
          </p15:clr>
        </p15:guide>
        <p15:guide id="2" pos="2880">
          <p15:clr>
            <a:srgbClr val="FBAE40"/>
          </p15:clr>
        </p15:guide>
        <p15:guide id="3" pos="5756">
          <p15:clr>
            <a:srgbClr val="FBAE40"/>
          </p15:clr>
        </p15:guide>
        <p15:guide id="4" orient="horz" pos="343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630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og indho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10515600"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6" y="1994536"/>
            <a:ext cx="10515316" cy="3480436"/>
          </a:xfrm>
        </p:spPr>
        <p:txBody>
          <a:bodyPr/>
          <a:lstStyle/>
          <a:p>
            <a:pPr lvl="0"/>
            <a:r>
              <a:rPr lang="da-DK"/>
              <a:t>Indhold og punktopstilling</a:t>
            </a:r>
          </a:p>
          <a:p>
            <a:pPr lvl="1"/>
            <a:r>
              <a:rPr lang="da-DK"/>
              <a:t>Andet niveau</a:t>
            </a:r>
          </a:p>
          <a:p>
            <a:pPr lvl="2"/>
            <a:r>
              <a:rPr lang="da-DK"/>
              <a:t>Tredje niveau</a:t>
            </a:r>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p:nvPicPr>
        <p:blipFill>
          <a:blip r:embed="rId2"/>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955392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Titel og indhold">
    <p:spTree>
      <p:nvGrpSpPr>
        <p:cNvPr id="1" name=""/>
        <p:cNvGrpSpPr/>
        <p:nvPr/>
      </p:nvGrpSpPr>
      <p:grpSpPr>
        <a:xfrm>
          <a:off x="0" y="0"/>
          <a:ext cx="0" cy="0"/>
          <a:chOff x="0" y="0"/>
          <a:chExt cx="0" cy="0"/>
        </a:xfrm>
      </p:grpSpPr>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pic>
        <p:nvPicPr>
          <p:cNvPr id="27" name="Billede 26">
            <a:extLst>
              <a:ext uri="{FF2B5EF4-FFF2-40B4-BE49-F238E27FC236}">
                <a16:creationId xmlns:a16="http://schemas.microsoft.com/office/drawing/2014/main" id="{C9EE5561-02F8-9440-93F9-F10EBBB4FA53}"/>
              </a:ext>
            </a:extLst>
          </p:cNvPr>
          <p:cNvPicPr>
            <a:picLocks noChangeAspect="1"/>
          </p:cNvPicPr>
          <p:nvPr/>
        </p:nvPicPr>
        <p:blipFill>
          <a:blip r:embed="rId2"/>
          <a:stretch>
            <a:fillRect/>
          </a:stretch>
        </p:blipFill>
        <p:spPr>
          <a:xfrm>
            <a:off x="820983" y="6237715"/>
            <a:ext cx="832679" cy="301199"/>
          </a:xfrm>
          <a:prstGeom prst="rect">
            <a:avLst/>
          </a:prstGeom>
        </p:spPr>
      </p:pic>
    </p:spTree>
    <p:extLst>
      <p:ext uri="{BB962C8B-B14F-4D97-AF65-F5344CB8AC3E}">
        <p14:creationId xmlns:p14="http://schemas.microsoft.com/office/powerpoint/2010/main" val="689161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el og indho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66F9560D-F720-0B45-8059-8893C9EB3EE2}"/>
              </a:ext>
            </a:extLst>
          </p:cNvPr>
          <p:cNvPicPr>
            <a:picLocks noChangeAspect="1"/>
          </p:cNvPicPr>
          <p:nvPr/>
        </p:nvPicPr>
        <p:blipFill rotWithShape="1">
          <a:blip r:embed="rId2"/>
          <a:srcRect l="1" t="3388" r="-4514"/>
          <a:stretch/>
        </p:blipFill>
        <p:spPr>
          <a:xfrm>
            <a:off x="7161759" y="1"/>
            <a:ext cx="5486276" cy="6857999"/>
          </a:xfrm>
          <a:prstGeom prst="rect">
            <a:avLst/>
          </a:prstGeom>
        </p:spPr>
      </p:pic>
      <p:pic>
        <p:nvPicPr>
          <p:cNvPr id="9" name="Billede 8">
            <a:extLst>
              <a:ext uri="{FF2B5EF4-FFF2-40B4-BE49-F238E27FC236}">
                <a16:creationId xmlns:a16="http://schemas.microsoft.com/office/drawing/2014/main" id="{274D0406-323E-0D43-8C60-996658180A55}"/>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062626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3_Titel og indho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B025B07-46B0-4D1D-B6E2-2CA9A8EA6AE3}"/>
              </a:ext>
            </a:extLst>
          </p:cNvPr>
          <p:cNvPicPr>
            <a:picLocks noChangeAspect="1"/>
          </p:cNvPicPr>
          <p:nvPr/>
        </p:nvPicPr>
        <p:blipFill>
          <a:blip r:embed="rId2"/>
          <a:stretch>
            <a:fillRect/>
          </a:stretch>
        </p:blipFill>
        <p:spPr>
          <a:xfrm>
            <a:off x="7703955" y="0"/>
            <a:ext cx="5087112" cy="6858000"/>
          </a:xfrm>
          <a:prstGeom prst="rect">
            <a:avLst/>
          </a:prstGeom>
        </p:spPr>
      </p:pic>
      <p:pic>
        <p:nvPicPr>
          <p:cNvPr id="11" name="Billede 10">
            <a:extLst>
              <a:ext uri="{FF2B5EF4-FFF2-40B4-BE49-F238E27FC236}">
                <a16:creationId xmlns:a16="http://schemas.microsoft.com/office/drawing/2014/main" id="{F100CF3A-B05F-4011-8BCF-8BB74C9BCA78}"/>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1286345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4_Titel og indho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24C085C-62C8-41F2-ADBB-7D30B7ADF210}"/>
              </a:ext>
            </a:extLst>
          </p:cNvPr>
          <p:cNvPicPr>
            <a:picLocks noChangeAspect="1"/>
          </p:cNvPicPr>
          <p:nvPr/>
        </p:nvPicPr>
        <p:blipFill>
          <a:blip r:embed="rId2"/>
          <a:stretch>
            <a:fillRect/>
          </a:stretch>
        </p:blipFill>
        <p:spPr>
          <a:xfrm>
            <a:off x="6448343" y="1"/>
            <a:ext cx="10160956" cy="6858000"/>
          </a:xfrm>
          <a:prstGeom prst="rect">
            <a:avLst/>
          </a:prstGeom>
        </p:spPr>
      </p:pic>
      <p:pic>
        <p:nvPicPr>
          <p:cNvPr id="11" name="Billede 10">
            <a:extLst>
              <a:ext uri="{FF2B5EF4-FFF2-40B4-BE49-F238E27FC236}">
                <a16:creationId xmlns:a16="http://schemas.microsoft.com/office/drawing/2014/main" id="{9CE7B058-4BCB-49A0-A4E1-C11302046CC5}"/>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778930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5_Titel og indho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1AD65F9-14F5-432D-98A3-0D28E1FC9565}"/>
              </a:ext>
            </a:extLst>
          </p:cNvPr>
          <p:cNvPicPr>
            <a:picLocks noChangeAspect="1"/>
          </p:cNvPicPr>
          <p:nvPr/>
        </p:nvPicPr>
        <p:blipFill>
          <a:blip r:embed="rId2"/>
          <a:stretch>
            <a:fillRect/>
          </a:stretch>
        </p:blipFill>
        <p:spPr>
          <a:xfrm>
            <a:off x="5656878" y="1"/>
            <a:ext cx="11427711" cy="6857998"/>
          </a:xfrm>
          <a:prstGeom prst="rect">
            <a:avLst/>
          </a:prstGeom>
        </p:spPr>
      </p:pic>
      <p:pic>
        <p:nvPicPr>
          <p:cNvPr id="11" name="Billede 10">
            <a:extLst>
              <a:ext uri="{FF2B5EF4-FFF2-40B4-BE49-F238E27FC236}">
                <a16:creationId xmlns:a16="http://schemas.microsoft.com/office/drawing/2014/main" id="{4C62ECFB-77F1-41D3-95BB-B1C25E3B39B5}"/>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4090861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6_Titel og indho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9F93209-7709-4C8F-B5B0-974D05873990}"/>
              </a:ext>
            </a:extLst>
          </p:cNvPr>
          <p:cNvPicPr>
            <a:picLocks noChangeAspect="1"/>
          </p:cNvPicPr>
          <p:nvPr/>
        </p:nvPicPr>
        <p:blipFill>
          <a:blip r:embed="rId2"/>
          <a:stretch>
            <a:fillRect/>
          </a:stretch>
        </p:blipFill>
        <p:spPr>
          <a:xfrm>
            <a:off x="5543748" y="0"/>
            <a:ext cx="11432305" cy="6858000"/>
          </a:xfrm>
          <a:prstGeom prst="rect">
            <a:avLst/>
          </a:prstGeom>
        </p:spPr>
      </p:pic>
      <p:pic>
        <p:nvPicPr>
          <p:cNvPr id="11" name="Billede 10">
            <a:extLst>
              <a:ext uri="{FF2B5EF4-FFF2-40B4-BE49-F238E27FC236}">
                <a16:creationId xmlns:a16="http://schemas.microsoft.com/office/drawing/2014/main" id="{4C62ECFB-77F1-41D3-95BB-B1C25E3B39B5}"/>
              </a:ext>
            </a:extLst>
          </p:cNvPr>
          <p:cNvPicPr>
            <a:picLocks noChangeAspect="1"/>
          </p:cNvPicPr>
          <p:nvPr/>
        </p:nvPicPr>
        <p:blipFill rotWithShape="1">
          <a:blip r:embed="rId3"/>
          <a:srcRect t="5812" r="31420" b="11550"/>
          <a:stretch/>
        </p:blipFill>
        <p:spPr>
          <a:xfrm>
            <a:off x="4391422" y="2"/>
            <a:ext cx="8144933" cy="6857999"/>
          </a:xfrm>
          <a:prstGeom prst="rect">
            <a:avLst/>
          </a:prstGeom>
        </p:spPr>
      </p:pic>
      <p:sp>
        <p:nvSpPr>
          <p:cNvPr id="16" name="Titel 15">
            <a:extLst>
              <a:ext uri="{FF2B5EF4-FFF2-40B4-BE49-F238E27FC236}">
                <a16:creationId xmlns:a16="http://schemas.microsoft.com/office/drawing/2014/main" id="{D21B5BC7-2603-3B4E-93E8-779AA598B102}"/>
              </a:ext>
            </a:extLst>
          </p:cNvPr>
          <p:cNvSpPr>
            <a:spLocks noGrp="1"/>
          </p:cNvSpPr>
          <p:nvPr>
            <p:ph type="title" hasCustomPrompt="1"/>
          </p:nvPr>
        </p:nvSpPr>
        <p:spPr>
          <a:xfrm>
            <a:off x="820983" y="1224916"/>
            <a:ext cx="6650972" cy="725028"/>
          </a:xfrm>
        </p:spPr>
        <p:txBody>
          <a:bodyPr/>
          <a:lstStyle/>
          <a:p>
            <a:r>
              <a:rPr lang="da-DK"/>
              <a:t>Overskrift skal stå her</a:t>
            </a:r>
          </a:p>
        </p:txBody>
      </p:sp>
      <p:sp>
        <p:nvSpPr>
          <p:cNvPr id="18" name="Pladsholder til sidefod 17">
            <a:extLst>
              <a:ext uri="{FF2B5EF4-FFF2-40B4-BE49-F238E27FC236}">
                <a16:creationId xmlns:a16="http://schemas.microsoft.com/office/drawing/2014/main" id="{E2FB1501-613B-8B44-B489-9768C9E4F496}"/>
              </a:ext>
            </a:extLst>
          </p:cNvPr>
          <p:cNvSpPr>
            <a:spLocks noGrp="1"/>
          </p:cNvSpPr>
          <p:nvPr>
            <p:ph type="ftr" sz="quarter" idx="11"/>
          </p:nvPr>
        </p:nvSpPr>
        <p:spPr>
          <a:xfrm>
            <a:off x="2032660" y="6428078"/>
            <a:ext cx="3897085" cy="365125"/>
          </a:xfrm>
          <a:prstGeom prst="rect">
            <a:avLst/>
          </a:prstGeom>
        </p:spPr>
        <p:txBody>
          <a:bodyPr/>
          <a:lstStyle/>
          <a:p>
            <a:endParaRPr lang="da-DK"/>
          </a:p>
        </p:txBody>
      </p:sp>
      <p:sp>
        <p:nvSpPr>
          <p:cNvPr id="23" name="Pladsholder til tekst 22">
            <a:extLst>
              <a:ext uri="{FF2B5EF4-FFF2-40B4-BE49-F238E27FC236}">
                <a16:creationId xmlns:a16="http://schemas.microsoft.com/office/drawing/2014/main" id="{DB027E1D-551F-614A-B54D-3207D16815E3}"/>
              </a:ext>
            </a:extLst>
          </p:cNvPr>
          <p:cNvSpPr>
            <a:spLocks noGrp="1"/>
          </p:cNvSpPr>
          <p:nvPr>
            <p:ph type="body" sz="quarter" idx="13" hasCustomPrompt="1"/>
          </p:nvPr>
        </p:nvSpPr>
        <p:spPr>
          <a:xfrm>
            <a:off x="821267" y="392430"/>
            <a:ext cx="7137400" cy="312965"/>
          </a:xfrm>
        </p:spPr>
        <p:txBody>
          <a:bodyPr>
            <a:normAutofit/>
          </a:bodyPr>
          <a:lstStyle>
            <a:lvl1pPr>
              <a:defRPr sz="1440" b="1" spc="360">
                <a:solidFill>
                  <a:srgbClr val="2091A2"/>
                </a:solidFill>
              </a:defRPr>
            </a:lvl1pPr>
          </a:lstStyle>
          <a:p>
            <a:pPr lvl="0"/>
            <a:r>
              <a:rPr lang="da-DK"/>
              <a:t>TEMAOVERSKRIFT</a:t>
            </a:r>
          </a:p>
        </p:txBody>
      </p:sp>
      <p:sp>
        <p:nvSpPr>
          <p:cNvPr id="25" name="Pladsholder til tekst 24">
            <a:extLst>
              <a:ext uri="{FF2B5EF4-FFF2-40B4-BE49-F238E27FC236}">
                <a16:creationId xmlns:a16="http://schemas.microsoft.com/office/drawing/2014/main" id="{5512BAC3-ECC3-8D4D-BB98-A376A5D93CF3}"/>
              </a:ext>
            </a:extLst>
          </p:cNvPr>
          <p:cNvSpPr>
            <a:spLocks noGrp="1"/>
          </p:cNvSpPr>
          <p:nvPr>
            <p:ph type="body" sz="quarter" idx="14" hasCustomPrompt="1"/>
          </p:nvPr>
        </p:nvSpPr>
        <p:spPr>
          <a:xfrm>
            <a:off x="821267" y="1994536"/>
            <a:ext cx="6650688" cy="3480436"/>
          </a:xfrm>
        </p:spPr>
        <p:txBody>
          <a:bodyPr/>
          <a:lstStyle/>
          <a:p>
            <a:pPr lvl="0"/>
            <a:r>
              <a:rPr lang="da-DK"/>
              <a:t>Indhold og punktopstilling</a:t>
            </a:r>
          </a:p>
          <a:p>
            <a:pPr lvl="1"/>
            <a:r>
              <a:rPr lang="da-DK"/>
              <a:t>Andet niveau</a:t>
            </a:r>
          </a:p>
          <a:p>
            <a:pPr lvl="2"/>
            <a:r>
              <a:rPr lang="da-DK"/>
              <a:t>Tredje niveau</a:t>
            </a:r>
          </a:p>
        </p:txBody>
      </p:sp>
      <p:pic>
        <p:nvPicPr>
          <p:cNvPr id="10" name="Billede 9">
            <a:extLst>
              <a:ext uri="{FF2B5EF4-FFF2-40B4-BE49-F238E27FC236}">
                <a16:creationId xmlns:a16="http://schemas.microsoft.com/office/drawing/2014/main" id="{D4E16806-1228-0F4E-9251-C8D319F017A3}"/>
              </a:ext>
            </a:extLst>
          </p:cNvPr>
          <p:cNvPicPr>
            <a:picLocks noChangeAspect="1"/>
          </p:cNvPicPr>
          <p:nvPr/>
        </p:nvPicPr>
        <p:blipFill>
          <a:blip r:embed="rId4"/>
          <a:stretch>
            <a:fillRect/>
          </a:stretch>
        </p:blipFill>
        <p:spPr>
          <a:xfrm>
            <a:off x="820983" y="6237715"/>
            <a:ext cx="832679" cy="301199"/>
          </a:xfrm>
          <a:prstGeom prst="rect">
            <a:avLst/>
          </a:prstGeom>
        </p:spPr>
      </p:pic>
    </p:spTree>
    <p:extLst>
      <p:ext uri="{BB962C8B-B14F-4D97-AF65-F5344CB8AC3E}">
        <p14:creationId xmlns:p14="http://schemas.microsoft.com/office/powerpoint/2010/main" val="2548496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0983" y="1224916"/>
            <a:ext cx="10515600" cy="725028"/>
          </a:xfrm>
          <a:prstGeom prst="rect">
            <a:avLst/>
          </a:prstGeom>
        </p:spPr>
        <p:txBody>
          <a:bodyPr vert="horz" lIns="0" tIns="0" rIns="0" bIns="0" rtlCol="0" anchor="t" anchorCtr="0">
            <a:normAutofit/>
          </a:bodyPr>
          <a:lstStyle/>
          <a:p>
            <a:r>
              <a:rPr lang="da-DK"/>
              <a:t>Klik for at redigere i master</a:t>
            </a:r>
            <a:endParaRPr lang="en-US"/>
          </a:p>
        </p:txBody>
      </p:sp>
      <p:sp>
        <p:nvSpPr>
          <p:cNvPr id="3" name="Text Placeholder 2"/>
          <p:cNvSpPr>
            <a:spLocks noGrp="1"/>
          </p:cNvSpPr>
          <p:nvPr>
            <p:ph type="body" idx="1"/>
          </p:nvPr>
        </p:nvSpPr>
        <p:spPr>
          <a:xfrm>
            <a:off x="820983" y="1999819"/>
            <a:ext cx="10515600" cy="3810403"/>
          </a:xfrm>
          <a:prstGeom prst="rect">
            <a:avLst/>
          </a:prstGeom>
        </p:spPr>
        <p:txBody>
          <a:bodyPr vert="horz" lIns="0" tIns="0" rIns="0" bIns="0" rtlCol="0" anchor="t" anchorCtr="0">
            <a:normAutofit/>
          </a:bodyPr>
          <a:lstStyle/>
          <a:p>
            <a:pPr lvl="0"/>
            <a:r>
              <a:rPr lang="da-DK"/>
              <a:t>Rediger typografien i masterens</a:t>
            </a:r>
          </a:p>
          <a:p>
            <a:pPr lvl="1"/>
            <a:r>
              <a:rPr lang="da-DK"/>
              <a:t>Andet niveau</a:t>
            </a:r>
          </a:p>
          <a:p>
            <a:pPr lvl="2"/>
            <a:r>
              <a:rPr lang="da-DK"/>
              <a:t>Tredje niveau</a:t>
            </a:r>
          </a:p>
        </p:txBody>
      </p:sp>
      <p:sp>
        <p:nvSpPr>
          <p:cNvPr id="5" name="Footer Placeholder 4"/>
          <p:cNvSpPr>
            <a:spLocks noGrp="1"/>
          </p:cNvSpPr>
          <p:nvPr>
            <p:ph type="ftr" sz="quarter" idx="3"/>
          </p:nvPr>
        </p:nvSpPr>
        <p:spPr>
          <a:xfrm>
            <a:off x="2032660" y="6428078"/>
            <a:ext cx="3897085" cy="365125"/>
          </a:xfrm>
          <a:prstGeom prst="rect">
            <a:avLst/>
          </a:prstGeom>
        </p:spPr>
        <p:txBody>
          <a:bodyPr vert="horz" lIns="0" tIns="0" rIns="0" bIns="0" rtlCol="0" anchor="t" anchorCtr="0"/>
          <a:lstStyle>
            <a:lvl1pPr algn="l">
              <a:defRPr sz="840">
                <a:solidFill>
                  <a:schemeClr val="tx1">
                    <a:tint val="75000"/>
                  </a:schemeClr>
                </a:solidFill>
                <a:latin typeface="Calibri" panose="020F0502020204030204" pitchFamily="34" charset="0"/>
                <a:cs typeface="Calibri" panose="020F0502020204030204" pitchFamily="34" charset="0"/>
              </a:defRPr>
            </a:lvl1pPr>
          </a:lstStyle>
          <a:p>
            <a:endParaRPr lang="da-DK"/>
          </a:p>
        </p:txBody>
      </p:sp>
    </p:spTree>
    <p:extLst>
      <p:ext uri="{BB962C8B-B14F-4D97-AF65-F5344CB8AC3E}">
        <p14:creationId xmlns:p14="http://schemas.microsoft.com/office/powerpoint/2010/main" val="1540826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822960" rtl="0" eaLnBrk="1" latinLnBrk="0" hangingPunct="1">
        <a:lnSpc>
          <a:spcPct val="90000"/>
        </a:lnSpc>
        <a:spcBef>
          <a:spcPct val="0"/>
        </a:spcBef>
        <a:buNone/>
        <a:defRPr sz="288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00">
          <p15:clr>
            <a:srgbClr val="F26B43"/>
          </p15:clr>
        </p15:guide>
        <p15:guide id="2" pos="2880">
          <p15:clr>
            <a:srgbClr val="F26B43"/>
          </p15:clr>
        </p15:guide>
        <p15:guide id="3" pos="385">
          <p15:clr>
            <a:srgbClr val="F26B43"/>
          </p15:clr>
        </p15:guide>
        <p15:guide id="4" orient="horz" pos="3430">
          <p15:clr>
            <a:srgbClr val="F26B43"/>
          </p15:clr>
        </p15:guide>
        <p15:guide id="5" orient="horz" pos="643">
          <p15:clr>
            <a:srgbClr val="F26B43"/>
          </p15:clr>
        </p15:guide>
        <p15:guide id="6" pos="5359">
          <p15:clr>
            <a:srgbClr val="F26B43"/>
          </p15:clr>
        </p15:guide>
        <p15:guide id="7" orient="horz" pos="104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2.png"/><Relationship Id="rId16" Type="http://schemas.openxmlformats.org/officeDocument/2006/relationships/image" Target="../media/image35.svg"/><Relationship Id="rId1" Type="http://schemas.openxmlformats.org/officeDocument/2006/relationships/slideLayout" Target="../slideLayouts/slideLayout3.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s>
</file>

<file path=ppt/slides/_rels/slide21.xml.rels><?xml version="1.0" encoding="UTF-8" standalone="yes"?>
<Relationships xmlns="http://schemas.openxmlformats.org/package/2006/relationships"><Relationship Id="rId2" Type="http://schemas.openxmlformats.org/officeDocument/2006/relationships/hyperlink" Target="http://aaks.skoleintra.dk/"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20.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21.xml"/><Relationship Id="rId5" Type="http://schemas.openxmlformats.org/officeDocument/2006/relationships/hyperlink" Target="mailto:libr@aarhus.dk" TargetMode="External"/><Relationship Id="rId4" Type="http://schemas.openxmlformats.org/officeDocument/2006/relationships/hyperlink" Target="mailto:kamh@aarhus.dk"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2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F66F3F-2EEF-413B-BAD4-EFC71D801213}"/>
              </a:ext>
            </a:extLst>
          </p:cNvPr>
          <p:cNvSpPr>
            <a:spLocks noGrp="1"/>
          </p:cNvSpPr>
          <p:nvPr>
            <p:ph type="ctrTitle"/>
          </p:nvPr>
        </p:nvSpPr>
        <p:spPr/>
        <p:txBody>
          <a:bodyPr/>
          <a:lstStyle/>
          <a:p>
            <a:r>
              <a:rPr lang="da-DK"/>
              <a:t>Introduktionsmøde om nye hjemmesider</a:t>
            </a:r>
            <a:br>
              <a:rPr lang="da-DK"/>
            </a:br>
            <a:endParaRPr lang="da-DK"/>
          </a:p>
        </p:txBody>
      </p:sp>
      <p:sp>
        <p:nvSpPr>
          <p:cNvPr id="3" name="Undertitel 2">
            <a:extLst>
              <a:ext uri="{FF2B5EF4-FFF2-40B4-BE49-F238E27FC236}">
                <a16:creationId xmlns:a16="http://schemas.microsoft.com/office/drawing/2014/main" id="{F73E9E39-83D9-4E78-AD8B-412A6E67F5E5}"/>
              </a:ext>
            </a:extLst>
          </p:cNvPr>
          <p:cNvSpPr>
            <a:spLocks noGrp="1"/>
          </p:cNvSpPr>
          <p:nvPr>
            <p:ph type="subTitle" idx="1"/>
          </p:nvPr>
        </p:nvSpPr>
        <p:spPr/>
        <p:txBody>
          <a:bodyPr/>
          <a:lstStyle/>
          <a:p>
            <a:r>
              <a:rPr lang="da-DK"/>
              <a:t>Torsdag 31. januar 9-11 lokale st. 321</a:t>
            </a:r>
          </a:p>
          <a:p>
            <a:r>
              <a:rPr lang="da-DK"/>
              <a:t>Fredag 1. februar 9-11 lokale st. 321</a:t>
            </a:r>
          </a:p>
          <a:p>
            <a:r>
              <a:rPr lang="da-DK"/>
              <a:t>Torsdag 7. februar 9-11 lokale st. 321</a:t>
            </a:r>
          </a:p>
        </p:txBody>
      </p:sp>
    </p:spTree>
    <p:custDataLst>
      <p:tags r:id="rId1"/>
    </p:custDataLst>
    <p:extLst>
      <p:ext uri="{BB962C8B-B14F-4D97-AF65-F5344CB8AC3E}">
        <p14:creationId xmlns:p14="http://schemas.microsoft.com/office/powerpoint/2010/main" val="1122747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11A4316B-2E0B-4705-AC88-EBF1E21B5279}"/>
              </a:ext>
            </a:extLst>
          </p:cNvPr>
          <p:cNvSpPr>
            <a:spLocks noGrp="1"/>
          </p:cNvSpPr>
          <p:nvPr>
            <p:ph type="body" sz="quarter" idx="13"/>
          </p:nvPr>
        </p:nvSpPr>
        <p:spPr/>
        <p:txBody>
          <a:bodyPr/>
          <a:lstStyle/>
          <a:p>
            <a:r>
              <a:rPr lang="da-DK"/>
              <a:t>Rollefordeling</a:t>
            </a:r>
          </a:p>
        </p:txBody>
      </p:sp>
      <p:sp>
        <p:nvSpPr>
          <p:cNvPr id="4" name="Pladsholder til tekst 3">
            <a:extLst>
              <a:ext uri="{FF2B5EF4-FFF2-40B4-BE49-F238E27FC236}">
                <a16:creationId xmlns:a16="http://schemas.microsoft.com/office/drawing/2014/main" id="{E5A51F80-35BB-4D8C-B1FA-5895C436A69C}"/>
              </a:ext>
            </a:extLst>
          </p:cNvPr>
          <p:cNvSpPr>
            <a:spLocks noGrp="1"/>
          </p:cNvSpPr>
          <p:nvPr>
            <p:ph type="body" sz="quarter" idx="14"/>
          </p:nvPr>
        </p:nvSpPr>
        <p:spPr>
          <a:xfrm>
            <a:off x="821265" y="900753"/>
            <a:ext cx="10765683" cy="5564817"/>
          </a:xfrm>
        </p:spPr>
        <p:txBody>
          <a:bodyPr>
            <a:normAutofit fontScale="92500"/>
          </a:bodyPr>
          <a:lstStyle/>
          <a:p>
            <a:r>
              <a:rPr lang="da-DK" sz="3000" b="1">
                <a:latin typeface="+mn-lt"/>
              </a:rPr>
              <a:t>Rollefordeling indtil nu</a:t>
            </a:r>
          </a:p>
          <a:p>
            <a:pPr marL="342900" lvl="0" indent="-342900">
              <a:buFont typeface="Arial" panose="020B0604020202020204" pitchFamily="34" charset="0"/>
              <a:buChar char="•"/>
            </a:pPr>
            <a:r>
              <a:rPr lang="da-DK" sz="3000">
                <a:latin typeface="+mn-lt"/>
              </a:rPr>
              <a:t>Fælles design og aftalt struktur, som skolerne selv har ansvar for</a:t>
            </a:r>
          </a:p>
          <a:p>
            <a:pPr marL="342900" lvl="0" indent="-342900">
              <a:buFont typeface="Arial" panose="020B0604020202020204" pitchFamily="34" charset="0"/>
              <a:buChar char="•"/>
            </a:pPr>
            <a:r>
              <a:rPr lang="da-DK" sz="3000">
                <a:latin typeface="+mn-lt"/>
              </a:rPr>
              <a:t>Forskellige kommunikationspolitikker og strategier</a:t>
            </a:r>
          </a:p>
          <a:p>
            <a:pPr marL="342900" lvl="0" indent="-342900">
              <a:buFont typeface="Arial" panose="020B0604020202020204" pitchFamily="34" charset="0"/>
              <a:buChar char="•"/>
            </a:pPr>
            <a:r>
              <a:rPr lang="da-DK" sz="3000">
                <a:latin typeface="+mn-lt"/>
              </a:rPr>
              <a:t>Skolerne arbejder alene med hjemmesiden</a:t>
            </a:r>
          </a:p>
          <a:p>
            <a:r>
              <a:rPr lang="da-DK" sz="3000">
                <a:latin typeface="+mn-lt"/>
              </a:rPr>
              <a:t> </a:t>
            </a:r>
          </a:p>
          <a:p>
            <a:r>
              <a:rPr lang="da-DK" sz="3000" b="1">
                <a:latin typeface="+mn-lt"/>
              </a:rPr>
              <a:t>For at optimere og sikre bedre information til målgruppen</a:t>
            </a:r>
          </a:p>
          <a:p>
            <a:pPr marL="342900" lvl="0" indent="-342900">
              <a:buFont typeface="Arial" panose="020B0604020202020204" pitchFamily="34" charset="0"/>
              <a:buChar char="•"/>
            </a:pPr>
            <a:r>
              <a:rPr lang="da-DK" sz="3000">
                <a:latin typeface="+mn-lt"/>
              </a:rPr>
              <a:t>Fælles design og aftalt struktur, som skolerne har en del af ansvaret for</a:t>
            </a:r>
          </a:p>
          <a:p>
            <a:pPr marL="342900" lvl="0" indent="-342900">
              <a:buFont typeface="Arial" panose="020B0604020202020204" pitchFamily="34" charset="0"/>
              <a:buChar char="•"/>
            </a:pPr>
            <a:r>
              <a:rPr lang="da-DK" sz="3000">
                <a:latin typeface="+mn-lt"/>
              </a:rPr>
              <a:t>Forskellige kommunikationspolitikker og strategier</a:t>
            </a:r>
          </a:p>
          <a:p>
            <a:pPr marL="342900" lvl="0" indent="-342900">
              <a:buFont typeface="Arial" panose="020B0604020202020204" pitchFamily="34" charset="0"/>
              <a:buChar char="•"/>
            </a:pPr>
            <a:r>
              <a:rPr lang="da-DK" sz="3000">
                <a:latin typeface="+mn-lt"/>
              </a:rPr>
              <a:t>Flere faglige kompetencer i spil, så vi samarbejder om hjemmesiden:</a:t>
            </a:r>
          </a:p>
          <a:p>
            <a:pPr lvl="5"/>
            <a:r>
              <a:rPr lang="da-DK" sz="2600"/>
              <a:t>Skolerne har ansvar for det kernefaglige.</a:t>
            </a:r>
          </a:p>
          <a:p>
            <a:pPr lvl="5"/>
            <a:r>
              <a:rPr lang="da-DK" sz="2600"/>
              <a:t>Kommunikation for at understøtte ift. det kommunikationsfaglige.</a:t>
            </a:r>
          </a:p>
          <a:p>
            <a:pPr lvl="5"/>
            <a:r>
              <a:rPr lang="da-DK" sz="2600"/>
              <a:t>Kommunikation har ansvar for det fælles og tværfaglige.</a:t>
            </a:r>
          </a:p>
          <a:p>
            <a:endParaRPr lang="da-DK"/>
          </a:p>
        </p:txBody>
      </p:sp>
    </p:spTree>
    <p:extLst>
      <p:ext uri="{BB962C8B-B14F-4D97-AF65-F5344CB8AC3E}">
        <p14:creationId xmlns:p14="http://schemas.microsoft.com/office/powerpoint/2010/main" val="2095014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D42F263D-6F76-4E61-8D8E-58E2027C4F8C}"/>
              </a:ext>
            </a:extLst>
          </p:cNvPr>
          <p:cNvSpPr>
            <a:spLocks noGrp="1"/>
          </p:cNvSpPr>
          <p:nvPr>
            <p:ph type="body" sz="quarter" idx="13"/>
          </p:nvPr>
        </p:nvSpPr>
        <p:spPr/>
        <p:txBody>
          <a:bodyPr/>
          <a:lstStyle/>
          <a:p>
            <a:r>
              <a:rPr lang="da-DK"/>
              <a:t>Rollefordeling</a:t>
            </a:r>
          </a:p>
        </p:txBody>
      </p:sp>
      <p:sp>
        <p:nvSpPr>
          <p:cNvPr id="4" name="Pladsholder til tekst 3">
            <a:extLst>
              <a:ext uri="{FF2B5EF4-FFF2-40B4-BE49-F238E27FC236}">
                <a16:creationId xmlns:a16="http://schemas.microsoft.com/office/drawing/2014/main" id="{30DB764B-C2F5-4B40-ACAB-3452EB3940C5}"/>
              </a:ext>
            </a:extLst>
          </p:cNvPr>
          <p:cNvSpPr>
            <a:spLocks noGrp="1"/>
          </p:cNvSpPr>
          <p:nvPr>
            <p:ph type="body" sz="quarter" idx="14"/>
          </p:nvPr>
        </p:nvSpPr>
        <p:spPr>
          <a:xfrm>
            <a:off x="821265" y="1023583"/>
            <a:ext cx="10792979" cy="5441988"/>
          </a:xfrm>
        </p:spPr>
        <p:txBody>
          <a:bodyPr>
            <a:normAutofit/>
          </a:bodyPr>
          <a:lstStyle/>
          <a:p>
            <a:pPr marL="5714" lvl="1" indent="0">
              <a:buNone/>
            </a:pPr>
            <a:r>
              <a:rPr lang="da-DK" sz="2800" b="1"/>
              <a:t>Skolen</a:t>
            </a:r>
            <a:endParaRPr lang="da-DK" sz="2800"/>
          </a:p>
          <a:p>
            <a:pPr lvl="1">
              <a:lnSpc>
                <a:spcPct val="150000"/>
              </a:lnSpc>
            </a:pPr>
            <a:r>
              <a:rPr lang="da-DK"/>
              <a:t>Skolen har ansvar for at det kernefaglige indhold på hjemmesiden er korrekt, og at siden er udformet i overensstemmelse med de fælles rammer, definitioner og principper. </a:t>
            </a:r>
          </a:p>
          <a:p>
            <a:pPr lvl="1">
              <a:lnSpc>
                <a:spcPct val="150000"/>
              </a:lnSpc>
            </a:pPr>
            <a:r>
              <a:rPr lang="da-DK"/>
              <a:t>Skolen kan aftale afvigelser fra det fælles udgangspunkt med Kommunikation.</a:t>
            </a:r>
            <a:br>
              <a:rPr lang="da-DK"/>
            </a:br>
            <a:r>
              <a:rPr lang="da-DK"/>
              <a:t>Begge parter er forpligtede til at lytte til hinanden.</a:t>
            </a:r>
          </a:p>
          <a:p>
            <a:pPr lvl="1"/>
            <a:endParaRPr lang="da-DK"/>
          </a:p>
          <a:p>
            <a:pPr marL="5714" lvl="1" indent="0">
              <a:buNone/>
            </a:pPr>
            <a:r>
              <a:rPr lang="da-DK" sz="2800" b="1"/>
              <a:t>Kommunikation</a:t>
            </a:r>
          </a:p>
          <a:p>
            <a:pPr lvl="1">
              <a:lnSpc>
                <a:spcPct val="160000"/>
              </a:lnSpc>
            </a:pPr>
            <a:r>
              <a:rPr lang="da-DK"/>
              <a:t>Har det overordnede ansvar for at udforme og vedligeholde de fælles rammer, definitioner og principper </a:t>
            </a:r>
          </a:p>
          <a:p>
            <a:pPr lvl="1">
              <a:lnSpc>
                <a:spcPct val="160000"/>
              </a:lnSpc>
            </a:pPr>
            <a:r>
              <a:rPr lang="da-DK"/>
              <a:t>Skolerne tages med på råd via en referencegruppe.</a:t>
            </a:r>
          </a:p>
          <a:p>
            <a:pPr lvl="1">
              <a:lnSpc>
                <a:spcPct val="160000"/>
              </a:lnSpc>
            </a:pPr>
            <a:r>
              <a:rPr lang="da-DK"/>
              <a:t>Har den endelige beslutning, hvis skolens ønsker afviger for meget fra de fælles rammer. </a:t>
            </a:r>
          </a:p>
          <a:p>
            <a:pPr lvl="1">
              <a:lnSpc>
                <a:spcPct val="160000"/>
              </a:lnSpc>
            </a:pPr>
            <a:r>
              <a:rPr lang="da-DK"/>
              <a:t>Vil også kunne have ansvar for lovbestemt og tværgående indhold, hvis det er teknisk muligt.</a:t>
            </a:r>
          </a:p>
        </p:txBody>
      </p:sp>
    </p:spTree>
    <p:extLst>
      <p:ext uri="{BB962C8B-B14F-4D97-AF65-F5344CB8AC3E}">
        <p14:creationId xmlns:p14="http://schemas.microsoft.com/office/powerpoint/2010/main" val="624504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003A609-FC7F-4DEA-86BA-D4AAEFC75753}"/>
              </a:ext>
            </a:extLst>
          </p:cNvPr>
          <p:cNvSpPr>
            <a:spLocks noGrp="1"/>
          </p:cNvSpPr>
          <p:nvPr>
            <p:ph type="ctrTitle"/>
          </p:nvPr>
        </p:nvSpPr>
        <p:spPr>
          <a:xfrm>
            <a:off x="1297517" y="1658621"/>
            <a:ext cx="9473264" cy="1199251"/>
          </a:xfrm>
        </p:spPr>
        <p:txBody>
          <a:bodyPr/>
          <a:lstStyle/>
          <a:p>
            <a:r>
              <a:rPr lang="da-DK"/>
              <a:t>Det praktiske</a:t>
            </a:r>
          </a:p>
        </p:txBody>
      </p:sp>
      <p:sp>
        <p:nvSpPr>
          <p:cNvPr id="6" name="Undertitel 5">
            <a:extLst>
              <a:ext uri="{FF2B5EF4-FFF2-40B4-BE49-F238E27FC236}">
                <a16:creationId xmlns:a16="http://schemas.microsoft.com/office/drawing/2014/main" id="{C65AD0A8-D925-47D3-AD05-B7E611D098EB}"/>
              </a:ext>
            </a:extLst>
          </p:cNvPr>
          <p:cNvSpPr>
            <a:spLocks noGrp="1"/>
          </p:cNvSpPr>
          <p:nvPr>
            <p:ph type="subTitle" idx="1"/>
          </p:nvPr>
        </p:nvSpPr>
        <p:spPr/>
        <p:txBody>
          <a:bodyPr/>
          <a:lstStyle/>
          <a:p>
            <a:endParaRPr lang="da-DK"/>
          </a:p>
        </p:txBody>
      </p:sp>
    </p:spTree>
    <p:custDataLst>
      <p:tags r:id="rId1"/>
    </p:custDataLst>
    <p:extLst>
      <p:ext uri="{BB962C8B-B14F-4D97-AF65-F5344CB8AC3E}">
        <p14:creationId xmlns:p14="http://schemas.microsoft.com/office/powerpoint/2010/main" val="3823256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a:extLst>
              <a:ext uri="{FF2B5EF4-FFF2-40B4-BE49-F238E27FC236}">
                <a16:creationId xmlns:a16="http://schemas.microsoft.com/office/drawing/2014/main" id="{869B5279-A03F-41E8-9EAA-6447E4BDA7D3}"/>
              </a:ext>
            </a:extLst>
          </p:cNvPr>
          <p:cNvGraphicFramePr>
            <a:graphicFrameLocks noGrp="1"/>
          </p:cNvGraphicFramePr>
          <p:nvPr>
            <p:extLst>
              <p:ext uri="{D42A27DB-BD31-4B8C-83A1-F6EECF244321}">
                <p14:modId xmlns:p14="http://schemas.microsoft.com/office/powerpoint/2010/main" val="3175513977"/>
              </p:ext>
            </p:extLst>
          </p:nvPr>
        </p:nvGraphicFramePr>
        <p:xfrm>
          <a:off x="245660" y="227745"/>
          <a:ext cx="11668835" cy="6402510"/>
        </p:xfrm>
        <a:graphic>
          <a:graphicData uri="http://schemas.openxmlformats.org/drawingml/2006/table">
            <a:tbl>
              <a:tblPr firstRow="1" bandRow="1">
                <a:tableStyleId>{5C22544A-7EE6-4342-B048-85BDC9FD1C3A}</a:tableStyleId>
              </a:tblPr>
              <a:tblGrid>
                <a:gridCol w="2333767">
                  <a:extLst>
                    <a:ext uri="{9D8B030D-6E8A-4147-A177-3AD203B41FA5}">
                      <a16:colId xmlns:a16="http://schemas.microsoft.com/office/drawing/2014/main" val="2154714172"/>
                    </a:ext>
                  </a:extLst>
                </a:gridCol>
                <a:gridCol w="2333767">
                  <a:extLst>
                    <a:ext uri="{9D8B030D-6E8A-4147-A177-3AD203B41FA5}">
                      <a16:colId xmlns:a16="http://schemas.microsoft.com/office/drawing/2014/main" val="3831490736"/>
                    </a:ext>
                  </a:extLst>
                </a:gridCol>
                <a:gridCol w="2333767">
                  <a:extLst>
                    <a:ext uri="{9D8B030D-6E8A-4147-A177-3AD203B41FA5}">
                      <a16:colId xmlns:a16="http://schemas.microsoft.com/office/drawing/2014/main" val="1933131646"/>
                    </a:ext>
                  </a:extLst>
                </a:gridCol>
                <a:gridCol w="2333767">
                  <a:extLst>
                    <a:ext uri="{9D8B030D-6E8A-4147-A177-3AD203B41FA5}">
                      <a16:colId xmlns:a16="http://schemas.microsoft.com/office/drawing/2014/main" val="26921568"/>
                    </a:ext>
                  </a:extLst>
                </a:gridCol>
                <a:gridCol w="2333767">
                  <a:extLst>
                    <a:ext uri="{9D8B030D-6E8A-4147-A177-3AD203B41FA5}">
                      <a16:colId xmlns:a16="http://schemas.microsoft.com/office/drawing/2014/main" val="2143072066"/>
                    </a:ext>
                  </a:extLst>
                </a:gridCol>
              </a:tblGrid>
              <a:tr h="711390">
                <a:tc>
                  <a:txBody>
                    <a:bodyPr/>
                    <a:lstStyle/>
                    <a:p>
                      <a:pPr algn="ctr"/>
                      <a:r>
                        <a:rPr lang="da-DK"/>
                        <a:t>Vores skole</a:t>
                      </a:r>
                    </a:p>
                  </a:txBody>
                  <a:tcPr anchor="ctr"/>
                </a:tc>
                <a:tc>
                  <a:txBody>
                    <a:bodyPr/>
                    <a:lstStyle/>
                    <a:p>
                      <a:pPr algn="ctr"/>
                      <a:r>
                        <a:rPr lang="da-DK"/>
                        <a:t>Samarbejde med forældre</a:t>
                      </a:r>
                    </a:p>
                  </a:txBody>
                  <a:tcPr anchor="ctr"/>
                </a:tc>
                <a:tc>
                  <a:txBody>
                    <a:bodyPr/>
                    <a:lstStyle/>
                    <a:p>
                      <a:pPr algn="ctr"/>
                      <a:r>
                        <a:rPr lang="da-DK"/>
                        <a:t>Sådan underviser vi</a:t>
                      </a:r>
                    </a:p>
                  </a:txBody>
                  <a:tcPr anchor="ctr"/>
                </a:tc>
                <a:tc>
                  <a:txBody>
                    <a:bodyPr/>
                    <a:lstStyle/>
                    <a:p>
                      <a:pPr algn="ctr"/>
                      <a:r>
                        <a:rPr lang="da-DK"/>
                        <a:t>SFO og klub</a:t>
                      </a:r>
                    </a:p>
                  </a:txBody>
                  <a:tcPr anchor="ctr"/>
                </a:tc>
                <a:tc>
                  <a:txBody>
                    <a:bodyPr/>
                    <a:lstStyle/>
                    <a:p>
                      <a:pPr algn="ctr"/>
                      <a:r>
                        <a:rPr lang="da-DK"/>
                        <a:t>Kontakt</a:t>
                      </a:r>
                    </a:p>
                  </a:txBody>
                  <a:tcPr anchor="ctr"/>
                </a:tc>
                <a:extLst>
                  <a:ext uri="{0D108BD9-81ED-4DB2-BD59-A6C34878D82A}">
                    <a16:rowId xmlns:a16="http://schemas.microsoft.com/office/drawing/2014/main" val="3421168817"/>
                  </a:ext>
                </a:extLst>
              </a:tr>
              <a:tr h="711390">
                <a:tc>
                  <a:txBody>
                    <a:bodyPr/>
                    <a:lstStyle/>
                    <a:p>
                      <a:pPr algn="l"/>
                      <a:r>
                        <a:rPr lang="da-DK"/>
                        <a:t>Om skolen</a:t>
                      </a:r>
                    </a:p>
                  </a:txBody>
                  <a:tcPr anchor="ctr"/>
                </a:tc>
                <a:tc>
                  <a:txBody>
                    <a:bodyPr/>
                    <a:lstStyle/>
                    <a:p>
                      <a:pPr algn="l"/>
                      <a:r>
                        <a:rPr lang="da-DK"/>
                        <a:t>Et godt samarbejde mellem skole og hjem</a:t>
                      </a:r>
                    </a:p>
                  </a:txBody>
                  <a:tcPr anchor="ctr"/>
                </a:tc>
                <a:tc>
                  <a:txBody>
                    <a:bodyPr/>
                    <a:lstStyle/>
                    <a:p>
                      <a:pPr algn="l"/>
                      <a:r>
                        <a:rPr lang="da-DK"/>
                        <a:t>Dit barns faglige udvikling</a:t>
                      </a:r>
                    </a:p>
                  </a:txBody>
                  <a:tcPr anchor="ctr"/>
                </a:tc>
                <a:tc>
                  <a:txBody>
                    <a:bodyPr/>
                    <a:lstStyle/>
                    <a:p>
                      <a:pPr algn="l"/>
                      <a:r>
                        <a:rPr lang="da-DK"/>
                        <a:t>Aktiviteter i SFO</a:t>
                      </a:r>
                    </a:p>
                  </a:txBody>
                  <a:tcPr anchor="ctr"/>
                </a:tc>
                <a:tc>
                  <a:txBody>
                    <a:bodyPr/>
                    <a:lstStyle/>
                    <a:p>
                      <a:pPr algn="l"/>
                      <a:r>
                        <a:rPr lang="da-DK"/>
                        <a:t>Kontakt os</a:t>
                      </a:r>
                    </a:p>
                  </a:txBody>
                  <a:tcPr anchor="ctr"/>
                </a:tc>
                <a:extLst>
                  <a:ext uri="{0D108BD9-81ED-4DB2-BD59-A6C34878D82A}">
                    <a16:rowId xmlns:a16="http://schemas.microsoft.com/office/drawing/2014/main" val="3916404831"/>
                  </a:ext>
                </a:extLst>
              </a:tr>
              <a:tr h="711390">
                <a:tc>
                  <a:txBody>
                    <a:bodyPr/>
                    <a:lstStyle/>
                    <a:p>
                      <a:pPr algn="l"/>
                      <a:r>
                        <a:rPr lang="da-DK"/>
                        <a:t>Sådan klarer vi os</a:t>
                      </a:r>
                    </a:p>
                  </a:txBody>
                  <a:tcPr anchor="ctr"/>
                </a:tc>
                <a:tc>
                  <a:txBody>
                    <a:bodyPr/>
                    <a:lstStyle/>
                    <a:p>
                      <a:pPr algn="l"/>
                      <a:r>
                        <a:rPr lang="da-DK">
                          <a:solidFill>
                            <a:schemeClr val="bg2">
                              <a:lumMod val="75000"/>
                            </a:schemeClr>
                          </a:solidFill>
                        </a:rPr>
                        <a:t>Aula: Vores fælles intranet</a:t>
                      </a:r>
                    </a:p>
                  </a:txBody>
                  <a:tcPr anchor="ctr"/>
                </a:tc>
                <a:tc>
                  <a:txBody>
                    <a:bodyPr/>
                    <a:lstStyle/>
                    <a:p>
                      <a:pPr algn="l"/>
                      <a:r>
                        <a:rPr lang="da-DK"/>
                        <a:t>0.-2. klasse</a:t>
                      </a:r>
                    </a:p>
                  </a:txBody>
                  <a:tcPr anchor="ctr"/>
                </a:tc>
                <a:tc>
                  <a:txBody>
                    <a:bodyPr/>
                    <a:lstStyle/>
                    <a:p>
                      <a:pPr algn="l"/>
                      <a:r>
                        <a:rPr lang="da-DK">
                          <a:solidFill>
                            <a:schemeClr val="bg2">
                              <a:lumMod val="75000"/>
                            </a:schemeClr>
                          </a:solidFill>
                        </a:rPr>
                        <a:t>Aktiviteter i klub og ungdomsskole</a:t>
                      </a:r>
                    </a:p>
                  </a:txBody>
                  <a:tcPr anchor="ctr"/>
                </a:tc>
                <a:tc>
                  <a:txBody>
                    <a:bodyPr/>
                    <a:lstStyle/>
                    <a:p>
                      <a:pPr algn="l"/>
                      <a:r>
                        <a:rPr lang="da-DK">
                          <a:solidFill>
                            <a:schemeClr val="bg2">
                              <a:lumMod val="75000"/>
                            </a:schemeClr>
                          </a:solidFill>
                        </a:rPr>
                        <a:t>Søg job hos os</a:t>
                      </a:r>
                    </a:p>
                  </a:txBody>
                  <a:tcPr anchor="ctr"/>
                </a:tc>
                <a:extLst>
                  <a:ext uri="{0D108BD9-81ED-4DB2-BD59-A6C34878D82A}">
                    <a16:rowId xmlns:a16="http://schemas.microsoft.com/office/drawing/2014/main" val="230482127"/>
                  </a:ext>
                </a:extLst>
              </a:tr>
              <a:tr h="711390">
                <a:tc>
                  <a:txBody>
                    <a:bodyPr/>
                    <a:lstStyle/>
                    <a:p>
                      <a:pPr algn="l"/>
                      <a:r>
                        <a:rPr lang="da-DK"/>
                        <a:t>Dit barns udvikling og trivsel</a:t>
                      </a:r>
                    </a:p>
                  </a:txBody>
                  <a:tcPr anchor="ctr"/>
                </a:tc>
                <a:tc>
                  <a:txBody>
                    <a:bodyPr/>
                    <a:lstStyle/>
                    <a:p>
                      <a:pPr algn="l"/>
                      <a:r>
                        <a:rPr lang="da-DK"/>
                        <a:t>Skolebestyrelsen</a:t>
                      </a:r>
                    </a:p>
                  </a:txBody>
                  <a:tcPr anchor="ctr"/>
                </a:tc>
                <a:tc>
                  <a:txBody>
                    <a:bodyPr/>
                    <a:lstStyle/>
                    <a:p>
                      <a:pPr algn="l"/>
                      <a:r>
                        <a:rPr lang="da-DK"/>
                        <a:t>3.-6. klasse</a:t>
                      </a:r>
                    </a:p>
                  </a:txBody>
                  <a:tcPr anchor="ctr"/>
                </a:tc>
                <a:tc>
                  <a:txBody>
                    <a:bodyPr/>
                    <a:lstStyle/>
                    <a:p>
                      <a:pPr algn="l"/>
                      <a:endParaRPr lang="da-DK"/>
                    </a:p>
                  </a:txBody>
                  <a:tcPr anchor="ctr">
                    <a:noFill/>
                  </a:tcPr>
                </a:tc>
                <a:tc>
                  <a:txBody>
                    <a:bodyPr/>
                    <a:lstStyle/>
                    <a:p>
                      <a:pPr algn="l"/>
                      <a:r>
                        <a:rPr lang="da-DK"/>
                        <a:t>Studerende hos os</a:t>
                      </a:r>
                    </a:p>
                  </a:txBody>
                  <a:tcPr anchor="ctr"/>
                </a:tc>
                <a:extLst>
                  <a:ext uri="{0D108BD9-81ED-4DB2-BD59-A6C34878D82A}">
                    <a16:rowId xmlns:a16="http://schemas.microsoft.com/office/drawing/2014/main" val="3802736519"/>
                  </a:ext>
                </a:extLst>
              </a:tr>
              <a:tr h="711390">
                <a:tc>
                  <a:txBody>
                    <a:bodyPr/>
                    <a:lstStyle/>
                    <a:p>
                      <a:pPr algn="l"/>
                      <a:r>
                        <a:rPr lang="da-DK"/>
                        <a:t>Før dit barn starter i skole</a:t>
                      </a:r>
                    </a:p>
                  </a:txBody>
                  <a:tcPr anchor="ctr"/>
                </a:tc>
                <a:tc>
                  <a:txBody>
                    <a:bodyPr/>
                    <a:lstStyle/>
                    <a:p>
                      <a:pPr algn="l"/>
                      <a:r>
                        <a:rPr lang="da-DK"/>
                        <a:t>Forældreråd i SFO</a:t>
                      </a:r>
                    </a:p>
                  </a:txBody>
                  <a:tcPr anchor="ctr"/>
                </a:tc>
                <a:tc>
                  <a:txBody>
                    <a:bodyPr/>
                    <a:lstStyle/>
                    <a:p>
                      <a:pPr algn="l"/>
                      <a:r>
                        <a:rPr lang="da-DK"/>
                        <a:t>7.-9. klasse</a:t>
                      </a:r>
                    </a:p>
                  </a:txBody>
                  <a:tcPr anchor="ctr"/>
                </a:tc>
                <a:tc>
                  <a:txBody>
                    <a:bodyPr/>
                    <a:lstStyle/>
                    <a:p>
                      <a:pPr algn="l"/>
                      <a:endParaRPr lang="da-DK"/>
                    </a:p>
                  </a:txBody>
                  <a:tcPr anchor="ctr">
                    <a:noFill/>
                  </a:tcPr>
                </a:tc>
                <a:tc>
                  <a:txBody>
                    <a:bodyPr/>
                    <a:lstStyle/>
                    <a:p>
                      <a:pPr algn="l"/>
                      <a:r>
                        <a:rPr lang="da-DK"/>
                        <a:t>(Følg os via Facebook)</a:t>
                      </a:r>
                    </a:p>
                  </a:txBody>
                  <a:tcPr anchor="ctr"/>
                </a:tc>
                <a:extLst>
                  <a:ext uri="{0D108BD9-81ED-4DB2-BD59-A6C34878D82A}">
                    <a16:rowId xmlns:a16="http://schemas.microsoft.com/office/drawing/2014/main" val="691942731"/>
                  </a:ext>
                </a:extLst>
              </a:tr>
              <a:tr h="711390">
                <a:tc>
                  <a:txBody>
                    <a:bodyPr/>
                    <a:lstStyle/>
                    <a:p>
                      <a:pPr algn="l"/>
                      <a:r>
                        <a:rPr lang="da-DK"/>
                        <a:t>Før dit barn skifter skole</a:t>
                      </a:r>
                    </a:p>
                  </a:txBody>
                  <a:tcPr anchor="ctr"/>
                </a:tc>
                <a:tc>
                  <a:txBody>
                    <a:bodyPr/>
                    <a:lstStyle/>
                    <a:p>
                      <a:pPr algn="l"/>
                      <a:r>
                        <a:rPr lang="da-DK"/>
                        <a:t>(Forældreforeningen)</a:t>
                      </a:r>
                    </a:p>
                  </a:txBody>
                  <a:tcPr anchor="ctr"/>
                </a:tc>
                <a:tc>
                  <a:txBody>
                    <a:bodyPr/>
                    <a:lstStyle/>
                    <a:p>
                      <a:pPr algn="l"/>
                      <a:r>
                        <a:rPr lang="da-DK"/>
                        <a:t>(10. klasse)</a:t>
                      </a:r>
                    </a:p>
                  </a:txBody>
                  <a:tcPr anchor="ctr"/>
                </a:tc>
                <a:tc>
                  <a:txBody>
                    <a:bodyPr/>
                    <a:lstStyle/>
                    <a:p>
                      <a:pPr algn="l"/>
                      <a:endParaRPr lang="da-DK"/>
                    </a:p>
                  </a:txBody>
                  <a:tcPr anchor="ctr">
                    <a:noFill/>
                  </a:tcPr>
                </a:tc>
                <a:tc>
                  <a:txBody>
                    <a:bodyPr/>
                    <a:lstStyle/>
                    <a:p>
                      <a:pPr algn="l"/>
                      <a:r>
                        <a:rPr lang="da-DK"/>
                        <a:t>(Book et møde med os)</a:t>
                      </a:r>
                    </a:p>
                  </a:txBody>
                  <a:tcPr anchor="ctr"/>
                </a:tc>
                <a:extLst>
                  <a:ext uri="{0D108BD9-81ED-4DB2-BD59-A6C34878D82A}">
                    <a16:rowId xmlns:a16="http://schemas.microsoft.com/office/drawing/2014/main" val="1246351251"/>
                  </a:ext>
                </a:extLst>
              </a:tr>
              <a:tr h="711390">
                <a:tc>
                  <a:txBody>
                    <a:bodyPr/>
                    <a:lstStyle/>
                    <a:p>
                      <a:pPr algn="l"/>
                      <a:r>
                        <a:rPr lang="da-DK"/>
                        <a:t>Ny i skolen</a:t>
                      </a:r>
                    </a:p>
                  </a:txBody>
                  <a:tcPr anchor="ctr"/>
                </a:tc>
                <a:tc>
                  <a:txBody>
                    <a:bodyPr/>
                    <a:lstStyle/>
                    <a:p>
                      <a:pPr algn="l"/>
                      <a:endParaRPr lang="da-DK"/>
                    </a:p>
                  </a:txBody>
                  <a:tcPr anchor="ctr">
                    <a:noFill/>
                  </a:tcPr>
                </a:tc>
                <a:tc>
                  <a:txBody>
                    <a:bodyPr/>
                    <a:lstStyle/>
                    <a:p>
                      <a:pPr algn="l"/>
                      <a:r>
                        <a:rPr lang="da-DK"/>
                        <a:t>Hvis dit barn har særlige behov</a:t>
                      </a:r>
                    </a:p>
                  </a:txBody>
                  <a:tcPr anchor="ctr"/>
                </a:tc>
                <a:tc>
                  <a:txBody>
                    <a:bodyPr/>
                    <a:lstStyle/>
                    <a:p>
                      <a:pPr algn="l"/>
                      <a:endParaRPr lang="da-DK"/>
                    </a:p>
                  </a:txBody>
                  <a:tcPr anchor="ctr">
                    <a:noFill/>
                  </a:tcPr>
                </a:tc>
                <a:tc>
                  <a:txBody>
                    <a:bodyPr/>
                    <a:lstStyle/>
                    <a:p>
                      <a:pPr algn="l"/>
                      <a:r>
                        <a:rPr lang="da-DK">
                          <a:solidFill>
                            <a:schemeClr val="bg2">
                              <a:lumMod val="75000"/>
                            </a:schemeClr>
                          </a:solidFill>
                        </a:rPr>
                        <a:t>Lån vores lokaler</a:t>
                      </a:r>
                    </a:p>
                  </a:txBody>
                  <a:tcPr anchor="ctr"/>
                </a:tc>
                <a:extLst>
                  <a:ext uri="{0D108BD9-81ED-4DB2-BD59-A6C34878D82A}">
                    <a16:rowId xmlns:a16="http://schemas.microsoft.com/office/drawing/2014/main" val="4250038183"/>
                  </a:ext>
                </a:extLst>
              </a:tr>
              <a:tr h="711390">
                <a:tc>
                  <a:txBody>
                    <a:bodyPr/>
                    <a:lstStyle/>
                    <a:p>
                      <a:pPr algn="l"/>
                      <a:r>
                        <a:rPr lang="da-DK"/>
                        <a:t>Mad på skolen</a:t>
                      </a:r>
                    </a:p>
                  </a:txBody>
                  <a:tcPr anchor="ctr"/>
                </a:tc>
                <a:tc>
                  <a:txBody>
                    <a:bodyPr/>
                    <a:lstStyle/>
                    <a:p>
                      <a:pPr algn="l"/>
                      <a:endParaRPr lang="da-DK"/>
                    </a:p>
                  </a:txBody>
                  <a:tcPr anchor="ctr">
                    <a:noFill/>
                  </a:tcPr>
                </a:tc>
                <a:tc>
                  <a:txBody>
                    <a:bodyPr/>
                    <a:lstStyle/>
                    <a:p>
                      <a:pPr algn="l"/>
                      <a:endParaRPr lang="da-DK"/>
                    </a:p>
                  </a:txBody>
                  <a:tcPr anchor="ctr">
                    <a:noFill/>
                  </a:tcPr>
                </a:tc>
                <a:tc>
                  <a:txBody>
                    <a:bodyPr/>
                    <a:lstStyle/>
                    <a:p>
                      <a:pPr algn="l"/>
                      <a:endParaRPr lang="da-DK"/>
                    </a:p>
                  </a:txBody>
                  <a:tcPr anchor="ctr">
                    <a:noFill/>
                  </a:tcPr>
                </a:tc>
                <a:tc>
                  <a:txBody>
                    <a:bodyPr/>
                    <a:lstStyle/>
                    <a:p>
                      <a:pPr algn="l"/>
                      <a:r>
                        <a:rPr lang="da-DK">
                          <a:solidFill>
                            <a:schemeClr val="bg2">
                              <a:lumMod val="75000"/>
                            </a:schemeClr>
                          </a:solidFill>
                        </a:rPr>
                        <a:t>Find vej til skolen</a:t>
                      </a:r>
                    </a:p>
                  </a:txBody>
                  <a:tcPr anchor="ctr"/>
                </a:tc>
                <a:extLst>
                  <a:ext uri="{0D108BD9-81ED-4DB2-BD59-A6C34878D82A}">
                    <a16:rowId xmlns:a16="http://schemas.microsoft.com/office/drawing/2014/main" val="1131728375"/>
                  </a:ext>
                </a:extLst>
              </a:tr>
              <a:tr h="711390">
                <a:tc>
                  <a:txBody>
                    <a:bodyPr/>
                    <a:lstStyle/>
                    <a:p>
                      <a:pPr algn="l"/>
                      <a:r>
                        <a:rPr lang="da-DK"/>
                        <a:t>Begivenheder og ferie</a:t>
                      </a:r>
                    </a:p>
                  </a:txBody>
                  <a:tcPr anchor="ctr"/>
                </a:tc>
                <a:tc>
                  <a:txBody>
                    <a:bodyPr/>
                    <a:lstStyle/>
                    <a:p>
                      <a:pPr algn="l"/>
                      <a:endParaRPr lang="da-DK"/>
                    </a:p>
                  </a:txBody>
                  <a:tcPr anchor="ctr">
                    <a:noFill/>
                  </a:tcPr>
                </a:tc>
                <a:tc>
                  <a:txBody>
                    <a:bodyPr/>
                    <a:lstStyle/>
                    <a:p>
                      <a:pPr algn="l"/>
                      <a:endParaRPr lang="da-DK"/>
                    </a:p>
                  </a:txBody>
                  <a:tcPr anchor="ctr">
                    <a:noFill/>
                  </a:tcPr>
                </a:tc>
                <a:tc>
                  <a:txBody>
                    <a:bodyPr/>
                    <a:lstStyle/>
                    <a:p>
                      <a:pPr algn="l"/>
                      <a:endParaRPr lang="da-DK"/>
                    </a:p>
                  </a:txBody>
                  <a:tcPr anchor="ctr">
                    <a:noFill/>
                  </a:tcPr>
                </a:tc>
                <a:tc>
                  <a:txBody>
                    <a:bodyPr/>
                    <a:lstStyle/>
                    <a:p>
                      <a:pPr algn="l"/>
                      <a:endParaRPr lang="da-DK"/>
                    </a:p>
                  </a:txBody>
                  <a:tcPr anchor="ctr">
                    <a:noFill/>
                  </a:tcPr>
                </a:tc>
                <a:extLst>
                  <a:ext uri="{0D108BD9-81ED-4DB2-BD59-A6C34878D82A}">
                    <a16:rowId xmlns:a16="http://schemas.microsoft.com/office/drawing/2014/main" val="2886139327"/>
                  </a:ext>
                </a:extLst>
              </a:tr>
            </a:tbl>
          </a:graphicData>
        </a:graphic>
      </p:graphicFrame>
    </p:spTree>
    <p:extLst>
      <p:ext uri="{BB962C8B-B14F-4D97-AF65-F5344CB8AC3E}">
        <p14:creationId xmlns:p14="http://schemas.microsoft.com/office/powerpoint/2010/main" val="613932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tekst 3">
            <a:extLst>
              <a:ext uri="{FF2B5EF4-FFF2-40B4-BE49-F238E27FC236}">
                <a16:creationId xmlns:a16="http://schemas.microsoft.com/office/drawing/2014/main" id="{035C2213-54CE-4999-8FA2-BFCFB68B6162}"/>
              </a:ext>
            </a:extLst>
          </p:cNvPr>
          <p:cNvSpPr>
            <a:spLocks noGrp="1"/>
          </p:cNvSpPr>
          <p:nvPr>
            <p:ph type="body" sz="quarter" idx="14"/>
          </p:nvPr>
        </p:nvSpPr>
        <p:spPr>
          <a:xfrm>
            <a:off x="821267" y="1994536"/>
            <a:ext cx="6650688" cy="3480436"/>
          </a:xfrm>
        </p:spPr>
        <p:txBody>
          <a:bodyPr>
            <a:normAutofit/>
          </a:bodyPr>
          <a:lstStyle/>
          <a:p>
            <a:pPr marL="342900" indent="-342900">
              <a:buFont typeface="Arial" panose="020B0604020202020204" pitchFamily="34" charset="0"/>
              <a:buChar char="•"/>
            </a:pPr>
            <a:r>
              <a:rPr lang="da-DK" sz="3600"/>
              <a:t>Titel</a:t>
            </a:r>
          </a:p>
          <a:p>
            <a:pPr marL="342900" indent="-342900">
              <a:buFont typeface="Arial" panose="020B0604020202020204" pitchFamily="34" charset="0"/>
              <a:buChar char="•"/>
            </a:pPr>
            <a:r>
              <a:rPr lang="da-DK" sz="3600"/>
              <a:t>Tekst + faste elementer</a:t>
            </a:r>
          </a:p>
          <a:p>
            <a:pPr marL="342900" indent="-342900">
              <a:buFont typeface="Arial" panose="020B0604020202020204" pitchFamily="34" charset="0"/>
              <a:buChar char="•"/>
            </a:pPr>
            <a:r>
              <a:rPr lang="da-DK" sz="3600" err="1"/>
              <a:t>PDF’er</a:t>
            </a:r>
            <a:r>
              <a:rPr lang="da-DK" sz="3600"/>
              <a:t> og billeder</a:t>
            </a:r>
          </a:p>
          <a:p>
            <a:endParaRPr lang="da-DK" sz="3600"/>
          </a:p>
          <a:p>
            <a:r>
              <a:rPr lang="da-DK" sz="3600"/>
              <a:t>Står i skabelonen, hvad der er tænkt med punktet.</a:t>
            </a:r>
          </a:p>
        </p:txBody>
      </p:sp>
      <p:sp>
        <p:nvSpPr>
          <p:cNvPr id="3" name="Pladsholder til tekst 2">
            <a:extLst>
              <a:ext uri="{FF2B5EF4-FFF2-40B4-BE49-F238E27FC236}">
                <a16:creationId xmlns:a16="http://schemas.microsoft.com/office/drawing/2014/main" id="{59B23CF7-CA9F-4870-A03A-F5E6E8A49DDD}"/>
              </a:ext>
            </a:extLst>
          </p:cNvPr>
          <p:cNvSpPr>
            <a:spLocks noGrp="1"/>
          </p:cNvSpPr>
          <p:nvPr>
            <p:ph type="body" sz="quarter" idx="13"/>
          </p:nvPr>
        </p:nvSpPr>
        <p:spPr/>
        <p:txBody>
          <a:bodyPr/>
          <a:lstStyle/>
          <a:p>
            <a:r>
              <a:rPr lang="da-DK"/>
              <a:t>Det praktiske</a:t>
            </a:r>
          </a:p>
        </p:txBody>
      </p:sp>
      <p:pic>
        <p:nvPicPr>
          <p:cNvPr id="5" name="Billede 4">
            <a:extLst>
              <a:ext uri="{FF2B5EF4-FFF2-40B4-BE49-F238E27FC236}">
                <a16:creationId xmlns:a16="http://schemas.microsoft.com/office/drawing/2014/main" id="{F6E910D5-20D9-486A-9DE8-CB4E4F493160}"/>
              </a:ext>
            </a:extLst>
          </p:cNvPr>
          <p:cNvPicPr>
            <a:picLocks noChangeAspect="1"/>
          </p:cNvPicPr>
          <p:nvPr/>
        </p:nvPicPr>
        <p:blipFill>
          <a:blip r:embed="rId2"/>
          <a:stretch>
            <a:fillRect/>
          </a:stretch>
        </p:blipFill>
        <p:spPr>
          <a:xfrm>
            <a:off x="6693343" y="208325"/>
            <a:ext cx="4170386" cy="4204127"/>
          </a:xfrm>
          <a:prstGeom prst="rect">
            <a:avLst/>
          </a:prstGeom>
        </p:spPr>
      </p:pic>
      <p:pic>
        <p:nvPicPr>
          <p:cNvPr id="6" name="Billede 5">
            <a:extLst>
              <a:ext uri="{FF2B5EF4-FFF2-40B4-BE49-F238E27FC236}">
                <a16:creationId xmlns:a16="http://schemas.microsoft.com/office/drawing/2014/main" id="{6DBC350F-7C24-4E6C-AE56-1C69FCB52CC5}"/>
              </a:ext>
            </a:extLst>
          </p:cNvPr>
          <p:cNvPicPr>
            <a:picLocks noChangeAspect="1"/>
          </p:cNvPicPr>
          <p:nvPr/>
        </p:nvPicPr>
        <p:blipFill>
          <a:blip r:embed="rId3"/>
          <a:stretch>
            <a:fillRect/>
          </a:stretch>
        </p:blipFill>
        <p:spPr>
          <a:xfrm>
            <a:off x="8602337" y="1994536"/>
            <a:ext cx="3143506" cy="4417600"/>
          </a:xfrm>
          <a:prstGeom prst="rect">
            <a:avLst/>
          </a:prstGeom>
        </p:spPr>
      </p:pic>
      <p:sp>
        <p:nvSpPr>
          <p:cNvPr id="9" name="Titel 1">
            <a:extLst>
              <a:ext uri="{FF2B5EF4-FFF2-40B4-BE49-F238E27FC236}">
                <a16:creationId xmlns:a16="http://schemas.microsoft.com/office/drawing/2014/main" id="{17145295-3F29-4BF9-A86E-536197D4627B}"/>
              </a:ext>
            </a:extLst>
          </p:cNvPr>
          <p:cNvSpPr>
            <a:spLocks noGrp="1"/>
          </p:cNvSpPr>
          <p:nvPr>
            <p:ph type="title"/>
          </p:nvPr>
        </p:nvSpPr>
        <p:spPr>
          <a:xfrm>
            <a:off x="820983" y="1224916"/>
            <a:ext cx="6650972" cy="725028"/>
          </a:xfrm>
        </p:spPr>
        <p:txBody>
          <a:bodyPr/>
          <a:lstStyle/>
          <a:p>
            <a:r>
              <a:rPr lang="da-DK"/>
              <a:t>Skabeloner ligger i OneDrive</a:t>
            </a:r>
          </a:p>
        </p:txBody>
      </p:sp>
    </p:spTree>
    <p:extLst>
      <p:ext uri="{BB962C8B-B14F-4D97-AF65-F5344CB8AC3E}">
        <p14:creationId xmlns:p14="http://schemas.microsoft.com/office/powerpoint/2010/main" val="3347742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170620-E89B-4887-A64B-9E2B6D13D693}"/>
              </a:ext>
            </a:extLst>
          </p:cNvPr>
          <p:cNvSpPr>
            <a:spLocks noGrp="1"/>
          </p:cNvSpPr>
          <p:nvPr>
            <p:ph type="title"/>
          </p:nvPr>
        </p:nvSpPr>
        <p:spPr>
          <a:xfrm>
            <a:off x="820983" y="1006548"/>
            <a:ext cx="10515600" cy="725028"/>
          </a:xfrm>
        </p:spPr>
        <p:txBody>
          <a:bodyPr/>
          <a:lstStyle/>
          <a:p>
            <a:r>
              <a:rPr lang="da-DK"/>
              <a:t>Vælg en lokal webredaktør</a:t>
            </a:r>
          </a:p>
        </p:txBody>
      </p:sp>
      <p:sp>
        <p:nvSpPr>
          <p:cNvPr id="3" name="Pladsholder til tekst 2">
            <a:extLst>
              <a:ext uri="{FF2B5EF4-FFF2-40B4-BE49-F238E27FC236}">
                <a16:creationId xmlns:a16="http://schemas.microsoft.com/office/drawing/2014/main" id="{FC0EB667-9E2D-432A-AE50-57B405433A21}"/>
              </a:ext>
            </a:extLst>
          </p:cNvPr>
          <p:cNvSpPr>
            <a:spLocks noGrp="1"/>
          </p:cNvSpPr>
          <p:nvPr>
            <p:ph type="body" sz="quarter" idx="13"/>
          </p:nvPr>
        </p:nvSpPr>
        <p:spPr/>
        <p:txBody>
          <a:bodyPr/>
          <a:lstStyle/>
          <a:p>
            <a:r>
              <a:rPr lang="da-DK"/>
              <a:t>Det praktiske</a:t>
            </a:r>
          </a:p>
        </p:txBody>
      </p:sp>
      <p:sp>
        <p:nvSpPr>
          <p:cNvPr id="4" name="Pladsholder til tekst 3">
            <a:extLst>
              <a:ext uri="{FF2B5EF4-FFF2-40B4-BE49-F238E27FC236}">
                <a16:creationId xmlns:a16="http://schemas.microsoft.com/office/drawing/2014/main" id="{F7AA2B84-F637-4C6A-88F1-8B57E3455862}"/>
              </a:ext>
            </a:extLst>
          </p:cNvPr>
          <p:cNvSpPr>
            <a:spLocks noGrp="1"/>
          </p:cNvSpPr>
          <p:nvPr>
            <p:ph type="body" sz="quarter" idx="14"/>
          </p:nvPr>
        </p:nvSpPr>
        <p:spPr>
          <a:xfrm>
            <a:off x="821266" y="1610436"/>
            <a:ext cx="10515316" cy="4667534"/>
          </a:xfrm>
        </p:spPr>
        <p:txBody>
          <a:bodyPr>
            <a:normAutofit/>
          </a:bodyPr>
          <a:lstStyle/>
          <a:p>
            <a:endParaRPr lang="da-DK"/>
          </a:p>
          <a:p>
            <a:r>
              <a:rPr lang="da-DK" sz="2400"/>
              <a:t>Efter dette møde sender vi en mail til skolens Aula-administrator.</a:t>
            </a:r>
          </a:p>
          <a:p>
            <a:endParaRPr lang="da-DK" sz="2400"/>
          </a:p>
          <a:p>
            <a:r>
              <a:rPr lang="da-DK" sz="2400"/>
              <a:t>Vi anbefaler, at I vælger en person med disse kompetencer:</a:t>
            </a:r>
          </a:p>
          <a:p>
            <a:pPr marL="342900" indent="-342900">
              <a:buFont typeface="Arial" panose="020B0604020202020204" pitchFamily="34" charset="0"/>
              <a:buChar char="•"/>
            </a:pPr>
            <a:r>
              <a:rPr lang="da-DK" sz="2400"/>
              <a:t>Inde i stoffet.</a:t>
            </a:r>
          </a:p>
          <a:p>
            <a:pPr marL="342900" indent="-342900">
              <a:buFont typeface="Arial" panose="020B0604020202020204" pitchFamily="34" charset="0"/>
              <a:buChar char="•"/>
            </a:pPr>
            <a:r>
              <a:rPr lang="da-DK" sz="2400"/>
              <a:t>Kan formidle.</a:t>
            </a:r>
          </a:p>
          <a:p>
            <a:pPr marL="342900" indent="-342900">
              <a:buFont typeface="Arial" panose="020B0604020202020204" pitchFamily="34" charset="0"/>
              <a:buChar char="•"/>
            </a:pPr>
            <a:r>
              <a:rPr lang="da-DK" sz="2400"/>
              <a:t>Ved hvem, der ved hvad på skolen.</a:t>
            </a:r>
          </a:p>
          <a:p>
            <a:endParaRPr lang="da-DK" sz="2400"/>
          </a:p>
          <a:p>
            <a:r>
              <a:rPr lang="da-DK" sz="2400"/>
              <a:t>Behøver ikke nødvendigvis være en leder eller den lokale Aula-administrator.</a:t>
            </a:r>
          </a:p>
        </p:txBody>
      </p:sp>
    </p:spTree>
    <p:extLst>
      <p:ext uri="{BB962C8B-B14F-4D97-AF65-F5344CB8AC3E}">
        <p14:creationId xmlns:p14="http://schemas.microsoft.com/office/powerpoint/2010/main" val="4245589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DC0FCD-8CD2-4616-822A-B489094F2796}"/>
              </a:ext>
            </a:extLst>
          </p:cNvPr>
          <p:cNvSpPr>
            <a:spLocks noGrp="1"/>
          </p:cNvSpPr>
          <p:nvPr>
            <p:ph type="title"/>
          </p:nvPr>
        </p:nvSpPr>
        <p:spPr/>
        <p:txBody>
          <a:bodyPr/>
          <a:lstStyle/>
          <a:p>
            <a:r>
              <a:rPr lang="da-DK"/>
              <a:t>Hvad skal og kan den lokale webredaktør</a:t>
            </a:r>
          </a:p>
        </p:txBody>
      </p:sp>
      <p:sp>
        <p:nvSpPr>
          <p:cNvPr id="3" name="Pladsholder til tekst 2">
            <a:extLst>
              <a:ext uri="{FF2B5EF4-FFF2-40B4-BE49-F238E27FC236}">
                <a16:creationId xmlns:a16="http://schemas.microsoft.com/office/drawing/2014/main" id="{9F704AB9-4E38-4B0B-AC3D-14072D89D0C9}"/>
              </a:ext>
            </a:extLst>
          </p:cNvPr>
          <p:cNvSpPr>
            <a:spLocks noGrp="1"/>
          </p:cNvSpPr>
          <p:nvPr>
            <p:ph type="body" sz="quarter" idx="13"/>
          </p:nvPr>
        </p:nvSpPr>
        <p:spPr/>
        <p:txBody>
          <a:bodyPr/>
          <a:lstStyle/>
          <a:p>
            <a:r>
              <a:rPr lang="da-DK"/>
              <a:t>Det praktiske</a:t>
            </a:r>
          </a:p>
        </p:txBody>
      </p:sp>
      <p:sp>
        <p:nvSpPr>
          <p:cNvPr id="4" name="Pladsholder til tekst 3">
            <a:extLst>
              <a:ext uri="{FF2B5EF4-FFF2-40B4-BE49-F238E27FC236}">
                <a16:creationId xmlns:a16="http://schemas.microsoft.com/office/drawing/2014/main" id="{3EEFC3A8-8AF6-479F-B538-DCCD11FE1364}"/>
              </a:ext>
            </a:extLst>
          </p:cNvPr>
          <p:cNvSpPr>
            <a:spLocks noGrp="1"/>
          </p:cNvSpPr>
          <p:nvPr>
            <p:ph type="body" sz="quarter" idx="14"/>
          </p:nvPr>
        </p:nvSpPr>
        <p:spPr>
          <a:xfrm>
            <a:off x="821265" y="1994535"/>
            <a:ext cx="10515317" cy="3901297"/>
          </a:xfrm>
        </p:spPr>
        <p:txBody>
          <a:bodyPr>
            <a:normAutofit fontScale="92500" lnSpcReduction="10000"/>
          </a:bodyPr>
          <a:lstStyle/>
          <a:p>
            <a:r>
              <a:rPr lang="da-DK" b="1">
                <a:solidFill>
                  <a:srgbClr val="2F95BF"/>
                </a:solidFill>
              </a:rPr>
              <a:t>SKAL:</a:t>
            </a:r>
          </a:p>
          <a:p>
            <a:endParaRPr lang="da-DK"/>
          </a:p>
          <a:p>
            <a:pPr marL="342900" indent="-342900">
              <a:buFont typeface="Arial" panose="020B0604020202020204" pitchFamily="34" charset="0"/>
              <a:buChar char="•"/>
            </a:pPr>
            <a:r>
              <a:rPr lang="da-DK"/>
              <a:t>Producere indhold i samarbejde med relevante kolleger</a:t>
            </a:r>
          </a:p>
          <a:p>
            <a:pPr marL="342900" indent="-342900">
              <a:buFont typeface="Arial" panose="020B0604020202020204" pitchFamily="34" charset="0"/>
              <a:buChar char="•"/>
            </a:pPr>
            <a:r>
              <a:rPr lang="da-DK"/>
              <a:t>Sikre at alle opgaverne i forhold til fase 1-3 helt færdige inden 10. maj 2019</a:t>
            </a:r>
          </a:p>
          <a:p>
            <a:pPr marL="342900" indent="-342900">
              <a:buFont typeface="Arial" panose="020B0604020202020204" pitchFamily="34" charset="0"/>
              <a:buChar char="•"/>
            </a:pPr>
            <a:r>
              <a:rPr lang="da-DK"/>
              <a:t>Sikre at fristerne i de forskellige faser overholdes</a:t>
            </a:r>
          </a:p>
          <a:p>
            <a:pPr marL="342900" indent="-342900">
              <a:buFont typeface="Arial" panose="020B0604020202020204" pitchFamily="34" charset="0"/>
              <a:buChar char="•"/>
            </a:pPr>
            <a:r>
              <a:rPr lang="da-DK"/>
              <a:t>Sikre at hjemmesiderne i Aula følger det fælles koncept</a:t>
            </a:r>
          </a:p>
          <a:p>
            <a:pPr marL="342900" indent="-342900">
              <a:buFont typeface="Arial" panose="020B0604020202020204" pitchFamily="34" charset="0"/>
              <a:buChar char="•"/>
            </a:pPr>
            <a:r>
              <a:rPr lang="da-DK"/>
              <a:t>Sikre det løbende vedligehold og administration af skolens Aula hjemmeside efter 1. august 2019</a:t>
            </a:r>
          </a:p>
          <a:p>
            <a:endParaRPr lang="da-DK"/>
          </a:p>
          <a:p>
            <a:r>
              <a:rPr lang="da-DK" b="1">
                <a:solidFill>
                  <a:srgbClr val="2F95BF"/>
                </a:solidFill>
              </a:rPr>
              <a:t>KAN:</a:t>
            </a:r>
          </a:p>
          <a:p>
            <a:endParaRPr lang="da-DK" b="1"/>
          </a:p>
          <a:p>
            <a:pPr marL="342900" indent="-342900">
              <a:buFont typeface="Arial" panose="020B0604020202020204" pitchFamily="34" charset="0"/>
              <a:buChar char="•"/>
            </a:pPr>
            <a:r>
              <a:rPr lang="da-DK"/>
              <a:t>Uddelegere opgaver i faserne til relevante medarbejdere og ledere</a:t>
            </a:r>
          </a:p>
        </p:txBody>
      </p:sp>
      <p:sp>
        <p:nvSpPr>
          <p:cNvPr id="6" name="Rektangel: afrundede hjørner 5">
            <a:extLst>
              <a:ext uri="{FF2B5EF4-FFF2-40B4-BE49-F238E27FC236}">
                <a16:creationId xmlns:a16="http://schemas.microsoft.com/office/drawing/2014/main" id="{9F187624-693D-4876-AD2D-05B0BEECD91B}"/>
              </a:ext>
            </a:extLst>
          </p:cNvPr>
          <p:cNvSpPr/>
          <p:nvPr/>
        </p:nvSpPr>
        <p:spPr>
          <a:xfrm>
            <a:off x="9248069" y="452069"/>
            <a:ext cx="2238103" cy="1497875"/>
          </a:xfrm>
          <a:prstGeom prst="roundRect">
            <a:avLst/>
          </a:prstGeom>
          <a:solidFill>
            <a:schemeClr val="bg1"/>
          </a:solidFill>
          <a:ln w="38100">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a-DK" sz="1600" b="1">
                <a:ln w="0"/>
                <a:solidFill>
                  <a:schemeClr val="tx1"/>
                </a:solidFill>
                <a:latin typeface="Arial Nova" panose="020B0504020202020204" pitchFamily="34" charset="0"/>
                <a:cs typeface="Arial" panose="020B0604020202020204" pitchFamily="34" charset="0"/>
              </a:rPr>
              <a:t>Lokal</a:t>
            </a:r>
            <a:br>
              <a:rPr lang="da-DK" sz="1600" b="1">
                <a:ln w="0"/>
                <a:solidFill>
                  <a:schemeClr val="tx1"/>
                </a:solidFill>
                <a:latin typeface="Arial Nova" panose="020B0504020202020204" pitchFamily="34" charset="0"/>
                <a:cs typeface="Arial" panose="020B0604020202020204" pitchFamily="34" charset="0"/>
              </a:rPr>
            </a:br>
            <a:r>
              <a:rPr lang="da-DK" sz="1600" b="1">
                <a:ln w="0"/>
                <a:solidFill>
                  <a:schemeClr val="tx1"/>
                </a:solidFill>
                <a:latin typeface="Arial Nova" panose="020B0504020202020204" pitchFamily="34" charset="0"/>
                <a:cs typeface="Arial" panose="020B0604020202020204" pitchFamily="34" charset="0"/>
              </a:rPr>
              <a:t>webredaktør</a:t>
            </a:r>
          </a:p>
        </p:txBody>
      </p:sp>
    </p:spTree>
    <p:custDataLst>
      <p:tags r:id="rId1"/>
    </p:custDataLst>
    <p:extLst>
      <p:ext uri="{BB962C8B-B14F-4D97-AF65-F5344CB8AC3E}">
        <p14:creationId xmlns:p14="http://schemas.microsoft.com/office/powerpoint/2010/main" val="1616696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FCFA7-9E55-4B9E-B588-26BB73FC2FD2}"/>
              </a:ext>
            </a:extLst>
          </p:cNvPr>
          <p:cNvSpPr>
            <a:spLocks noGrp="1"/>
          </p:cNvSpPr>
          <p:nvPr>
            <p:ph type="title"/>
          </p:nvPr>
        </p:nvSpPr>
        <p:spPr>
          <a:xfrm>
            <a:off x="820982" y="1224916"/>
            <a:ext cx="7928571" cy="725028"/>
          </a:xfrm>
        </p:spPr>
        <p:txBody>
          <a:bodyPr>
            <a:normAutofit/>
          </a:bodyPr>
          <a:lstStyle/>
          <a:p>
            <a:r>
              <a:rPr lang="da-DK"/>
              <a:t>Klædt på til at være skolens webredaktør</a:t>
            </a:r>
          </a:p>
        </p:txBody>
      </p:sp>
      <p:sp>
        <p:nvSpPr>
          <p:cNvPr id="3" name="Pladsholder til tekst 2">
            <a:extLst>
              <a:ext uri="{FF2B5EF4-FFF2-40B4-BE49-F238E27FC236}">
                <a16:creationId xmlns:a16="http://schemas.microsoft.com/office/drawing/2014/main" id="{D28C8CFD-C70B-41D3-9097-EFFA2D692B21}"/>
              </a:ext>
            </a:extLst>
          </p:cNvPr>
          <p:cNvSpPr>
            <a:spLocks noGrp="1"/>
          </p:cNvSpPr>
          <p:nvPr>
            <p:ph type="body" sz="quarter" idx="13"/>
          </p:nvPr>
        </p:nvSpPr>
        <p:spPr/>
        <p:txBody>
          <a:bodyPr/>
          <a:lstStyle/>
          <a:p>
            <a:r>
              <a:rPr lang="da-DK"/>
              <a:t>Det praktiske</a:t>
            </a:r>
          </a:p>
        </p:txBody>
      </p:sp>
      <p:sp>
        <p:nvSpPr>
          <p:cNvPr id="4" name="Pladsholder til tekst 3">
            <a:extLst>
              <a:ext uri="{FF2B5EF4-FFF2-40B4-BE49-F238E27FC236}">
                <a16:creationId xmlns:a16="http://schemas.microsoft.com/office/drawing/2014/main" id="{AF1DAF28-3ED2-4C89-9894-3666C1B9DC95}"/>
              </a:ext>
            </a:extLst>
          </p:cNvPr>
          <p:cNvSpPr>
            <a:spLocks noGrp="1"/>
          </p:cNvSpPr>
          <p:nvPr>
            <p:ph type="body" sz="quarter" idx="14"/>
          </p:nvPr>
        </p:nvSpPr>
        <p:spPr>
          <a:xfrm>
            <a:off x="821267" y="1994535"/>
            <a:ext cx="6650688" cy="4037775"/>
          </a:xfrm>
        </p:spPr>
        <p:txBody>
          <a:bodyPr>
            <a:normAutofit/>
          </a:bodyPr>
          <a:lstStyle/>
          <a:p>
            <a:r>
              <a:rPr lang="da-DK" b="1">
                <a:solidFill>
                  <a:srgbClr val="2F95BF"/>
                </a:solidFill>
              </a:rPr>
              <a:t>OBLIGATORISK:</a:t>
            </a:r>
          </a:p>
          <a:p>
            <a:pPr marL="342900" indent="-342900">
              <a:buFont typeface="Arial" panose="020B0604020202020204" pitchFamily="34" charset="0"/>
              <a:buChar char="•"/>
            </a:pPr>
            <a:r>
              <a:rPr lang="da-DK"/>
              <a:t>Deltag i samarbejdet om hjemmesiderne.</a:t>
            </a:r>
          </a:p>
          <a:p>
            <a:pPr marL="342900" indent="-342900">
              <a:buFont typeface="Arial" panose="020B0604020202020204" pitchFamily="34" charset="0"/>
              <a:buChar char="•"/>
            </a:pPr>
            <a:endParaRPr lang="da-DK"/>
          </a:p>
          <a:p>
            <a:r>
              <a:rPr lang="da-DK" b="1">
                <a:solidFill>
                  <a:srgbClr val="2F95BF"/>
                </a:solidFill>
              </a:rPr>
              <a:t>ANBEFALES KRAFTIGT:</a:t>
            </a:r>
          </a:p>
          <a:p>
            <a:pPr marL="342900" indent="-342900">
              <a:buFont typeface="Arial" panose="020B0604020202020204" pitchFamily="34" charset="0"/>
              <a:buChar char="•"/>
            </a:pPr>
            <a:r>
              <a:rPr lang="da-DK"/>
              <a:t>Deltag i introduktionsmøder.</a:t>
            </a:r>
          </a:p>
          <a:p>
            <a:endParaRPr lang="da-DK"/>
          </a:p>
          <a:p>
            <a:r>
              <a:rPr lang="da-DK" b="1">
                <a:solidFill>
                  <a:srgbClr val="2F95BF"/>
                </a:solidFill>
              </a:rPr>
              <a:t>HVIS BEHOV:</a:t>
            </a:r>
          </a:p>
          <a:p>
            <a:pPr marL="342900" indent="-342900">
              <a:buFont typeface="Arial" panose="020B0604020202020204" pitchFamily="34" charset="0"/>
              <a:buChar char="•"/>
            </a:pPr>
            <a:r>
              <a:rPr lang="da-DK"/>
              <a:t>Stil spørgsmål i den åbne gruppe på </a:t>
            </a:r>
            <a:r>
              <a:rPr lang="da-DK" err="1"/>
              <a:t>AarhusIntra</a:t>
            </a:r>
            <a:r>
              <a:rPr lang="da-DK"/>
              <a:t>:</a:t>
            </a:r>
            <a:br>
              <a:rPr lang="da-DK"/>
            </a:br>
            <a:br>
              <a:rPr lang="da-DK"/>
            </a:br>
            <a:r>
              <a:rPr lang="da-DK"/>
              <a:t>”Aula – Nye skolehjemmesider”</a:t>
            </a:r>
          </a:p>
        </p:txBody>
      </p:sp>
    </p:spTree>
    <p:custDataLst>
      <p:tags r:id="rId1"/>
    </p:custDataLst>
    <p:extLst>
      <p:ext uri="{BB962C8B-B14F-4D97-AF65-F5344CB8AC3E}">
        <p14:creationId xmlns:p14="http://schemas.microsoft.com/office/powerpoint/2010/main" val="435582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FCFA7-9E55-4B9E-B588-26BB73FC2FD2}"/>
              </a:ext>
            </a:extLst>
          </p:cNvPr>
          <p:cNvSpPr>
            <a:spLocks noGrp="1"/>
          </p:cNvSpPr>
          <p:nvPr>
            <p:ph type="title"/>
          </p:nvPr>
        </p:nvSpPr>
        <p:spPr>
          <a:xfrm>
            <a:off x="820982" y="1224916"/>
            <a:ext cx="7950155" cy="725028"/>
          </a:xfrm>
        </p:spPr>
        <p:txBody>
          <a:bodyPr>
            <a:normAutofit/>
          </a:bodyPr>
          <a:lstStyle/>
          <a:p>
            <a:r>
              <a:rPr lang="da-DK"/>
              <a:t>Klædt på til at være skolens webredaktør</a:t>
            </a:r>
          </a:p>
        </p:txBody>
      </p:sp>
      <p:sp>
        <p:nvSpPr>
          <p:cNvPr id="3" name="Pladsholder til tekst 2">
            <a:extLst>
              <a:ext uri="{FF2B5EF4-FFF2-40B4-BE49-F238E27FC236}">
                <a16:creationId xmlns:a16="http://schemas.microsoft.com/office/drawing/2014/main" id="{D28C8CFD-C70B-41D3-9097-EFFA2D692B21}"/>
              </a:ext>
            </a:extLst>
          </p:cNvPr>
          <p:cNvSpPr>
            <a:spLocks noGrp="1"/>
          </p:cNvSpPr>
          <p:nvPr>
            <p:ph type="body" sz="quarter" idx="13"/>
          </p:nvPr>
        </p:nvSpPr>
        <p:spPr/>
        <p:txBody>
          <a:bodyPr/>
          <a:lstStyle/>
          <a:p>
            <a:r>
              <a:rPr lang="da-DK"/>
              <a:t>Det praktiske</a:t>
            </a:r>
          </a:p>
        </p:txBody>
      </p:sp>
      <p:sp>
        <p:nvSpPr>
          <p:cNvPr id="4" name="Pladsholder til tekst 3">
            <a:extLst>
              <a:ext uri="{FF2B5EF4-FFF2-40B4-BE49-F238E27FC236}">
                <a16:creationId xmlns:a16="http://schemas.microsoft.com/office/drawing/2014/main" id="{AF1DAF28-3ED2-4C89-9894-3666C1B9DC95}"/>
              </a:ext>
            </a:extLst>
          </p:cNvPr>
          <p:cNvSpPr>
            <a:spLocks noGrp="1"/>
          </p:cNvSpPr>
          <p:nvPr>
            <p:ph type="body" sz="quarter" idx="14"/>
          </p:nvPr>
        </p:nvSpPr>
        <p:spPr>
          <a:xfrm>
            <a:off x="821266" y="1994536"/>
            <a:ext cx="7733187" cy="4172348"/>
          </a:xfrm>
        </p:spPr>
        <p:txBody>
          <a:bodyPr>
            <a:normAutofit lnSpcReduction="10000"/>
          </a:bodyPr>
          <a:lstStyle/>
          <a:p>
            <a:r>
              <a:rPr lang="da-DK" b="1">
                <a:solidFill>
                  <a:srgbClr val="2F95BF"/>
                </a:solidFill>
              </a:rPr>
              <a:t>MATERIALER:</a:t>
            </a:r>
          </a:p>
          <a:p>
            <a:endParaRPr lang="da-DK" b="1"/>
          </a:p>
          <a:p>
            <a:pPr marL="342900" indent="-342900">
              <a:buFont typeface="Arial" panose="020B0604020202020204" pitchFamily="34" charset="0"/>
              <a:buChar char="•"/>
            </a:pPr>
            <a:r>
              <a:rPr lang="da-DK"/>
              <a:t>Tidsplan med tilhørende vejledninger</a:t>
            </a:r>
          </a:p>
          <a:p>
            <a:pPr marL="342900" indent="-342900">
              <a:buFont typeface="Arial" panose="020B0604020202020204" pitchFamily="34" charset="0"/>
              <a:buChar char="•"/>
            </a:pPr>
            <a:r>
              <a:rPr lang="da-DK"/>
              <a:t>Skriveregler for web</a:t>
            </a:r>
          </a:p>
          <a:p>
            <a:pPr marL="342900" indent="-342900">
              <a:buFont typeface="Arial" panose="020B0604020202020204" pitchFamily="34" charset="0"/>
              <a:buChar char="•"/>
            </a:pPr>
            <a:r>
              <a:rPr lang="da-DK"/>
              <a:t>Vejledning til de fælles rammer</a:t>
            </a:r>
          </a:p>
          <a:p>
            <a:pPr marL="342900" indent="-342900">
              <a:buFont typeface="Arial" panose="020B0604020202020204" pitchFamily="34" charset="0"/>
              <a:buChar char="•"/>
            </a:pPr>
            <a:endParaRPr lang="da-DK"/>
          </a:p>
          <a:p>
            <a:r>
              <a:rPr lang="da-DK" b="1">
                <a:solidFill>
                  <a:srgbClr val="2F95BF"/>
                </a:solidFill>
              </a:rPr>
              <a:t>SPØRGSMÅL:</a:t>
            </a:r>
          </a:p>
          <a:p>
            <a:endParaRPr lang="da-DK" b="1">
              <a:solidFill>
                <a:srgbClr val="2F95BF"/>
              </a:solidFill>
            </a:endParaRPr>
          </a:p>
          <a:p>
            <a:pPr marL="342900" indent="-342900">
              <a:buFont typeface="Arial" panose="020B0604020202020204" pitchFamily="34" charset="0"/>
              <a:buChar char="•"/>
            </a:pPr>
            <a:r>
              <a:rPr lang="da-DK"/>
              <a:t>Har I brug for mere end gruppen på </a:t>
            </a:r>
            <a:r>
              <a:rPr lang="da-DK" err="1"/>
              <a:t>AarhusIntra</a:t>
            </a:r>
            <a:r>
              <a:rPr lang="da-DK"/>
              <a:t>?</a:t>
            </a:r>
          </a:p>
          <a:p>
            <a:pPr marL="613410" lvl="1" indent="-342900"/>
            <a:r>
              <a:rPr lang="da-DK"/>
              <a:t>Fast spørgetime på Skype?</a:t>
            </a:r>
          </a:p>
          <a:p>
            <a:pPr marL="613410" lvl="1" indent="-342900"/>
            <a:r>
              <a:rPr lang="da-DK"/>
              <a:t>Workshops?</a:t>
            </a:r>
          </a:p>
          <a:p>
            <a:pPr marL="342900" indent="-342900">
              <a:buFont typeface="Arial" panose="020B0604020202020204" pitchFamily="34" charset="0"/>
              <a:buChar char="•"/>
            </a:pPr>
            <a:endParaRPr lang="da-DK"/>
          </a:p>
        </p:txBody>
      </p:sp>
    </p:spTree>
    <p:custDataLst>
      <p:tags r:id="rId1"/>
    </p:custDataLst>
    <p:extLst>
      <p:ext uri="{BB962C8B-B14F-4D97-AF65-F5344CB8AC3E}">
        <p14:creationId xmlns:p14="http://schemas.microsoft.com/office/powerpoint/2010/main" val="1382163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20EE530-B97E-4C3A-B797-C1E511E88ACA}"/>
              </a:ext>
            </a:extLst>
          </p:cNvPr>
          <p:cNvSpPr>
            <a:spLocks noGrp="1"/>
          </p:cNvSpPr>
          <p:nvPr>
            <p:ph type="ctrTitle"/>
          </p:nvPr>
        </p:nvSpPr>
        <p:spPr/>
        <p:txBody>
          <a:bodyPr/>
          <a:lstStyle/>
          <a:p>
            <a:r>
              <a:rPr lang="da-DK"/>
              <a:t>Design</a:t>
            </a:r>
          </a:p>
        </p:txBody>
      </p:sp>
      <p:sp>
        <p:nvSpPr>
          <p:cNvPr id="6" name="Undertitel 5">
            <a:extLst>
              <a:ext uri="{FF2B5EF4-FFF2-40B4-BE49-F238E27FC236}">
                <a16:creationId xmlns:a16="http://schemas.microsoft.com/office/drawing/2014/main" id="{729A2D90-5362-4D9D-A3F2-EE09D8642739}"/>
              </a:ext>
            </a:extLst>
          </p:cNvPr>
          <p:cNvSpPr>
            <a:spLocks noGrp="1"/>
          </p:cNvSpPr>
          <p:nvPr>
            <p:ph type="subTitle" idx="1"/>
          </p:nvPr>
        </p:nvSpPr>
        <p:spPr/>
        <p:txBody>
          <a:bodyPr/>
          <a:lstStyle/>
          <a:p>
            <a:endParaRPr lang="da-DK"/>
          </a:p>
        </p:txBody>
      </p:sp>
    </p:spTree>
    <p:custDataLst>
      <p:tags r:id="rId1"/>
    </p:custDataLst>
    <p:extLst>
      <p:ext uri="{BB962C8B-B14F-4D97-AF65-F5344CB8AC3E}">
        <p14:creationId xmlns:p14="http://schemas.microsoft.com/office/powerpoint/2010/main" val="934743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2A783D-5560-4A02-916D-D7AFFB240B1C}"/>
              </a:ext>
            </a:extLst>
          </p:cNvPr>
          <p:cNvSpPr>
            <a:spLocks noGrp="1"/>
          </p:cNvSpPr>
          <p:nvPr>
            <p:ph type="title"/>
          </p:nvPr>
        </p:nvSpPr>
        <p:spPr/>
        <p:txBody>
          <a:bodyPr/>
          <a:lstStyle/>
          <a:p>
            <a:r>
              <a:rPr lang="da-DK"/>
              <a:t>Dagsorden</a:t>
            </a:r>
          </a:p>
        </p:txBody>
      </p:sp>
      <p:sp>
        <p:nvSpPr>
          <p:cNvPr id="3" name="Pladsholder til tekst 2">
            <a:extLst>
              <a:ext uri="{FF2B5EF4-FFF2-40B4-BE49-F238E27FC236}">
                <a16:creationId xmlns:a16="http://schemas.microsoft.com/office/drawing/2014/main" id="{EA73CFDF-9DE5-43EF-A937-5073207370DC}"/>
              </a:ext>
            </a:extLst>
          </p:cNvPr>
          <p:cNvSpPr>
            <a:spLocks noGrp="1"/>
          </p:cNvSpPr>
          <p:nvPr>
            <p:ph type="body" sz="quarter" idx="13"/>
          </p:nvPr>
        </p:nvSpPr>
        <p:spPr>
          <a:xfrm>
            <a:off x="821266" y="392430"/>
            <a:ext cx="7834461" cy="312965"/>
          </a:xfrm>
        </p:spPr>
        <p:txBody>
          <a:bodyPr>
            <a:normAutofit/>
          </a:bodyPr>
          <a:lstStyle/>
          <a:p>
            <a:r>
              <a:rPr lang="da-DK"/>
              <a:t>Introduktionsmøde om nye hjemmesider</a:t>
            </a:r>
          </a:p>
        </p:txBody>
      </p:sp>
      <p:sp>
        <p:nvSpPr>
          <p:cNvPr id="4" name="Pladsholder til tekst 3">
            <a:extLst>
              <a:ext uri="{FF2B5EF4-FFF2-40B4-BE49-F238E27FC236}">
                <a16:creationId xmlns:a16="http://schemas.microsoft.com/office/drawing/2014/main" id="{ADC2A66E-83E7-48C4-B148-5DA8A0A18A1C}"/>
              </a:ext>
            </a:extLst>
          </p:cNvPr>
          <p:cNvSpPr>
            <a:spLocks noGrp="1"/>
          </p:cNvSpPr>
          <p:nvPr>
            <p:ph type="body" sz="quarter" idx="14"/>
          </p:nvPr>
        </p:nvSpPr>
        <p:spPr>
          <a:xfrm>
            <a:off x="821267" y="1994535"/>
            <a:ext cx="6650688" cy="4002227"/>
          </a:xfrm>
        </p:spPr>
        <p:txBody>
          <a:bodyPr/>
          <a:lstStyle/>
          <a:p>
            <a:pPr marL="457200" indent="-457200">
              <a:buFont typeface="Arial" panose="020B0604020202020204" pitchFamily="34" charset="0"/>
              <a:buAutoNum type="arabicPeriod"/>
            </a:pPr>
            <a:r>
              <a:rPr lang="da-DK"/>
              <a:t>Nye hjemmesider – hvorfor?</a:t>
            </a:r>
          </a:p>
          <a:p>
            <a:pPr marL="457200" indent="-457200">
              <a:buAutoNum type="arabicPeriod"/>
            </a:pPr>
            <a:r>
              <a:rPr lang="da-DK"/>
              <a:t>Rollefordeling</a:t>
            </a:r>
          </a:p>
          <a:p>
            <a:pPr marL="457200" indent="-457200">
              <a:buAutoNum type="arabicPeriod"/>
            </a:pPr>
            <a:r>
              <a:rPr lang="da-DK"/>
              <a:t>Det praktiske</a:t>
            </a:r>
          </a:p>
          <a:p>
            <a:pPr marL="457200" indent="-457200">
              <a:buFont typeface="Arial" panose="020B0604020202020204" pitchFamily="34" charset="0"/>
              <a:buAutoNum type="arabicPeriod"/>
            </a:pPr>
            <a:r>
              <a:rPr lang="da-DK"/>
              <a:t>Eksempel på design</a:t>
            </a:r>
          </a:p>
          <a:p>
            <a:pPr marL="457200" indent="-457200">
              <a:buAutoNum type="arabicPeriod"/>
            </a:pPr>
            <a:r>
              <a:rPr lang="da-DK"/>
              <a:t>Sådan skriver vi</a:t>
            </a:r>
          </a:p>
          <a:p>
            <a:pPr marL="457200" indent="-457200">
              <a:buFont typeface="Arial" panose="020B0604020202020204" pitchFamily="34" charset="0"/>
              <a:buAutoNum type="arabicPeriod"/>
            </a:pPr>
            <a:r>
              <a:rPr lang="da-DK"/>
              <a:t>Tidsplan</a:t>
            </a:r>
          </a:p>
          <a:p>
            <a:pPr marL="457200" indent="-457200">
              <a:buAutoNum type="arabicPeriod"/>
            </a:pPr>
            <a:endParaRPr lang="da-DK"/>
          </a:p>
        </p:txBody>
      </p:sp>
    </p:spTree>
    <p:custDataLst>
      <p:tags r:id="rId1"/>
    </p:custDataLst>
    <p:extLst>
      <p:ext uri="{BB962C8B-B14F-4D97-AF65-F5344CB8AC3E}">
        <p14:creationId xmlns:p14="http://schemas.microsoft.com/office/powerpoint/2010/main" val="636344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ktangel 31">
            <a:extLst>
              <a:ext uri="{FF2B5EF4-FFF2-40B4-BE49-F238E27FC236}">
                <a16:creationId xmlns:a16="http://schemas.microsoft.com/office/drawing/2014/main" id="{FB16C0BA-E472-4E5A-A83C-7D4185D9F02B}"/>
              </a:ext>
            </a:extLst>
          </p:cNvPr>
          <p:cNvSpPr/>
          <p:nvPr/>
        </p:nvSpPr>
        <p:spPr>
          <a:xfrm>
            <a:off x="1222367" y="6113417"/>
            <a:ext cx="1026028" cy="536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85"/>
          </a:p>
        </p:txBody>
      </p:sp>
      <p:sp>
        <p:nvSpPr>
          <p:cNvPr id="2" name="Titel 1">
            <a:extLst>
              <a:ext uri="{FF2B5EF4-FFF2-40B4-BE49-F238E27FC236}">
                <a16:creationId xmlns:a16="http://schemas.microsoft.com/office/drawing/2014/main" id="{C3BAFDCA-8016-4A6D-A80D-983B8350DCC6}"/>
              </a:ext>
            </a:extLst>
          </p:cNvPr>
          <p:cNvSpPr>
            <a:spLocks noGrp="1"/>
          </p:cNvSpPr>
          <p:nvPr>
            <p:ph type="title"/>
          </p:nvPr>
        </p:nvSpPr>
        <p:spPr/>
        <p:txBody>
          <a:bodyPr/>
          <a:lstStyle/>
          <a:p>
            <a:r>
              <a:rPr lang="da-DK"/>
              <a:t>Pilotprojekt: Søndervangskolen og Elsted skole</a:t>
            </a:r>
          </a:p>
        </p:txBody>
      </p:sp>
      <p:sp>
        <p:nvSpPr>
          <p:cNvPr id="3" name="Pladsholder til tekst 2">
            <a:extLst>
              <a:ext uri="{FF2B5EF4-FFF2-40B4-BE49-F238E27FC236}">
                <a16:creationId xmlns:a16="http://schemas.microsoft.com/office/drawing/2014/main" id="{3FD2FE54-CBCB-4673-9F47-47435F7C6891}"/>
              </a:ext>
            </a:extLst>
          </p:cNvPr>
          <p:cNvSpPr>
            <a:spLocks noGrp="1"/>
          </p:cNvSpPr>
          <p:nvPr>
            <p:ph type="body" sz="quarter" idx="13"/>
          </p:nvPr>
        </p:nvSpPr>
        <p:spPr/>
        <p:txBody>
          <a:bodyPr/>
          <a:lstStyle/>
          <a:p>
            <a:r>
              <a:rPr lang="da-DK"/>
              <a:t>Design</a:t>
            </a:r>
          </a:p>
        </p:txBody>
      </p:sp>
      <p:pic>
        <p:nvPicPr>
          <p:cNvPr id="5" name="Billede 4">
            <a:extLst>
              <a:ext uri="{FF2B5EF4-FFF2-40B4-BE49-F238E27FC236}">
                <a16:creationId xmlns:a16="http://schemas.microsoft.com/office/drawing/2014/main" id="{DFF913FE-55FE-46E9-A70C-D3033A85E03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7000"/>
                    </a14:imgEffect>
                  </a14:imgLayer>
                </a14:imgProps>
              </a:ext>
            </a:extLst>
          </a:blip>
          <a:stretch>
            <a:fillRect/>
          </a:stretch>
        </p:blipFill>
        <p:spPr>
          <a:xfrm>
            <a:off x="3209511" y="2039058"/>
            <a:ext cx="1183062" cy="1675766"/>
          </a:xfrm>
          <a:prstGeom prst="rect">
            <a:avLst/>
          </a:prstGeom>
          <a:effectLst>
            <a:outerShdw blurRad="50800" dist="38100" dir="2700000" algn="tl" rotWithShape="0">
              <a:prstClr val="black">
                <a:alpha val="40000"/>
              </a:prstClr>
            </a:outerShdw>
          </a:effectLst>
        </p:spPr>
      </p:pic>
      <p:pic>
        <p:nvPicPr>
          <p:cNvPr id="6" name="Billede 5">
            <a:extLst>
              <a:ext uri="{FF2B5EF4-FFF2-40B4-BE49-F238E27FC236}">
                <a16:creationId xmlns:a16="http://schemas.microsoft.com/office/drawing/2014/main" id="{F123C9D8-DB0A-49C5-BD64-2A2BC2C81E56}"/>
              </a:ext>
            </a:extLst>
          </p:cNvPr>
          <p:cNvPicPr>
            <a:picLocks noChangeAspect="1"/>
          </p:cNvPicPr>
          <p:nvPr/>
        </p:nvPicPr>
        <p:blipFill>
          <a:blip r:embed="rId4"/>
          <a:stretch>
            <a:fillRect/>
          </a:stretch>
        </p:blipFill>
        <p:spPr>
          <a:xfrm>
            <a:off x="5363302" y="2127247"/>
            <a:ext cx="2474192" cy="1301753"/>
          </a:xfrm>
          <a:prstGeom prst="rect">
            <a:avLst/>
          </a:prstGeom>
        </p:spPr>
      </p:pic>
      <p:pic>
        <p:nvPicPr>
          <p:cNvPr id="8" name="Grafik 7" descr="Forstørrelsesglas">
            <a:extLst>
              <a:ext uri="{FF2B5EF4-FFF2-40B4-BE49-F238E27FC236}">
                <a16:creationId xmlns:a16="http://schemas.microsoft.com/office/drawing/2014/main" id="{354E57D5-92A5-4E00-9D1B-F4C4659090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56" y="2226065"/>
            <a:ext cx="1301753" cy="1301753"/>
          </a:xfrm>
          <a:prstGeom prst="rect">
            <a:avLst/>
          </a:prstGeom>
        </p:spPr>
      </p:pic>
      <p:sp>
        <p:nvSpPr>
          <p:cNvPr id="9" name="Pil: højre 8">
            <a:extLst>
              <a:ext uri="{FF2B5EF4-FFF2-40B4-BE49-F238E27FC236}">
                <a16:creationId xmlns:a16="http://schemas.microsoft.com/office/drawing/2014/main" id="{239E6576-6777-4165-8167-43AFE98D79B7}"/>
              </a:ext>
            </a:extLst>
          </p:cNvPr>
          <p:cNvSpPr/>
          <p:nvPr/>
        </p:nvSpPr>
        <p:spPr>
          <a:xfrm>
            <a:off x="2485100" y="2542961"/>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10" name="Pil: højre 9">
            <a:extLst>
              <a:ext uri="{FF2B5EF4-FFF2-40B4-BE49-F238E27FC236}">
                <a16:creationId xmlns:a16="http://schemas.microsoft.com/office/drawing/2014/main" id="{8297DBC9-EC81-49AA-8BD5-D779320CEC31}"/>
              </a:ext>
            </a:extLst>
          </p:cNvPr>
          <p:cNvSpPr/>
          <p:nvPr/>
        </p:nvSpPr>
        <p:spPr>
          <a:xfrm>
            <a:off x="4582291" y="2601615"/>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11" name="Pil: højre 10">
            <a:extLst>
              <a:ext uri="{FF2B5EF4-FFF2-40B4-BE49-F238E27FC236}">
                <a16:creationId xmlns:a16="http://schemas.microsoft.com/office/drawing/2014/main" id="{506DED1B-45CA-4859-8AE5-11EC4CEB8E98}"/>
              </a:ext>
            </a:extLst>
          </p:cNvPr>
          <p:cNvSpPr/>
          <p:nvPr/>
        </p:nvSpPr>
        <p:spPr>
          <a:xfrm rot="5400000">
            <a:off x="6404657" y="4052065"/>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pic>
        <p:nvPicPr>
          <p:cNvPr id="13" name="Grafik 12" descr="Familie med dreng">
            <a:extLst>
              <a:ext uri="{FF2B5EF4-FFF2-40B4-BE49-F238E27FC236}">
                <a16:creationId xmlns:a16="http://schemas.microsoft.com/office/drawing/2014/main" id="{4558063C-4852-49C5-8896-0B14566BE5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51757" y="4584714"/>
            <a:ext cx="1097280" cy="1097280"/>
          </a:xfrm>
          <a:prstGeom prst="rect">
            <a:avLst/>
          </a:prstGeom>
        </p:spPr>
      </p:pic>
      <p:sp>
        <p:nvSpPr>
          <p:cNvPr id="14" name="Pil: højre 13">
            <a:extLst>
              <a:ext uri="{FF2B5EF4-FFF2-40B4-BE49-F238E27FC236}">
                <a16:creationId xmlns:a16="http://schemas.microsoft.com/office/drawing/2014/main" id="{3347E7ED-E40B-42F2-9967-6A7E2CA6BC1F}"/>
              </a:ext>
            </a:extLst>
          </p:cNvPr>
          <p:cNvSpPr/>
          <p:nvPr/>
        </p:nvSpPr>
        <p:spPr>
          <a:xfrm>
            <a:off x="7902616" y="2588568"/>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15" name="Pil: højre 14">
            <a:extLst>
              <a:ext uri="{FF2B5EF4-FFF2-40B4-BE49-F238E27FC236}">
                <a16:creationId xmlns:a16="http://schemas.microsoft.com/office/drawing/2014/main" id="{5EEF4D04-C42A-41F8-B665-5A9F800C7F5D}"/>
              </a:ext>
            </a:extLst>
          </p:cNvPr>
          <p:cNvSpPr/>
          <p:nvPr/>
        </p:nvSpPr>
        <p:spPr>
          <a:xfrm rot="16200000">
            <a:off x="6036344" y="4052065"/>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pic>
        <p:nvPicPr>
          <p:cNvPr id="16" name="Billede 15">
            <a:extLst>
              <a:ext uri="{FF2B5EF4-FFF2-40B4-BE49-F238E27FC236}">
                <a16:creationId xmlns:a16="http://schemas.microsoft.com/office/drawing/2014/main" id="{FBAAE6DF-8575-47DF-BE0B-3238890DD54D}"/>
              </a:ext>
            </a:extLst>
          </p:cNvPr>
          <p:cNvPicPr>
            <a:picLocks noChangeAspect="1"/>
          </p:cNvPicPr>
          <p:nvPr/>
        </p:nvPicPr>
        <p:blipFill>
          <a:blip r:embed="rId9"/>
          <a:stretch>
            <a:fillRect/>
          </a:stretch>
        </p:blipFill>
        <p:spPr>
          <a:xfrm>
            <a:off x="8594280" y="2047325"/>
            <a:ext cx="2340780" cy="1697309"/>
          </a:xfrm>
          <a:prstGeom prst="rect">
            <a:avLst/>
          </a:prstGeom>
        </p:spPr>
      </p:pic>
      <p:pic>
        <p:nvPicPr>
          <p:cNvPr id="17" name="Billede 16">
            <a:extLst>
              <a:ext uri="{FF2B5EF4-FFF2-40B4-BE49-F238E27FC236}">
                <a16:creationId xmlns:a16="http://schemas.microsoft.com/office/drawing/2014/main" id="{A6D0D48B-8950-4E7D-9C52-5A2836F8FBFD}"/>
              </a:ext>
            </a:extLst>
          </p:cNvPr>
          <p:cNvPicPr>
            <a:picLocks noChangeAspect="1"/>
          </p:cNvPicPr>
          <p:nvPr/>
        </p:nvPicPr>
        <p:blipFill>
          <a:blip r:embed="rId10"/>
          <a:stretch>
            <a:fillRect/>
          </a:stretch>
        </p:blipFill>
        <p:spPr>
          <a:xfrm>
            <a:off x="8744629" y="2350117"/>
            <a:ext cx="2522387" cy="1632596"/>
          </a:xfrm>
          <a:prstGeom prst="rect">
            <a:avLst/>
          </a:prstGeom>
        </p:spPr>
      </p:pic>
      <p:pic>
        <p:nvPicPr>
          <p:cNvPr id="19" name="Grafik 18" descr="Lærer">
            <a:extLst>
              <a:ext uri="{FF2B5EF4-FFF2-40B4-BE49-F238E27FC236}">
                <a16:creationId xmlns:a16="http://schemas.microsoft.com/office/drawing/2014/main" id="{EF4F58E4-74FE-4719-B1E8-D4CFA95AF1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63774" y="4584714"/>
            <a:ext cx="1097280" cy="1097280"/>
          </a:xfrm>
          <a:prstGeom prst="rect">
            <a:avLst/>
          </a:prstGeom>
        </p:spPr>
      </p:pic>
      <p:sp>
        <p:nvSpPr>
          <p:cNvPr id="20" name="Pil: højre 19">
            <a:extLst>
              <a:ext uri="{FF2B5EF4-FFF2-40B4-BE49-F238E27FC236}">
                <a16:creationId xmlns:a16="http://schemas.microsoft.com/office/drawing/2014/main" id="{B16CB43F-3117-4ACD-8ABC-08DDB9A630B0}"/>
              </a:ext>
            </a:extLst>
          </p:cNvPr>
          <p:cNvSpPr/>
          <p:nvPr/>
        </p:nvSpPr>
        <p:spPr>
          <a:xfrm rot="5400000">
            <a:off x="3605021" y="4069895"/>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21" name="Pil: højre 20">
            <a:extLst>
              <a:ext uri="{FF2B5EF4-FFF2-40B4-BE49-F238E27FC236}">
                <a16:creationId xmlns:a16="http://schemas.microsoft.com/office/drawing/2014/main" id="{BC962BB5-40A1-4D7E-BE1B-9403FDC8BA89}"/>
              </a:ext>
            </a:extLst>
          </p:cNvPr>
          <p:cNvSpPr/>
          <p:nvPr/>
        </p:nvSpPr>
        <p:spPr>
          <a:xfrm rot="16200000">
            <a:off x="3234618" y="4052067"/>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pic>
        <p:nvPicPr>
          <p:cNvPr id="23" name="Grafik 22" descr="Møde">
            <a:extLst>
              <a:ext uri="{FF2B5EF4-FFF2-40B4-BE49-F238E27FC236}">
                <a16:creationId xmlns:a16="http://schemas.microsoft.com/office/drawing/2014/main" id="{D8C63419-1932-4FEA-B0BA-E5F7EBC79F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457181" y="4734775"/>
            <a:ext cx="1097280" cy="1097280"/>
          </a:xfrm>
          <a:prstGeom prst="rect">
            <a:avLst/>
          </a:prstGeom>
        </p:spPr>
      </p:pic>
      <p:sp>
        <p:nvSpPr>
          <p:cNvPr id="24" name="Pil: højre 23">
            <a:extLst>
              <a:ext uri="{FF2B5EF4-FFF2-40B4-BE49-F238E27FC236}">
                <a16:creationId xmlns:a16="http://schemas.microsoft.com/office/drawing/2014/main" id="{47199FBC-1D09-4196-A503-164079A7BA4C}"/>
              </a:ext>
            </a:extLst>
          </p:cNvPr>
          <p:cNvSpPr/>
          <p:nvPr/>
        </p:nvSpPr>
        <p:spPr>
          <a:xfrm rot="5400000">
            <a:off x="9843385" y="4265901"/>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25" name="Pil: højre 24">
            <a:extLst>
              <a:ext uri="{FF2B5EF4-FFF2-40B4-BE49-F238E27FC236}">
                <a16:creationId xmlns:a16="http://schemas.microsoft.com/office/drawing/2014/main" id="{5D509D8B-2DF7-47F3-BBAA-BE01BFD0A041}"/>
              </a:ext>
            </a:extLst>
          </p:cNvPr>
          <p:cNvSpPr/>
          <p:nvPr/>
        </p:nvSpPr>
        <p:spPr>
          <a:xfrm rot="16200000">
            <a:off x="9475073" y="4265901"/>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26" name="Pil: højre 25">
            <a:extLst>
              <a:ext uri="{FF2B5EF4-FFF2-40B4-BE49-F238E27FC236}">
                <a16:creationId xmlns:a16="http://schemas.microsoft.com/office/drawing/2014/main" id="{E60BDA35-7460-4FDD-A034-3742FB4730A0}"/>
              </a:ext>
            </a:extLst>
          </p:cNvPr>
          <p:cNvSpPr/>
          <p:nvPr/>
        </p:nvSpPr>
        <p:spPr>
          <a:xfrm rot="5400000">
            <a:off x="1678397" y="4074574"/>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sp>
        <p:nvSpPr>
          <p:cNvPr id="27" name="Pil: højre 26">
            <a:extLst>
              <a:ext uri="{FF2B5EF4-FFF2-40B4-BE49-F238E27FC236}">
                <a16:creationId xmlns:a16="http://schemas.microsoft.com/office/drawing/2014/main" id="{02B648DE-6301-43B2-BA5B-61D6F20600DB}"/>
              </a:ext>
            </a:extLst>
          </p:cNvPr>
          <p:cNvSpPr/>
          <p:nvPr/>
        </p:nvSpPr>
        <p:spPr>
          <a:xfrm rot="16200000">
            <a:off x="1307994" y="4056745"/>
            <a:ext cx="602573" cy="35301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sz="1685"/>
          </a:p>
        </p:txBody>
      </p:sp>
      <p:pic>
        <p:nvPicPr>
          <p:cNvPr id="29" name="Grafik 28" descr="Mikrofon">
            <a:extLst>
              <a:ext uri="{FF2B5EF4-FFF2-40B4-BE49-F238E27FC236}">
                <a16:creationId xmlns:a16="http://schemas.microsoft.com/office/drawing/2014/main" id="{ABE499CE-AA3A-4E02-86A2-10826C0CBBD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73071" y="4734776"/>
            <a:ext cx="947219" cy="947219"/>
          </a:xfrm>
          <a:prstGeom prst="rect">
            <a:avLst/>
          </a:prstGeom>
        </p:spPr>
      </p:pic>
      <p:sp>
        <p:nvSpPr>
          <p:cNvPr id="4" name="Tekstfelt 3">
            <a:extLst>
              <a:ext uri="{FF2B5EF4-FFF2-40B4-BE49-F238E27FC236}">
                <a16:creationId xmlns:a16="http://schemas.microsoft.com/office/drawing/2014/main" id="{34B3D4EA-F233-42DE-A6AE-4D0AA70A6E16}"/>
              </a:ext>
            </a:extLst>
          </p:cNvPr>
          <p:cNvSpPr txBox="1"/>
          <p:nvPr/>
        </p:nvSpPr>
        <p:spPr>
          <a:xfrm>
            <a:off x="855631" y="5657585"/>
            <a:ext cx="1930688" cy="610936"/>
          </a:xfrm>
          <a:prstGeom prst="rect">
            <a:avLst/>
          </a:prstGeom>
          <a:noFill/>
        </p:spPr>
        <p:txBody>
          <a:bodyPr wrap="square" rtlCol="0">
            <a:spAutoFit/>
          </a:bodyPr>
          <a:lstStyle/>
          <a:p>
            <a:r>
              <a:rPr lang="da-DK" sz="1685"/>
              <a:t>Workshops 2 skoler</a:t>
            </a:r>
          </a:p>
          <a:p>
            <a:r>
              <a:rPr lang="da-DK" sz="1685"/>
              <a:t>Interview 4 skoler</a:t>
            </a:r>
          </a:p>
        </p:txBody>
      </p:sp>
      <p:sp>
        <p:nvSpPr>
          <p:cNvPr id="28" name="Tekstfelt 27">
            <a:extLst>
              <a:ext uri="{FF2B5EF4-FFF2-40B4-BE49-F238E27FC236}">
                <a16:creationId xmlns:a16="http://schemas.microsoft.com/office/drawing/2014/main" id="{3FC66AA0-AD75-4C9D-AC5B-6D89B8A1FBFA}"/>
              </a:ext>
            </a:extLst>
          </p:cNvPr>
          <p:cNvSpPr txBox="1"/>
          <p:nvPr/>
        </p:nvSpPr>
        <p:spPr>
          <a:xfrm>
            <a:off x="2940963" y="5655321"/>
            <a:ext cx="1930688" cy="870238"/>
          </a:xfrm>
          <a:prstGeom prst="rect">
            <a:avLst/>
          </a:prstGeom>
          <a:noFill/>
        </p:spPr>
        <p:txBody>
          <a:bodyPr wrap="square" rtlCol="0">
            <a:spAutoFit/>
          </a:bodyPr>
          <a:lstStyle/>
          <a:p>
            <a:r>
              <a:rPr lang="da-DK" sz="1685"/>
              <a:t>Fokusgrupper</a:t>
            </a:r>
          </a:p>
          <a:p>
            <a:r>
              <a:rPr lang="da-DK" sz="1685"/>
              <a:t>Præsentationer</a:t>
            </a:r>
          </a:p>
          <a:p>
            <a:r>
              <a:rPr lang="da-DK" sz="1685"/>
              <a:t>Lille test</a:t>
            </a:r>
          </a:p>
        </p:txBody>
      </p:sp>
      <p:sp>
        <p:nvSpPr>
          <p:cNvPr id="30" name="Tekstfelt 29">
            <a:extLst>
              <a:ext uri="{FF2B5EF4-FFF2-40B4-BE49-F238E27FC236}">
                <a16:creationId xmlns:a16="http://schemas.microsoft.com/office/drawing/2014/main" id="{96031D5E-3A87-4B27-8409-FD7DCBC39C55}"/>
              </a:ext>
            </a:extLst>
          </p:cNvPr>
          <p:cNvSpPr txBox="1"/>
          <p:nvPr/>
        </p:nvSpPr>
        <p:spPr>
          <a:xfrm>
            <a:off x="5635053" y="5621900"/>
            <a:ext cx="1930688" cy="870238"/>
          </a:xfrm>
          <a:prstGeom prst="rect">
            <a:avLst/>
          </a:prstGeom>
          <a:noFill/>
        </p:spPr>
        <p:txBody>
          <a:bodyPr wrap="square" rtlCol="0">
            <a:spAutoFit/>
          </a:bodyPr>
          <a:lstStyle/>
          <a:p>
            <a:r>
              <a:rPr lang="da-DK" sz="1685"/>
              <a:t>Fokusgrupper</a:t>
            </a:r>
          </a:p>
          <a:p>
            <a:r>
              <a:rPr lang="da-DK" sz="1685"/>
              <a:t>Præsentationer</a:t>
            </a:r>
          </a:p>
          <a:p>
            <a:r>
              <a:rPr lang="da-DK" sz="1685"/>
              <a:t>Test</a:t>
            </a:r>
          </a:p>
        </p:txBody>
      </p:sp>
      <p:sp>
        <p:nvSpPr>
          <p:cNvPr id="31" name="Tekstfelt 30">
            <a:extLst>
              <a:ext uri="{FF2B5EF4-FFF2-40B4-BE49-F238E27FC236}">
                <a16:creationId xmlns:a16="http://schemas.microsoft.com/office/drawing/2014/main" id="{2E2248AF-1D73-40EA-B9A5-6153136E91B4}"/>
              </a:ext>
            </a:extLst>
          </p:cNvPr>
          <p:cNvSpPr txBox="1"/>
          <p:nvPr/>
        </p:nvSpPr>
        <p:spPr>
          <a:xfrm>
            <a:off x="9055352" y="5633084"/>
            <a:ext cx="1930688" cy="870238"/>
          </a:xfrm>
          <a:prstGeom prst="rect">
            <a:avLst/>
          </a:prstGeom>
          <a:noFill/>
        </p:spPr>
        <p:txBody>
          <a:bodyPr wrap="square" rtlCol="0">
            <a:spAutoFit/>
          </a:bodyPr>
          <a:lstStyle/>
          <a:p>
            <a:r>
              <a:rPr lang="da-DK" sz="1685"/>
              <a:t>Fokusgrupper</a:t>
            </a:r>
          </a:p>
          <a:p>
            <a:r>
              <a:rPr lang="da-DK" sz="1685"/>
              <a:t>Præsentationer</a:t>
            </a:r>
          </a:p>
          <a:p>
            <a:r>
              <a:rPr lang="da-DK" sz="1685"/>
              <a:t>Test</a:t>
            </a:r>
          </a:p>
        </p:txBody>
      </p:sp>
    </p:spTree>
    <p:extLst>
      <p:ext uri="{BB962C8B-B14F-4D97-AF65-F5344CB8AC3E}">
        <p14:creationId xmlns:p14="http://schemas.microsoft.com/office/powerpoint/2010/main" val="2443249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41872F-9C59-4C9E-B03E-1B3FF8997C34}"/>
              </a:ext>
            </a:extLst>
          </p:cNvPr>
          <p:cNvSpPr>
            <a:spLocks noGrp="1"/>
          </p:cNvSpPr>
          <p:nvPr>
            <p:ph type="title"/>
          </p:nvPr>
        </p:nvSpPr>
        <p:spPr/>
        <p:txBody>
          <a:bodyPr/>
          <a:lstStyle/>
          <a:p>
            <a:r>
              <a:rPr lang="da-DK"/>
              <a:t>Design er i proces</a:t>
            </a:r>
          </a:p>
        </p:txBody>
      </p:sp>
      <p:sp>
        <p:nvSpPr>
          <p:cNvPr id="3" name="Pladsholder til tekst 2">
            <a:extLst>
              <a:ext uri="{FF2B5EF4-FFF2-40B4-BE49-F238E27FC236}">
                <a16:creationId xmlns:a16="http://schemas.microsoft.com/office/drawing/2014/main" id="{2FD39F27-3EBC-459F-A338-16C402AFE9DF}"/>
              </a:ext>
            </a:extLst>
          </p:cNvPr>
          <p:cNvSpPr>
            <a:spLocks noGrp="1"/>
          </p:cNvSpPr>
          <p:nvPr>
            <p:ph type="body" sz="quarter" idx="13"/>
          </p:nvPr>
        </p:nvSpPr>
        <p:spPr/>
        <p:txBody>
          <a:bodyPr/>
          <a:lstStyle/>
          <a:p>
            <a:r>
              <a:rPr lang="da-DK"/>
              <a:t>Design</a:t>
            </a:r>
          </a:p>
        </p:txBody>
      </p:sp>
      <p:sp>
        <p:nvSpPr>
          <p:cNvPr id="4" name="Pladsholder til tekst 3">
            <a:extLst>
              <a:ext uri="{FF2B5EF4-FFF2-40B4-BE49-F238E27FC236}">
                <a16:creationId xmlns:a16="http://schemas.microsoft.com/office/drawing/2014/main" id="{78B90F4C-C5B3-4532-816A-C873E02B0707}"/>
              </a:ext>
            </a:extLst>
          </p:cNvPr>
          <p:cNvSpPr>
            <a:spLocks noGrp="1"/>
          </p:cNvSpPr>
          <p:nvPr>
            <p:ph type="body" sz="quarter" idx="14"/>
          </p:nvPr>
        </p:nvSpPr>
        <p:spPr>
          <a:xfrm>
            <a:off x="821266" y="2265528"/>
            <a:ext cx="10515316" cy="3575714"/>
          </a:xfrm>
        </p:spPr>
        <p:txBody>
          <a:bodyPr>
            <a:normAutofit/>
          </a:bodyPr>
          <a:lstStyle/>
          <a:p>
            <a:pPr marL="342900" indent="-342900">
              <a:buFont typeface="Arial" panose="020B0604020202020204" pitchFamily="34" charset="0"/>
              <a:buChar char="•"/>
            </a:pPr>
            <a:r>
              <a:rPr lang="da-DK" sz="4000"/>
              <a:t>Vi kan ikke lægge os fast på et design endnu, da vi ikke kender hjemmesidemodulet.</a:t>
            </a:r>
            <a:br>
              <a:rPr lang="da-DK" sz="4000"/>
            </a:br>
            <a:endParaRPr lang="da-DK" sz="4000"/>
          </a:p>
          <a:p>
            <a:pPr marL="342900" indent="-342900">
              <a:buFont typeface="Arial" panose="020B0604020202020204" pitchFamily="34" charset="0"/>
              <a:buChar char="•"/>
            </a:pPr>
            <a:r>
              <a:rPr lang="da-DK" sz="4000"/>
              <a:t>Foreløbigt design kan ses på: </a:t>
            </a:r>
            <a:r>
              <a:rPr lang="da-DK" sz="4000">
                <a:hlinkClick r:id="rId2"/>
              </a:rPr>
              <a:t>http://aaks.skoleintra.dk</a:t>
            </a:r>
            <a:endParaRPr lang="da-DK" sz="4000"/>
          </a:p>
        </p:txBody>
      </p:sp>
    </p:spTree>
    <p:extLst>
      <p:ext uri="{BB962C8B-B14F-4D97-AF65-F5344CB8AC3E}">
        <p14:creationId xmlns:p14="http://schemas.microsoft.com/office/powerpoint/2010/main" val="3383619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20EE530-B97E-4C3A-B797-C1E511E88ACA}"/>
              </a:ext>
            </a:extLst>
          </p:cNvPr>
          <p:cNvSpPr>
            <a:spLocks noGrp="1"/>
          </p:cNvSpPr>
          <p:nvPr>
            <p:ph type="ctrTitle"/>
          </p:nvPr>
        </p:nvSpPr>
        <p:spPr/>
        <p:txBody>
          <a:bodyPr/>
          <a:lstStyle/>
          <a:p>
            <a:r>
              <a:rPr lang="da-DK" sz="4300">
                <a:latin typeface="Calibri"/>
                <a:cs typeface="Calibri"/>
              </a:rPr>
              <a:t>Sådan skriver vi på vores hjemmesider</a:t>
            </a:r>
            <a:endParaRPr lang="da-DK"/>
          </a:p>
        </p:txBody>
      </p:sp>
      <p:sp>
        <p:nvSpPr>
          <p:cNvPr id="6" name="Undertitel 5">
            <a:extLst>
              <a:ext uri="{FF2B5EF4-FFF2-40B4-BE49-F238E27FC236}">
                <a16:creationId xmlns:a16="http://schemas.microsoft.com/office/drawing/2014/main" id="{729A2D90-5362-4D9D-A3F2-EE09D8642739}"/>
              </a:ext>
            </a:extLst>
          </p:cNvPr>
          <p:cNvSpPr>
            <a:spLocks noGrp="1"/>
          </p:cNvSpPr>
          <p:nvPr>
            <p:ph type="subTitle" idx="1"/>
          </p:nvPr>
        </p:nvSpPr>
        <p:spPr/>
        <p:txBody>
          <a:bodyPr/>
          <a:lstStyle/>
          <a:p>
            <a:r>
              <a:rPr lang="da-DK" sz="1900">
                <a:latin typeface="Calibri"/>
                <a:cs typeface="Calibri"/>
              </a:rPr>
              <a:t>Skriveregler, vejledning og gode råd til jeres tekster</a:t>
            </a:r>
            <a:endParaRPr lang="da-DK"/>
          </a:p>
        </p:txBody>
      </p:sp>
    </p:spTree>
    <p:custDataLst>
      <p:tags r:id="rId1"/>
    </p:custDataLst>
    <p:extLst>
      <p:ext uri="{BB962C8B-B14F-4D97-AF65-F5344CB8AC3E}">
        <p14:creationId xmlns:p14="http://schemas.microsoft.com/office/powerpoint/2010/main" val="2637475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8A543D0-F950-4E83-9888-C4C3749651A4}"/>
              </a:ext>
            </a:extLst>
          </p:cNvPr>
          <p:cNvSpPr>
            <a:spLocks noGrp="1"/>
          </p:cNvSpPr>
          <p:nvPr>
            <p:ph type="title"/>
          </p:nvPr>
        </p:nvSpPr>
        <p:spPr/>
        <p:txBody>
          <a:bodyPr>
            <a:normAutofit/>
          </a:bodyPr>
          <a:lstStyle/>
          <a:p>
            <a:r>
              <a:rPr lang="da-DK" sz="2850">
                <a:latin typeface="Calibri"/>
                <a:cs typeface="Calibri"/>
              </a:rPr>
              <a:t>Vi har et sæt skriveregler – og én hovedregel</a:t>
            </a:r>
            <a:endParaRPr lang="da-DK"/>
          </a:p>
        </p:txBody>
      </p:sp>
      <p:sp>
        <p:nvSpPr>
          <p:cNvPr id="5" name="Pladsholder til tekst 4">
            <a:extLst>
              <a:ext uri="{FF2B5EF4-FFF2-40B4-BE49-F238E27FC236}">
                <a16:creationId xmlns:a16="http://schemas.microsoft.com/office/drawing/2014/main" id="{7BF9006F-D98F-4946-900A-75E809938072}"/>
              </a:ext>
            </a:extLst>
          </p:cNvPr>
          <p:cNvSpPr>
            <a:spLocks noGrp="1"/>
          </p:cNvSpPr>
          <p:nvPr>
            <p:ph type="body" sz="quarter" idx="13"/>
          </p:nvPr>
        </p:nvSpPr>
        <p:spPr/>
        <p:txBody>
          <a:bodyPr/>
          <a:lstStyle/>
          <a:p>
            <a:r>
              <a:rPr lang="da-DK" sz="1400">
                <a:latin typeface="Calibri"/>
                <a:cs typeface="Calibri"/>
              </a:rPr>
              <a:t>Sådan skriver vi på vores hjemmesider</a:t>
            </a:r>
            <a:endParaRPr lang="da-DK"/>
          </a:p>
        </p:txBody>
      </p:sp>
      <p:sp>
        <p:nvSpPr>
          <p:cNvPr id="7" name="Pladsholder til tekst 6">
            <a:extLst>
              <a:ext uri="{FF2B5EF4-FFF2-40B4-BE49-F238E27FC236}">
                <a16:creationId xmlns:a16="http://schemas.microsoft.com/office/drawing/2014/main" id="{FA558C03-7BCF-4511-9D43-93A385872DED}"/>
              </a:ext>
            </a:extLst>
          </p:cNvPr>
          <p:cNvSpPr>
            <a:spLocks noGrp="1"/>
          </p:cNvSpPr>
          <p:nvPr>
            <p:ph type="body" sz="quarter" idx="14"/>
          </p:nvPr>
        </p:nvSpPr>
        <p:spPr>
          <a:xfrm>
            <a:off x="821266" y="1994536"/>
            <a:ext cx="8984585" cy="931544"/>
          </a:xfrm>
        </p:spPr>
        <p:txBody>
          <a:bodyPr>
            <a:noAutofit/>
          </a:bodyPr>
          <a:lstStyle/>
          <a:p>
            <a:r>
              <a:rPr lang="da-DK" sz="2400" b="1">
                <a:latin typeface="Calibri"/>
                <a:cs typeface="Calibri"/>
              </a:rPr>
              <a:t>Hovedreglen</a:t>
            </a:r>
            <a:endParaRPr lang="da-DK" sz="2400" b="1"/>
          </a:p>
          <a:p>
            <a:r>
              <a:rPr lang="da-DK" sz="2400">
                <a:latin typeface="Calibri"/>
                <a:cs typeface="Calibri"/>
              </a:rPr>
              <a:t>OVERLAD </a:t>
            </a:r>
            <a:r>
              <a:rPr lang="da-DK" sz="2400">
                <a:solidFill>
                  <a:srgbClr val="FF0000"/>
                </a:solidFill>
                <a:latin typeface="Calibri"/>
                <a:cs typeface="Calibri"/>
              </a:rPr>
              <a:t>ALDRIG</a:t>
            </a:r>
            <a:r>
              <a:rPr lang="da-DK" sz="2400">
                <a:latin typeface="Calibri"/>
                <a:cs typeface="Calibri"/>
              </a:rPr>
              <a:t> DET HÅRDE ARBEJDE TIL LÆSEREN!</a:t>
            </a:r>
          </a:p>
          <a:p>
            <a:endParaRPr lang="da-DK" sz="2400">
              <a:solidFill>
                <a:srgbClr val="000000"/>
              </a:solidFill>
              <a:latin typeface="Calibri"/>
              <a:cs typeface="Calibri"/>
            </a:endParaRPr>
          </a:p>
          <a:p>
            <a:r>
              <a:rPr lang="da-DK" sz="2400">
                <a:solidFill>
                  <a:srgbClr val="000000"/>
                </a:solidFill>
                <a:latin typeface="Calibri"/>
                <a:cs typeface="Calibri"/>
              </a:rPr>
              <a:t>Her er hvorfor:</a:t>
            </a:r>
            <a:endParaRPr lang="da-DK" sz="2400"/>
          </a:p>
          <a:p>
            <a:endParaRPr lang="da-DK" sz="2400"/>
          </a:p>
          <a:p>
            <a:endParaRPr lang="da-DK" sz="2400"/>
          </a:p>
        </p:txBody>
      </p:sp>
      <p:sp>
        <p:nvSpPr>
          <p:cNvPr id="9" name="Pladsholder til tekst 6">
            <a:extLst>
              <a:ext uri="{FF2B5EF4-FFF2-40B4-BE49-F238E27FC236}">
                <a16:creationId xmlns:a16="http://schemas.microsoft.com/office/drawing/2014/main" id="{4E2453D8-4DB4-4DF8-80CF-0F114F93037E}"/>
              </a:ext>
            </a:extLst>
          </p:cNvPr>
          <p:cNvSpPr txBox="1">
            <a:spLocks/>
          </p:cNvSpPr>
          <p:nvPr/>
        </p:nvSpPr>
        <p:spPr>
          <a:xfrm>
            <a:off x="820983" y="3786558"/>
            <a:ext cx="9877498" cy="1237829"/>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342900" indent="-342900">
              <a:buChar char="•"/>
            </a:pPr>
            <a:r>
              <a:rPr lang="da-DK" sz="2150">
                <a:latin typeface="Calibri"/>
                <a:cs typeface="Calibri"/>
              </a:rPr>
              <a:t>Det er vores ansvar, at læseren forstår os.</a:t>
            </a:r>
          </a:p>
          <a:p>
            <a:pPr marL="342900" indent="-342900">
              <a:buChar char="•"/>
            </a:pPr>
            <a:r>
              <a:rPr lang="da-DK" sz="2150">
                <a:latin typeface="Calibri"/>
                <a:cs typeface="Calibri"/>
              </a:rPr>
              <a:t>Hvis vi tvinger læseren til at tænke unødigt, bruger de tid og energi på det forkerte.</a:t>
            </a:r>
            <a:endParaRPr lang="da-DK" sz="2150"/>
          </a:p>
          <a:p>
            <a:pPr marL="342900" indent="-342900">
              <a:buChar char="•"/>
            </a:pPr>
            <a:r>
              <a:rPr lang="da-DK" sz="2150">
                <a:latin typeface="Calibri"/>
                <a:cs typeface="Calibri"/>
              </a:rPr>
              <a:t>Læserne vil elske jer for en tekst, der er let og behagelig at læse.</a:t>
            </a:r>
            <a:endParaRPr lang="da-DK" sz="2150"/>
          </a:p>
          <a:p>
            <a:pPr marL="342900" indent="-342900">
              <a:buChar char="•"/>
            </a:pPr>
            <a:endParaRPr lang="da-DK" sz="2150"/>
          </a:p>
          <a:p>
            <a:endParaRPr lang="da-DK" sz="2150"/>
          </a:p>
          <a:p>
            <a:endParaRPr lang="da-DK" sz="2150"/>
          </a:p>
        </p:txBody>
      </p:sp>
    </p:spTree>
    <p:custDataLst>
      <p:tags r:id="rId1"/>
    </p:custDataLst>
    <p:extLst>
      <p:ext uri="{BB962C8B-B14F-4D97-AF65-F5344CB8AC3E}">
        <p14:creationId xmlns:p14="http://schemas.microsoft.com/office/powerpoint/2010/main" val="315285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8A543D0-F950-4E83-9888-C4C3749651A4}"/>
              </a:ext>
            </a:extLst>
          </p:cNvPr>
          <p:cNvSpPr>
            <a:spLocks noGrp="1"/>
          </p:cNvSpPr>
          <p:nvPr>
            <p:ph type="title"/>
          </p:nvPr>
        </p:nvSpPr>
        <p:spPr>
          <a:xfrm>
            <a:off x="820983" y="1224916"/>
            <a:ext cx="5275017" cy="527316"/>
          </a:xfrm>
        </p:spPr>
        <p:txBody>
          <a:bodyPr>
            <a:normAutofit/>
          </a:bodyPr>
          <a:lstStyle/>
          <a:p>
            <a:r>
              <a:rPr lang="da-DK" sz="2850">
                <a:latin typeface="Calibri"/>
                <a:cs typeface="Calibri"/>
              </a:rPr>
              <a:t>Sådan er reglerne</a:t>
            </a:r>
            <a:endParaRPr lang="da-DK"/>
          </a:p>
        </p:txBody>
      </p:sp>
      <p:sp>
        <p:nvSpPr>
          <p:cNvPr id="5" name="Pladsholder til tekst 4">
            <a:extLst>
              <a:ext uri="{FF2B5EF4-FFF2-40B4-BE49-F238E27FC236}">
                <a16:creationId xmlns:a16="http://schemas.microsoft.com/office/drawing/2014/main" id="{7BF9006F-D98F-4946-900A-75E809938072}"/>
              </a:ext>
            </a:extLst>
          </p:cNvPr>
          <p:cNvSpPr>
            <a:spLocks noGrp="1"/>
          </p:cNvSpPr>
          <p:nvPr>
            <p:ph type="body" sz="quarter" idx="13"/>
          </p:nvPr>
        </p:nvSpPr>
        <p:spPr/>
        <p:txBody>
          <a:bodyPr/>
          <a:lstStyle/>
          <a:p>
            <a:r>
              <a:rPr lang="da-DK" sz="1400">
                <a:latin typeface="Calibri"/>
                <a:cs typeface="Calibri"/>
              </a:rPr>
              <a:t>Sådan skriver vi på vores hjemmesider</a:t>
            </a:r>
            <a:endParaRPr lang="da-DK" sz="1400"/>
          </a:p>
        </p:txBody>
      </p:sp>
      <p:sp>
        <p:nvSpPr>
          <p:cNvPr id="9" name="Pladsholder til tekst 6">
            <a:extLst>
              <a:ext uri="{FF2B5EF4-FFF2-40B4-BE49-F238E27FC236}">
                <a16:creationId xmlns:a16="http://schemas.microsoft.com/office/drawing/2014/main" id="{4E2453D8-4DB4-4DF8-80CF-0F114F93037E}"/>
              </a:ext>
            </a:extLst>
          </p:cNvPr>
          <p:cNvSpPr txBox="1">
            <a:spLocks/>
          </p:cNvSpPr>
          <p:nvPr/>
        </p:nvSpPr>
        <p:spPr>
          <a:xfrm>
            <a:off x="820984" y="1752232"/>
            <a:ext cx="4992676" cy="3516997"/>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57200" indent="-457200">
              <a:buAutoNum type="arabicPeriod"/>
            </a:pPr>
            <a:r>
              <a:rPr lang="da-DK" sz="2000" b="1"/>
              <a:t>Hvem skriver du til?</a:t>
            </a:r>
            <a:r>
              <a:rPr lang="da-DK" sz="2000"/>
              <a:t> Kend din modtagergruppe.</a:t>
            </a:r>
          </a:p>
          <a:p>
            <a:pPr marL="457200" indent="-457200">
              <a:buAutoNum type="arabicPeriod"/>
            </a:pPr>
            <a:r>
              <a:rPr lang="da-DK" sz="2000" b="1"/>
              <a:t>COPY/PASTE ER FORBUDT!</a:t>
            </a:r>
            <a:r>
              <a:rPr lang="da-DK" sz="2000"/>
              <a:t> Gentænk altid teksten, hvis du ikke skriver fra bunden.</a:t>
            </a:r>
          </a:p>
          <a:p>
            <a:pPr marL="457200" indent="-457200">
              <a:buAutoNum type="arabicPeriod"/>
            </a:pPr>
            <a:r>
              <a:rPr lang="da-DK" sz="2000" b="1"/>
              <a:t>Skriv det vigtigste for modtageren først</a:t>
            </a:r>
            <a:r>
              <a:rPr lang="da-DK" sz="2000"/>
              <a:t> - ikke det, der er vigtigst for dig eller din organisation.</a:t>
            </a:r>
          </a:p>
          <a:p>
            <a:pPr marL="457200" indent="-457200">
              <a:buAutoNum type="arabicPeriod"/>
            </a:pPr>
            <a:r>
              <a:rPr lang="da-DK" sz="2000" b="1"/>
              <a:t>Folk </a:t>
            </a:r>
            <a:r>
              <a:rPr lang="da-DK" sz="2000" b="1" i="1"/>
              <a:t>læser</a:t>
            </a:r>
            <a:r>
              <a:rPr lang="da-DK" sz="2000" b="1"/>
              <a:t> ikke det, vi skriver.</a:t>
            </a:r>
            <a:r>
              <a:rPr lang="da-DK" sz="2000"/>
              <a:t> De har travlt og skimmer efter det vigtigste for dem.</a:t>
            </a:r>
          </a:p>
          <a:p>
            <a:pPr marL="457200" indent="-457200">
              <a:buAutoNum type="arabicPeriod"/>
            </a:pPr>
            <a:r>
              <a:rPr lang="da-DK" sz="2000" b="1"/>
              <a:t>Skriv aktivt til én modtager</a:t>
            </a:r>
            <a:r>
              <a:rPr lang="da-DK" sz="2000"/>
              <a:t> – undgå passiver og flertalsform.</a:t>
            </a:r>
          </a:p>
        </p:txBody>
      </p:sp>
      <p:sp>
        <p:nvSpPr>
          <p:cNvPr id="8" name="Pladsholder til tekst 6">
            <a:extLst>
              <a:ext uri="{FF2B5EF4-FFF2-40B4-BE49-F238E27FC236}">
                <a16:creationId xmlns:a16="http://schemas.microsoft.com/office/drawing/2014/main" id="{0E1411F3-F720-490C-92F3-A104DD6CC0CB}"/>
              </a:ext>
            </a:extLst>
          </p:cNvPr>
          <p:cNvSpPr txBox="1">
            <a:spLocks/>
          </p:cNvSpPr>
          <p:nvPr/>
        </p:nvSpPr>
        <p:spPr>
          <a:xfrm>
            <a:off x="6217920" y="1752231"/>
            <a:ext cx="5699260" cy="3516997"/>
          </a:xfrm>
          <a:prstGeom prst="rect">
            <a:avLst/>
          </a:prstGeom>
        </p:spPr>
        <p:txBody>
          <a:bodyPr vert="horz" lIns="0" tIns="0" rIns="0" bIns="0" rtlCol="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457200" indent="-457200">
              <a:buFont typeface="+mj-lt"/>
              <a:buAutoNum type="arabicPeriod" startAt="6"/>
            </a:pPr>
            <a:r>
              <a:rPr lang="da-DK" sz="2000" b="1">
                <a:latin typeface="+mn-lt"/>
              </a:rPr>
              <a:t>Skriv overskrifter, der kan stå alene </a:t>
            </a:r>
            <a:r>
              <a:rPr lang="da-DK" sz="2000">
                <a:latin typeface="+mn-lt"/>
              </a:rPr>
              <a:t>– undgå enkeltord og anvis en handling, stil et spørgsmål.</a:t>
            </a:r>
          </a:p>
          <a:p>
            <a:pPr marL="457200" indent="-457200">
              <a:buAutoNum type="arabicPeriod" startAt="6"/>
            </a:pPr>
            <a:r>
              <a:rPr lang="da-DK" sz="2000" b="1">
                <a:latin typeface="+mn-lt"/>
              </a:rPr>
              <a:t>Skriv almindeligt dansk</a:t>
            </a:r>
            <a:r>
              <a:rPr lang="da-DK" sz="2000">
                <a:latin typeface="+mn-lt"/>
              </a:rPr>
              <a:t>, ikke internt kommunesprog.</a:t>
            </a:r>
          </a:p>
          <a:p>
            <a:pPr marL="457200" indent="-457200">
              <a:buAutoNum type="arabicPeriod" startAt="6"/>
            </a:pPr>
            <a:r>
              <a:rPr lang="da-DK" sz="2000" b="1">
                <a:latin typeface="+mn-lt"/>
              </a:rPr>
              <a:t>Skriv konklusionen først</a:t>
            </a:r>
            <a:r>
              <a:rPr lang="da-DK" sz="2000">
                <a:latin typeface="+mn-lt"/>
              </a:rPr>
              <a:t>, derefter baggrund og til sidst detaljer og lovstof.</a:t>
            </a:r>
          </a:p>
          <a:p>
            <a:pPr marL="457200" indent="-457200">
              <a:buAutoNum type="arabicPeriod" startAt="6"/>
            </a:pPr>
            <a:r>
              <a:rPr lang="da-DK" sz="2000" b="1">
                <a:latin typeface="+mn-lt"/>
              </a:rPr>
              <a:t>Gør dit indhold overskueligt</a:t>
            </a:r>
            <a:r>
              <a:rPr lang="da-DK" sz="2000">
                <a:latin typeface="+mn-lt"/>
              </a:rPr>
              <a:t>: brug overskrifter, afsnit, linjeskift og punktopstillinger.</a:t>
            </a:r>
          </a:p>
          <a:p>
            <a:pPr marL="457200" indent="-457200">
              <a:buAutoNum type="arabicPeriod" startAt="6"/>
            </a:pPr>
            <a:r>
              <a:rPr lang="da-DK" sz="2000" b="1">
                <a:latin typeface="+mn-lt"/>
              </a:rPr>
              <a:t>Brug video, billeder, kort og visualisering af data</a:t>
            </a:r>
            <a:r>
              <a:rPr lang="da-DK" sz="2000">
                <a:latin typeface="+mn-lt"/>
              </a:rPr>
              <a:t>, hvis det giver mening for modtageren.</a:t>
            </a:r>
          </a:p>
        </p:txBody>
      </p:sp>
    </p:spTree>
    <p:custDataLst>
      <p:tags r:id="rId1"/>
    </p:custDataLst>
    <p:extLst>
      <p:ext uri="{BB962C8B-B14F-4D97-AF65-F5344CB8AC3E}">
        <p14:creationId xmlns:p14="http://schemas.microsoft.com/office/powerpoint/2010/main" val="428788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8A543D0-F950-4E83-9888-C4C3749651A4}"/>
              </a:ext>
            </a:extLst>
          </p:cNvPr>
          <p:cNvSpPr>
            <a:spLocks noGrp="1"/>
          </p:cNvSpPr>
          <p:nvPr>
            <p:ph type="title"/>
          </p:nvPr>
        </p:nvSpPr>
        <p:spPr>
          <a:xfrm>
            <a:off x="820983" y="1224916"/>
            <a:ext cx="5275017" cy="527316"/>
          </a:xfrm>
        </p:spPr>
        <p:txBody>
          <a:bodyPr>
            <a:normAutofit/>
          </a:bodyPr>
          <a:lstStyle/>
          <a:p>
            <a:r>
              <a:rPr lang="da-DK" sz="2850">
                <a:latin typeface="Calibri"/>
                <a:cs typeface="Calibri"/>
              </a:rPr>
              <a:t>De tre vigtigste skriveregler for jer</a:t>
            </a:r>
            <a:endParaRPr lang="da-DK"/>
          </a:p>
        </p:txBody>
      </p:sp>
      <p:sp>
        <p:nvSpPr>
          <p:cNvPr id="5" name="Pladsholder til tekst 4">
            <a:extLst>
              <a:ext uri="{FF2B5EF4-FFF2-40B4-BE49-F238E27FC236}">
                <a16:creationId xmlns:a16="http://schemas.microsoft.com/office/drawing/2014/main" id="{7BF9006F-D98F-4946-900A-75E809938072}"/>
              </a:ext>
            </a:extLst>
          </p:cNvPr>
          <p:cNvSpPr>
            <a:spLocks noGrp="1"/>
          </p:cNvSpPr>
          <p:nvPr>
            <p:ph type="body" sz="quarter" idx="13"/>
          </p:nvPr>
        </p:nvSpPr>
        <p:spPr/>
        <p:txBody>
          <a:bodyPr/>
          <a:lstStyle/>
          <a:p>
            <a:r>
              <a:rPr lang="da-DK" sz="1400">
                <a:latin typeface="Calibri"/>
                <a:cs typeface="Calibri"/>
              </a:rPr>
              <a:t>Sådan skriver vi på vores hjemmesider</a:t>
            </a:r>
            <a:endParaRPr lang="da-DK" sz="1400"/>
          </a:p>
        </p:txBody>
      </p:sp>
      <p:sp>
        <p:nvSpPr>
          <p:cNvPr id="9" name="Pladsholder til tekst 6">
            <a:extLst>
              <a:ext uri="{FF2B5EF4-FFF2-40B4-BE49-F238E27FC236}">
                <a16:creationId xmlns:a16="http://schemas.microsoft.com/office/drawing/2014/main" id="{4E2453D8-4DB4-4DF8-80CF-0F114F93037E}"/>
              </a:ext>
            </a:extLst>
          </p:cNvPr>
          <p:cNvSpPr txBox="1">
            <a:spLocks/>
          </p:cNvSpPr>
          <p:nvPr/>
        </p:nvSpPr>
        <p:spPr>
          <a:xfrm>
            <a:off x="820983" y="1752233"/>
            <a:ext cx="10883337" cy="3188572"/>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lnSpc>
                <a:spcPct val="150000"/>
              </a:lnSpc>
            </a:pPr>
            <a:r>
              <a:rPr lang="da-DK" sz="2200" b="1">
                <a:latin typeface="Calibri"/>
                <a:cs typeface="Calibri"/>
              </a:rPr>
              <a:t>Regel 1: Hvem skriver du til?</a:t>
            </a:r>
            <a:r>
              <a:rPr lang="da-DK" sz="2200">
                <a:latin typeface="Calibri"/>
                <a:cs typeface="Calibri"/>
              </a:rPr>
              <a:t> Kend din modtagergruppe.</a:t>
            </a:r>
            <a:endParaRPr lang="da-DK"/>
          </a:p>
          <a:p>
            <a:pPr>
              <a:lnSpc>
                <a:spcPct val="150000"/>
              </a:lnSpc>
            </a:pPr>
            <a:r>
              <a:rPr lang="da-DK" sz="2000">
                <a:latin typeface="Calibri"/>
                <a:cs typeface="Calibri"/>
              </a:rPr>
              <a:t>For at kunne lave godt indhold skal du gøre dig tre ting klart:</a:t>
            </a:r>
            <a:endParaRPr lang="da-DK" sz="2400">
              <a:latin typeface="Calibri"/>
              <a:cs typeface="Calibri"/>
            </a:endParaRPr>
          </a:p>
          <a:p>
            <a:pPr marL="457200" indent="-457200">
              <a:lnSpc>
                <a:spcPct val="150000"/>
              </a:lnSpc>
              <a:buFont typeface="+mj-lt"/>
              <a:buAutoNum type="arabicPeriod"/>
            </a:pPr>
            <a:r>
              <a:rPr lang="da-DK" sz="2000">
                <a:latin typeface="Calibri"/>
                <a:cs typeface="Calibri"/>
              </a:rPr>
              <a:t>Hvem er målgruppen? </a:t>
            </a:r>
            <a:r>
              <a:rPr lang="da-DK" sz="2000">
                <a:solidFill>
                  <a:srgbClr val="FF0000"/>
                </a:solidFill>
                <a:latin typeface="Calibri"/>
                <a:cs typeface="Calibri"/>
              </a:rPr>
              <a:t>På skolens hjemmeside er det forældre til børn, der skal starte i skole.</a:t>
            </a:r>
          </a:p>
          <a:p>
            <a:pPr marL="457200" indent="-457200">
              <a:lnSpc>
                <a:spcPct val="150000"/>
              </a:lnSpc>
              <a:buFont typeface="+mj-lt"/>
              <a:buAutoNum type="arabicPeriod"/>
            </a:pPr>
            <a:r>
              <a:rPr lang="da-DK" sz="2000">
                <a:latin typeface="Calibri"/>
                <a:cs typeface="Calibri"/>
              </a:rPr>
              <a:t>Hvad er det vigtigste for dem? </a:t>
            </a:r>
            <a:r>
              <a:rPr lang="da-DK" sz="2000">
                <a:solidFill>
                  <a:srgbClr val="FF0000"/>
                </a:solidFill>
                <a:latin typeface="Calibri"/>
                <a:cs typeface="Calibri"/>
              </a:rPr>
              <a:t>Barnets trivsel, dygtige lærere og barnets faglige udvikling er top 3.</a:t>
            </a:r>
          </a:p>
          <a:p>
            <a:pPr marL="457200" indent="-457200">
              <a:lnSpc>
                <a:spcPct val="150000"/>
              </a:lnSpc>
              <a:buFont typeface="+mj-lt"/>
              <a:buAutoNum type="arabicPeriod"/>
            </a:pPr>
            <a:r>
              <a:rPr lang="da-DK" sz="2000">
                <a:latin typeface="Calibri"/>
                <a:cs typeface="Calibri"/>
              </a:rPr>
              <a:t>Hvad vil du have dem til at gøre? </a:t>
            </a:r>
            <a:r>
              <a:rPr lang="da-DK" sz="2000">
                <a:solidFill>
                  <a:srgbClr val="FF0000"/>
                </a:solidFill>
                <a:latin typeface="Calibri"/>
                <a:cs typeface="Calibri"/>
              </a:rPr>
              <a:t>De skal blive klogere på jeres skole, så de træffer et godt valg.</a:t>
            </a:r>
            <a:endParaRPr lang="da-DK" sz="1760">
              <a:latin typeface="Calibri"/>
              <a:cs typeface="Calibri"/>
            </a:endParaRPr>
          </a:p>
        </p:txBody>
      </p:sp>
    </p:spTree>
    <p:custDataLst>
      <p:tags r:id="rId1"/>
    </p:custDataLst>
    <p:extLst>
      <p:ext uri="{BB962C8B-B14F-4D97-AF65-F5344CB8AC3E}">
        <p14:creationId xmlns:p14="http://schemas.microsoft.com/office/powerpoint/2010/main" val="310898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8A543D0-F950-4E83-9888-C4C3749651A4}"/>
              </a:ext>
            </a:extLst>
          </p:cNvPr>
          <p:cNvSpPr>
            <a:spLocks noGrp="1"/>
          </p:cNvSpPr>
          <p:nvPr>
            <p:ph type="title"/>
          </p:nvPr>
        </p:nvSpPr>
        <p:spPr>
          <a:xfrm>
            <a:off x="820983" y="1224916"/>
            <a:ext cx="5275017" cy="527316"/>
          </a:xfrm>
        </p:spPr>
        <p:txBody>
          <a:bodyPr>
            <a:normAutofit/>
          </a:bodyPr>
          <a:lstStyle/>
          <a:p>
            <a:r>
              <a:rPr lang="da-DK" sz="2850">
                <a:latin typeface="Calibri"/>
                <a:cs typeface="Calibri"/>
              </a:rPr>
              <a:t>De tre vigtigste skriveregler for jer</a:t>
            </a:r>
            <a:endParaRPr lang="da-DK"/>
          </a:p>
        </p:txBody>
      </p:sp>
      <p:sp>
        <p:nvSpPr>
          <p:cNvPr id="5" name="Pladsholder til tekst 4">
            <a:extLst>
              <a:ext uri="{FF2B5EF4-FFF2-40B4-BE49-F238E27FC236}">
                <a16:creationId xmlns:a16="http://schemas.microsoft.com/office/drawing/2014/main" id="{7BF9006F-D98F-4946-900A-75E809938072}"/>
              </a:ext>
            </a:extLst>
          </p:cNvPr>
          <p:cNvSpPr>
            <a:spLocks noGrp="1"/>
          </p:cNvSpPr>
          <p:nvPr>
            <p:ph type="body" sz="quarter" idx="13"/>
          </p:nvPr>
        </p:nvSpPr>
        <p:spPr/>
        <p:txBody>
          <a:bodyPr/>
          <a:lstStyle/>
          <a:p>
            <a:r>
              <a:rPr lang="da-DK" sz="1400">
                <a:latin typeface="Calibri"/>
                <a:cs typeface="Calibri"/>
              </a:rPr>
              <a:t>Sådan skriver vi på vores hjemmesider</a:t>
            </a:r>
            <a:endParaRPr lang="da-DK" sz="1400"/>
          </a:p>
        </p:txBody>
      </p:sp>
      <p:sp>
        <p:nvSpPr>
          <p:cNvPr id="9" name="Pladsholder til tekst 6">
            <a:extLst>
              <a:ext uri="{FF2B5EF4-FFF2-40B4-BE49-F238E27FC236}">
                <a16:creationId xmlns:a16="http://schemas.microsoft.com/office/drawing/2014/main" id="{4E2453D8-4DB4-4DF8-80CF-0F114F93037E}"/>
              </a:ext>
            </a:extLst>
          </p:cNvPr>
          <p:cNvSpPr txBox="1">
            <a:spLocks/>
          </p:cNvSpPr>
          <p:nvPr/>
        </p:nvSpPr>
        <p:spPr>
          <a:xfrm>
            <a:off x="820983" y="1752233"/>
            <a:ext cx="9154183" cy="3315572"/>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lnSpc>
                <a:spcPct val="150000"/>
              </a:lnSpc>
            </a:pPr>
            <a:r>
              <a:rPr lang="da-DK" sz="2200" b="1">
                <a:latin typeface="Calibri"/>
                <a:cs typeface="Calibri"/>
              </a:rPr>
              <a:t>Regel 3: Skriv det vigtigste for modtageren først</a:t>
            </a:r>
            <a:r>
              <a:rPr lang="da-DK" sz="2200">
                <a:latin typeface="Calibri"/>
                <a:cs typeface="Calibri"/>
              </a:rPr>
              <a:t> – ikke det, der er vigtigst for dig eller din organisation.</a:t>
            </a:r>
            <a:endParaRPr lang="da-DK" sz="2200"/>
          </a:p>
          <a:p>
            <a:pPr>
              <a:lnSpc>
                <a:spcPct val="150000"/>
              </a:lnSpc>
            </a:pPr>
            <a:r>
              <a:rPr lang="da-DK" sz="2000">
                <a:latin typeface="Calibri"/>
                <a:cs typeface="Calibri"/>
              </a:rPr>
              <a:t>Kom</a:t>
            </a:r>
            <a:r>
              <a:rPr lang="da-DK" sz="2000">
                <a:solidFill>
                  <a:srgbClr val="000000"/>
                </a:solidFill>
                <a:latin typeface="Calibri"/>
                <a:cs typeface="Calibri"/>
              </a:rPr>
              <a:t> til sagen! Forældre læser </a:t>
            </a:r>
            <a:r>
              <a:rPr lang="da-DK" sz="2000">
                <a:latin typeface="Calibri"/>
                <a:cs typeface="Calibri"/>
              </a:rPr>
              <a:t>din tekst for at udføre en </a:t>
            </a:r>
            <a:r>
              <a:rPr lang="da-DK" sz="2000">
                <a:solidFill>
                  <a:srgbClr val="000000"/>
                </a:solidFill>
                <a:latin typeface="Calibri"/>
                <a:cs typeface="Calibri"/>
              </a:rPr>
              <a:t>handling eller for </a:t>
            </a:r>
            <a:r>
              <a:rPr lang="da-DK" sz="2000">
                <a:latin typeface="Calibri"/>
                <a:cs typeface="Calibri"/>
              </a:rPr>
              <a:t>at kunne komme</a:t>
            </a:r>
            <a:r>
              <a:rPr lang="da-DK" sz="2000">
                <a:solidFill>
                  <a:srgbClr val="000000"/>
                </a:solidFill>
                <a:latin typeface="Calibri"/>
                <a:cs typeface="Calibri"/>
              </a:rPr>
              <a:t> videre. Det er derfor afgørende, at du ikke gemmer det vigtigste til sidst. </a:t>
            </a:r>
            <a:endParaRPr lang="da-DK" sz="2000">
              <a:solidFill>
                <a:srgbClr val="000000"/>
              </a:solidFill>
            </a:endParaRPr>
          </a:p>
          <a:p>
            <a:pPr>
              <a:lnSpc>
                <a:spcPct val="150000"/>
              </a:lnSpc>
            </a:pPr>
            <a:r>
              <a:rPr lang="da-DK" sz="2000">
                <a:solidFill>
                  <a:srgbClr val="000000"/>
                </a:solidFill>
                <a:latin typeface="Calibri"/>
                <a:cs typeface="Calibri"/>
              </a:rPr>
              <a:t>På skolens hjemmeside skal vi naturligvis fortælle om de gode ting. Du skal blot vende det om, så det handler om, hvad forældrene og ikke mindst deres børn får ud af det.</a:t>
            </a:r>
            <a:endParaRPr lang="da-DK" sz="2000"/>
          </a:p>
        </p:txBody>
      </p:sp>
    </p:spTree>
    <p:custDataLst>
      <p:tags r:id="rId1"/>
    </p:custDataLst>
    <p:extLst>
      <p:ext uri="{BB962C8B-B14F-4D97-AF65-F5344CB8AC3E}">
        <p14:creationId xmlns:p14="http://schemas.microsoft.com/office/powerpoint/2010/main" val="39745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8A543D0-F950-4E83-9888-C4C3749651A4}"/>
              </a:ext>
            </a:extLst>
          </p:cNvPr>
          <p:cNvSpPr>
            <a:spLocks noGrp="1"/>
          </p:cNvSpPr>
          <p:nvPr>
            <p:ph type="title"/>
          </p:nvPr>
        </p:nvSpPr>
        <p:spPr>
          <a:xfrm>
            <a:off x="820983" y="1224916"/>
            <a:ext cx="5275017" cy="527316"/>
          </a:xfrm>
        </p:spPr>
        <p:txBody>
          <a:bodyPr>
            <a:normAutofit/>
          </a:bodyPr>
          <a:lstStyle/>
          <a:p>
            <a:r>
              <a:rPr lang="da-DK" sz="2850">
                <a:latin typeface="Calibri"/>
                <a:cs typeface="Calibri"/>
              </a:rPr>
              <a:t>De tre vigtigste skriveregler for jer</a:t>
            </a:r>
            <a:endParaRPr lang="da-DK"/>
          </a:p>
        </p:txBody>
      </p:sp>
      <p:sp>
        <p:nvSpPr>
          <p:cNvPr id="5" name="Pladsholder til tekst 4">
            <a:extLst>
              <a:ext uri="{FF2B5EF4-FFF2-40B4-BE49-F238E27FC236}">
                <a16:creationId xmlns:a16="http://schemas.microsoft.com/office/drawing/2014/main" id="{7BF9006F-D98F-4946-900A-75E809938072}"/>
              </a:ext>
            </a:extLst>
          </p:cNvPr>
          <p:cNvSpPr>
            <a:spLocks noGrp="1"/>
          </p:cNvSpPr>
          <p:nvPr>
            <p:ph type="body" sz="quarter" idx="13"/>
          </p:nvPr>
        </p:nvSpPr>
        <p:spPr/>
        <p:txBody>
          <a:bodyPr/>
          <a:lstStyle/>
          <a:p>
            <a:r>
              <a:rPr lang="da-DK" sz="1400">
                <a:latin typeface="Calibri"/>
                <a:cs typeface="Calibri"/>
              </a:rPr>
              <a:t>Sådan skriver vi på vores hjemmesider</a:t>
            </a:r>
            <a:endParaRPr lang="da-DK" sz="1400"/>
          </a:p>
        </p:txBody>
      </p:sp>
      <p:sp>
        <p:nvSpPr>
          <p:cNvPr id="9" name="Pladsholder til tekst 6">
            <a:extLst>
              <a:ext uri="{FF2B5EF4-FFF2-40B4-BE49-F238E27FC236}">
                <a16:creationId xmlns:a16="http://schemas.microsoft.com/office/drawing/2014/main" id="{4E2453D8-4DB4-4DF8-80CF-0F114F93037E}"/>
              </a:ext>
            </a:extLst>
          </p:cNvPr>
          <p:cNvSpPr txBox="1">
            <a:spLocks/>
          </p:cNvSpPr>
          <p:nvPr/>
        </p:nvSpPr>
        <p:spPr>
          <a:xfrm>
            <a:off x="820983" y="1752233"/>
            <a:ext cx="9154183" cy="3315572"/>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lnSpc>
                <a:spcPct val="150000"/>
              </a:lnSpc>
            </a:pPr>
            <a:r>
              <a:rPr lang="da-DK" sz="2200" b="1">
                <a:latin typeface="Calibri"/>
                <a:cs typeface="Calibri"/>
              </a:rPr>
              <a:t>Regel 7: Skriv almindeligt dansk</a:t>
            </a:r>
            <a:r>
              <a:rPr lang="da-DK" sz="2200">
                <a:latin typeface="Calibri"/>
                <a:cs typeface="Calibri"/>
              </a:rPr>
              <a:t>, ikke internt kommunesprog.</a:t>
            </a:r>
            <a:endParaRPr lang="da-DK" sz="2200"/>
          </a:p>
          <a:p>
            <a:pPr>
              <a:lnSpc>
                <a:spcPct val="150000"/>
              </a:lnSpc>
            </a:pPr>
            <a:r>
              <a:rPr lang="da-DK" sz="2000">
                <a:latin typeface="Calibri"/>
                <a:cs typeface="Calibri"/>
              </a:rPr>
              <a:t>Brug</a:t>
            </a:r>
            <a:r>
              <a:rPr lang="da-DK" sz="2000">
                <a:solidFill>
                  <a:srgbClr val="000000"/>
                </a:solidFill>
                <a:latin typeface="Calibri"/>
                <a:cs typeface="Calibri"/>
              </a:rPr>
              <a:t> de ord, </a:t>
            </a:r>
            <a:r>
              <a:rPr lang="da-DK" sz="2000">
                <a:latin typeface="Calibri"/>
                <a:cs typeface="Calibri"/>
              </a:rPr>
              <a:t>din målgruppe bruger. </a:t>
            </a:r>
            <a:r>
              <a:rPr lang="da-DK" sz="2000" i="1">
                <a:solidFill>
                  <a:srgbClr val="000000"/>
                </a:solidFill>
                <a:latin typeface="Calibri"/>
                <a:cs typeface="Calibri"/>
              </a:rPr>
              <a:t>Skal</a:t>
            </a:r>
            <a:r>
              <a:rPr lang="da-DK" sz="2000">
                <a:solidFill>
                  <a:srgbClr val="000000"/>
                </a:solidFill>
                <a:latin typeface="Calibri"/>
                <a:cs typeface="Calibri"/>
              </a:rPr>
              <a:t> vi bruge vores interne ord, så brug også borgernes ord. Forældre, der læser om en AKT-lærer, må gerne få ordene "Adfærd, kontakt og trivsel" med i teksten. </a:t>
            </a:r>
          </a:p>
          <a:p>
            <a:pPr>
              <a:lnSpc>
                <a:spcPct val="150000"/>
              </a:lnSpc>
            </a:pPr>
            <a:r>
              <a:rPr lang="da-DK" sz="2000">
                <a:solidFill>
                  <a:srgbClr val="000000"/>
                </a:solidFill>
                <a:latin typeface="Calibri"/>
                <a:cs typeface="Calibri"/>
              </a:rPr>
              <a:t>Og selvom det formelt set er korrekt, behøver vi ikke skrive "dagtilbudsafdeling", når det er børnehaven, vi fortæller om.</a:t>
            </a:r>
            <a:endParaRPr lang="da-DK">
              <a:solidFill>
                <a:srgbClr val="000000"/>
              </a:solidFill>
            </a:endParaRPr>
          </a:p>
        </p:txBody>
      </p:sp>
    </p:spTree>
    <p:custDataLst>
      <p:tags r:id="rId1"/>
    </p:custDataLst>
    <p:extLst>
      <p:ext uri="{BB962C8B-B14F-4D97-AF65-F5344CB8AC3E}">
        <p14:creationId xmlns:p14="http://schemas.microsoft.com/office/powerpoint/2010/main" val="345043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8A543D0-F950-4E83-9888-C4C3749651A4}"/>
              </a:ext>
            </a:extLst>
          </p:cNvPr>
          <p:cNvSpPr>
            <a:spLocks noGrp="1"/>
          </p:cNvSpPr>
          <p:nvPr>
            <p:ph type="title"/>
          </p:nvPr>
        </p:nvSpPr>
        <p:spPr>
          <a:xfrm>
            <a:off x="820983" y="1224916"/>
            <a:ext cx="5275017" cy="527316"/>
          </a:xfrm>
        </p:spPr>
        <p:txBody>
          <a:bodyPr>
            <a:normAutofit/>
          </a:bodyPr>
          <a:lstStyle/>
          <a:p>
            <a:r>
              <a:rPr lang="da-DK" sz="2850">
                <a:latin typeface="Calibri"/>
                <a:cs typeface="Calibri"/>
              </a:rPr>
              <a:t>Et eksempel fra virkeligheden</a:t>
            </a:r>
            <a:endParaRPr lang="da-DK"/>
          </a:p>
        </p:txBody>
      </p:sp>
      <p:sp>
        <p:nvSpPr>
          <p:cNvPr id="5" name="Pladsholder til tekst 4">
            <a:extLst>
              <a:ext uri="{FF2B5EF4-FFF2-40B4-BE49-F238E27FC236}">
                <a16:creationId xmlns:a16="http://schemas.microsoft.com/office/drawing/2014/main" id="{7BF9006F-D98F-4946-900A-75E809938072}"/>
              </a:ext>
            </a:extLst>
          </p:cNvPr>
          <p:cNvSpPr>
            <a:spLocks noGrp="1"/>
          </p:cNvSpPr>
          <p:nvPr>
            <p:ph type="body" sz="quarter" idx="13"/>
          </p:nvPr>
        </p:nvSpPr>
        <p:spPr/>
        <p:txBody>
          <a:bodyPr/>
          <a:lstStyle/>
          <a:p>
            <a:r>
              <a:rPr lang="da-DK" sz="1400">
                <a:latin typeface="Calibri"/>
                <a:cs typeface="Calibri"/>
              </a:rPr>
              <a:t>Sådan skriver vi på vores hjemmesider</a:t>
            </a:r>
            <a:endParaRPr lang="da-DK" sz="1400"/>
          </a:p>
        </p:txBody>
      </p:sp>
      <p:sp>
        <p:nvSpPr>
          <p:cNvPr id="9" name="Pladsholder til tekst 6">
            <a:extLst>
              <a:ext uri="{FF2B5EF4-FFF2-40B4-BE49-F238E27FC236}">
                <a16:creationId xmlns:a16="http://schemas.microsoft.com/office/drawing/2014/main" id="{4E2453D8-4DB4-4DF8-80CF-0F114F93037E}"/>
              </a:ext>
            </a:extLst>
          </p:cNvPr>
          <p:cNvSpPr txBox="1">
            <a:spLocks/>
          </p:cNvSpPr>
          <p:nvPr/>
        </p:nvSpPr>
        <p:spPr>
          <a:xfrm>
            <a:off x="820983" y="1752233"/>
            <a:ext cx="9154183" cy="519520"/>
          </a:xfrm>
          <a:prstGeom prst="rect">
            <a:avLst/>
          </a:prstGeom>
        </p:spPr>
        <p:txBody>
          <a:bodyPr vert="horz" lIns="0" tIns="0" rIns="0" bIns="0" rtlCol="0" anchor="t" anchorCtr="0">
            <a:normAutofit fontScale="92500"/>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lnSpc>
                <a:spcPct val="150000"/>
              </a:lnSpc>
            </a:pPr>
            <a:r>
              <a:rPr lang="da-DK">
                <a:solidFill>
                  <a:srgbClr val="000000"/>
                </a:solidFill>
              </a:rPr>
              <a:t>En skole skriver om deres særlige undervisningstilbud. Prøv at læse den højt for dig selv: </a:t>
            </a:r>
          </a:p>
        </p:txBody>
      </p:sp>
      <p:sp>
        <p:nvSpPr>
          <p:cNvPr id="6" name="Pladsholder til tekst 6">
            <a:extLst>
              <a:ext uri="{FF2B5EF4-FFF2-40B4-BE49-F238E27FC236}">
                <a16:creationId xmlns:a16="http://schemas.microsoft.com/office/drawing/2014/main" id="{DE978077-5B49-4825-A38A-EFF436234189}"/>
              </a:ext>
            </a:extLst>
          </p:cNvPr>
          <p:cNvSpPr txBox="1">
            <a:spLocks/>
          </p:cNvSpPr>
          <p:nvPr/>
        </p:nvSpPr>
        <p:spPr>
          <a:xfrm>
            <a:off x="820982" y="2421088"/>
            <a:ext cx="6946979" cy="3002891"/>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lnSpc>
                <a:spcPct val="150000"/>
              </a:lnSpc>
            </a:pPr>
            <a:r>
              <a:rPr lang="da-DK" sz="1200">
                <a:solidFill>
                  <a:srgbClr val="000000"/>
                </a:solidFill>
              </a:rPr>
              <a:t>Skolens specialcenter tilbyder undervisning til børn med specielle behov efter indstilling gennem skolens ledelse. Til hver afdeling er knyttet en specialundervisningskoordinator samt en lærer med AKT-funktion.</a:t>
            </a:r>
          </a:p>
          <a:p>
            <a:pPr>
              <a:lnSpc>
                <a:spcPct val="150000"/>
              </a:lnSpc>
            </a:pPr>
            <a:r>
              <a:rPr lang="da-DK" sz="1200">
                <a:solidFill>
                  <a:srgbClr val="000000"/>
                </a:solidFill>
              </a:rPr>
              <a:t>I samarbejde med skolens to læsevejledere afvikles læsetests med henblik på at afdække elever med behov for læseskub (specielt i indskolingen) eller anden specialpædagogisk indsats. Desuden laves der læseudviklingsskemaer for elever i indskolingen og på mellemtrinnet.</a:t>
            </a:r>
          </a:p>
          <a:p>
            <a:pPr>
              <a:lnSpc>
                <a:spcPct val="150000"/>
              </a:lnSpc>
            </a:pPr>
            <a:r>
              <a:rPr lang="da-DK" sz="1200">
                <a:solidFill>
                  <a:srgbClr val="000000"/>
                </a:solidFill>
              </a:rPr>
              <a:t>I samarbejde med matematikvejlederen afvikles ligeledes matematiktests med henblik på at afdække elever med behov for matematikskub (specielt i indskolingen) eller anden specialpædagogisk indsats.</a:t>
            </a:r>
          </a:p>
          <a:p>
            <a:pPr>
              <a:lnSpc>
                <a:spcPct val="150000"/>
              </a:lnSpc>
            </a:pPr>
            <a:r>
              <a:rPr lang="da-DK" sz="1200">
                <a:solidFill>
                  <a:srgbClr val="000000"/>
                </a:solidFill>
              </a:rPr>
              <a:t>I forbindelse med den forebyggende indsats har såvel læsevejleder som matematikvejleder desuden en vigtig funktion som vejledere og sparringspartnere i forhold til lærerteamene.</a:t>
            </a:r>
          </a:p>
        </p:txBody>
      </p:sp>
    </p:spTree>
    <p:custDataLst>
      <p:tags r:id="rId1"/>
    </p:custDataLst>
    <p:extLst>
      <p:ext uri="{BB962C8B-B14F-4D97-AF65-F5344CB8AC3E}">
        <p14:creationId xmlns:p14="http://schemas.microsoft.com/office/powerpoint/2010/main" val="259477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8A543D0-F950-4E83-9888-C4C3749651A4}"/>
              </a:ext>
            </a:extLst>
          </p:cNvPr>
          <p:cNvSpPr>
            <a:spLocks noGrp="1"/>
          </p:cNvSpPr>
          <p:nvPr>
            <p:ph type="title"/>
          </p:nvPr>
        </p:nvSpPr>
        <p:spPr>
          <a:xfrm>
            <a:off x="820983" y="1224916"/>
            <a:ext cx="5275017" cy="527316"/>
          </a:xfrm>
        </p:spPr>
        <p:txBody>
          <a:bodyPr>
            <a:normAutofit/>
          </a:bodyPr>
          <a:lstStyle/>
          <a:p>
            <a:r>
              <a:rPr lang="da-DK" sz="2850">
                <a:latin typeface="Calibri"/>
                <a:cs typeface="Calibri"/>
              </a:rPr>
              <a:t>Et eksempel fra virkeligheden</a:t>
            </a:r>
            <a:endParaRPr lang="da-DK"/>
          </a:p>
        </p:txBody>
      </p:sp>
      <p:sp>
        <p:nvSpPr>
          <p:cNvPr id="5" name="Pladsholder til tekst 4">
            <a:extLst>
              <a:ext uri="{FF2B5EF4-FFF2-40B4-BE49-F238E27FC236}">
                <a16:creationId xmlns:a16="http://schemas.microsoft.com/office/drawing/2014/main" id="{7BF9006F-D98F-4946-900A-75E809938072}"/>
              </a:ext>
            </a:extLst>
          </p:cNvPr>
          <p:cNvSpPr>
            <a:spLocks noGrp="1"/>
          </p:cNvSpPr>
          <p:nvPr>
            <p:ph type="body" sz="quarter" idx="13"/>
          </p:nvPr>
        </p:nvSpPr>
        <p:spPr/>
        <p:txBody>
          <a:bodyPr/>
          <a:lstStyle/>
          <a:p>
            <a:r>
              <a:rPr lang="da-DK" sz="1400">
                <a:latin typeface="Calibri"/>
                <a:cs typeface="Calibri"/>
              </a:rPr>
              <a:t>Sådan skriver vi på vores hjemmesider</a:t>
            </a:r>
            <a:endParaRPr lang="da-DK" sz="1400"/>
          </a:p>
        </p:txBody>
      </p:sp>
      <p:sp>
        <p:nvSpPr>
          <p:cNvPr id="9" name="Pladsholder til tekst 6">
            <a:extLst>
              <a:ext uri="{FF2B5EF4-FFF2-40B4-BE49-F238E27FC236}">
                <a16:creationId xmlns:a16="http://schemas.microsoft.com/office/drawing/2014/main" id="{4E2453D8-4DB4-4DF8-80CF-0F114F93037E}"/>
              </a:ext>
            </a:extLst>
          </p:cNvPr>
          <p:cNvSpPr txBox="1">
            <a:spLocks/>
          </p:cNvSpPr>
          <p:nvPr/>
        </p:nvSpPr>
        <p:spPr>
          <a:xfrm>
            <a:off x="820983" y="1752233"/>
            <a:ext cx="9154183" cy="519520"/>
          </a:xfrm>
          <a:prstGeom prst="rect">
            <a:avLst/>
          </a:prstGeom>
        </p:spPr>
        <p:txBody>
          <a:bodyPr vert="horz" lIns="0" tIns="0" rIns="0" bIns="0" rtlCol="0" anchor="t" anchorCtr="0">
            <a:norm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lnSpc>
                <a:spcPct val="150000"/>
              </a:lnSpc>
            </a:pPr>
            <a:r>
              <a:rPr lang="da-DK" sz="2000">
                <a:solidFill>
                  <a:srgbClr val="000000"/>
                </a:solidFill>
              </a:rPr>
              <a:t>Her er et bud på, hvordan du kunne skrive det anderledes:</a:t>
            </a:r>
          </a:p>
        </p:txBody>
      </p:sp>
      <p:sp>
        <p:nvSpPr>
          <p:cNvPr id="6" name="Pladsholder til tekst 6">
            <a:extLst>
              <a:ext uri="{FF2B5EF4-FFF2-40B4-BE49-F238E27FC236}">
                <a16:creationId xmlns:a16="http://schemas.microsoft.com/office/drawing/2014/main" id="{DE978077-5B49-4825-A38A-EFF436234189}"/>
              </a:ext>
            </a:extLst>
          </p:cNvPr>
          <p:cNvSpPr txBox="1">
            <a:spLocks/>
          </p:cNvSpPr>
          <p:nvPr/>
        </p:nvSpPr>
        <p:spPr>
          <a:xfrm>
            <a:off x="820982" y="2421088"/>
            <a:ext cx="7790358" cy="3846547"/>
          </a:xfrm>
          <a:prstGeom prst="rect">
            <a:avLst/>
          </a:prstGeom>
        </p:spPr>
        <p:txBody>
          <a:bodyPr vert="horz" lIns="0" tIns="0" rIns="0" bIns="0" rtlCol="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lnSpc>
                <a:spcPct val="150000"/>
              </a:lnSpc>
            </a:pPr>
            <a:r>
              <a:rPr lang="da-DK" sz="1200">
                <a:solidFill>
                  <a:srgbClr val="000000"/>
                </a:solidFill>
              </a:rPr>
              <a:t>Vores specialcenter underviser børn med specielle behov. Det er skolens ledelse, der indstiller børnene til undervisningen. Hver afdeling har en koordinator til specialundervisning samt en AKT-lærer. AKT står for adfærd, kontakt og trivsel.</a:t>
            </a:r>
          </a:p>
          <a:p>
            <a:pPr>
              <a:lnSpc>
                <a:spcPct val="150000"/>
              </a:lnSpc>
            </a:pPr>
            <a:r>
              <a:rPr lang="da-DK" sz="1200">
                <a:solidFill>
                  <a:srgbClr val="000000"/>
                </a:solidFill>
                <a:latin typeface="Calibri"/>
                <a:cs typeface="Calibri"/>
              </a:rPr>
              <a:t>Centeret laver læsetests, som finder de elever, der har behov for læseskub. Det gælder særligt elever i indskolingen. Et læseskub er intensiv, 1:1 læseundervisning. Det kan også være en anden specialpædagogisk indsats, der skal til. Det sker i samarbejde med skolens to læsevejledere. Vi laver også skemaer til læseudvikling for elever i indskolingen og på mellemtrinnet.</a:t>
            </a:r>
          </a:p>
          <a:p>
            <a:pPr>
              <a:lnSpc>
                <a:spcPct val="150000"/>
              </a:lnSpc>
            </a:pPr>
            <a:r>
              <a:rPr lang="da-DK" sz="1200">
                <a:solidFill>
                  <a:srgbClr val="000000"/>
                </a:solidFill>
                <a:latin typeface="Calibri"/>
                <a:cs typeface="Calibri"/>
              </a:rPr>
              <a:t>Vi afvikler også tests i matematik for at finde de indskolingselever, der har brug for et skub i matematik.  Det kan også være, de har brug for en anden specialpædagogisk indsats.</a:t>
            </a:r>
          </a:p>
          <a:p>
            <a:pPr>
              <a:lnSpc>
                <a:spcPct val="150000"/>
              </a:lnSpc>
            </a:pPr>
            <a:r>
              <a:rPr lang="da-DK" sz="1200">
                <a:solidFill>
                  <a:srgbClr val="000000"/>
                </a:solidFill>
              </a:rPr>
              <a:t>Vores vejledere i læsning og matematik er også vigtige, når vi forebygger. De vejleder vores lærerteams og sparrer med dem efter behov.</a:t>
            </a:r>
          </a:p>
        </p:txBody>
      </p:sp>
    </p:spTree>
    <p:custDataLst>
      <p:tags r:id="rId1"/>
    </p:custDataLst>
    <p:extLst>
      <p:ext uri="{BB962C8B-B14F-4D97-AF65-F5344CB8AC3E}">
        <p14:creationId xmlns:p14="http://schemas.microsoft.com/office/powerpoint/2010/main" val="223341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003A609-FC7F-4DEA-86BA-D4AAEFC75753}"/>
              </a:ext>
            </a:extLst>
          </p:cNvPr>
          <p:cNvSpPr>
            <a:spLocks noGrp="1"/>
          </p:cNvSpPr>
          <p:nvPr>
            <p:ph type="ctrTitle"/>
          </p:nvPr>
        </p:nvSpPr>
        <p:spPr>
          <a:xfrm>
            <a:off x="1297517" y="1658621"/>
            <a:ext cx="9473264" cy="1199251"/>
          </a:xfrm>
        </p:spPr>
        <p:txBody>
          <a:bodyPr/>
          <a:lstStyle/>
          <a:p>
            <a:r>
              <a:rPr lang="da-DK"/>
              <a:t>Nye hjemmesider – hvorfor?</a:t>
            </a:r>
          </a:p>
        </p:txBody>
      </p:sp>
      <p:sp>
        <p:nvSpPr>
          <p:cNvPr id="6" name="Undertitel 5">
            <a:extLst>
              <a:ext uri="{FF2B5EF4-FFF2-40B4-BE49-F238E27FC236}">
                <a16:creationId xmlns:a16="http://schemas.microsoft.com/office/drawing/2014/main" id="{C65AD0A8-D925-47D3-AD05-B7E611D098EB}"/>
              </a:ext>
            </a:extLst>
          </p:cNvPr>
          <p:cNvSpPr>
            <a:spLocks noGrp="1"/>
          </p:cNvSpPr>
          <p:nvPr>
            <p:ph type="subTitle" idx="1"/>
          </p:nvPr>
        </p:nvSpPr>
        <p:spPr/>
        <p:txBody>
          <a:bodyPr/>
          <a:lstStyle/>
          <a:p>
            <a:endParaRPr lang="da-DK"/>
          </a:p>
        </p:txBody>
      </p:sp>
    </p:spTree>
    <p:custDataLst>
      <p:tags r:id="rId1"/>
    </p:custDataLst>
    <p:extLst>
      <p:ext uri="{BB962C8B-B14F-4D97-AF65-F5344CB8AC3E}">
        <p14:creationId xmlns:p14="http://schemas.microsoft.com/office/powerpoint/2010/main" val="3075595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8A543D0-F950-4E83-9888-C4C3749651A4}"/>
              </a:ext>
            </a:extLst>
          </p:cNvPr>
          <p:cNvSpPr>
            <a:spLocks noGrp="1"/>
          </p:cNvSpPr>
          <p:nvPr>
            <p:ph type="title"/>
          </p:nvPr>
        </p:nvSpPr>
        <p:spPr>
          <a:xfrm>
            <a:off x="820983" y="1224916"/>
            <a:ext cx="5275017" cy="527316"/>
          </a:xfrm>
        </p:spPr>
        <p:txBody>
          <a:bodyPr>
            <a:normAutofit/>
          </a:bodyPr>
          <a:lstStyle/>
          <a:p>
            <a:r>
              <a:rPr lang="da-DK" sz="2850">
                <a:latin typeface="Calibri"/>
                <a:cs typeface="Calibri"/>
              </a:rPr>
              <a:t>Et eksempel fra virkeligheden</a:t>
            </a:r>
            <a:endParaRPr lang="da-DK"/>
          </a:p>
        </p:txBody>
      </p:sp>
      <p:sp>
        <p:nvSpPr>
          <p:cNvPr id="5" name="Pladsholder til tekst 4">
            <a:extLst>
              <a:ext uri="{FF2B5EF4-FFF2-40B4-BE49-F238E27FC236}">
                <a16:creationId xmlns:a16="http://schemas.microsoft.com/office/drawing/2014/main" id="{7BF9006F-D98F-4946-900A-75E809938072}"/>
              </a:ext>
            </a:extLst>
          </p:cNvPr>
          <p:cNvSpPr>
            <a:spLocks noGrp="1"/>
          </p:cNvSpPr>
          <p:nvPr>
            <p:ph type="body" sz="quarter" idx="13"/>
          </p:nvPr>
        </p:nvSpPr>
        <p:spPr/>
        <p:txBody>
          <a:bodyPr/>
          <a:lstStyle/>
          <a:p>
            <a:r>
              <a:rPr lang="da-DK" sz="1400">
                <a:latin typeface="Calibri"/>
                <a:cs typeface="Calibri"/>
              </a:rPr>
              <a:t>Sådan skriver vi på vores hjemmesider</a:t>
            </a:r>
            <a:endParaRPr lang="da-DK" sz="1400"/>
          </a:p>
        </p:txBody>
      </p:sp>
      <p:sp>
        <p:nvSpPr>
          <p:cNvPr id="7" name="Pladsholder til tekst 6">
            <a:extLst>
              <a:ext uri="{FF2B5EF4-FFF2-40B4-BE49-F238E27FC236}">
                <a16:creationId xmlns:a16="http://schemas.microsoft.com/office/drawing/2014/main" id="{02216949-A4B6-44E8-BE96-F36C23B78386}"/>
              </a:ext>
            </a:extLst>
          </p:cNvPr>
          <p:cNvSpPr txBox="1">
            <a:spLocks/>
          </p:cNvSpPr>
          <p:nvPr/>
        </p:nvSpPr>
        <p:spPr>
          <a:xfrm>
            <a:off x="7106280" y="4273803"/>
            <a:ext cx="9361705" cy="312965"/>
          </a:xfrm>
          <a:prstGeom prst="rect">
            <a:avLst/>
          </a:prstGeom>
        </p:spPr>
        <p:txBody>
          <a:bodyPr vert="horz" lIns="0" tIns="0" rIns="0" bIns="0" rtlCol="0" anchor="t" anchorCtr="0">
            <a:normAutofit fontScale="85000" lnSpcReduction="20000"/>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lnSpc>
                <a:spcPct val="150000"/>
              </a:lnSpc>
            </a:pPr>
            <a:endParaRPr lang="da-DK" sz="2000">
              <a:solidFill>
                <a:srgbClr val="000000"/>
              </a:solidFill>
            </a:endParaRPr>
          </a:p>
        </p:txBody>
      </p:sp>
      <p:sp>
        <p:nvSpPr>
          <p:cNvPr id="2" name="Rektangel 1">
            <a:extLst>
              <a:ext uri="{FF2B5EF4-FFF2-40B4-BE49-F238E27FC236}">
                <a16:creationId xmlns:a16="http://schemas.microsoft.com/office/drawing/2014/main" id="{116CEF59-D9C4-4A68-9B08-D10FA056DFB1}"/>
              </a:ext>
            </a:extLst>
          </p:cNvPr>
          <p:cNvSpPr/>
          <p:nvPr/>
        </p:nvSpPr>
        <p:spPr>
          <a:xfrm>
            <a:off x="1311873" y="2103446"/>
            <a:ext cx="5508797" cy="1077218"/>
          </a:xfrm>
          <a:prstGeom prst="rect">
            <a:avLst/>
          </a:prstGeom>
        </p:spPr>
        <p:txBody>
          <a:bodyPr wrap="square">
            <a:spAutoFit/>
          </a:bodyPr>
          <a:lstStyle/>
          <a:p>
            <a:r>
              <a:rPr lang="da-DK" sz="1600">
                <a:latin typeface="Calibri" panose="020F0502020204030204" pitchFamily="34" charset="0"/>
                <a:ea typeface="Calibri" panose="020F0502020204030204" pitchFamily="34" charset="0"/>
                <a:cs typeface="Times New Roman" panose="02020603050405020304" pitchFamily="18" charset="0"/>
              </a:rPr>
              <a:t>Skolens specialcenter tilbyder undervisning til børn med specielle behov efter indstilling gennem skolens ledelse. Til hver afdeling er knyttet en specialundervisningskoordinator samt en lærer med AKT-funktion.</a:t>
            </a:r>
            <a:endParaRPr lang="da-DK"/>
          </a:p>
        </p:txBody>
      </p:sp>
      <p:sp>
        <p:nvSpPr>
          <p:cNvPr id="8" name="Pladsholder til tekst 6">
            <a:extLst>
              <a:ext uri="{FF2B5EF4-FFF2-40B4-BE49-F238E27FC236}">
                <a16:creationId xmlns:a16="http://schemas.microsoft.com/office/drawing/2014/main" id="{1E25FCAB-AF34-49D1-88BC-BF1EEA4863A9}"/>
              </a:ext>
            </a:extLst>
          </p:cNvPr>
          <p:cNvSpPr txBox="1">
            <a:spLocks/>
          </p:cNvSpPr>
          <p:nvPr/>
        </p:nvSpPr>
        <p:spPr>
          <a:xfrm>
            <a:off x="820981" y="1741498"/>
            <a:ext cx="6580846" cy="312965"/>
          </a:xfrm>
          <a:prstGeom prst="rect">
            <a:avLst/>
          </a:prstGeom>
        </p:spPr>
        <p:txBody>
          <a:bodyPr vert="horz" lIns="0" tIns="0" rIns="0" bIns="0" rtlCol="0" anchor="t" anchorCtr="0">
            <a:normAutofit fontScale="85000" lnSpcReduction="20000"/>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lnSpc>
                <a:spcPct val="150000"/>
              </a:lnSpc>
            </a:pPr>
            <a:r>
              <a:rPr lang="da-DK" sz="2000">
                <a:solidFill>
                  <a:srgbClr val="000000"/>
                </a:solidFill>
              </a:rPr>
              <a:t>Så du forskellene? Her er den første sætning igen:</a:t>
            </a:r>
          </a:p>
        </p:txBody>
      </p:sp>
      <p:sp>
        <p:nvSpPr>
          <p:cNvPr id="10" name="Rektangel 9">
            <a:extLst>
              <a:ext uri="{FF2B5EF4-FFF2-40B4-BE49-F238E27FC236}">
                <a16:creationId xmlns:a16="http://schemas.microsoft.com/office/drawing/2014/main" id="{16A001A1-FF69-4382-A707-9E6032A7504D}"/>
              </a:ext>
            </a:extLst>
          </p:cNvPr>
          <p:cNvSpPr/>
          <p:nvPr/>
        </p:nvSpPr>
        <p:spPr>
          <a:xfrm>
            <a:off x="1311874" y="3429000"/>
            <a:ext cx="5508797" cy="1077218"/>
          </a:xfrm>
          <a:prstGeom prst="rect">
            <a:avLst/>
          </a:prstGeom>
        </p:spPr>
        <p:txBody>
          <a:bodyPr wrap="square">
            <a:spAutoFit/>
          </a:bodyPr>
          <a:lstStyle/>
          <a:p>
            <a:r>
              <a:rPr lang="da-DK" sz="1600"/>
              <a:t>Vores specialcenter underviser børn med specielle behov. Det er skolens ledelse, der indstiller børnene til undervisningen. Hver afdeling har en koordinator til specialundervisning samt en AKT-lærer. AKT står for adfærd, kontakt og trivsel.</a:t>
            </a:r>
          </a:p>
        </p:txBody>
      </p:sp>
      <p:sp>
        <p:nvSpPr>
          <p:cNvPr id="11" name="Rektangel 10">
            <a:extLst>
              <a:ext uri="{FF2B5EF4-FFF2-40B4-BE49-F238E27FC236}">
                <a16:creationId xmlns:a16="http://schemas.microsoft.com/office/drawing/2014/main" id="{83187BCB-3651-48DB-9520-00C4759479EF}"/>
              </a:ext>
            </a:extLst>
          </p:cNvPr>
          <p:cNvSpPr/>
          <p:nvPr/>
        </p:nvSpPr>
        <p:spPr>
          <a:xfrm>
            <a:off x="7257390" y="2103446"/>
            <a:ext cx="3622737" cy="1077218"/>
          </a:xfrm>
          <a:prstGeom prst="rect">
            <a:avLst/>
          </a:prstGeom>
        </p:spPr>
        <p:txBody>
          <a:bodyPr wrap="square">
            <a:spAutoFit/>
          </a:bodyPr>
          <a:lstStyle/>
          <a:p>
            <a:r>
              <a:rPr lang="da-DK" sz="1600" b="1">
                <a:solidFill>
                  <a:srgbClr val="000000"/>
                </a:solidFill>
              </a:rPr>
              <a:t>Original tekst: Lix 65 – meget svær. </a:t>
            </a:r>
          </a:p>
          <a:p>
            <a:pPr marL="285750" indent="-285750">
              <a:buFont typeface="Arial" panose="020B0604020202020204" pitchFamily="34" charset="0"/>
              <a:buChar char="•"/>
            </a:pPr>
            <a:r>
              <a:rPr lang="da-DK" sz="1600">
                <a:solidFill>
                  <a:srgbClr val="000000"/>
                </a:solidFill>
              </a:rPr>
              <a:t>Lange sætninger</a:t>
            </a:r>
          </a:p>
          <a:p>
            <a:pPr marL="285750" indent="-285750">
              <a:buFont typeface="Arial" panose="020B0604020202020204" pitchFamily="34" charset="0"/>
              <a:buChar char="•"/>
            </a:pPr>
            <a:r>
              <a:rPr lang="da-DK" sz="1600">
                <a:solidFill>
                  <a:srgbClr val="000000"/>
                </a:solidFill>
              </a:rPr>
              <a:t>Mange lange ord</a:t>
            </a:r>
          </a:p>
          <a:p>
            <a:pPr marL="285750" indent="-285750">
              <a:buFont typeface="Arial" panose="020B0604020202020204" pitchFamily="34" charset="0"/>
              <a:buChar char="•"/>
            </a:pPr>
            <a:r>
              <a:rPr lang="da-DK" sz="1600">
                <a:solidFill>
                  <a:srgbClr val="000000"/>
                </a:solidFill>
              </a:rPr>
              <a:t>Indforstået sprog</a:t>
            </a:r>
          </a:p>
        </p:txBody>
      </p:sp>
      <p:sp>
        <p:nvSpPr>
          <p:cNvPr id="12" name="Rektangel 11">
            <a:extLst>
              <a:ext uri="{FF2B5EF4-FFF2-40B4-BE49-F238E27FC236}">
                <a16:creationId xmlns:a16="http://schemas.microsoft.com/office/drawing/2014/main" id="{2664C911-1DA3-4599-8EC8-830FB1A1FF31}"/>
              </a:ext>
            </a:extLst>
          </p:cNvPr>
          <p:cNvSpPr/>
          <p:nvPr/>
        </p:nvSpPr>
        <p:spPr>
          <a:xfrm>
            <a:off x="7257389" y="3429000"/>
            <a:ext cx="3320775" cy="1323439"/>
          </a:xfrm>
          <a:prstGeom prst="rect">
            <a:avLst/>
          </a:prstGeom>
        </p:spPr>
        <p:txBody>
          <a:bodyPr wrap="square">
            <a:spAutoFit/>
          </a:bodyPr>
          <a:lstStyle/>
          <a:p>
            <a:r>
              <a:rPr lang="da-DK" sz="1600" b="1">
                <a:solidFill>
                  <a:srgbClr val="000000"/>
                </a:solidFill>
              </a:rPr>
              <a:t>Redigeret tekst: Lix 41 – middel. </a:t>
            </a:r>
          </a:p>
          <a:p>
            <a:pPr marL="285750" indent="-285750">
              <a:buFont typeface="Arial" panose="020B0604020202020204" pitchFamily="34" charset="0"/>
              <a:buChar char="•"/>
            </a:pPr>
            <a:r>
              <a:rPr lang="da-DK" sz="1600">
                <a:solidFill>
                  <a:srgbClr val="000000"/>
                </a:solidFill>
              </a:rPr>
              <a:t>Kortere sætninger</a:t>
            </a:r>
          </a:p>
          <a:p>
            <a:pPr marL="285750" indent="-285750">
              <a:buFont typeface="Arial" panose="020B0604020202020204" pitchFamily="34" charset="0"/>
              <a:buChar char="•"/>
            </a:pPr>
            <a:r>
              <a:rPr lang="da-DK" sz="1600">
                <a:solidFill>
                  <a:srgbClr val="000000"/>
                </a:solidFill>
              </a:rPr>
              <a:t>Færre lange ord</a:t>
            </a:r>
          </a:p>
          <a:p>
            <a:pPr marL="285750" indent="-285750">
              <a:buFont typeface="Arial" panose="020B0604020202020204" pitchFamily="34" charset="0"/>
              <a:buChar char="•"/>
            </a:pPr>
            <a:r>
              <a:rPr lang="da-DK" sz="1600">
                <a:solidFill>
                  <a:srgbClr val="000000"/>
                </a:solidFill>
              </a:rPr>
              <a:t>Det interne sprog er minimeret</a:t>
            </a:r>
          </a:p>
          <a:p>
            <a:pPr marL="285750" indent="-285750">
              <a:buFont typeface="Arial" panose="020B0604020202020204" pitchFamily="34" charset="0"/>
              <a:buChar char="•"/>
            </a:pPr>
            <a:r>
              <a:rPr lang="da-DK" sz="1600">
                <a:solidFill>
                  <a:srgbClr val="000000"/>
                </a:solidFill>
              </a:rPr>
              <a:t>Skrevet til de fleste</a:t>
            </a:r>
          </a:p>
        </p:txBody>
      </p:sp>
      <p:sp>
        <p:nvSpPr>
          <p:cNvPr id="3" name="Tekstfelt 2">
            <a:extLst>
              <a:ext uri="{FF2B5EF4-FFF2-40B4-BE49-F238E27FC236}">
                <a16:creationId xmlns:a16="http://schemas.microsoft.com/office/drawing/2014/main" id="{114EB86E-FCA0-49A8-8C8B-CD1C5E6A5890}"/>
              </a:ext>
            </a:extLst>
          </p:cNvPr>
          <p:cNvSpPr txBox="1"/>
          <p:nvPr/>
        </p:nvSpPr>
        <p:spPr>
          <a:xfrm>
            <a:off x="812105" y="2155546"/>
            <a:ext cx="499768" cy="830997"/>
          </a:xfrm>
          <a:prstGeom prst="rect">
            <a:avLst/>
          </a:prstGeom>
          <a:noFill/>
        </p:spPr>
        <p:txBody>
          <a:bodyPr wrap="square" rtlCol="0">
            <a:spAutoFit/>
          </a:bodyPr>
          <a:lstStyle/>
          <a:p>
            <a:r>
              <a:rPr lang="da-DK" sz="4800"/>
              <a:t>1</a:t>
            </a:r>
          </a:p>
        </p:txBody>
      </p:sp>
      <p:sp>
        <p:nvSpPr>
          <p:cNvPr id="13" name="Tekstfelt 12">
            <a:extLst>
              <a:ext uri="{FF2B5EF4-FFF2-40B4-BE49-F238E27FC236}">
                <a16:creationId xmlns:a16="http://schemas.microsoft.com/office/drawing/2014/main" id="{E412B857-35A6-44DC-9768-9AF72A08A9E7}"/>
              </a:ext>
            </a:extLst>
          </p:cNvPr>
          <p:cNvSpPr txBox="1"/>
          <p:nvPr/>
        </p:nvSpPr>
        <p:spPr>
          <a:xfrm>
            <a:off x="812105" y="3530083"/>
            <a:ext cx="499768" cy="830997"/>
          </a:xfrm>
          <a:prstGeom prst="rect">
            <a:avLst/>
          </a:prstGeom>
          <a:noFill/>
        </p:spPr>
        <p:txBody>
          <a:bodyPr wrap="square" rtlCol="0">
            <a:spAutoFit/>
          </a:bodyPr>
          <a:lstStyle/>
          <a:p>
            <a:r>
              <a:rPr lang="da-DK" sz="4800"/>
              <a:t>2</a:t>
            </a:r>
          </a:p>
        </p:txBody>
      </p:sp>
    </p:spTree>
    <p:custDataLst>
      <p:tags r:id="rId1"/>
    </p:custDataLst>
    <p:extLst>
      <p:ext uri="{BB962C8B-B14F-4D97-AF65-F5344CB8AC3E}">
        <p14:creationId xmlns:p14="http://schemas.microsoft.com/office/powerpoint/2010/main" val="201286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3"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8A543D0-F950-4E83-9888-C4C3749651A4}"/>
              </a:ext>
            </a:extLst>
          </p:cNvPr>
          <p:cNvSpPr>
            <a:spLocks noGrp="1"/>
          </p:cNvSpPr>
          <p:nvPr>
            <p:ph type="title"/>
          </p:nvPr>
        </p:nvSpPr>
        <p:spPr>
          <a:xfrm>
            <a:off x="820983" y="1224916"/>
            <a:ext cx="7774377" cy="527316"/>
          </a:xfrm>
        </p:spPr>
        <p:txBody>
          <a:bodyPr>
            <a:normAutofit/>
          </a:bodyPr>
          <a:lstStyle/>
          <a:p>
            <a:r>
              <a:rPr lang="da-DK" sz="2850">
                <a:latin typeface="Calibri"/>
                <a:cs typeface="Calibri"/>
              </a:rPr>
              <a:t>Et andet eksempel fra virkeligheden</a:t>
            </a:r>
            <a:endParaRPr lang="da-DK"/>
          </a:p>
        </p:txBody>
      </p:sp>
      <p:sp>
        <p:nvSpPr>
          <p:cNvPr id="5" name="Pladsholder til tekst 4">
            <a:extLst>
              <a:ext uri="{FF2B5EF4-FFF2-40B4-BE49-F238E27FC236}">
                <a16:creationId xmlns:a16="http://schemas.microsoft.com/office/drawing/2014/main" id="{7BF9006F-D98F-4946-900A-75E809938072}"/>
              </a:ext>
            </a:extLst>
          </p:cNvPr>
          <p:cNvSpPr>
            <a:spLocks noGrp="1"/>
          </p:cNvSpPr>
          <p:nvPr>
            <p:ph type="body" sz="quarter" idx="13"/>
          </p:nvPr>
        </p:nvSpPr>
        <p:spPr/>
        <p:txBody>
          <a:bodyPr/>
          <a:lstStyle/>
          <a:p>
            <a:r>
              <a:rPr lang="da-DK" sz="1400">
                <a:latin typeface="Calibri"/>
                <a:cs typeface="Calibri"/>
              </a:rPr>
              <a:t>Sådan skriver vi på vores hjemmesider</a:t>
            </a:r>
            <a:endParaRPr lang="da-DK" sz="1400"/>
          </a:p>
        </p:txBody>
      </p:sp>
      <p:sp>
        <p:nvSpPr>
          <p:cNvPr id="8" name="Pladsholder til tekst 6">
            <a:extLst>
              <a:ext uri="{FF2B5EF4-FFF2-40B4-BE49-F238E27FC236}">
                <a16:creationId xmlns:a16="http://schemas.microsoft.com/office/drawing/2014/main" id="{1E25FCAB-AF34-49D1-88BC-BF1EEA4863A9}"/>
              </a:ext>
            </a:extLst>
          </p:cNvPr>
          <p:cNvSpPr txBox="1">
            <a:spLocks/>
          </p:cNvSpPr>
          <p:nvPr/>
        </p:nvSpPr>
        <p:spPr>
          <a:xfrm>
            <a:off x="820983" y="1653215"/>
            <a:ext cx="5710446" cy="312965"/>
          </a:xfrm>
          <a:prstGeom prst="rect">
            <a:avLst/>
          </a:prstGeom>
        </p:spPr>
        <p:txBody>
          <a:bodyPr vert="horz" lIns="0" tIns="0" rIns="0" bIns="0" rtlCol="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lnSpc>
                <a:spcPct val="150000"/>
              </a:lnSpc>
            </a:pPr>
            <a:r>
              <a:rPr lang="da-DK" sz="1800" err="1">
                <a:solidFill>
                  <a:srgbClr val="000000"/>
                </a:solidFill>
              </a:rPr>
              <a:t>Aarhus.dk’s</a:t>
            </a:r>
            <a:r>
              <a:rPr lang="da-DK" sz="1800">
                <a:solidFill>
                  <a:srgbClr val="000000"/>
                </a:solidFill>
              </a:rPr>
              <a:t> side om mobning, som den så ud indtil 2018:</a:t>
            </a:r>
          </a:p>
        </p:txBody>
      </p:sp>
      <p:pic>
        <p:nvPicPr>
          <p:cNvPr id="15" name="Billede 14">
            <a:extLst>
              <a:ext uri="{FF2B5EF4-FFF2-40B4-BE49-F238E27FC236}">
                <a16:creationId xmlns:a16="http://schemas.microsoft.com/office/drawing/2014/main" id="{298EB968-1585-441D-9C18-108B437CD453}"/>
              </a:ext>
            </a:extLst>
          </p:cNvPr>
          <p:cNvPicPr>
            <a:picLocks noChangeAspect="1"/>
          </p:cNvPicPr>
          <p:nvPr/>
        </p:nvPicPr>
        <p:blipFill rotWithShape="1">
          <a:blip r:embed="rId4"/>
          <a:srcRect l="34650" t="11123" r="23056" b="41212"/>
          <a:stretch/>
        </p:blipFill>
        <p:spPr>
          <a:xfrm>
            <a:off x="777691" y="2141785"/>
            <a:ext cx="6965021" cy="4532147"/>
          </a:xfrm>
          <a:prstGeom prst="rect">
            <a:avLst/>
          </a:prstGeom>
          <a:effectLst>
            <a:outerShdw blurRad="50800" dist="38100" dir="2700000" algn="tl" rotWithShape="0">
              <a:prstClr val="black">
                <a:alpha val="40000"/>
              </a:prstClr>
            </a:outerShdw>
          </a:effectLst>
        </p:spPr>
      </p:pic>
      <p:sp>
        <p:nvSpPr>
          <p:cNvPr id="16" name="Pladsholder til tekst 6">
            <a:extLst>
              <a:ext uri="{FF2B5EF4-FFF2-40B4-BE49-F238E27FC236}">
                <a16:creationId xmlns:a16="http://schemas.microsoft.com/office/drawing/2014/main" id="{8758A22F-384D-4313-948B-A6FCB00BB8B6}"/>
              </a:ext>
            </a:extLst>
          </p:cNvPr>
          <p:cNvSpPr txBox="1">
            <a:spLocks/>
          </p:cNvSpPr>
          <p:nvPr/>
        </p:nvSpPr>
        <p:spPr>
          <a:xfrm>
            <a:off x="8222625" y="2148536"/>
            <a:ext cx="3605198" cy="3002830"/>
          </a:xfrm>
          <a:prstGeom prst="rect">
            <a:avLst/>
          </a:prstGeom>
        </p:spPr>
        <p:txBody>
          <a:bodyPr vert="horz" lIns="0" tIns="0" rIns="0" bIns="0" rtlCol="0" anchor="t" anchorCtr="0">
            <a:normAutofit fontScale="92500"/>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da-DK" sz="1800">
                <a:solidFill>
                  <a:srgbClr val="000000"/>
                </a:solidFill>
              </a:rPr>
              <a:t>Generel overskrift</a:t>
            </a:r>
          </a:p>
          <a:p>
            <a:pPr marL="342900" indent="-342900">
              <a:lnSpc>
                <a:spcPct val="100000"/>
              </a:lnSpc>
              <a:buFont typeface="Arial" panose="020B0604020202020204" pitchFamily="34" charset="0"/>
              <a:buChar char="•"/>
            </a:pPr>
            <a:r>
              <a:rPr lang="da-DK" sz="1800">
                <a:solidFill>
                  <a:srgbClr val="000000"/>
                </a:solidFill>
              </a:rPr>
              <a:t>Tekst målrettet politikere og presse.</a:t>
            </a:r>
          </a:p>
          <a:p>
            <a:pPr marL="342900" indent="-342900">
              <a:lnSpc>
                <a:spcPct val="100000"/>
              </a:lnSpc>
              <a:buFont typeface="Arial" panose="020B0604020202020204" pitchFamily="34" charset="0"/>
              <a:buChar char="•"/>
            </a:pPr>
            <a:r>
              <a:rPr lang="da-DK" sz="1800">
                <a:solidFill>
                  <a:srgbClr val="000000"/>
                </a:solidFill>
              </a:rPr>
              <a:t>Internt, kedeligt sprog med lange sætninger.</a:t>
            </a:r>
          </a:p>
          <a:p>
            <a:pPr marL="342900" indent="-342900">
              <a:lnSpc>
                <a:spcPct val="100000"/>
              </a:lnSpc>
              <a:buFont typeface="Arial" panose="020B0604020202020204" pitchFamily="34" charset="0"/>
              <a:buChar char="•"/>
            </a:pPr>
            <a:r>
              <a:rPr lang="da-DK" sz="1800">
                <a:solidFill>
                  <a:srgbClr val="000000"/>
                </a:solidFill>
              </a:rPr>
              <a:t>Det vigtige for dem, der har brug for hjælp? Gemt væk i en sidemenu.</a:t>
            </a:r>
          </a:p>
          <a:p>
            <a:pPr marL="342900" indent="-342900">
              <a:lnSpc>
                <a:spcPct val="100000"/>
              </a:lnSpc>
              <a:buFont typeface="Arial" panose="020B0604020202020204" pitchFamily="34" charset="0"/>
              <a:buChar char="•"/>
            </a:pPr>
            <a:r>
              <a:rPr lang="da-DK" sz="1800">
                <a:solidFill>
                  <a:srgbClr val="000000"/>
                </a:solidFill>
              </a:rPr>
              <a:t>Fokus er på vores egne fortræffeligheder, ikke på det, de besøgende kommer efter.</a:t>
            </a:r>
          </a:p>
          <a:p>
            <a:pPr marL="342900" indent="-342900">
              <a:lnSpc>
                <a:spcPct val="100000"/>
              </a:lnSpc>
              <a:buFont typeface="Arial" panose="020B0604020202020204" pitchFamily="34" charset="0"/>
              <a:buChar char="•"/>
            </a:pPr>
            <a:endParaRPr lang="da-DK" sz="1800">
              <a:solidFill>
                <a:srgbClr val="000000"/>
              </a:solidFill>
            </a:endParaRPr>
          </a:p>
          <a:p>
            <a:pPr>
              <a:lnSpc>
                <a:spcPct val="100000"/>
              </a:lnSpc>
            </a:pPr>
            <a:endParaRPr lang="da-DK" sz="1800">
              <a:solidFill>
                <a:srgbClr val="000000"/>
              </a:solidFill>
            </a:endParaRPr>
          </a:p>
        </p:txBody>
      </p:sp>
      <p:cxnSp>
        <p:nvCxnSpPr>
          <p:cNvPr id="18" name="Lige pilforbindelse 17">
            <a:extLst>
              <a:ext uri="{FF2B5EF4-FFF2-40B4-BE49-F238E27FC236}">
                <a16:creationId xmlns:a16="http://schemas.microsoft.com/office/drawing/2014/main" id="{569D5F2D-937F-4E14-97EE-69846BEE8DA2}"/>
              </a:ext>
            </a:extLst>
          </p:cNvPr>
          <p:cNvCxnSpPr>
            <a:cxnSpLocks/>
          </p:cNvCxnSpPr>
          <p:nvPr/>
        </p:nvCxnSpPr>
        <p:spPr>
          <a:xfrm flipH="1">
            <a:off x="7030193" y="3883231"/>
            <a:ext cx="1365662" cy="109253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9971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8A543D0-F950-4E83-9888-C4C3749651A4}"/>
              </a:ext>
            </a:extLst>
          </p:cNvPr>
          <p:cNvSpPr>
            <a:spLocks noGrp="1"/>
          </p:cNvSpPr>
          <p:nvPr>
            <p:ph type="title"/>
          </p:nvPr>
        </p:nvSpPr>
        <p:spPr>
          <a:xfrm>
            <a:off x="820983" y="1224916"/>
            <a:ext cx="7774377" cy="527316"/>
          </a:xfrm>
        </p:spPr>
        <p:txBody>
          <a:bodyPr>
            <a:normAutofit/>
          </a:bodyPr>
          <a:lstStyle/>
          <a:p>
            <a:r>
              <a:rPr lang="da-DK" sz="2850">
                <a:latin typeface="Calibri"/>
                <a:cs typeface="Calibri"/>
              </a:rPr>
              <a:t>Et andet eksempel fra virkeligheden</a:t>
            </a:r>
            <a:endParaRPr lang="da-DK"/>
          </a:p>
        </p:txBody>
      </p:sp>
      <p:sp>
        <p:nvSpPr>
          <p:cNvPr id="5" name="Pladsholder til tekst 4">
            <a:extLst>
              <a:ext uri="{FF2B5EF4-FFF2-40B4-BE49-F238E27FC236}">
                <a16:creationId xmlns:a16="http://schemas.microsoft.com/office/drawing/2014/main" id="{7BF9006F-D98F-4946-900A-75E809938072}"/>
              </a:ext>
            </a:extLst>
          </p:cNvPr>
          <p:cNvSpPr>
            <a:spLocks noGrp="1"/>
          </p:cNvSpPr>
          <p:nvPr>
            <p:ph type="body" sz="quarter" idx="13"/>
          </p:nvPr>
        </p:nvSpPr>
        <p:spPr/>
        <p:txBody>
          <a:bodyPr/>
          <a:lstStyle/>
          <a:p>
            <a:r>
              <a:rPr lang="da-DK" sz="1400">
                <a:latin typeface="Calibri"/>
                <a:cs typeface="Calibri"/>
              </a:rPr>
              <a:t>Sådan skriver vi på vores hjemmesider</a:t>
            </a:r>
            <a:endParaRPr lang="da-DK" sz="1400"/>
          </a:p>
        </p:txBody>
      </p:sp>
      <p:sp>
        <p:nvSpPr>
          <p:cNvPr id="8" name="Pladsholder til tekst 6">
            <a:extLst>
              <a:ext uri="{FF2B5EF4-FFF2-40B4-BE49-F238E27FC236}">
                <a16:creationId xmlns:a16="http://schemas.microsoft.com/office/drawing/2014/main" id="{1E25FCAB-AF34-49D1-88BC-BF1EEA4863A9}"/>
              </a:ext>
            </a:extLst>
          </p:cNvPr>
          <p:cNvSpPr txBox="1">
            <a:spLocks/>
          </p:cNvSpPr>
          <p:nvPr/>
        </p:nvSpPr>
        <p:spPr>
          <a:xfrm>
            <a:off x="820983" y="1653215"/>
            <a:ext cx="5710446" cy="312965"/>
          </a:xfrm>
          <a:prstGeom prst="rect">
            <a:avLst/>
          </a:prstGeom>
        </p:spPr>
        <p:txBody>
          <a:bodyPr vert="horz" lIns="0" tIns="0" rIns="0" bIns="0" rtlCol="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lnSpc>
                <a:spcPct val="150000"/>
              </a:lnSpc>
            </a:pPr>
            <a:r>
              <a:rPr lang="da-DK" sz="1800" err="1">
                <a:solidFill>
                  <a:srgbClr val="000000"/>
                </a:solidFill>
              </a:rPr>
              <a:t>Aarhus.dk’s</a:t>
            </a:r>
            <a:r>
              <a:rPr lang="da-DK" sz="1800">
                <a:solidFill>
                  <a:srgbClr val="000000"/>
                </a:solidFill>
              </a:rPr>
              <a:t> side om mobning, som den ser ud nu:</a:t>
            </a:r>
          </a:p>
        </p:txBody>
      </p:sp>
      <p:sp>
        <p:nvSpPr>
          <p:cNvPr id="16" name="Pladsholder til tekst 6">
            <a:extLst>
              <a:ext uri="{FF2B5EF4-FFF2-40B4-BE49-F238E27FC236}">
                <a16:creationId xmlns:a16="http://schemas.microsoft.com/office/drawing/2014/main" id="{8758A22F-384D-4313-948B-A6FCB00BB8B6}"/>
              </a:ext>
            </a:extLst>
          </p:cNvPr>
          <p:cNvSpPr txBox="1">
            <a:spLocks/>
          </p:cNvSpPr>
          <p:nvPr/>
        </p:nvSpPr>
        <p:spPr>
          <a:xfrm>
            <a:off x="8222625" y="2271753"/>
            <a:ext cx="3605198" cy="2133992"/>
          </a:xfrm>
          <a:prstGeom prst="rect">
            <a:avLst/>
          </a:prstGeom>
        </p:spPr>
        <p:txBody>
          <a:bodyPr vert="horz" lIns="0" tIns="0" rIns="0" bIns="0" rtlCol="0" anchor="t" anchorCtr="0">
            <a:normAutofit lnSpcReduction="10000"/>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da-DK" sz="1800">
                <a:solidFill>
                  <a:srgbClr val="000000"/>
                </a:solidFill>
              </a:rPr>
              <a:t>Overskrift, der kan stå alene.</a:t>
            </a:r>
          </a:p>
          <a:p>
            <a:pPr marL="342900" indent="-342900">
              <a:lnSpc>
                <a:spcPct val="100000"/>
              </a:lnSpc>
              <a:buFont typeface="Arial" panose="020B0604020202020204" pitchFamily="34" charset="0"/>
              <a:buChar char="•"/>
            </a:pPr>
            <a:r>
              <a:rPr lang="da-DK" sz="1800">
                <a:solidFill>
                  <a:srgbClr val="000000"/>
                </a:solidFill>
              </a:rPr>
              <a:t>Tekst, der anviser handlinger, og som har det vigtigste først.</a:t>
            </a:r>
          </a:p>
          <a:p>
            <a:pPr marL="342900" indent="-342900">
              <a:lnSpc>
                <a:spcPct val="100000"/>
              </a:lnSpc>
              <a:buFont typeface="Arial" panose="020B0604020202020204" pitchFamily="34" charset="0"/>
              <a:buChar char="•"/>
            </a:pPr>
            <a:r>
              <a:rPr lang="da-DK" sz="1800">
                <a:solidFill>
                  <a:srgbClr val="000000"/>
                </a:solidFill>
              </a:rPr>
              <a:t>Direkte sprog, henvendt til forældre og andre voksne.</a:t>
            </a:r>
          </a:p>
          <a:p>
            <a:pPr marL="342900" indent="-342900">
              <a:lnSpc>
                <a:spcPct val="100000"/>
              </a:lnSpc>
              <a:buFont typeface="Arial" panose="020B0604020202020204" pitchFamily="34" charset="0"/>
              <a:buChar char="•"/>
            </a:pPr>
            <a:r>
              <a:rPr lang="da-DK" sz="1800">
                <a:solidFill>
                  <a:srgbClr val="000000"/>
                </a:solidFill>
              </a:rPr>
              <a:t>Fokus er på det, de besøgende kommer efter.</a:t>
            </a:r>
          </a:p>
          <a:p>
            <a:pPr marL="342900" indent="-342900">
              <a:lnSpc>
                <a:spcPct val="100000"/>
              </a:lnSpc>
              <a:buFont typeface="Arial" panose="020B0604020202020204" pitchFamily="34" charset="0"/>
              <a:buChar char="•"/>
            </a:pPr>
            <a:endParaRPr lang="da-DK" sz="1800">
              <a:solidFill>
                <a:srgbClr val="000000"/>
              </a:solidFill>
            </a:endParaRPr>
          </a:p>
          <a:p>
            <a:pPr>
              <a:lnSpc>
                <a:spcPct val="100000"/>
              </a:lnSpc>
            </a:pPr>
            <a:endParaRPr lang="da-DK" sz="1800">
              <a:solidFill>
                <a:srgbClr val="000000"/>
              </a:solidFill>
            </a:endParaRPr>
          </a:p>
        </p:txBody>
      </p:sp>
      <p:sp>
        <p:nvSpPr>
          <p:cNvPr id="2" name="Tekstfelt 1">
            <a:extLst>
              <a:ext uri="{FF2B5EF4-FFF2-40B4-BE49-F238E27FC236}">
                <a16:creationId xmlns:a16="http://schemas.microsoft.com/office/drawing/2014/main" id="{FD41DFF9-6351-4CEC-8F10-3BDA4249D337}"/>
              </a:ext>
            </a:extLst>
          </p:cNvPr>
          <p:cNvSpPr txBox="1"/>
          <p:nvPr/>
        </p:nvSpPr>
        <p:spPr>
          <a:xfrm>
            <a:off x="795168" y="2276887"/>
            <a:ext cx="6348413" cy="1152587"/>
          </a:xfrm>
          <a:prstGeom prst="rect">
            <a:avLst/>
          </a:prstGeom>
          <a:solidFill>
            <a:srgbClr val="3E61D5"/>
          </a:solidFill>
        </p:spPr>
        <p:txBody>
          <a:bodyPr wrap="square" lIns="216000" tIns="144000" bIns="144000" rtlCol="0">
            <a:spAutoFit/>
          </a:bodyPr>
          <a:lstStyle/>
          <a:p>
            <a:r>
              <a:rPr lang="da-DK" sz="2800" b="1" cap="all">
                <a:solidFill>
                  <a:schemeClr val="bg1"/>
                </a:solidFill>
                <a:latin typeface="Arial Black" panose="020B0A04020102020204" pitchFamily="34" charset="0"/>
              </a:rPr>
              <a:t>KENDER DU ET BARN, </a:t>
            </a:r>
          </a:p>
          <a:p>
            <a:r>
              <a:rPr lang="da-DK" sz="2800" b="1" cap="all">
                <a:solidFill>
                  <a:schemeClr val="bg1"/>
                </a:solidFill>
                <a:latin typeface="Arial Black" panose="020B0A04020102020204" pitchFamily="34" charset="0"/>
              </a:rPr>
              <a:t>DER BLIVER MOBBET?</a:t>
            </a:r>
          </a:p>
        </p:txBody>
      </p:sp>
      <p:sp>
        <p:nvSpPr>
          <p:cNvPr id="9" name="Pladsholder til tekst 6">
            <a:extLst>
              <a:ext uri="{FF2B5EF4-FFF2-40B4-BE49-F238E27FC236}">
                <a16:creationId xmlns:a16="http://schemas.microsoft.com/office/drawing/2014/main" id="{2ABB99D3-2851-406D-91DD-A679232E7F91}"/>
              </a:ext>
            </a:extLst>
          </p:cNvPr>
          <p:cNvSpPr txBox="1">
            <a:spLocks/>
          </p:cNvSpPr>
          <p:nvPr/>
        </p:nvSpPr>
        <p:spPr>
          <a:xfrm>
            <a:off x="820983" y="3583699"/>
            <a:ext cx="5533636" cy="471066"/>
          </a:xfrm>
          <a:prstGeom prst="rect">
            <a:avLst/>
          </a:prstGeom>
        </p:spPr>
        <p:txBody>
          <a:bodyPr vert="horz" lIns="0" tIns="0" rIns="0" bIns="0" rtlCol="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lnSpc>
                <a:spcPct val="100000"/>
              </a:lnSpc>
            </a:pPr>
            <a:r>
              <a:rPr lang="da-DK" sz="1400" spc="150">
                <a:solidFill>
                  <a:schemeClr val="tx1">
                    <a:lumMod val="75000"/>
                    <a:lumOff val="25000"/>
                  </a:schemeClr>
                </a:solidFill>
                <a:latin typeface="Arial" panose="020B0604020202020204" pitchFamily="34" charset="0"/>
                <a:cs typeface="Arial" panose="020B0604020202020204" pitchFamily="34" charset="0"/>
              </a:rPr>
              <a:t>Et barn, der bliver mobbet, har brug for hjælp. Læs her, hvad du skal gøre og hvor du kan henvende dig.</a:t>
            </a:r>
          </a:p>
        </p:txBody>
      </p:sp>
      <p:sp>
        <p:nvSpPr>
          <p:cNvPr id="10" name="Pladsholder til tekst 6">
            <a:extLst>
              <a:ext uri="{FF2B5EF4-FFF2-40B4-BE49-F238E27FC236}">
                <a16:creationId xmlns:a16="http://schemas.microsoft.com/office/drawing/2014/main" id="{05C8818C-4B31-4257-828F-B34338F7C154}"/>
              </a:ext>
            </a:extLst>
          </p:cNvPr>
          <p:cNvSpPr txBox="1">
            <a:spLocks/>
          </p:cNvSpPr>
          <p:nvPr/>
        </p:nvSpPr>
        <p:spPr>
          <a:xfrm>
            <a:off x="820982" y="4170212"/>
            <a:ext cx="5737471" cy="2027388"/>
          </a:xfrm>
          <a:prstGeom prst="rect">
            <a:avLst/>
          </a:prstGeom>
        </p:spPr>
        <p:txBody>
          <a:bodyPr vert="horz" lIns="0" tIns="0" rIns="0" bIns="0" rtlCol="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lnSpc>
                <a:spcPct val="120000"/>
              </a:lnSpc>
            </a:pPr>
            <a:r>
              <a:rPr lang="da-DK" sz="1200" spc="110">
                <a:solidFill>
                  <a:schemeClr val="tx1">
                    <a:lumMod val="75000"/>
                    <a:lumOff val="25000"/>
                  </a:schemeClr>
                </a:solidFill>
                <a:latin typeface="Arial" panose="020B0604020202020204" pitchFamily="34" charset="0"/>
                <a:cs typeface="Arial" panose="020B0604020202020204" pitchFamily="34" charset="0"/>
              </a:rPr>
              <a:t>Oplever du at et barn bliver mobbet? Så er det vigtigt at du handler med det samme. Tal med barnet og kontakt barnets pædagoger/lærere. Så kan I sammen finde ud af, hvordan I kan løse problemet.</a:t>
            </a:r>
          </a:p>
          <a:p>
            <a:r>
              <a:rPr lang="da-DK" sz="1600" b="1" cap="all">
                <a:latin typeface="Arial Black" panose="020B0A04020102020204" pitchFamily="34" charset="0"/>
              </a:rPr>
              <a:t>ER DU STADIG BEKYMRET?</a:t>
            </a:r>
          </a:p>
          <a:p>
            <a:pPr>
              <a:lnSpc>
                <a:spcPct val="120000"/>
              </a:lnSpc>
            </a:pPr>
            <a:r>
              <a:rPr lang="da-DK" sz="1200" spc="110">
                <a:solidFill>
                  <a:schemeClr val="tx1">
                    <a:lumMod val="75000"/>
                    <a:lumOff val="25000"/>
                  </a:schemeClr>
                </a:solidFill>
                <a:latin typeface="Arial" panose="020B0604020202020204" pitchFamily="34" charset="0"/>
                <a:cs typeface="Arial" panose="020B0604020202020204" pitchFamily="34" charset="0"/>
              </a:rPr>
              <a:t>Hvis du stadig er bekymret, så tag kontakt til ledelsen i </a:t>
            </a:r>
            <a:r>
              <a:rPr lang="da-DK" sz="1200" spc="110" err="1">
                <a:solidFill>
                  <a:schemeClr val="tx1">
                    <a:lumMod val="75000"/>
                    <a:lumOff val="25000"/>
                  </a:schemeClr>
                </a:solidFill>
                <a:latin typeface="Arial" panose="020B0604020202020204" pitchFamily="34" charset="0"/>
                <a:cs typeface="Arial" panose="020B0604020202020204" pitchFamily="34" charset="0"/>
              </a:rPr>
              <a:t>dagtilbudet</a:t>
            </a:r>
            <a:r>
              <a:rPr lang="da-DK" sz="1200" spc="110">
                <a:solidFill>
                  <a:schemeClr val="tx1">
                    <a:lumMod val="75000"/>
                    <a:lumOff val="25000"/>
                  </a:schemeClr>
                </a:solidFill>
                <a:latin typeface="Arial" panose="020B0604020202020204" pitchFamily="34" charset="0"/>
                <a:cs typeface="Arial" panose="020B0604020202020204" pitchFamily="34" charset="0"/>
              </a:rPr>
              <a:t>, på skolen eller i klubben. Du er også velkommen til at kontakte sundhedskonsulent Karen Mette Hansen </a:t>
            </a:r>
            <a:r>
              <a:rPr lang="da-DK" sz="1200" spc="110">
                <a:solidFill>
                  <a:schemeClr val="tx1">
                    <a:lumMod val="75000"/>
                    <a:lumOff val="2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kamh@aarhus.dk</a:t>
            </a:r>
            <a:r>
              <a:rPr lang="da-DK" sz="1200" spc="110">
                <a:solidFill>
                  <a:schemeClr val="tx1">
                    <a:lumMod val="75000"/>
                    <a:lumOff val="25000"/>
                  </a:schemeClr>
                </a:solidFill>
                <a:latin typeface="Arial" panose="020B0604020202020204" pitchFamily="34" charset="0"/>
                <a:cs typeface="Arial" panose="020B0604020202020204" pitchFamily="34" charset="0"/>
              </a:rPr>
              <a:t> eller AKT-konsulent Lisbet Brandt </a:t>
            </a:r>
            <a:r>
              <a:rPr lang="da-DK" sz="1200" spc="110">
                <a:solidFill>
                  <a:schemeClr val="tx1">
                    <a:lumMod val="75000"/>
                    <a:lumOff val="2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libr@aarhus.dk</a:t>
            </a:r>
            <a:r>
              <a:rPr lang="da-DK" sz="1200" spc="110">
                <a:solidFill>
                  <a:schemeClr val="tx1">
                    <a:lumMod val="75000"/>
                    <a:lumOff val="25000"/>
                  </a:schemeClr>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85404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8A543D0-F950-4E83-9888-C4C3749651A4}"/>
              </a:ext>
            </a:extLst>
          </p:cNvPr>
          <p:cNvSpPr>
            <a:spLocks noGrp="1"/>
          </p:cNvSpPr>
          <p:nvPr>
            <p:ph type="title"/>
          </p:nvPr>
        </p:nvSpPr>
        <p:spPr>
          <a:xfrm>
            <a:off x="820983" y="1224916"/>
            <a:ext cx="7774377" cy="527316"/>
          </a:xfrm>
        </p:spPr>
        <p:txBody>
          <a:bodyPr>
            <a:normAutofit/>
          </a:bodyPr>
          <a:lstStyle/>
          <a:p>
            <a:r>
              <a:rPr lang="da-DK" sz="2850">
                <a:latin typeface="Calibri"/>
                <a:cs typeface="Calibri"/>
              </a:rPr>
              <a:t>Gode spørgsmål og gode råd</a:t>
            </a:r>
            <a:endParaRPr lang="da-DK"/>
          </a:p>
        </p:txBody>
      </p:sp>
      <p:sp>
        <p:nvSpPr>
          <p:cNvPr id="5" name="Pladsholder til tekst 4">
            <a:extLst>
              <a:ext uri="{FF2B5EF4-FFF2-40B4-BE49-F238E27FC236}">
                <a16:creationId xmlns:a16="http://schemas.microsoft.com/office/drawing/2014/main" id="{7BF9006F-D98F-4946-900A-75E809938072}"/>
              </a:ext>
            </a:extLst>
          </p:cNvPr>
          <p:cNvSpPr>
            <a:spLocks noGrp="1"/>
          </p:cNvSpPr>
          <p:nvPr>
            <p:ph type="body" sz="quarter" idx="13"/>
          </p:nvPr>
        </p:nvSpPr>
        <p:spPr/>
        <p:txBody>
          <a:bodyPr/>
          <a:lstStyle/>
          <a:p>
            <a:r>
              <a:rPr lang="da-DK" sz="1400">
                <a:latin typeface="Calibri"/>
                <a:cs typeface="Calibri"/>
              </a:rPr>
              <a:t>Sådan skriver vi på vores hjemmesider</a:t>
            </a:r>
            <a:endParaRPr lang="da-DK" sz="1400"/>
          </a:p>
        </p:txBody>
      </p:sp>
      <p:sp>
        <p:nvSpPr>
          <p:cNvPr id="8" name="Pladsholder til tekst 6">
            <a:extLst>
              <a:ext uri="{FF2B5EF4-FFF2-40B4-BE49-F238E27FC236}">
                <a16:creationId xmlns:a16="http://schemas.microsoft.com/office/drawing/2014/main" id="{1E25FCAB-AF34-49D1-88BC-BF1EEA4863A9}"/>
              </a:ext>
            </a:extLst>
          </p:cNvPr>
          <p:cNvSpPr txBox="1">
            <a:spLocks/>
          </p:cNvSpPr>
          <p:nvPr/>
        </p:nvSpPr>
        <p:spPr>
          <a:xfrm>
            <a:off x="820983" y="1653215"/>
            <a:ext cx="8296384" cy="618538"/>
          </a:xfrm>
          <a:prstGeom prst="rect">
            <a:avLst/>
          </a:prstGeom>
        </p:spPr>
        <p:txBody>
          <a:bodyPr vert="horz" lIns="0" tIns="0" rIns="0" bIns="0" rtlCol="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lnSpc>
                <a:spcPct val="100000"/>
              </a:lnSpc>
            </a:pPr>
            <a:r>
              <a:rPr lang="da-DK" sz="1800">
                <a:solidFill>
                  <a:srgbClr val="000000"/>
                </a:solidFill>
              </a:rPr>
              <a:t>Denne tekst stod indtil 2018 på aarhus.dk. Får du en tekst som denne, så læs den først højt for dig selv. Stil derefter spørgsmål til de steder, hvor teksten er passiv eller uklar.</a:t>
            </a:r>
          </a:p>
        </p:txBody>
      </p:sp>
      <p:sp>
        <p:nvSpPr>
          <p:cNvPr id="7" name="Pladsholder til tekst 6">
            <a:extLst>
              <a:ext uri="{FF2B5EF4-FFF2-40B4-BE49-F238E27FC236}">
                <a16:creationId xmlns:a16="http://schemas.microsoft.com/office/drawing/2014/main" id="{A8959BED-84E2-4764-BF92-AD89EF0E45B6}"/>
              </a:ext>
            </a:extLst>
          </p:cNvPr>
          <p:cNvSpPr txBox="1">
            <a:spLocks/>
          </p:cNvSpPr>
          <p:nvPr/>
        </p:nvSpPr>
        <p:spPr>
          <a:xfrm>
            <a:off x="1852948" y="2271753"/>
            <a:ext cx="5710446" cy="3463222"/>
          </a:xfrm>
          <a:prstGeom prst="rect">
            <a:avLst/>
          </a:prstGeom>
        </p:spPr>
        <p:txBody>
          <a:bodyPr vert="horz" lIns="0" tIns="0" rIns="0" bIns="0" rtlCol="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lnSpc>
                <a:spcPct val="100000"/>
              </a:lnSpc>
            </a:pPr>
            <a:r>
              <a:rPr lang="da-DK" sz="1400" b="1">
                <a:solidFill>
                  <a:srgbClr val="000000"/>
                </a:solidFill>
              </a:rPr>
              <a:t>Hvis pladsen ikke benyttes</a:t>
            </a:r>
          </a:p>
          <a:p>
            <a:pPr>
              <a:lnSpc>
                <a:spcPct val="100000"/>
              </a:lnSpc>
            </a:pPr>
            <a:r>
              <a:rPr lang="da-DK" sz="1200">
                <a:solidFill>
                  <a:srgbClr val="000000"/>
                </a:solidFill>
              </a:rPr>
              <a:t>Når pladsen ikke benyttes kan barnet udmeldes administrativt.</a:t>
            </a:r>
          </a:p>
          <a:p>
            <a:pPr>
              <a:lnSpc>
                <a:spcPct val="100000"/>
              </a:lnSpc>
            </a:pPr>
            <a:r>
              <a:rPr lang="da-DK" sz="1200">
                <a:solidFill>
                  <a:srgbClr val="000000"/>
                </a:solidFill>
              </a:rPr>
              <a:t>Når et barn er indmeldt i et dagtilbud, så optager det en plads indenfor pasningsgarantien. For at sikre fuld udnyttelse af kommunens pasningskapacitet vil kommunen i den konkrete situation overveje, at udmelde barnet administrativt.</a:t>
            </a:r>
          </a:p>
          <a:p>
            <a:pPr>
              <a:lnSpc>
                <a:spcPct val="100000"/>
              </a:lnSpc>
            </a:pPr>
            <a:r>
              <a:rPr lang="da-DK" sz="1200">
                <a:solidFill>
                  <a:srgbClr val="000000"/>
                </a:solidFill>
              </a:rPr>
              <a:t>Hvis en plads sjældent eller aldrig benyttes, kan dagbuddet vælge at udmelde, barnet administrativt. En administrativ udmeldelse betyder, at det er dagtilbuddet selv., der udmelder barnet uden jeres accept, så pladsen bliver ledig til et andet barn.</a:t>
            </a:r>
          </a:p>
          <a:p>
            <a:pPr>
              <a:lnSpc>
                <a:spcPct val="100000"/>
              </a:lnSpc>
            </a:pPr>
            <a:r>
              <a:rPr lang="da-DK" sz="1200">
                <a:solidFill>
                  <a:srgbClr val="000000"/>
                </a:solidFill>
              </a:rPr>
              <a:t>Hvis en familie eksempelvis med forbindelse med start i Dagtilbuddet ikke inden en uge, efter tilbuddets startdato, har kontaktet Dagtilbuddet med henblik på opstart forbeholder Aarhus Kommune sig ret til, at udmelde barnet i henhold til Dagtilbudslovens bestemmelser om udmeldelse ved manglende pladsbenyttelse. Der kan herefter gå op til 3 måneder, før barnet atter kan tilbydes en plads under den kommunale garanti.</a:t>
            </a:r>
          </a:p>
          <a:p>
            <a:pPr>
              <a:lnSpc>
                <a:spcPct val="100000"/>
              </a:lnSpc>
            </a:pPr>
            <a:r>
              <a:rPr lang="da-DK" sz="1200">
                <a:solidFill>
                  <a:srgbClr val="000000"/>
                </a:solidFill>
              </a:rPr>
              <a:t>Når en plads ikke benyttes tager dagtilbuddet i første omgang kontakt till jer. Hvis barnet fortsat ikke, benytter sin plads, udmeldes barnet.</a:t>
            </a:r>
          </a:p>
        </p:txBody>
      </p:sp>
      <p:sp>
        <p:nvSpPr>
          <p:cNvPr id="9" name="Pladsholder til tekst 6">
            <a:extLst>
              <a:ext uri="{FF2B5EF4-FFF2-40B4-BE49-F238E27FC236}">
                <a16:creationId xmlns:a16="http://schemas.microsoft.com/office/drawing/2014/main" id="{C96CFA7C-44BB-40A7-89F3-F12E3D94B2EF}"/>
              </a:ext>
            </a:extLst>
          </p:cNvPr>
          <p:cNvSpPr txBox="1">
            <a:spLocks/>
          </p:cNvSpPr>
          <p:nvPr/>
        </p:nvSpPr>
        <p:spPr>
          <a:xfrm>
            <a:off x="820983" y="2271753"/>
            <a:ext cx="901285" cy="249505"/>
          </a:xfrm>
          <a:prstGeom prst="rect">
            <a:avLst/>
          </a:prstGeom>
        </p:spPr>
        <p:txBody>
          <a:bodyPr vert="horz" lIns="0" tIns="0" rIns="0" bIns="0" rtlCol="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a:lnSpc>
                <a:spcPct val="100000"/>
              </a:lnSpc>
            </a:pPr>
            <a:r>
              <a:rPr lang="da-DK" sz="1400" b="1">
                <a:solidFill>
                  <a:srgbClr val="FF0000"/>
                </a:solidFill>
              </a:rPr>
              <a:t>Af hvem?</a:t>
            </a:r>
          </a:p>
        </p:txBody>
      </p:sp>
      <p:sp>
        <p:nvSpPr>
          <p:cNvPr id="10" name="Pladsholder til tekst 6">
            <a:extLst>
              <a:ext uri="{FF2B5EF4-FFF2-40B4-BE49-F238E27FC236}">
                <a16:creationId xmlns:a16="http://schemas.microsoft.com/office/drawing/2014/main" id="{75F612E7-52D6-4D3B-B5D5-7FCBE06F67DE}"/>
              </a:ext>
            </a:extLst>
          </p:cNvPr>
          <p:cNvSpPr txBox="1">
            <a:spLocks/>
          </p:cNvSpPr>
          <p:nvPr/>
        </p:nvSpPr>
        <p:spPr>
          <a:xfrm>
            <a:off x="820982" y="2601933"/>
            <a:ext cx="901285" cy="189341"/>
          </a:xfrm>
          <a:prstGeom prst="rect">
            <a:avLst/>
          </a:prstGeom>
        </p:spPr>
        <p:txBody>
          <a:bodyPr vert="horz" lIns="0" tIns="0" rIns="0" bIns="0" rtlCol="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lvl="0" defTabSz="713203">
              <a:lnSpc>
                <a:spcPct val="100000"/>
              </a:lnSpc>
              <a:spcBef>
                <a:spcPts val="0"/>
              </a:spcBef>
            </a:pPr>
            <a:r>
              <a:rPr lang="da-DK" sz="1200">
                <a:solidFill>
                  <a:srgbClr val="FF0000"/>
                </a:solidFill>
                <a:latin typeface="Calibri" panose="020F0502020204030204"/>
                <a:cs typeface="+mn-cs"/>
              </a:rPr>
              <a:t>Af hvem?</a:t>
            </a:r>
          </a:p>
        </p:txBody>
      </p:sp>
      <p:sp>
        <p:nvSpPr>
          <p:cNvPr id="11" name="Pladsholder til tekst 6">
            <a:extLst>
              <a:ext uri="{FF2B5EF4-FFF2-40B4-BE49-F238E27FC236}">
                <a16:creationId xmlns:a16="http://schemas.microsoft.com/office/drawing/2014/main" id="{8AC72939-8076-4431-9CC2-012499E277D3}"/>
              </a:ext>
            </a:extLst>
          </p:cNvPr>
          <p:cNvSpPr txBox="1">
            <a:spLocks/>
          </p:cNvSpPr>
          <p:nvPr/>
        </p:nvSpPr>
        <p:spPr>
          <a:xfrm>
            <a:off x="820981" y="2896029"/>
            <a:ext cx="901285" cy="385957"/>
          </a:xfrm>
          <a:prstGeom prst="rect">
            <a:avLst/>
          </a:prstGeom>
        </p:spPr>
        <p:txBody>
          <a:bodyPr vert="horz" lIns="0" tIns="0" rIns="0" bIns="0" rtlCol="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lvl="0" defTabSz="713203">
              <a:lnSpc>
                <a:spcPct val="100000"/>
              </a:lnSpc>
              <a:spcBef>
                <a:spcPts val="0"/>
              </a:spcBef>
            </a:pPr>
            <a:r>
              <a:rPr lang="da-DK" sz="1200">
                <a:solidFill>
                  <a:srgbClr val="FF0000"/>
                </a:solidFill>
                <a:latin typeface="Calibri" panose="020F0502020204030204"/>
                <a:cs typeface="+mn-cs"/>
              </a:rPr>
              <a:t>For hvis skyld skriver vi her?</a:t>
            </a:r>
          </a:p>
        </p:txBody>
      </p:sp>
      <p:sp>
        <p:nvSpPr>
          <p:cNvPr id="13" name="Pladsholder til tekst 6">
            <a:extLst>
              <a:ext uri="{FF2B5EF4-FFF2-40B4-BE49-F238E27FC236}">
                <a16:creationId xmlns:a16="http://schemas.microsoft.com/office/drawing/2014/main" id="{E1411876-95E2-4F47-AA6A-5A8145EDED12}"/>
              </a:ext>
            </a:extLst>
          </p:cNvPr>
          <p:cNvSpPr txBox="1">
            <a:spLocks/>
          </p:cNvSpPr>
          <p:nvPr/>
        </p:nvSpPr>
        <p:spPr>
          <a:xfrm>
            <a:off x="820980" y="3556909"/>
            <a:ext cx="901285" cy="385957"/>
          </a:xfrm>
          <a:prstGeom prst="rect">
            <a:avLst/>
          </a:prstGeom>
        </p:spPr>
        <p:txBody>
          <a:bodyPr vert="horz" lIns="0" tIns="0" rIns="0" bIns="0" rtlCol="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lvl="0" defTabSz="713203">
              <a:lnSpc>
                <a:spcPct val="100000"/>
              </a:lnSpc>
              <a:spcBef>
                <a:spcPts val="0"/>
              </a:spcBef>
            </a:pPr>
            <a:r>
              <a:rPr lang="da-DK" sz="1200">
                <a:solidFill>
                  <a:srgbClr val="FF0000"/>
                </a:solidFill>
                <a:latin typeface="Calibri" panose="020F0502020204030204"/>
                <a:cs typeface="+mn-cs"/>
              </a:rPr>
              <a:t>Af hvem?</a:t>
            </a:r>
          </a:p>
        </p:txBody>
      </p:sp>
      <p:sp>
        <p:nvSpPr>
          <p:cNvPr id="14" name="Pladsholder til tekst 6">
            <a:extLst>
              <a:ext uri="{FF2B5EF4-FFF2-40B4-BE49-F238E27FC236}">
                <a16:creationId xmlns:a16="http://schemas.microsoft.com/office/drawing/2014/main" id="{5A2EF27B-CFCD-4E14-82A9-21909C9CAF15}"/>
              </a:ext>
            </a:extLst>
          </p:cNvPr>
          <p:cNvSpPr txBox="1">
            <a:spLocks/>
          </p:cNvSpPr>
          <p:nvPr/>
        </p:nvSpPr>
        <p:spPr>
          <a:xfrm>
            <a:off x="820979" y="4226667"/>
            <a:ext cx="901285" cy="618538"/>
          </a:xfrm>
          <a:prstGeom prst="rect">
            <a:avLst/>
          </a:prstGeom>
        </p:spPr>
        <p:txBody>
          <a:bodyPr vert="horz" lIns="0" tIns="0" rIns="0" bIns="0" rtlCol="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lvl="0" defTabSz="713203">
              <a:lnSpc>
                <a:spcPct val="100000"/>
              </a:lnSpc>
              <a:spcBef>
                <a:spcPts val="0"/>
              </a:spcBef>
            </a:pPr>
            <a:r>
              <a:rPr lang="da-DK" sz="1200">
                <a:solidFill>
                  <a:srgbClr val="FF0000"/>
                </a:solidFill>
                <a:latin typeface="Calibri" panose="020F0502020204030204"/>
                <a:cs typeface="+mn-cs"/>
              </a:rPr>
              <a:t>Kan du læse sætningen i ét åndedrag?</a:t>
            </a:r>
          </a:p>
        </p:txBody>
      </p:sp>
      <p:sp>
        <p:nvSpPr>
          <p:cNvPr id="15" name="Pladsholder til tekst 6">
            <a:extLst>
              <a:ext uri="{FF2B5EF4-FFF2-40B4-BE49-F238E27FC236}">
                <a16:creationId xmlns:a16="http://schemas.microsoft.com/office/drawing/2014/main" id="{FC237AD2-8356-421B-9A71-5927510602FE}"/>
              </a:ext>
            </a:extLst>
          </p:cNvPr>
          <p:cNvSpPr txBox="1">
            <a:spLocks/>
          </p:cNvSpPr>
          <p:nvPr/>
        </p:nvSpPr>
        <p:spPr>
          <a:xfrm>
            <a:off x="820978" y="5259631"/>
            <a:ext cx="901285" cy="189341"/>
          </a:xfrm>
          <a:prstGeom prst="rect">
            <a:avLst/>
          </a:prstGeom>
        </p:spPr>
        <p:txBody>
          <a:bodyPr vert="horz" lIns="0" tIns="0" rIns="0" bIns="0" rtlCol="0" anchor="t" anchorCtr="0">
            <a:noAutofit/>
          </a:bodyPr>
          <a:lstStyle>
            <a:lvl1pPr marL="0" indent="0" algn="l" defTabSz="822960" rtl="0" eaLnBrk="1" latinLnBrk="0" hangingPunct="1">
              <a:lnSpc>
                <a:spcPct val="90000"/>
              </a:lnSpc>
              <a:spcBef>
                <a:spcPts val="900"/>
              </a:spcBef>
              <a:buFont typeface="Arial" panose="020B0604020202020204" pitchFamily="34" charset="0"/>
              <a:buNone/>
              <a:defRPr sz="2160" kern="1200">
                <a:solidFill>
                  <a:schemeClr val="tx1"/>
                </a:solidFill>
                <a:latin typeface="Calibri" panose="020F0502020204030204" pitchFamily="34" charset="0"/>
                <a:ea typeface="+mn-ea"/>
                <a:cs typeface="Calibri" panose="020F0502020204030204" pitchFamily="34" charset="0"/>
              </a:defRPr>
            </a:lvl1pPr>
            <a:lvl2pPr marL="270510" indent="-264796" algn="l" defTabSz="822960" rtl="0" eaLnBrk="1" latinLnBrk="0" hangingPunct="1">
              <a:lnSpc>
                <a:spcPct val="90000"/>
              </a:lnSpc>
              <a:spcBef>
                <a:spcPts val="450"/>
              </a:spcBef>
              <a:buFont typeface="Arial" panose="020B0604020202020204" pitchFamily="34" charset="0"/>
              <a:buChar char="•"/>
              <a:tabLst/>
              <a:defRPr sz="1920" kern="1200">
                <a:solidFill>
                  <a:schemeClr val="tx1"/>
                </a:solidFill>
                <a:latin typeface="Calibri" panose="020F0502020204030204" pitchFamily="34" charset="0"/>
                <a:ea typeface="+mn-ea"/>
                <a:cs typeface="Calibri" panose="020F0502020204030204" pitchFamily="34" charset="0"/>
              </a:defRPr>
            </a:lvl2pPr>
            <a:lvl3pPr marL="483870" indent="-213360"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Calibri" panose="020F0502020204030204" pitchFamily="34" charset="0"/>
                <a:ea typeface="+mn-ea"/>
                <a:cs typeface="Calibri" panose="020F0502020204030204" pitchFamily="34" charset="0"/>
              </a:defRPr>
            </a:lvl3pPr>
            <a:lvl4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4pPr>
            <a:lvl5pPr marL="270510" indent="-264796" algn="l" defTabSz="822960" rtl="0" eaLnBrk="1" latinLnBrk="0" hangingPunct="1">
              <a:lnSpc>
                <a:spcPct val="90000"/>
              </a:lnSpc>
              <a:spcBef>
                <a:spcPts val="450"/>
              </a:spcBef>
              <a:buFont typeface="Arial" panose="020B0604020202020204" pitchFamily="34" charset="0"/>
              <a:buChar char="•"/>
              <a:tabLst/>
              <a:defRPr sz="1680" kern="1200">
                <a:solidFill>
                  <a:schemeClr val="tx1"/>
                </a:solidFill>
                <a:latin typeface="Arial" panose="020B0604020202020204" pitchFamily="34" charset="0"/>
                <a:ea typeface="+mn-ea"/>
                <a:cs typeface="Arial" panose="020B0604020202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lvl="0" defTabSz="713203">
              <a:lnSpc>
                <a:spcPct val="100000"/>
              </a:lnSpc>
              <a:spcBef>
                <a:spcPts val="0"/>
              </a:spcBef>
            </a:pPr>
            <a:r>
              <a:rPr lang="da-DK" sz="1200">
                <a:solidFill>
                  <a:srgbClr val="FF0000"/>
                </a:solidFill>
                <a:latin typeface="Calibri" panose="020F0502020204030204"/>
                <a:cs typeface="+mn-cs"/>
              </a:rPr>
              <a:t>Af hvem?</a:t>
            </a:r>
          </a:p>
        </p:txBody>
      </p:sp>
    </p:spTree>
    <p:custDataLst>
      <p:tags r:id="rId1"/>
    </p:custDataLst>
    <p:extLst>
      <p:ext uri="{BB962C8B-B14F-4D97-AF65-F5344CB8AC3E}">
        <p14:creationId xmlns:p14="http://schemas.microsoft.com/office/powerpoint/2010/main" val="252952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20EE530-B97E-4C3A-B797-C1E511E88ACA}"/>
              </a:ext>
            </a:extLst>
          </p:cNvPr>
          <p:cNvSpPr>
            <a:spLocks noGrp="1"/>
          </p:cNvSpPr>
          <p:nvPr>
            <p:ph type="ctrTitle"/>
          </p:nvPr>
        </p:nvSpPr>
        <p:spPr/>
        <p:txBody>
          <a:bodyPr/>
          <a:lstStyle/>
          <a:p>
            <a:r>
              <a:rPr lang="da-DK"/>
              <a:t>Tidsplan</a:t>
            </a:r>
          </a:p>
        </p:txBody>
      </p:sp>
      <p:sp>
        <p:nvSpPr>
          <p:cNvPr id="6" name="Undertitel 5">
            <a:extLst>
              <a:ext uri="{FF2B5EF4-FFF2-40B4-BE49-F238E27FC236}">
                <a16:creationId xmlns:a16="http://schemas.microsoft.com/office/drawing/2014/main" id="{729A2D90-5362-4D9D-A3F2-EE09D8642739}"/>
              </a:ext>
            </a:extLst>
          </p:cNvPr>
          <p:cNvSpPr>
            <a:spLocks noGrp="1"/>
          </p:cNvSpPr>
          <p:nvPr>
            <p:ph type="subTitle" idx="1"/>
          </p:nvPr>
        </p:nvSpPr>
        <p:spPr/>
        <p:txBody>
          <a:bodyPr/>
          <a:lstStyle/>
          <a:p>
            <a:endParaRPr lang="da-DK"/>
          </a:p>
        </p:txBody>
      </p:sp>
    </p:spTree>
    <p:custDataLst>
      <p:tags r:id="rId1"/>
    </p:custDataLst>
    <p:extLst>
      <p:ext uri="{BB962C8B-B14F-4D97-AF65-F5344CB8AC3E}">
        <p14:creationId xmlns:p14="http://schemas.microsoft.com/office/powerpoint/2010/main" val="2573982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EE57B7-DA6C-40A1-8FA4-024ECDCEDC98}"/>
              </a:ext>
            </a:extLst>
          </p:cNvPr>
          <p:cNvSpPr>
            <a:spLocks noGrp="1"/>
          </p:cNvSpPr>
          <p:nvPr>
            <p:ph type="title"/>
          </p:nvPr>
        </p:nvSpPr>
        <p:spPr>
          <a:xfrm>
            <a:off x="820983" y="965155"/>
            <a:ext cx="10515600" cy="725028"/>
          </a:xfrm>
        </p:spPr>
        <p:txBody>
          <a:bodyPr/>
          <a:lstStyle/>
          <a:p>
            <a:r>
              <a:rPr lang="da-DK"/>
              <a:t>Tidsplan</a:t>
            </a:r>
          </a:p>
        </p:txBody>
      </p:sp>
      <p:sp>
        <p:nvSpPr>
          <p:cNvPr id="3" name="Pladsholder til tekst 2">
            <a:extLst>
              <a:ext uri="{FF2B5EF4-FFF2-40B4-BE49-F238E27FC236}">
                <a16:creationId xmlns:a16="http://schemas.microsoft.com/office/drawing/2014/main" id="{781A76E7-8BCB-4CA9-B121-FB15BCD082DC}"/>
              </a:ext>
            </a:extLst>
          </p:cNvPr>
          <p:cNvSpPr>
            <a:spLocks noGrp="1"/>
          </p:cNvSpPr>
          <p:nvPr>
            <p:ph type="body" sz="quarter" idx="13"/>
          </p:nvPr>
        </p:nvSpPr>
        <p:spPr/>
        <p:txBody>
          <a:bodyPr/>
          <a:lstStyle/>
          <a:p>
            <a:r>
              <a:rPr lang="da-DK" sz="1600">
                <a:latin typeface="Calibri"/>
                <a:cs typeface="Calibri"/>
              </a:rPr>
              <a:t>Nye hjemmesider</a:t>
            </a:r>
            <a:endParaRPr lang="da-DK"/>
          </a:p>
          <a:p>
            <a:endParaRPr lang="da-DK"/>
          </a:p>
        </p:txBody>
      </p:sp>
      <p:graphicFrame>
        <p:nvGraphicFramePr>
          <p:cNvPr id="5" name="Tabel 4">
            <a:extLst>
              <a:ext uri="{FF2B5EF4-FFF2-40B4-BE49-F238E27FC236}">
                <a16:creationId xmlns:a16="http://schemas.microsoft.com/office/drawing/2014/main" id="{E5004C29-3515-4E44-BEEC-996C3001E5AC}"/>
              </a:ext>
            </a:extLst>
          </p:cNvPr>
          <p:cNvGraphicFramePr>
            <a:graphicFrameLocks noGrp="1"/>
          </p:cNvGraphicFramePr>
          <p:nvPr>
            <p:extLst>
              <p:ext uri="{D42A27DB-BD31-4B8C-83A1-F6EECF244321}">
                <p14:modId xmlns:p14="http://schemas.microsoft.com/office/powerpoint/2010/main" val="4278839943"/>
              </p:ext>
            </p:extLst>
          </p:nvPr>
        </p:nvGraphicFramePr>
        <p:xfrm>
          <a:off x="820983" y="1690182"/>
          <a:ext cx="10515601" cy="4915332"/>
        </p:xfrm>
        <a:graphic>
          <a:graphicData uri="http://schemas.openxmlformats.org/drawingml/2006/table">
            <a:tbl>
              <a:tblPr firstRow="1" firstCol="1" bandRow="1">
                <a:tableStyleId>{5C22544A-7EE6-4342-B048-85BDC9FD1C3A}</a:tableStyleId>
              </a:tblPr>
              <a:tblGrid>
                <a:gridCol w="899035">
                  <a:extLst>
                    <a:ext uri="{9D8B030D-6E8A-4147-A177-3AD203B41FA5}">
                      <a16:colId xmlns:a16="http://schemas.microsoft.com/office/drawing/2014/main" val="433163068"/>
                    </a:ext>
                  </a:extLst>
                </a:gridCol>
                <a:gridCol w="2101355">
                  <a:extLst>
                    <a:ext uri="{9D8B030D-6E8A-4147-A177-3AD203B41FA5}">
                      <a16:colId xmlns:a16="http://schemas.microsoft.com/office/drawing/2014/main" val="742747976"/>
                    </a:ext>
                  </a:extLst>
                </a:gridCol>
                <a:gridCol w="3334349">
                  <a:extLst>
                    <a:ext uri="{9D8B030D-6E8A-4147-A177-3AD203B41FA5}">
                      <a16:colId xmlns:a16="http://schemas.microsoft.com/office/drawing/2014/main" val="2459358420"/>
                    </a:ext>
                  </a:extLst>
                </a:gridCol>
                <a:gridCol w="4066602">
                  <a:extLst>
                    <a:ext uri="{9D8B030D-6E8A-4147-A177-3AD203B41FA5}">
                      <a16:colId xmlns:a16="http://schemas.microsoft.com/office/drawing/2014/main" val="184897615"/>
                    </a:ext>
                  </a:extLst>
                </a:gridCol>
                <a:gridCol w="114260">
                  <a:extLst>
                    <a:ext uri="{9D8B030D-6E8A-4147-A177-3AD203B41FA5}">
                      <a16:colId xmlns:a16="http://schemas.microsoft.com/office/drawing/2014/main" val="2927028134"/>
                    </a:ext>
                  </a:extLst>
                </a:gridCol>
              </a:tblGrid>
              <a:tr h="482162">
                <a:tc>
                  <a:txBody>
                    <a:bodyPr/>
                    <a:lstStyle/>
                    <a:p>
                      <a:pPr>
                        <a:lnSpc>
                          <a:spcPts val="1500"/>
                        </a:lnSpc>
                        <a:spcAft>
                          <a:spcPts val="0"/>
                        </a:spcAft>
                      </a:pPr>
                      <a:r>
                        <a:rPr lang="da-DK" sz="1700">
                          <a:effectLst/>
                        </a:rPr>
                        <a:t> </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gn="l">
                        <a:lnSpc>
                          <a:spcPts val="1500"/>
                        </a:lnSpc>
                        <a:spcAft>
                          <a:spcPts val="0"/>
                        </a:spcAft>
                      </a:pPr>
                      <a:r>
                        <a:rPr lang="da-DK" sz="1700">
                          <a:effectLst/>
                        </a:rPr>
                        <a:t>Periode</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700">
                          <a:effectLst/>
                        </a:rPr>
                        <a:t>Skolen arbejder med</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gridSpan="2">
                  <a:txBody>
                    <a:bodyPr/>
                    <a:lstStyle/>
                    <a:p>
                      <a:pPr>
                        <a:lnSpc>
                          <a:spcPts val="1500"/>
                        </a:lnSpc>
                        <a:spcAft>
                          <a:spcPts val="0"/>
                        </a:spcAft>
                      </a:pPr>
                      <a:r>
                        <a:rPr lang="da-DK" sz="1700">
                          <a:effectLst/>
                        </a:rPr>
                        <a:t>Kommunikation arbejder med</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88860" marR="88860" marT="44430" marB="44430" anchor="ctr"/>
                </a:tc>
                <a:tc hMerge="1">
                  <a:txBody>
                    <a:bodyPr/>
                    <a:lstStyle/>
                    <a:p>
                      <a:endParaRPr lang="da-DK"/>
                    </a:p>
                  </a:txBody>
                  <a:tcPr/>
                </a:tc>
                <a:extLst>
                  <a:ext uri="{0D108BD9-81ED-4DB2-BD59-A6C34878D82A}">
                    <a16:rowId xmlns:a16="http://schemas.microsoft.com/office/drawing/2014/main" val="2054872103"/>
                  </a:ext>
                </a:extLst>
              </a:tr>
              <a:tr h="734943">
                <a:tc>
                  <a:txBody>
                    <a:bodyPr/>
                    <a:lstStyle/>
                    <a:p>
                      <a:pPr>
                        <a:lnSpc>
                          <a:spcPts val="1500"/>
                        </a:lnSpc>
                        <a:spcAft>
                          <a:spcPts val="0"/>
                        </a:spcAft>
                      </a:pPr>
                      <a:r>
                        <a:rPr lang="da-DK" sz="1700">
                          <a:effectLst/>
                        </a:rPr>
                        <a:t>Fase 1</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4. februar til 1. marts</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”Vores Skole”</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Understøttelse af skolernes arbejde i fase 1</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700">
                          <a:effectLst/>
                        </a:rPr>
                        <a:t> </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741132376"/>
                  </a:ext>
                </a:extLst>
              </a:tr>
              <a:tr h="734943">
                <a:tc>
                  <a:txBody>
                    <a:bodyPr/>
                    <a:lstStyle/>
                    <a:p>
                      <a:pPr>
                        <a:lnSpc>
                          <a:spcPts val="1500"/>
                        </a:lnSpc>
                        <a:spcAft>
                          <a:spcPts val="0"/>
                        </a:spcAft>
                      </a:pPr>
                      <a:r>
                        <a:rPr lang="da-DK" sz="1700">
                          <a:effectLst/>
                        </a:rPr>
                        <a:t>Fase 2</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2. marts til 22. marts</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”Kontakt” og </a:t>
                      </a:r>
                      <a:br>
                        <a:rPr lang="da-DK" sz="1600">
                          <a:effectLst/>
                        </a:rPr>
                      </a:br>
                      <a:r>
                        <a:rPr lang="da-DK" sz="1600">
                          <a:effectLst/>
                        </a:rPr>
                        <a:t>”Samarbejde med forældre”</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Bearbejder indhold fra fase 1</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700">
                          <a:effectLst/>
                        </a:rPr>
                        <a:t> </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669004482"/>
                  </a:ext>
                </a:extLst>
              </a:tr>
              <a:tr h="1493398">
                <a:tc>
                  <a:txBody>
                    <a:bodyPr/>
                    <a:lstStyle/>
                    <a:p>
                      <a:pPr>
                        <a:lnSpc>
                          <a:spcPts val="1500"/>
                        </a:lnSpc>
                        <a:spcAft>
                          <a:spcPts val="0"/>
                        </a:spcAft>
                      </a:pPr>
                      <a:r>
                        <a:rPr lang="da-DK" sz="1700">
                          <a:effectLst/>
                        </a:rPr>
                        <a:t>Fase 3</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23. marts til 17. april</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”SFO og fritidsklub” og </a:t>
                      </a:r>
                      <a:br>
                        <a:rPr lang="da-DK" sz="1600">
                          <a:effectLst/>
                        </a:rPr>
                      </a:br>
                      <a:r>
                        <a:rPr lang="da-DK" sz="1600">
                          <a:effectLst/>
                        </a:rPr>
                        <a:t>”Sådan underviser vi” </a:t>
                      </a:r>
                      <a:br>
                        <a:rPr lang="da-DK" sz="1600">
                          <a:effectLst/>
                        </a:rPr>
                      </a:br>
                      <a:br>
                        <a:rPr lang="da-DK" sz="1600">
                          <a:effectLst/>
                        </a:rPr>
                      </a:br>
                      <a:r>
                        <a:rPr lang="da-DK" sz="1600">
                          <a:effectLst/>
                        </a:rPr>
                        <a:t>Genbesøger indhold fra fase 1, som Kommunikation har bearbejdet</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Bearbejder indhold fra fase 2</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700">
                          <a:effectLst/>
                        </a:rPr>
                        <a:t> </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515313369"/>
                  </a:ext>
                </a:extLst>
              </a:tr>
              <a:tr h="734943">
                <a:tc>
                  <a:txBody>
                    <a:bodyPr/>
                    <a:lstStyle/>
                    <a:p>
                      <a:pPr>
                        <a:lnSpc>
                          <a:spcPts val="1500"/>
                        </a:lnSpc>
                        <a:spcAft>
                          <a:spcPts val="0"/>
                        </a:spcAft>
                      </a:pPr>
                      <a:r>
                        <a:rPr lang="da-DK" sz="1700">
                          <a:effectLst/>
                        </a:rPr>
                        <a:t>Fase 4</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17. april til 10. maj</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Genbesøger indhold fra fase 2, som Kommunikation har bearbejdet</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Bearbejder indhold fra fase 3</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700">
                          <a:effectLst/>
                        </a:rPr>
                        <a:t> </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894148991"/>
                  </a:ext>
                </a:extLst>
              </a:tr>
              <a:tr h="734943">
                <a:tc>
                  <a:txBody>
                    <a:bodyPr/>
                    <a:lstStyle/>
                    <a:p>
                      <a:pPr>
                        <a:lnSpc>
                          <a:spcPts val="1500"/>
                        </a:lnSpc>
                        <a:spcAft>
                          <a:spcPts val="0"/>
                        </a:spcAft>
                      </a:pPr>
                      <a:r>
                        <a:rPr lang="da-DK" sz="1700">
                          <a:effectLst/>
                        </a:rPr>
                        <a:t>Fase 5</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10. maj til 30. maj</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Genbesøger indhold fra fase 3, som Kommunikation har bearbejdet</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Upload af indhold til Aulas hjemmesidemodul</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700">
                          <a:effectLst/>
                        </a:rPr>
                        <a:t> </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217270137"/>
                  </a:ext>
                </a:extLst>
              </a:tr>
            </a:tbl>
          </a:graphicData>
        </a:graphic>
      </p:graphicFrame>
    </p:spTree>
    <p:extLst>
      <p:ext uri="{BB962C8B-B14F-4D97-AF65-F5344CB8AC3E}">
        <p14:creationId xmlns:p14="http://schemas.microsoft.com/office/powerpoint/2010/main" val="1382823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EE57B7-DA6C-40A1-8FA4-024ECDCEDC98}"/>
              </a:ext>
            </a:extLst>
          </p:cNvPr>
          <p:cNvSpPr>
            <a:spLocks noGrp="1"/>
          </p:cNvSpPr>
          <p:nvPr>
            <p:ph type="title"/>
          </p:nvPr>
        </p:nvSpPr>
        <p:spPr>
          <a:xfrm>
            <a:off x="820983" y="965155"/>
            <a:ext cx="10515600" cy="725028"/>
          </a:xfrm>
        </p:spPr>
        <p:txBody>
          <a:bodyPr/>
          <a:lstStyle/>
          <a:p>
            <a:r>
              <a:rPr lang="da-DK"/>
              <a:t>Tidsplan</a:t>
            </a:r>
          </a:p>
        </p:txBody>
      </p:sp>
      <p:sp>
        <p:nvSpPr>
          <p:cNvPr id="3" name="Pladsholder til tekst 2">
            <a:extLst>
              <a:ext uri="{FF2B5EF4-FFF2-40B4-BE49-F238E27FC236}">
                <a16:creationId xmlns:a16="http://schemas.microsoft.com/office/drawing/2014/main" id="{781A76E7-8BCB-4CA9-B121-FB15BCD082DC}"/>
              </a:ext>
            </a:extLst>
          </p:cNvPr>
          <p:cNvSpPr>
            <a:spLocks noGrp="1"/>
          </p:cNvSpPr>
          <p:nvPr>
            <p:ph type="body" sz="quarter" idx="13"/>
          </p:nvPr>
        </p:nvSpPr>
        <p:spPr/>
        <p:txBody>
          <a:bodyPr/>
          <a:lstStyle/>
          <a:p>
            <a:r>
              <a:rPr lang="da-DK" sz="1600">
                <a:latin typeface="Calibri"/>
                <a:cs typeface="Calibri"/>
              </a:rPr>
              <a:t>Nye hjemmesider</a:t>
            </a:r>
            <a:endParaRPr lang="da-DK"/>
          </a:p>
          <a:p>
            <a:endParaRPr lang="da-DK"/>
          </a:p>
        </p:txBody>
      </p:sp>
      <p:graphicFrame>
        <p:nvGraphicFramePr>
          <p:cNvPr id="5" name="Tabel 4">
            <a:extLst>
              <a:ext uri="{FF2B5EF4-FFF2-40B4-BE49-F238E27FC236}">
                <a16:creationId xmlns:a16="http://schemas.microsoft.com/office/drawing/2014/main" id="{E5004C29-3515-4E44-BEEC-996C3001E5AC}"/>
              </a:ext>
            </a:extLst>
          </p:cNvPr>
          <p:cNvGraphicFramePr>
            <a:graphicFrameLocks noGrp="1"/>
          </p:cNvGraphicFramePr>
          <p:nvPr>
            <p:extLst/>
          </p:nvPr>
        </p:nvGraphicFramePr>
        <p:xfrm>
          <a:off x="820983" y="1690182"/>
          <a:ext cx="10515601" cy="4915332"/>
        </p:xfrm>
        <a:graphic>
          <a:graphicData uri="http://schemas.openxmlformats.org/drawingml/2006/table">
            <a:tbl>
              <a:tblPr firstRow="1" firstCol="1" bandRow="1">
                <a:tableStyleId>{5C22544A-7EE6-4342-B048-85BDC9FD1C3A}</a:tableStyleId>
              </a:tblPr>
              <a:tblGrid>
                <a:gridCol w="899035">
                  <a:extLst>
                    <a:ext uri="{9D8B030D-6E8A-4147-A177-3AD203B41FA5}">
                      <a16:colId xmlns:a16="http://schemas.microsoft.com/office/drawing/2014/main" val="433163068"/>
                    </a:ext>
                  </a:extLst>
                </a:gridCol>
                <a:gridCol w="2101355">
                  <a:extLst>
                    <a:ext uri="{9D8B030D-6E8A-4147-A177-3AD203B41FA5}">
                      <a16:colId xmlns:a16="http://schemas.microsoft.com/office/drawing/2014/main" val="742747976"/>
                    </a:ext>
                  </a:extLst>
                </a:gridCol>
                <a:gridCol w="3334349">
                  <a:extLst>
                    <a:ext uri="{9D8B030D-6E8A-4147-A177-3AD203B41FA5}">
                      <a16:colId xmlns:a16="http://schemas.microsoft.com/office/drawing/2014/main" val="2459358420"/>
                    </a:ext>
                  </a:extLst>
                </a:gridCol>
                <a:gridCol w="4066602">
                  <a:extLst>
                    <a:ext uri="{9D8B030D-6E8A-4147-A177-3AD203B41FA5}">
                      <a16:colId xmlns:a16="http://schemas.microsoft.com/office/drawing/2014/main" val="184897615"/>
                    </a:ext>
                  </a:extLst>
                </a:gridCol>
                <a:gridCol w="114260">
                  <a:extLst>
                    <a:ext uri="{9D8B030D-6E8A-4147-A177-3AD203B41FA5}">
                      <a16:colId xmlns:a16="http://schemas.microsoft.com/office/drawing/2014/main" val="2927028134"/>
                    </a:ext>
                  </a:extLst>
                </a:gridCol>
              </a:tblGrid>
              <a:tr h="482162">
                <a:tc>
                  <a:txBody>
                    <a:bodyPr/>
                    <a:lstStyle/>
                    <a:p>
                      <a:pPr>
                        <a:lnSpc>
                          <a:spcPts val="1500"/>
                        </a:lnSpc>
                        <a:spcAft>
                          <a:spcPts val="0"/>
                        </a:spcAft>
                      </a:pPr>
                      <a:r>
                        <a:rPr lang="da-DK" sz="1700">
                          <a:effectLst/>
                        </a:rPr>
                        <a:t> </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gn="l">
                        <a:lnSpc>
                          <a:spcPts val="1500"/>
                        </a:lnSpc>
                        <a:spcAft>
                          <a:spcPts val="0"/>
                        </a:spcAft>
                      </a:pPr>
                      <a:r>
                        <a:rPr lang="da-DK" sz="1700">
                          <a:effectLst/>
                        </a:rPr>
                        <a:t>Periode</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700">
                          <a:effectLst/>
                        </a:rPr>
                        <a:t>Skolen arbejder med</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gridSpan="2">
                  <a:txBody>
                    <a:bodyPr/>
                    <a:lstStyle/>
                    <a:p>
                      <a:pPr>
                        <a:lnSpc>
                          <a:spcPts val="1500"/>
                        </a:lnSpc>
                        <a:spcAft>
                          <a:spcPts val="0"/>
                        </a:spcAft>
                      </a:pPr>
                      <a:r>
                        <a:rPr lang="da-DK" sz="1700">
                          <a:effectLst/>
                        </a:rPr>
                        <a:t>Kommunikation arbejder med</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88860" marR="88860" marT="44430" marB="44430" anchor="ctr"/>
                </a:tc>
                <a:tc hMerge="1">
                  <a:txBody>
                    <a:bodyPr/>
                    <a:lstStyle/>
                    <a:p>
                      <a:endParaRPr lang="da-DK"/>
                    </a:p>
                  </a:txBody>
                  <a:tcPr/>
                </a:tc>
                <a:extLst>
                  <a:ext uri="{0D108BD9-81ED-4DB2-BD59-A6C34878D82A}">
                    <a16:rowId xmlns:a16="http://schemas.microsoft.com/office/drawing/2014/main" val="2054872103"/>
                  </a:ext>
                </a:extLst>
              </a:tr>
              <a:tr h="734943">
                <a:tc>
                  <a:txBody>
                    <a:bodyPr/>
                    <a:lstStyle/>
                    <a:p>
                      <a:pPr>
                        <a:lnSpc>
                          <a:spcPts val="1500"/>
                        </a:lnSpc>
                        <a:spcAft>
                          <a:spcPts val="0"/>
                        </a:spcAft>
                      </a:pPr>
                      <a:r>
                        <a:rPr lang="da-DK" sz="1700">
                          <a:effectLst/>
                        </a:rPr>
                        <a:t>Fase 1</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4. februar til 1. marts</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”Vores Skole”</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Understøttelse af skolernes arbejde i fase 1</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700">
                          <a:effectLst/>
                        </a:rPr>
                        <a:t> </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741132376"/>
                  </a:ext>
                </a:extLst>
              </a:tr>
              <a:tr h="734943">
                <a:tc>
                  <a:txBody>
                    <a:bodyPr/>
                    <a:lstStyle/>
                    <a:p>
                      <a:pPr>
                        <a:lnSpc>
                          <a:spcPts val="1500"/>
                        </a:lnSpc>
                        <a:spcAft>
                          <a:spcPts val="0"/>
                        </a:spcAft>
                      </a:pPr>
                      <a:r>
                        <a:rPr lang="da-DK" sz="1700">
                          <a:effectLst/>
                        </a:rPr>
                        <a:t>Fase 2</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2. marts til 22. marts</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”Kontakt” og </a:t>
                      </a:r>
                      <a:br>
                        <a:rPr lang="da-DK" sz="1600">
                          <a:effectLst/>
                        </a:rPr>
                      </a:br>
                      <a:r>
                        <a:rPr lang="da-DK" sz="1600">
                          <a:effectLst/>
                        </a:rPr>
                        <a:t>”Samarbejde med forældre”</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Bearbejder indhold fra fase 1</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700">
                          <a:effectLst/>
                        </a:rPr>
                        <a:t> </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669004482"/>
                  </a:ext>
                </a:extLst>
              </a:tr>
              <a:tr h="1493398">
                <a:tc>
                  <a:txBody>
                    <a:bodyPr/>
                    <a:lstStyle/>
                    <a:p>
                      <a:pPr>
                        <a:lnSpc>
                          <a:spcPts val="1500"/>
                        </a:lnSpc>
                        <a:spcAft>
                          <a:spcPts val="0"/>
                        </a:spcAft>
                      </a:pPr>
                      <a:r>
                        <a:rPr lang="da-DK" sz="1700">
                          <a:effectLst/>
                        </a:rPr>
                        <a:t>Fase 3</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23. marts til 17. april</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”SFO og fritidsklub” og </a:t>
                      </a:r>
                      <a:br>
                        <a:rPr lang="da-DK" sz="1600">
                          <a:effectLst/>
                        </a:rPr>
                      </a:br>
                      <a:r>
                        <a:rPr lang="da-DK" sz="1600">
                          <a:effectLst/>
                        </a:rPr>
                        <a:t>”Sådan underviser vi” </a:t>
                      </a:r>
                      <a:br>
                        <a:rPr lang="da-DK" sz="1600">
                          <a:effectLst/>
                        </a:rPr>
                      </a:br>
                      <a:br>
                        <a:rPr lang="da-DK" sz="1600">
                          <a:effectLst/>
                        </a:rPr>
                      </a:br>
                      <a:r>
                        <a:rPr lang="da-DK" sz="1600">
                          <a:effectLst/>
                        </a:rPr>
                        <a:t>Genbesøger indhold fra fase 1, som Kommunikation har bearbejdet</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Bearbejder indhold fra fase 2</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700">
                          <a:effectLst/>
                        </a:rPr>
                        <a:t> </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515313369"/>
                  </a:ext>
                </a:extLst>
              </a:tr>
              <a:tr h="734943">
                <a:tc>
                  <a:txBody>
                    <a:bodyPr/>
                    <a:lstStyle/>
                    <a:p>
                      <a:pPr>
                        <a:lnSpc>
                          <a:spcPts val="1500"/>
                        </a:lnSpc>
                        <a:spcAft>
                          <a:spcPts val="0"/>
                        </a:spcAft>
                      </a:pPr>
                      <a:r>
                        <a:rPr lang="da-DK" sz="1700">
                          <a:effectLst/>
                        </a:rPr>
                        <a:t>Fase 4</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17. april til 10. maj</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Genbesøger indhold fra fase 2, som Kommunikation har bearbejdet</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Bearbejder indhold fra fase 3</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700">
                          <a:effectLst/>
                        </a:rPr>
                        <a:t> </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894148991"/>
                  </a:ext>
                </a:extLst>
              </a:tr>
              <a:tr h="734943">
                <a:tc>
                  <a:txBody>
                    <a:bodyPr/>
                    <a:lstStyle/>
                    <a:p>
                      <a:pPr>
                        <a:lnSpc>
                          <a:spcPts val="1500"/>
                        </a:lnSpc>
                        <a:spcAft>
                          <a:spcPts val="0"/>
                        </a:spcAft>
                      </a:pPr>
                      <a:r>
                        <a:rPr lang="da-DK" sz="1700">
                          <a:effectLst/>
                        </a:rPr>
                        <a:t>Fase 5</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10. maj til 30. maj</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Genbesøger indhold fra fase 3, som Kommunikation har bearbejdet</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600">
                          <a:effectLst/>
                        </a:rPr>
                        <a:t>Upload af indhold til Aulas hjemmesidemodul</a:t>
                      </a:r>
                      <a:endParaRPr lang="da-DK" sz="1600">
                        <a:effectLst/>
                        <a:latin typeface="Arial" panose="020B0604020202020204" pitchFamily="34" charset="0"/>
                        <a:ea typeface="Calibri" panose="020F0502020204030204" pitchFamily="34" charset="0"/>
                        <a:cs typeface="Arial" panose="020B0604020202020204" pitchFamily="34" charset="0"/>
                      </a:endParaRPr>
                    </a:p>
                  </a:txBody>
                  <a:tcPr marL="108051" marR="108051" marT="0" marB="0" anchor="ctr"/>
                </a:tc>
                <a:tc>
                  <a:txBody>
                    <a:bodyPr/>
                    <a:lstStyle/>
                    <a:p>
                      <a:pPr>
                        <a:lnSpc>
                          <a:spcPts val="1500"/>
                        </a:lnSpc>
                        <a:spcAft>
                          <a:spcPts val="0"/>
                        </a:spcAft>
                      </a:pPr>
                      <a:r>
                        <a:rPr lang="da-DK" sz="1700">
                          <a:effectLst/>
                        </a:rPr>
                        <a:t> </a:t>
                      </a:r>
                      <a:endParaRPr lang="da-DK" sz="170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217270137"/>
                  </a:ext>
                </a:extLst>
              </a:tr>
            </a:tbl>
          </a:graphicData>
        </a:graphic>
      </p:graphicFrame>
    </p:spTree>
    <p:extLst>
      <p:ext uri="{BB962C8B-B14F-4D97-AF65-F5344CB8AC3E}">
        <p14:creationId xmlns:p14="http://schemas.microsoft.com/office/powerpoint/2010/main" val="2864311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1D93AC-67D8-422B-8641-0CF83E5D67E1}"/>
              </a:ext>
            </a:extLst>
          </p:cNvPr>
          <p:cNvSpPr>
            <a:spLocks noGrp="1"/>
          </p:cNvSpPr>
          <p:nvPr>
            <p:ph type="title"/>
          </p:nvPr>
        </p:nvSpPr>
        <p:spPr/>
        <p:txBody>
          <a:bodyPr/>
          <a:lstStyle/>
          <a:p>
            <a:r>
              <a:rPr lang="da-DK"/>
              <a:t>Efter dette møde</a:t>
            </a:r>
          </a:p>
        </p:txBody>
      </p:sp>
      <p:sp>
        <p:nvSpPr>
          <p:cNvPr id="3" name="Pladsholder til tekst 2">
            <a:extLst>
              <a:ext uri="{FF2B5EF4-FFF2-40B4-BE49-F238E27FC236}">
                <a16:creationId xmlns:a16="http://schemas.microsoft.com/office/drawing/2014/main" id="{2E1E29BD-084B-4121-B6B6-BE00345248CB}"/>
              </a:ext>
            </a:extLst>
          </p:cNvPr>
          <p:cNvSpPr>
            <a:spLocks noGrp="1"/>
          </p:cNvSpPr>
          <p:nvPr>
            <p:ph type="body" sz="quarter" idx="13"/>
          </p:nvPr>
        </p:nvSpPr>
        <p:spPr/>
        <p:txBody>
          <a:bodyPr/>
          <a:lstStyle/>
          <a:p>
            <a:r>
              <a:rPr lang="da-DK"/>
              <a:t>Nye hjemmesider</a:t>
            </a:r>
          </a:p>
        </p:txBody>
      </p:sp>
      <p:sp>
        <p:nvSpPr>
          <p:cNvPr id="4" name="Pladsholder til tekst 3">
            <a:extLst>
              <a:ext uri="{FF2B5EF4-FFF2-40B4-BE49-F238E27FC236}">
                <a16:creationId xmlns:a16="http://schemas.microsoft.com/office/drawing/2014/main" id="{0F315B3B-891A-40F1-87ED-50F6F28CFC51}"/>
              </a:ext>
            </a:extLst>
          </p:cNvPr>
          <p:cNvSpPr>
            <a:spLocks noGrp="1"/>
          </p:cNvSpPr>
          <p:nvPr>
            <p:ph type="body" sz="quarter" idx="14"/>
          </p:nvPr>
        </p:nvSpPr>
        <p:spPr>
          <a:xfrm>
            <a:off x="821266" y="1811045"/>
            <a:ext cx="10515316" cy="4289503"/>
          </a:xfrm>
        </p:spPr>
        <p:txBody>
          <a:bodyPr>
            <a:normAutofit/>
          </a:bodyPr>
          <a:lstStyle/>
          <a:p>
            <a:r>
              <a:rPr lang="da-DK" sz="3200"/>
              <a:t>Udfyld formular om, hvem der skal være jeres lokale webredaktør hurtigst muligt – vi sender formularen til jeres Aula-administrator. </a:t>
            </a:r>
          </a:p>
          <a:p>
            <a:endParaRPr lang="da-DK" sz="3200"/>
          </a:p>
          <a:p>
            <a:r>
              <a:rPr lang="da-DK" sz="3200"/>
              <a:t>Vi deler skabeloner med den lokale Aula-administrator torsdag den 7. februar. Linket sendes videre til webredaktøren og andre kolleger, hvis I er flere om opgaven. </a:t>
            </a:r>
          </a:p>
        </p:txBody>
      </p:sp>
    </p:spTree>
    <p:extLst>
      <p:ext uri="{BB962C8B-B14F-4D97-AF65-F5344CB8AC3E}">
        <p14:creationId xmlns:p14="http://schemas.microsoft.com/office/powerpoint/2010/main" val="1988833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1441E6-3F74-4252-B9B7-6FE385371447}"/>
              </a:ext>
            </a:extLst>
          </p:cNvPr>
          <p:cNvSpPr>
            <a:spLocks noGrp="1"/>
          </p:cNvSpPr>
          <p:nvPr>
            <p:ph type="title"/>
          </p:nvPr>
        </p:nvSpPr>
        <p:spPr/>
        <p:txBody>
          <a:bodyPr/>
          <a:lstStyle/>
          <a:p>
            <a:r>
              <a:rPr lang="da-DK"/>
              <a:t>Vi gør det, fordi vi </a:t>
            </a:r>
            <a:r>
              <a:rPr lang="da-DK" i="1"/>
              <a:t>skal</a:t>
            </a:r>
          </a:p>
        </p:txBody>
      </p:sp>
      <p:sp>
        <p:nvSpPr>
          <p:cNvPr id="3" name="Pladsholder til tekst 2">
            <a:extLst>
              <a:ext uri="{FF2B5EF4-FFF2-40B4-BE49-F238E27FC236}">
                <a16:creationId xmlns:a16="http://schemas.microsoft.com/office/drawing/2014/main" id="{B4EED9AF-9FDC-47EC-ABAA-407FF39F3C65}"/>
              </a:ext>
            </a:extLst>
          </p:cNvPr>
          <p:cNvSpPr>
            <a:spLocks noGrp="1"/>
          </p:cNvSpPr>
          <p:nvPr>
            <p:ph type="body" sz="quarter" idx="13"/>
          </p:nvPr>
        </p:nvSpPr>
        <p:spPr/>
        <p:txBody>
          <a:bodyPr/>
          <a:lstStyle/>
          <a:p>
            <a:r>
              <a:rPr lang="da-DK"/>
              <a:t>Nye hjemmesider – hvorfor?</a:t>
            </a:r>
          </a:p>
        </p:txBody>
      </p:sp>
      <p:sp>
        <p:nvSpPr>
          <p:cNvPr id="4" name="Pladsholder til tekst 3">
            <a:extLst>
              <a:ext uri="{FF2B5EF4-FFF2-40B4-BE49-F238E27FC236}">
                <a16:creationId xmlns:a16="http://schemas.microsoft.com/office/drawing/2014/main" id="{CDF801AD-3AF3-4CCC-9C7F-A973D73A129D}"/>
              </a:ext>
            </a:extLst>
          </p:cNvPr>
          <p:cNvSpPr>
            <a:spLocks noGrp="1"/>
          </p:cNvSpPr>
          <p:nvPr>
            <p:ph type="body" sz="quarter" idx="14"/>
          </p:nvPr>
        </p:nvSpPr>
        <p:spPr/>
        <p:txBody>
          <a:bodyPr>
            <a:normAutofit lnSpcReduction="10000"/>
          </a:bodyPr>
          <a:lstStyle/>
          <a:p>
            <a:endParaRPr lang="da-DK"/>
          </a:p>
          <a:p>
            <a:pPr marL="342900" lvl="0" indent="-342900">
              <a:buFont typeface="Arial" panose="020B0604020202020204" pitchFamily="34" charset="0"/>
              <a:buChar char="•"/>
            </a:pPr>
            <a:r>
              <a:rPr lang="da-DK" sz="3500"/>
              <a:t>Alle skolers nuværende hjemmesider slettes fra SkoleIntra den 1. august 2019. </a:t>
            </a:r>
          </a:p>
          <a:p>
            <a:pPr marL="342900" lvl="0" indent="-342900">
              <a:buFont typeface="Arial" panose="020B0604020202020204" pitchFamily="34" charset="0"/>
              <a:buChar char="•"/>
            </a:pPr>
            <a:endParaRPr lang="da-DK" sz="3500"/>
          </a:p>
          <a:p>
            <a:pPr marL="342900" lvl="0" indent="-342900">
              <a:buFont typeface="Arial" panose="020B0604020202020204" pitchFamily="34" charset="0"/>
              <a:buChar char="•"/>
            </a:pPr>
            <a:r>
              <a:rPr lang="da-DK" sz="3500"/>
              <a:t>Alle skoler skal have nye hjemmesider i Aula inden da. </a:t>
            </a:r>
          </a:p>
          <a:p>
            <a:pPr marL="342900" lvl="0" indent="-342900">
              <a:buFont typeface="Arial" panose="020B0604020202020204" pitchFamily="34" charset="0"/>
              <a:buChar char="•"/>
            </a:pPr>
            <a:endParaRPr lang="da-DK" sz="3500"/>
          </a:p>
          <a:p>
            <a:pPr marL="342900" lvl="0" indent="-342900">
              <a:buFont typeface="Arial" panose="020B0604020202020204" pitchFamily="34" charset="0"/>
              <a:buChar char="•"/>
            </a:pPr>
            <a:r>
              <a:rPr lang="da-DK" sz="3500"/>
              <a:t>Aulas hjemmesidemodul klar i begyndelsen af maj 2019.</a:t>
            </a:r>
          </a:p>
          <a:p>
            <a:endParaRPr lang="da-DK"/>
          </a:p>
        </p:txBody>
      </p:sp>
    </p:spTree>
    <p:extLst>
      <p:ext uri="{BB962C8B-B14F-4D97-AF65-F5344CB8AC3E}">
        <p14:creationId xmlns:p14="http://schemas.microsoft.com/office/powerpoint/2010/main" val="1824170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728175-5B06-44F1-9FD3-CA40856F78BC}"/>
              </a:ext>
            </a:extLst>
          </p:cNvPr>
          <p:cNvSpPr>
            <a:spLocks noGrp="1"/>
          </p:cNvSpPr>
          <p:nvPr>
            <p:ph type="title"/>
          </p:nvPr>
        </p:nvSpPr>
        <p:spPr>
          <a:xfrm>
            <a:off x="820982" y="1063652"/>
            <a:ext cx="10515600" cy="725028"/>
          </a:xfrm>
        </p:spPr>
        <p:txBody>
          <a:bodyPr/>
          <a:lstStyle/>
          <a:p>
            <a:r>
              <a:rPr lang="da-DK"/>
              <a:t>Men også en mulighed for at se på </a:t>
            </a:r>
            <a:r>
              <a:rPr lang="da-DK" i="1"/>
              <a:t>det vi gør</a:t>
            </a:r>
          </a:p>
        </p:txBody>
      </p:sp>
      <p:sp>
        <p:nvSpPr>
          <p:cNvPr id="3" name="Pladsholder til tekst 2">
            <a:extLst>
              <a:ext uri="{FF2B5EF4-FFF2-40B4-BE49-F238E27FC236}">
                <a16:creationId xmlns:a16="http://schemas.microsoft.com/office/drawing/2014/main" id="{EA40159A-328C-4C98-81A2-66270C93B6D4}"/>
              </a:ext>
            </a:extLst>
          </p:cNvPr>
          <p:cNvSpPr>
            <a:spLocks noGrp="1"/>
          </p:cNvSpPr>
          <p:nvPr>
            <p:ph type="body" sz="quarter" idx="13"/>
          </p:nvPr>
        </p:nvSpPr>
        <p:spPr/>
        <p:txBody>
          <a:bodyPr/>
          <a:lstStyle/>
          <a:p>
            <a:r>
              <a:rPr lang="da-DK"/>
              <a:t>Nye hjemmesider – hvorfor?</a:t>
            </a:r>
          </a:p>
        </p:txBody>
      </p:sp>
      <p:sp>
        <p:nvSpPr>
          <p:cNvPr id="4" name="Pladsholder til tekst 3">
            <a:extLst>
              <a:ext uri="{FF2B5EF4-FFF2-40B4-BE49-F238E27FC236}">
                <a16:creationId xmlns:a16="http://schemas.microsoft.com/office/drawing/2014/main" id="{F69A9F34-4E69-448C-A424-58B1B4C0D7AC}"/>
              </a:ext>
            </a:extLst>
          </p:cNvPr>
          <p:cNvSpPr>
            <a:spLocks noGrp="1"/>
          </p:cNvSpPr>
          <p:nvPr>
            <p:ph type="body" sz="quarter" idx="14"/>
          </p:nvPr>
        </p:nvSpPr>
        <p:spPr>
          <a:xfrm>
            <a:off x="820982" y="1788680"/>
            <a:ext cx="10515316" cy="4471034"/>
          </a:xfrm>
        </p:spPr>
        <p:txBody>
          <a:bodyPr>
            <a:normAutofit/>
          </a:bodyPr>
          <a:lstStyle/>
          <a:p>
            <a:r>
              <a:rPr lang="da-DK" b="1"/>
              <a:t>Vores egen undersøgelse af private og kommunale skolehjemmesider i Aarhus (2018):</a:t>
            </a:r>
          </a:p>
          <a:p>
            <a:pPr marL="342900" indent="-342900">
              <a:buFont typeface="Arial" panose="020B0604020202020204" pitchFamily="34" charset="0"/>
              <a:buChar char="•"/>
            </a:pPr>
            <a:r>
              <a:rPr lang="da-DK"/>
              <a:t>Samme kvalitet som private, men store udsving skolerne imellem. </a:t>
            </a:r>
          </a:p>
          <a:p>
            <a:pPr marL="342900" indent="-342900">
              <a:buFont typeface="Arial" panose="020B0604020202020204" pitchFamily="34" charset="0"/>
              <a:buChar char="•"/>
            </a:pPr>
            <a:r>
              <a:rPr lang="da-DK"/>
              <a:t>Derfor behov for at gentænke.</a:t>
            </a:r>
          </a:p>
          <a:p>
            <a:endParaRPr lang="da-DK"/>
          </a:p>
          <a:p>
            <a:r>
              <a:rPr lang="da-DK" b="1" err="1"/>
              <a:t>UVMs</a:t>
            </a:r>
            <a:r>
              <a:rPr lang="da-DK" b="1"/>
              <a:t> undersøgelse Frit Skolevalg (2017):</a:t>
            </a:r>
          </a:p>
          <a:p>
            <a:r>
              <a:rPr lang="da-DK"/>
              <a:t>Størst betydning for forældre, at skolen lægger stor vægt på:</a:t>
            </a:r>
          </a:p>
          <a:p>
            <a:pPr marL="411480" indent="-411480">
              <a:buFont typeface="+mj-lt"/>
              <a:buAutoNum type="arabicPeriod"/>
            </a:pPr>
            <a:r>
              <a:rPr lang="da-DK"/>
              <a:t>Elevernes sociale udvikling. </a:t>
            </a:r>
            <a:br>
              <a:rPr lang="da-DK"/>
            </a:br>
            <a:r>
              <a:rPr lang="da-DK"/>
              <a:t>Reelt, at eleverne trives godt. </a:t>
            </a:r>
          </a:p>
          <a:p>
            <a:pPr marL="411480" indent="-411480">
              <a:buFont typeface="+mj-lt"/>
              <a:buAutoNum type="arabicPeriod"/>
            </a:pPr>
            <a:r>
              <a:rPr lang="da-DK"/>
              <a:t>Elevernes faglige udvikling. </a:t>
            </a:r>
            <a:br>
              <a:rPr lang="da-DK"/>
            </a:br>
            <a:r>
              <a:rPr lang="da-DK"/>
              <a:t>Herunder, at skolen har dygtige lærere. </a:t>
            </a:r>
          </a:p>
          <a:p>
            <a:pPr marL="411480" indent="-411480">
              <a:buFont typeface="+mj-lt"/>
              <a:buAutoNum type="arabicPeriod"/>
            </a:pPr>
            <a:r>
              <a:rPr lang="da-DK"/>
              <a:t>Kommunikationen mellem skole og hjem. </a:t>
            </a:r>
          </a:p>
          <a:p>
            <a:pPr marL="342900" indent="-342900">
              <a:buFont typeface="Arial" panose="020B0604020202020204" pitchFamily="34" charset="0"/>
              <a:buChar char="•"/>
            </a:pPr>
            <a:endParaRPr lang="da-DK"/>
          </a:p>
          <a:p>
            <a:endParaRPr lang="da-DK"/>
          </a:p>
          <a:p>
            <a:endParaRPr lang="da-DK"/>
          </a:p>
        </p:txBody>
      </p:sp>
      <p:pic>
        <p:nvPicPr>
          <p:cNvPr id="6" name="Billede 5" descr="Et billede, der indeholder person, barn, lille, ung&#10;&#10;Beskrivelse, der er oprettet med meget høj tiltro">
            <a:extLst>
              <a:ext uri="{FF2B5EF4-FFF2-40B4-BE49-F238E27FC236}">
                <a16:creationId xmlns:a16="http://schemas.microsoft.com/office/drawing/2014/main" id="{B0FF0E72-DBC9-42BB-B934-4D3481BF1440}"/>
              </a:ext>
            </a:extLst>
          </p:cNvPr>
          <p:cNvPicPr>
            <a:picLocks noChangeAspect="1"/>
          </p:cNvPicPr>
          <p:nvPr/>
        </p:nvPicPr>
        <p:blipFill>
          <a:blip r:embed="rId2"/>
          <a:stretch>
            <a:fillRect/>
          </a:stretch>
        </p:blipFill>
        <p:spPr>
          <a:xfrm>
            <a:off x="7683649" y="3238347"/>
            <a:ext cx="3881533" cy="2846225"/>
          </a:xfrm>
          <a:prstGeom prst="rect">
            <a:avLst/>
          </a:prstGeom>
        </p:spPr>
      </p:pic>
    </p:spTree>
    <p:extLst>
      <p:ext uri="{BB962C8B-B14F-4D97-AF65-F5344CB8AC3E}">
        <p14:creationId xmlns:p14="http://schemas.microsoft.com/office/powerpoint/2010/main" val="1711661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A3C780-CC2C-49DB-91AC-E03D17E4F711}"/>
              </a:ext>
            </a:extLst>
          </p:cNvPr>
          <p:cNvSpPr>
            <a:spLocks noGrp="1"/>
          </p:cNvSpPr>
          <p:nvPr>
            <p:ph type="title"/>
          </p:nvPr>
        </p:nvSpPr>
        <p:spPr/>
        <p:txBody>
          <a:bodyPr/>
          <a:lstStyle/>
          <a:p>
            <a:r>
              <a:rPr lang="da-DK"/>
              <a:t>Målgruppe</a:t>
            </a:r>
          </a:p>
        </p:txBody>
      </p:sp>
      <p:sp>
        <p:nvSpPr>
          <p:cNvPr id="3" name="Pladsholder til tekst 2">
            <a:extLst>
              <a:ext uri="{FF2B5EF4-FFF2-40B4-BE49-F238E27FC236}">
                <a16:creationId xmlns:a16="http://schemas.microsoft.com/office/drawing/2014/main" id="{C5701633-F66E-49CA-8E93-C6D81B749ABB}"/>
              </a:ext>
            </a:extLst>
          </p:cNvPr>
          <p:cNvSpPr>
            <a:spLocks noGrp="1"/>
          </p:cNvSpPr>
          <p:nvPr>
            <p:ph type="body" sz="quarter" idx="13"/>
          </p:nvPr>
        </p:nvSpPr>
        <p:spPr/>
        <p:txBody>
          <a:bodyPr/>
          <a:lstStyle/>
          <a:p>
            <a:r>
              <a:rPr lang="da-DK"/>
              <a:t>Nye hjemmesider – hvorfor?</a:t>
            </a:r>
          </a:p>
        </p:txBody>
      </p:sp>
      <p:sp>
        <p:nvSpPr>
          <p:cNvPr id="4" name="Pladsholder til tekst 3">
            <a:extLst>
              <a:ext uri="{FF2B5EF4-FFF2-40B4-BE49-F238E27FC236}">
                <a16:creationId xmlns:a16="http://schemas.microsoft.com/office/drawing/2014/main" id="{06CEFBA6-8865-4E26-BC8F-45FDC7B7C5AB}"/>
              </a:ext>
            </a:extLst>
          </p:cNvPr>
          <p:cNvSpPr>
            <a:spLocks noGrp="1"/>
          </p:cNvSpPr>
          <p:nvPr>
            <p:ph type="body" sz="quarter" idx="14"/>
          </p:nvPr>
        </p:nvSpPr>
        <p:spPr>
          <a:xfrm>
            <a:off x="821266" y="1994536"/>
            <a:ext cx="10515316" cy="4057348"/>
          </a:xfrm>
        </p:spPr>
        <p:txBody>
          <a:bodyPr>
            <a:normAutofit/>
          </a:bodyPr>
          <a:lstStyle/>
          <a:p>
            <a:r>
              <a:rPr lang="da-DK" sz="2800"/>
              <a:t>For skolernes hjemmesider er: </a:t>
            </a:r>
          </a:p>
          <a:p>
            <a:endParaRPr lang="da-DK" sz="2800"/>
          </a:p>
          <a:p>
            <a:pPr marL="457200" indent="-457200">
              <a:buFont typeface="Arial" panose="020B0604020202020204" pitchFamily="34" charset="0"/>
              <a:buChar char="•"/>
            </a:pPr>
            <a:r>
              <a:rPr lang="da-DK" sz="2800" b="1"/>
              <a:t>Forældre til børn, der skal starte i 0. klasse (skolestartere)</a:t>
            </a:r>
          </a:p>
          <a:p>
            <a:pPr marL="457200" indent="-457200">
              <a:buFont typeface="Arial" panose="020B0604020202020204" pitchFamily="34" charset="0"/>
              <a:buChar char="•"/>
            </a:pPr>
            <a:r>
              <a:rPr lang="da-DK" sz="2800" b="1"/>
              <a:t>Forældre til elever, der skifter skole (skoleskiftere).</a:t>
            </a:r>
          </a:p>
          <a:p>
            <a:pPr marL="457200" indent="-457200">
              <a:buFont typeface="Arial" panose="020B0604020202020204" pitchFamily="34" charset="0"/>
              <a:buChar char="•"/>
            </a:pPr>
            <a:endParaRPr lang="da-DK" sz="2800" b="1"/>
          </a:p>
          <a:p>
            <a:r>
              <a:rPr lang="da-DK" sz="2800"/>
              <a:t>Ikke forældre til nuværende børn på skolen.</a:t>
            </a:r>
          </a:p>
        </p:txBody>
      </p:sp>
    </p:spTree>
    <p:extLst>
      <p:ext uri="{BB962C8B-B14F-4D97-AF65-F5344CB8AC3E}">
        <p14:creationId xmlns:p14="http://schemas.microsoft.com/office/powerpoint/2010/main" val="365801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F32D0B0-7A42-4EEE-B7B5-A01AC9E70A90}"/>
              </a:ext>
            </a:extLst>
          </p:cNvPr>
          <p:cNvSpPr/>
          <p:nvPr/>
        </p:nvSpPr>
        <p:spPr>
          <a:xfrm>
            <a:off x="709684" y="6152605"/>
            <a:ext cx="1091820" cy="45291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sp>
        <p:nvSpPr>
          <p:cNvPr id="2" name="Titel 1">
            <a:extLst>
              <a:ext uri="{FF2B5EF4-FFF2-40B4-BE49-F238E27FC236}">
                <a16:creationId xmlns:a16="http://schemas.microsoft.com/office/drawing/2014/main" id="{802397AB-B80E-4507-B294-2F6A9A5E9D19}"/>
              </a:ext>
            </a:extLst>
          </p:cNvPr>
          <p:cNvSpPr>
            <a:spLocks noGrp="1"/>
          </p:cNvSpPr>
          <p:nvPr>
            <p:ph type="title"/>
          </p:nvPr>
        </p:nvSpPr>
        <p:spPr>
          <a:xfrm>
            <a:off x="821267" y="1047495"/>
            <a:ext cx="6650972" cy="725028"/>
          </a:xfrm>
        </p:spPr>
        <p:txBody>
          <a:bodyPr/>
          <a:lstStyle/>
          <a:p>
            <a:r>
              <a:rPr lang="da-DK"/>
              <a:t>Fælles rammer</a:t>
            </a:r>
          </a:p>
        </p:txBody>
      </p:sp>
      <p:sp>
        <p:nvSpPr>
          <p:cNvPr id="3" name="Pladsholder til tekst 2">
            <a:extLst>
              <a:ext uri="{FF2B5EF4-FFF2-40B4-BE49-F238E27FC236}">
                <a16:creationId xmlns:a16="http://schemas.microsoft.com/office/drawing/2014/main" id="{09133CB9-9856-47F9-B693-9C5D82096F2B}"/>
              </a:ext>
            </a:extLst>
          </p:cNvPr>
          <p:cNvSpPr>
            <a:spLocks noGrp="1"/>
          </p:cNvSpPr>
          <p:nvPr>
            <p:ph type="body" sz="quarter" idx="13"/>
          </p:nvPr>
        </p:nvSpPr>
        <p:spPr/>
        <p:txBody>
          <a:bodyPr/>
          <a:lstStyle/>
          <a:p>
            <a:r>
              <a:rPr lang="da-DK"/>
              <a:t>Nye hjemmesider – hvorfor?</a:t>
            </a:r>
          </a:p>
        </p:txBody>
      </p:sp>
      <p:sp>
        <p:nvSpPr>
          <p:cNvPr id="4" name="Pladsholder til tekst 3">
            <a:extLst>
              <a:ext uri="{FF2B5EF4-FFF2-40B4-BE49-F238E27FC236}">
                <a16:creationId xmlns:a16="http://schemas.microsoft.com/office/drawing/2014/main" id="{6C7AE338-4C23-443F-AFB7-A3DA4E2D33F4}"/>
              </a:ext>
            </a:extLst>
          </p:cNvPr>
          <p:cNvSpPr>
            <a:spLocks noGrp="1"/>
          </p:cNvSpPr>
          <p:nvPr>
            <p:ph type="body" sz="quarter" idx="14"/>
          </p:nvPr>
        </p:nvSpPr>
        <p:spPr>
          <a:xfrm>
            <a:off x="843751" y="1596788"/>
            <a:ext cx="7130965" cy="4691361"/>
          </a:xfrm>
        </p:spPr>
        <p:txBody>
          <a:bodyPr>
            <a:normAutofit fontScale="77500" lnSpcReduction="20000"/>
          </a:bodyPr>
          <a:lstStyle/>
          <a:p>
            <a:pPr>
              <a:lnSpc>
                <a:spcPct val="170000"/>
              </a:lnSpc>
            </a:pPr>
            <a:r>
              <a:rPr lang="da-DK" sz="2400"/>
              <a:t>En skolehjemmeside i Aarhus Kommune skal være:</a:t>
            </a:r>
          </a:p>
          <a:p>
            <a:pPr>
              <a:lnSpc>
                <a:spcPct val="170000"/>
              </a:lnSpc>
            </a:pPr>
            <a:r>
              <a:rPr lang="da-DK" sz="3100" b="1" i="1"/>
              <a:t>Let at forstå, effektiv og rar at bruge</a:t>
            </a:r>
            <a:r>
              <a:rPr lang="da-DK" sz="3100" b="1"/>
              <a:t> </a:t>
            </a:r>
            <a:r>
              <a:rPr lang="da-DK" sz="3100"/>
              <a:t>for målgruppen. </a:t>
            </a:r>
          </a:p>
          <a:p>
            <a:endParaRPr lang="da-DK" sz="2400"/>
          </a:p>
          <a:p>
            <a:r>
              <a:rPr lang="da-DK" sz="2400"/>
              <a:t>Principper:</a:t>
            </a:r>
          </a:p>
          <a:p>
            <a:pPr marL="342900" indent="-342900">
              <a:buFont typeface="+mj-lt"/>
              <a:buAutoNum type="arabicPeriod"/>
            </a:pPr>
            <a:r>
              <a:rPr lang="da-DK" sz="2400"/>
              <a:t>Struktureret og organiseret. </a:t>
            </a:r>
          </a:p>
          <a:p>
            <a:pPr marL="342900" indent="-342900">
              <a:buFont typeface="+mj-lt"/>
              <a:buAutoNum type="arabicPeriod"/>
            </a:pPr>
            <a:r>
              <a:rPr lang="da-DK" sz="2400"/>
              <a:t>Prioriteret.</a:t>
            </a:r>
          </a:p>
          <a:p>
            <a:pPr marL="342900" indent="-342900">
              <a:buFont typeface="+mj-lt"/>
              <a:buAutoNum type="arabicPeriod"/>
            </a:pPr>
            <a:r>
              <a:rPr lang="da-DK" sz="2400"/>
              <a:t>Konsistent.</a:t>
            </a:r>
          </a:p>
          <a:p>
            <a:pPr marL="342900" indent="-342900">
              <a:buFont typeface="+mj-lt"/>
              <a:buAutoNum type="arabicPeriod"/>
            </a:pPr>
            <a:r>
              <a:rPr lang="da-DK" sz="2400"/>
              <a:t>Enkel i sin navigation.</a:t>
            </a:r>
          </a:p>
          <a:p>
            <a:pPr marL="342900" indent="-342900">
              <a:buFont typeface="+mj-lt"/>
              <a:buAutoNum type="arabicPeriod"/>
            </a:pPr>
            <a:r>
              <a:rPr lang="da-DK" sz="2400"/>
              <a:t>Tydelig i sin besvarelse af forældrenes spørgsmål.</a:t>
            </a:r>
          </a:p>
          <a:p>
            <a:pPr marL="342900" indent="-342900">
              <a:buFont typeface="+mj-lt"/>
              <a:buAutoNum type="arabicPeriod"/>
            </a:pPr>
            <a:r>
              <a:rPr lang="da-DK" sz="2400"/>
              <a:t>Tillidsvækkende for forældrene.</a:t>
            </a:r>
          </a:p>
          <a:p>
            <a:pPr marL="342900" indent="-342900">
              <a:buFont typeface="+mj-lt"/>
              <a:buAutoNum type="arabicPeriod"/>
            </a:pPr>
            <a:r>
              <a:rPr lang="da-DK" sz="2400"/>
              <a:t>Fleksibel, personlig og dialogbåret. </a:t>
            </a:r>
          </a:p>
          <a:p>
            <a:pPr marL="342900" indent="-342900">
              <a:buFont typeface="+mj-lt"/>
              <a:buAutoNum type="arabicPeriod"/>
            </a:pPr>
            <a:r>
              <a:rPr lang="da-DK" sz="2400"/>
              <a:t>Professionel og stilfuld i sit design og grafiske udtryk. </a:t>
            </a:r>
          </a:p>
          <a:p>
            <a:pPr marL="342900" indent="-342900">
              <a:buFont typeface="+mj-lt"/>
              <a:buAutoNum type="arabicPeriod"/>
            </a:pPr>
            <a:r>
              <a:rPr lang="da-DK" sz="2400"/>
              <a:t>Aktiv i sit sprog. </a:t>
            </a:r>
          </a:p>
          <a:p>
            <a:endParaRPr lang="da-DK"/>
          </a:p>
        </p:txBody>
      </p:sp>
    </p:spTree>
    <p:extLst>
      <p:ext uri="{BB962C8B-B14F-4D97-AF65-F5344CB8AC3E}">
        <p14:creationId xmlns:p14="http://schemas.microsoft.com/office/powerpoint/2010/main" val="2866199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64B3D6-A41D-4586-97D3-EFDC14EAEDB3}"/>
              </a:ext>
            </a:extLst>
          </p:cNvPr>
          <p:cNvSpPr>
            <a:spLocks noGrp="1"/>
          </p:cNvSpPr>
          <p:nvPr>
            <p:ph type="title"/>
          </p:nvPr>
        </p:nvSpPr>
        <p:spPr/>
        <p:txBody>
          <a:bodyPr/>
          <a:lstStyle/>
          <a:p>
            <a:r>
              <a:rPr lang="da-DK"/>
              <a:t>Vigtigt</a:t>
            </a:r>
          </a:p>
        </p:txBody>
      </p:sp>
      <p:sp>
        <p:nvSpPr>
          <p:cNvPr id="3" name="Pladsholder til tekst 2">
            <a:extLst>
              <a:ext uri="{FF2B5EF4-FFF2-40B4-BE49-F238E27FC236}">
                <a16:creationId xmlns:a16="http://schemas.microsoft.com/office/drawing/2014/main" id="{A6A99FCA-B678-4560-94C2-39E3E1B7D41B}"/>
              </a:ext>
            </a:extLst>
          </p:cNvPr>
          <p:cNvSpPr>
            <a:spLocks noGrp="1"/>
          </p:cNvSpPr>
          <p:nvPr>
            <p:ph type="body" sz="quarter" idx="13"/>
          </p:nvPr>
        </p:nvSpPr>
        <p:spPr/>
        <p:txBody>
          <a:bodyPr/>
          <a:lstStyle/>
          <a:p>
            <a:r>
              <a:rPr lang="da-DK"/>
              <a:t>Nye hjemmesider – hvorfor?</a:t>
            </a:r>
          </a:p>
        </p:txBody>
      </p:sp>
      <p:sp>
        <p:nvSpPr>
          <p:cNvPr id="4" name="Pladsholder til tekst 3">
            <a:extLst>
              <a:ext uri="{FF2B5EF4-FFF2-40B4-BE49-F238E27FC236}">
                <a16:creationId xmlns:a16="http://schemas.microsoft.com/office/drawing/2014/main" id="{79FF6F34-191C-410E-B83D-F2720EBDB838}"/>
              </a:ext>
            </a:extLst>
          </p:cNvPr>
          <p:cNvSpPr>
            <a:spLocks noGrp="1"/>
          </p:cNvSpPr>
          <p:nvPr>
            <p:ph type="body" sz="quarter" idx="14"/>
          </p:nvPr>
        </p:nvSpPr>
        <p:spPr>
          <a:xfrm>
            <a:off x="820983" y="1949944"/>
            <a:ext cx="10515316" cy="4096014"/>
          </a:xfrm>
        </p:spPr>
        <p:txBody>
          <a:bodyPr>
            <a:normAutofit/>
          </a:bodyPr>
          <a:lstStyle/>
          <a:p>
            <a:pPr marL="342900" indent="-342900">
              <a:lnSpc>
                <a:spcPct val="110000"/>
              </a:lnSpc>
              <a:buFont typeface="Arial" panose="020B0604020202020204" pitchFamily="34" charset="0"/>
              <a:buChar char="•"/>
            </a:pPr>
            <a:r>
              <a:rPr lang="da-DK" sz="3200"/>
              <a:t>At arbejde med skolens generelle </a:t>
            </a:r>
            <a:br>
              <a:rPr lang="da-DK" sz="3200"/>
            </a:br>
            <a:r>
              <a:rPr lang="da-DK" sz="3200"/>
              <a:t>samarbejds- og kommunikationskultur</a:t>
            </a:r>
          </a:p>
          <a:p>
            <a:pPr marL="342900" indent="-342900">
              <a:lnSpc>
                <a:spcPct val="160000"/>
              </a:lnSpc>
              <a:buFont typeface="Arial" panose="020B0604020202020204" pitchFamily="34" charset="0"/>
              <a:buChar char="•"/>
            </a:pPr>
            <a:r>
              <a:rPr lang="da-DK" sz="3200"/>
              <a:t>Hjemmesiden kan ikke stå alene</a:t>
            </a:r>
          </a:p>
          <a:p>
            <a:pPr marL="342900" indent="-342900">
              <a:lnSpc>
                <a:spcPct val="160000"/>
              </a:lnSpc>
              <a:buFont typeface="Arial" panose="020B0604020202020204" pitchFamily="34" charset="0"/>
              <a:buChar char="•"/>
            </a:pPr>
            <a:r>
              <a:rPr lang="da-DK" sz="3200"/>
              <a:t>Det, vi skriver, vi gør, skal vi også gøre</a:t>
            </a:r>
          </a:p>
          <a:p>
            <a:pPr marL="342900" indent="-342900">
              <a:lnSpc>
                <a:spcPct val="160000"/>
              </a:lnSpc>
              <a:buFont typeface="Arial" panose="020B0604020202020204" pitchFamily="34" charset="0"/>
              <a:buChar char="•"/>
            </a:pPr>
            <a:r>
              <a:rPr lang="da-DK" sz="3200"/>
              <a:t>Det vi siger, vi er, skal vi også være</a:t>
            </a:r>
          </a:p>
        </p:txBody>
      </p:sp>
    </p:spTree>
    <p:extLst>
      <p:ext uri="{BB962C8B-B14F-4D97-AF65-F5344CB8AC3E}">
        <p14:creationId xmlns:p14="http://schemas.microsoft.com/office/powerpoint/2010/main" val="2228109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53A10FC-8BF3-43D8-A9F3-0ED443126602}"/>
              </a:ext>
            </a:extLst>
          </p:cNvPr>
          <p:cNvSpPr>
            <a:spLocks noGrp="1"/>
          </p:cNvSpPr>
          <p:nvPr>
            <p:ph type="ctrTitle"/>
          </p:nvPr>
        </p:nvSpPr>
        <p:spPr/>
        <p:txBody>
          <a:bodyPr/>
          <a:lstStyle/>
          <a:p>
            <a:r>
              <a:rPr lang="da-DK"/>
              <a:t>Rollefordeling</a:t>
            </a:r>
          </a:p>
        </p:txBody>
      </p:sp>
      <p:sp>
        <p:nvSpPr>
          <p:cNvPr id="6" name="Undertitel 5">
            <a:extLst>
              <a:ext uri="{FF2B5EF4-FFF2-40B4-BE49-F238E27FC236}">
                <a16:creationId xmlns:a16="http://schemas.microsoft.com/office/drawing/2014/main" id="{BEC8B06A-FBFE-4F03-937D-0EA380BF0AA2}"/>
              </a:ext>
            </a:extLst>
          </p:cNvPr>
          <p:cNvSpPr>
            <a:spLocks noGrp="1"/>
          </p:cNvSpPr>
          <p:nvPr>
            <p:ph type="subTitle" idx="1"/>
          </p:nvPr>
        </p:nvSpPr>
        <p:spPr/>
        <p:txBody>
          <a:bodyPr/>
          <a:lstStyle/>
          <a:p>
            <a:endParaRPr lang="da-DK"/>
          </a:p>
        </p:txBody>
      </p:sp>
    </p:spTree>
    <p:custDataLst>
      <p:tags r:id="rId1"/>
    </p:custDataLst>
    <p:extLst>
      <p:ext uri="{BB962C8B-B14F-4D97-AF65-F5344CB8AC3E}">
        <p14:creationId xmlns:p14="http://schemas.microsoft.com/office/powerpoint/2010/main" val="6128975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AULA SKABELON FRA KOMMUNIKATION" val="vtxKG9aQ"/>
  <p:tag name="ARTICULATE_SLIDE_THUMBNAIL_REFRESH" val="1"/>
  <p:tag name="THINKCELLUNDODONOTDELETE" val="0"/>
  <p:tag name="ARTICULATE_PROJECT_OPEN" val="0"/>
  <p:tag name="ARTICULATE_SLIDE_COUNT" val="3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ula skabelon fra Kommunikation">
  <a:themeElements>
    <a:clrScheme name="Brugerdefineret 1">
      <a:dk1>
        <a:srgbClr val="000000"/>
      </a:dk1>
      <a:lt1>
        <a:srgbClr val="FFFFFF"/>
      </a:lt1>
      <a:dk2>
        <a:srgbClr val="44546A"/>
      </a:dk2>
      <a:lt2>
        <a:srgbClr val="E7E6E6"/>
      </a:lt2>
      <a:accent1>
        <a:srgbClr val="539EC6"/>
      </a:accent1>
      <a:accent2>
        <a:srgbClr val="337DA6"/>
      </a:accent2>
      <a:accent3>
        <a:srgbClr val="17638E"/>
      </a:accent3>
      <a:accent4>
        <a:srgbClr val="19415F"/>
      </a:accent4>
      <a:accent5>
        <a:srgbClr val="539EC6"/>
      </a:accent5>
      <a:accent6>
        <a:srgbClr val="337DA6"/>
      </a:accent6>
      <a:hlink>
        <a:srgbClr val="17638E"/>
      </a:hlink>
      <a:folHlink>
        <a:srgbClr val="19415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la" id="{81F5F617-9A3D-5344-938D-741E46F761D9}" vid="{2CA48539-7013-B04F-AB67-6A85BA2D1BF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59A9C3DBC90E941A1B2808491BAB128" ma:contentTypeVersion="7" ma:contentTypeDescription="Opret et nyt dokument." ma:contentTypeScope="" ma:versionID="91d16a2933739852d253ae4ae459e1be">
  <xsd:schema xmlns:xsd="http://www.w3.org/2001/XMLSchema" xmlns:xs="http://www.w3.org/2001/XMLSchema" xmlns:p="http://schemas.microsoft.com/office/2006/metadata/properties" xmlns:ns2="16ca11c2-652e-4984-bdfe-49786aa2f500" xmlns:ns3="f26a3494-fb29-4aa4-bfb0-35341ca39cf4" targetNamespace="http://schemas.microsoft.com/office/2006/metadata/properties" ma:root="true" ma:fieldsID="770d8220dc17f23bd25660a39d935895" ns2:_="" ns3:_="">
    <xsd:import namespace="16ca11c2-652e-4984-bdfe-49786aa2f500"/>
    <xsd:import namespace="f26a3494-fb29-4aa4-bfb0-35341ca39cf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ca11c2-652e-4984-bdfe-49786aa2f50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6a3494-fb29-4aa4-bfb0-35341ca39cf4"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A7C634-4145-4F9D-BE43-EB2211946827}">
  <ds:schemaRefs>
    <ds:schemaRef ds:uri="16ca11c2-652e-4984-bdfe-49786aa2f500"/>
    <ds:schemaRef ds:uri="f26a3494-fb29-4aa4-bfb0-35341ca39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D6A57BD-7FA7-4BAF-9B54-8CD678532372}">
  <ds:schemaRefs>
    <ds:schemaRef ds:uri="http://schemas.microsoft.com/sharepoint/v3/contenttype/forms"/>
  </ds:schemaRefs>
</ds:datastoreItem>
</file>

<file path=customXml/itemProps3.xml><?xml version="1.0" encoding="utf-8"?>
<ds:datastoreItem xmlns:ds="http://schemas.openxmlformats.org/officeDocument/2006/customXml" ds:itemID="{39E75966-2738-4E6B-ABDD-E3EAA5B055F9}">
  <ds:schemaRefs>
    <ds:schemaRef ds:uri="16ca11c2-652e-4984-bdfe-49786aa2f500"/>
    <ds:schemaRef ds:uri="f26a3494-fb29-4aa4-bfb0-35341ca39cf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Aula skabelon fra Kommunikation</Template>
  <TotalTime>0</TotalTime>
  <Words>2553</Words>
  <Application>Microsoft Office PowerPoint</Application>
  <PresentationFormat>Widescreen</PresentationFormat>
  <Paragraphs>390</Paragraphs>
  <Slides>37</Slides>
  <Notes>22</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37</vt:i4>
      </vt:variant>
    </vt:vector>
  </HeadingPairs>
  <TitlesOfParts>
    <vt:vector size="42" baseType="lpstr">
      <vt:lpstr>Arial</vt:lpstr>
      <vt:lpstr>Arial Black</vt:lpstr>
      <vt:lpstr>Arial Nova</vt:lpstr>
      <vt:lpstr>Calibri</vt:lpstr>
      <vt:lpstr>Aula skabelon fra Kommunikation</vt:lpstr>
      <vt:lpstr>Introduktionsmøde om nye hjemmesider </vt:lpstr>
      <vt:lpstr>Dagsorden</vt:lpstr>
      <vt:lpstr>Nye hjemmesider – hvorfor?</vt:lpstr>
      <vt:lpstr>Vi gør det, fordi vi skal</vt:lpstr>
      <vt:lpstr>Men også en mulighed for at se på det vi gør</vt:lpstr>
      <vt:lpstr>Målgruppe</vt:lpstr>
      <vt:lpstr>Fælles rammer</vt:lpstr>
      <vt:lpstr>Vigtigt</vt:lpstr>
      <vt:lpstr>Rollefordeling</vt:lpstr>
      <vt:lpstr>PowerPoint-præsentation</vt:lpstr>
      <vt:lpstr>PowerPoint-præsentation</vt:lpstr>
      <vt:lpstr>Det praktiske</vt:lpstr>
      <vt:lpstr>PowerPoint-præsentation</vt:lpstr>
      <vt:lpstr>Skabeloner ligger i OneDrive</vt:lpstr>
      <vt:lpstr>Vælg en lokal webredaktør</vt:lpstr>
      <vt:lpstr>Hvad skal og kan den lokale webredaktør</vt:lpstr>
      <vt:lpstr>Klædt på til at være skolens webredaktør</vt:lpstr>
      <vt:lpstr>Klædt på til at være skolens webredaktør</vt:lpstr>
      <vt:lpstr>Design</vt:lpstr>
      <vt:lpstr>Pilotprojekt: Søndervangskolen og Elsted skole</vt:lpstr>
      <vt:lpstr>Design er i proces</vt:lpstr>
      <vt:lpstr>Sådan skriver vi på vores hjemmesider</vt:lpstr>
      <vt:lpstr>Vi har et sæt skriveregler – og én hovedregel</vt:lpstr>
      <vt:lpstr>Sådan er reglerne</vt:lpstr>
      <vt:lpstr>De tre vigtigste skriveregler for jer</vt:lpstr>
      <vt:lpstr>De tre vigtigste skriveregler for jer</vt:lpstr>
      <vt:lpstr>De tre vigtigste skriveregler for jer</vt:lpstr>
      <vt:lpstr>Et eksempel fra virkeligheden</vt:lpstr>
      <vt:lpstr>Et eksempel fra virkeligheden</vt:lpstr>
      <vt:lpstr>Et eksempel fra virkeligheden</vt:lpstr>
      <vt:lpstr>Et andet eksempel fra virkeligheden</vt:lpstr>
      <vt:lpstr>Et andet eksempel fra virkeligheden</vt:lpstr>
      <vt:lpstr>Gode spørgsmål og gode råd</vt:lpstr>
      <vt:lpstr>Tidsplan</vt:lpstr>
      <vt:lpstr>Tidsplan</vt:lpstr>
      <vt:lpstr>Tidsplan</vt:lpstr>
      <vt:lpstr>Efter dette møde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Oprydning i SkoleIntra</dc:title>
  <dc:creator>Sara Sprogøe Jønsson</dc:creator>
  <cp:lastModifiedBy>Ida Maria Skovgaard Westermann</cp:lastModifiedBy>
  <cp:revision>1</cp:revision>
  <cp:lastPrinted>2019-01-31T14:50:13Z</cp:lastPrinted>
  <dcterms:created xsi:type="dcterms:W3CDTF">2018-12-10T07:38:39Z</dcterms:created>
  <dcterms:modified xsi:type="dcterms:W3CDTF">2019-02-21T11:21:40Z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7A91B21C-DFCD-4229-A01E-C0B93F487466</vt:lpwstr>
  </property>
  <property fmtid="{D5CDD505-2E9C-101B-9397-08002B2CF9AE}" pid="3" name="ArticulatePath">
    <vt:lpwstr>Præsentation11</vt:lpwstr>
  </property>
  <property fmtid="{D5CDD505-2E9C-101B-9397-08002B2CF9AE}" pid="4" name="ContentTypeId">
    <vt:lpwstr>0x010100059A9C3DBC90E941A1B2808491BAB128</vt:lpwstr>
  </property>
</Properties>
</file>