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81" r:id="rId2"/>
    <p:sldId id="26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aluering RGM" id="{220D5777-12FE-4462-8A5F-C6D408030062}">
          <p14:sldIdLst>
            <p14:sldId id="281"/>
            <p14:sldId id="266"/>
          </p14:sldIdLst>
        </p14:section>
      </p14:sectionLst>
    </p:ext>
    <p:ext uri="{EFAFB233-063F-42B5-8137-9DF3F51BA10A}">
      <p15:sldGuideLst xmlns:p15="http://schemas.microsoft.com/office/powerpoint/2012/main">
        <p15:guide id="1" orient="horz" pos="2925"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per Fryd Kristensen" initials="KFK" lastIdx="2" clrIdx="0">
    <p:extLst>
      <p:ext uri="{19B8F6BF-5375-455C-9EA6-DF929625EA0E}">
        <p15:presenceInfo xmlns:p15="http://schemas.microsoft.com/office/powerpoint/2012/main" userId="S::kafrkr@aarhus.dk::59177cdd-5bb2-4fe9-beff-365beb008f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0066"/>
    <a:srgbClr val="00B36B"/>
    <a:srgbClr val="0066FF"/>
    <a:srgbClr val="FF9900"/>
    <a:srgbClr val="1139DE"/>
    <a:srgbClr val="00FF99"/>
    <a:srgbClr val="80FFCC"/>
    <a:srgbClr val="F2F2F2"/>
    <a:srgbClr val="D33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49" autoAdjust="0"/>
  </p:normalViewPr>
  <p:slideViewPr>
    <p:cSldViewPr snapToGrid="0" showGuides="1">
      <p:cViewPr varScale="1">
        <p:scale>
          <a:sx n="50" d="100"/>
          <a:sy n="50" d="100"/>
        </p:scale>
        <p:origin x="2084" y="44"/>
      </p:cViewPr>
      <p:guideLst>
        <p:guide orient="horz" pos="292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96B1-E223-4F5E-BA40-8EECC02A9ABC}" type="datetimeFigureOut">
              <a:rPr lang="da-DK" smtClean="0"/>
              <a:t>25-02-2021</a:t>
            </a:fld>
            <a:endParaRPr lang="da-DK"/>
          </a:p>
        </p:txBody>
      </p:sp>
      <p:sp>
        <p:nvSpPr>
          <p:cNvPr id="4" name="Pladsholder til slidebillede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D182C-1734-40C2-BFD6-443830B780FE}" type="slidenum">
              <a:rPr lang="da-DK" smtClean="0"/>
              <a:t>‹nr.›</a:t>
            </a:fld>
            <a:endParaRPr lang="da-DK"/>
          </a:p>
        </p:txBody>
      </p:sp>
    </p:spTree>
    <p:extLst>
      <p:ext uri="{BB962C8B-B14F-4D97-AF65-F5344CB8AC3E}">
        <p14:creationId xmlns:p14="http://schemas.microsoft.com/office/powerpoint/2010/main" val="293022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84D182C-1734-40C2-BFD6-443830B780FE}" type="slidenum">
              <a:rPr lang="da-DK" smtClean="0"/>
              <a:t>1</a:t>
            </a:fld>
            <a:endParaRPr lang="da-DK"/>
          </a:p>
        </p:txBody>
      </p:sp>
    </p:spTree>
    <p:extLst>
      <p:ext uri="{BB962C8B-B14F-4D97-AF65-F5344CB8AC3E}">
        <p14:creationId xmlns:p14="http://schemas.microsoft.com/office/powerpoint/2010/main" val="31709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84D182C-1734-40C2-BFD6-443830B780FE}" type="slidenum">
              <a:rPr lang="da-DK" smtClean="0"/>
              <a:t>2</a:t>
            </a:fld>
            <a:endParaRPr lang="da-DK"/>
          </a:p>
        </p:txBody>
      </p:sp>
    </p:spTree>
    <p:extLst>
      <p:ext uri="{BB962C8B-B14F-4D97-AF65-F5344CB8AC3E}">
        <p14:creationId xmlns:p14="http://schemas.microsoft.com/office/powerpoint/2010/main" val="165141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245C85D-9FF2-4AC8-B112-E4FA3F02227C}" type="datetimeFigureOut">
              <a:rPr lang="da-DK" smtClean="0"/>
              <a:t>25-02-2021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226277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245C85D-9FF2-4AC8-B112-E4FA3F02227C}" type="datetimeFigureOut">
              <a:rPr lang="da-DK" smtClean="0"/>
              <a:t>25-02-2021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206705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245C85D-9FF2-4AC8-B112-E4FA3F02227C}" type="datetimeFigureOut">
              <a:rPr lang="da-DK" smtClean="0"/>
              <a:t>25-02-2021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248919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245C85D-9FF2-4AC8-B112-E4FA3F02227C}" type="datetimeFigureOut">
              <a:rPr lang="da-DK" smtClean="0"/>
              <a:t>25-02-2021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66626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245C85D-9FF2-4AC8-B112-E4FA3F02227C}" type="datetimeFigureOut">
              <a:rPr lang="da-DK" smtClean="0"/>
              <a:t>25-02-2021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369323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245C85D-9FF2-4AC8-B112-E4FA3F02227C}" type="datetimeFigureOut">
              <a:rPr lang="da-DK" smtClean="0"/>
              <a:t>25-02-2021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412382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340100"/>
            <a:ext cx="2901255" cy="4912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340100"/>
            <a:ext cx="2915543" cy="4912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245C85D-9FF2-4AC8-B112-E4FA3F02227C}" type="datetimeFigureOut">
              <a:rPr lang="da-DK" smtClean="0"/>
              <a:t>25-02-2021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3250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245C85D-9FF2-4AC8-B112-E4FA3F02227C}" type="datetimeFigureOut">
              <a:rPr lang="da-DK" smtClean="0"/>
              <a:t>25-02-2021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323776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5C85D-9FF2-4AC8-B112-E4FA3F02227C}" type="datetimeFigureOut">
              <a:rPr lang="da-DK" smtClean="0"/>
              <a:t>25-02-2021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298217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245C85D-9FF2-4AC8-B112-E4FA3F02227C}" type="datetimeFigureOut">
              <a:rPr lang="da-DK" smtClean="0"/>
              <a:t>25-02-2021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252841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245C85D-9FF2-4AC8-B112-E4FA3F02227C}" type="datetimeFigureOut">
              <a:rPr lang="da-DK" smtClean="0"/>
              <a:t>25-02-2021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3F1EAEB-CFF9-4971-AF70-8E842D1E980F}" type="slidenum">
              <a:rPr lang="da-DK" smtClean="0"/>
              <a:t>‹nr.›</a:t>
            </a:fld>
            <a:endParaRPr lang="da-DK"/>
          </a:p>
        </p:txBody>
      </p:sp>
    </p:spTree>
    <p:extLst>
      <p:ext uri="{BB962C8B-B14F-4D97-AF65-F5344CB8AC3E}">
        <p14:creationId xmlns:p14="http://schemas.microsoft.com/office/powerpoint/2010/main" val="113110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245C85D-9FF2-4AC8-B112-E4FA3F02227C}" type="datetimeFigureOut">
              <a:rPr lang="da-DK" smtClean="0"/>
              <a:t>25-02-2021</a:t>
            </a:fld>
            <a:endParaRPr lang="da-DK"/>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3F1EAEB-CFF9-4971-AF70-8E842D1E980F}" type="slidenum">
              <a:rPr lang="da-DK" smtClean="0"/>
              <a:t>‹nr.›</a:t>
            </a:fld>
            <a:endParaRPr lang="da-DK"/>
          </a:p>
        </p:txBody>
      </p:sp>
    </p:spTree>
    <p:extLst>
      <p:ext uri="{BB962C8B-B14F-4D97-AF65-F5344CB8AC3E}">
        <p14:creationId xmlns:p14="http://schemas.microsoft.com/office/powerpoint/2010/main" val="1165477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svg"/><Relationship Id="rId9" Type="http://schemas.openxmlformats.org/officeDocument/2006/relationships/hyperlink" Target="mailto:xxx@aarhus.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B4E84D7F-6606-493F-98BC-561827B15CB3}"/>
              </a:ext>
            </a:extLst>
          </p:cNvPr>
          <p:cNvPicPr>
            <a:picLocks noChangeAspect="1"/>
          </p:cNvPicPr>
          <p:nvPr/>
        </p:nvPicPr>
        <p:blipFill rotWithShape="1">
          <a:blip r:embed="rId3">
            <a:extLst>
              <a:ext uri="{28A0092B-C50C-407E-A947-70E740481C1C}">
                <a14:useLocalDpi xmlns:a14="http://schemas.microsoft.com/office/drawing/2010/main" val="0"/>
              </a:ext>
            </a:extLst>
          </a:blip>
          <a:srcRect l="52405"/>
          <a:stretch/>
        </p:blipFill>
        <p:spPr>
          <a:xfrm rot="16200000">
            <a:off x="2723761" y="-2724042"/>
            <a:ext cx="1410477" cy="6858000"/>
          </a:xfrm>
          <a:prstGeom prst="rect">
            <a:avLst/>
          </a:prstGeom>
        </p:spPr>
      </p:pic>
      <p:sp>
        <p:nvSpPr>
          <p:cNvPr id="13" name="Pladsholder til indhold 2">
            <a:extLst>
              <a:ext uri="{FF2B5EF4-FFF2-40B4-BE49-F238E27FC236}">
                <a16:creationId xmlns:a16="http://schemas.microsoft.com/office/drawing/2014/main" id="{9F655ECF-E9A0-4C3E-9674-19C5110EC723}"/>
              </a:ext>
            </a:extLst>
          </p:cNvPr>
          <p:cNvSpPr txBox="1">
            <a:spLocks/>
          </p:cNvSpPr>
          <p:nvPr/>
        </p:nvSpPr>
        <p:spPr>
          <a:xfrm>
            <a:off x="147008" y="1653449"/>
            <a:ext cx="4181676" cy="368474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600" dirty="0">
                <a:latin typeface="Arial Black" panose="020B0A04020102020204" pitchFamily="34" charset="0"/>
                <a:cs typeface="Arial" panose="020B0604020202020204" pitchFamily="34" charset="0"/>
              </a:rPr>
              <a:t>BAGGRUND OG FORMÅL </a:t>
            </a:r>
            <a:br>
              <a:rPr lang="da-DK" sz="1050" dirty="0">
                <a:latin typeface="Arial" panose="020B0604020202020204" pitchFamily="34" charset="0"/>
                <a:cs typeface="Arial" panose="020B0604020202020204" pitchFamily="34" charset="0"/>
              </a:rPr>
            </a:br>
            <a:r>
              <a:rPr lang="da-DK" sz="1100" dirty="0">
                <a:solidFill>
                  <a:srgbClr val="000000"/>
                </a:solidFill>
                <a:latin typeface="Arial" panose="020B0604020202020204" pitchFamily="34" charset="0"/>
                <a:cs typeface="Arial" panose="020B0604020202020204" pitchFamily="34" charset="0"/>
              </a:rPr>
              <a:t>I 2010 udviklede den amerikanske musiker Ronnie Gardiner en ny og innovativ tilgang til </a:t>
            </a:r>
            <a:r>
              <a:rPr lang="da-DK" sz="1100" dirty="0" err="1">
                <a:solidFill>
                  <a:srgbClr val="000000"/>
                </a:solidFill>
                <a:latin typeface="Arial" panose="020B0604020202020204" pitchFamily="34" charset="0"/>
                <a:cs typeface="Arial" panose="020B0604020202020204" pitchFamily="34" charset="0"/>
              </a:rPr>
              <a:t>neuro-rehabilitering</a:t>
            </a:r>
            <a:r>
              <a:rPr lang="da-DK" sz="1100" dirty="0">
                <a:solidFill>
                  <a:srgbClr val="000000"/>
                </a:solidFill>
                <a:latin typeface="Arial" panose="020B0604020202020204" pitchFamily="34" charset="0"/>
                <a:cs typeface="Arial" panose="020B0604020202020204" pitchFamily="34" charset="0"/>
              </a:rPr>
              <a:t> – det vil sige genoptræning til mennesker med sygdomme og skader i hjernen og centralnervesystemet. Metodens innovative afsæt er dens brug af trommerytmer og bevægelse til at forbedre den fysiske og motoriske udvikling.</a:t>
            </a:r>
            <a:br>
              <a:rPr lang="da-DK" sz="1100" dirty="0">
                <a:solidFill>
                  <a:srgbClr val="000000"/>
                </a:solidFill>
                <a:latin typeface="Arial" panose="020B0604020202020204" pitchFamily="34" charset="0"/>
                <a:cs typeface="Arial" panose="020B0604020202020204" pitchFamily="34" charset="0"/>
              </a:rPr>
            </a:br>
            <a:endParaRPr lang="da-DK" sz="1100" dirty="0">
              <a:solidFill>
                <a:srgbClr val="000000"/>
              </a:solidFill>
              <a:latin typeface="Arial" panose="020B0604020202020204" pitchFamily="34" charset="0"/>
              <a:cs typeface="Arial" panose="020B0604020202020204" pitchFamily="34" charset="0"/>
            </a:endParaRPr>
          </a:p>
          <a:p>
            <a:pPr marL="0" indent="0">
              <a:buNone/>
            </a:pPr>
            <a:r>
              <a:rPr lang="da-DK" sz="1100" b="0" i="0" u="none" strike="noStrike" baseline="0" dirty="0">
                <a:solidFill>
                  <a:srgbClr val="000000"/>
                </a:solidFill>
                <a:latin typeface="Arial" panose="020B0604020202020204" pitchFamily="34" charset="0"/>
                <a:cs typeface="Arial" panose="020B0604020202020204" pitchFamily="34" charset="0"/>
              </a:rPr>
              <a:t>RGM anvendes i flere lande, og i denne prøvehandling har Sundhed og Omsorg og Aarhus Musikskole samarbejdet om at afprøve metoden </a:t>
            </a:r>
            <a:r>
              <a:rPr lang="da-DK" sz="1100" dirty="0">
                <a:solidFill>
                  <a:srgbClr val="000000"/>
                </a:solidFill>
                <a:latin typeface="Arial" panose="020B0604020202020204" pitchFamily="34" charset="0"/>
                <a:cs typeface="Arial" panose="020B0604020202020204" pitchFamily="34" charset="0"/>
              </a:rPr>
              <a:t>på </a:t>
            </a:r>
            <a:r>
              <a:rPr lang="da-DK" sz="1100" dirty="0" err="1">
                <a:solidFill>
                  <a:srgbClr val="000000"/>
                </a:solidFill>
                <a:latin typeface="Arial" panose="020B0604020202020204" pitchFamily="34" charset="0"/>
                <a:cs typeface="Arial" panose="020B0604020202020204" pitchFamily="34" charset="0"/>
              </a:rPr>
              <a:t>Neurocenteret</a:t>
            </a:r>
            <a:r>
              <a:rPr lang="da-DK" sz="1100" dirty="0">
                <a:solidFill>
                  <a:srgbClr val="000000"/>
                </a:solidFill>
                <a:latin typeface="Arial" panose="020B0604020202020204" pitchFamily="34" charset="0"/>
                <a:cs typeface="Arial" panose="020B0604020202020204" pitchFamily="34" charset="0"/>
              </a:rPr>
              <a:t> i Aarhus Kommune. </a:t>
            </a:r>
            <a:r>
              <a:rPr lang="da-DK" sz="1100" b="0" i="0" u="none" strike="noStrike" baseline="0" dirty="0">
                <a:solidFill>
                  <a:srgbClr val="000000"/>
                </a:solidFill>
                <a:latin typeface="Arial" panose="020B0604020202020204" pitchFamily="34" charset="0"/>
                <a:cs typeface="Arial" panose="020B0604020202020204" pitchFamily="34" charset="0"/>
              </a:rPr>
              <a:t>Formålet med forløbet har været at undersøge RGM som </a:t>
            </a:r>
            <a:r>
              <a:rPr lang="da-DK" sz="1100" dirty="0">
                <a:solidFill>
                  <a:srgbClr val="000000"/>
                </a:solidFill>
                <a:latin typeface="Arial" panose="020B0604020202020204" pitchFamily="34" charset="0"/>
                <a:cs typeface="Arial" panose="020B0604020202020204" pitchFamily="34" charset="0"/>
              </a:rPr>
              <a:t>et nyt og kunstbaseret supplement til de eksisterende kommunale rehabiliteringstilbud; En ny vej til at øge borgernes trivsel og livsglæde samt indfri deres personlige mål.</a:t>
            </a:r>
            <a:br>
              <a:rPr lang="da-DK" sz="1100" dirty="0">
                <a:solidFill>
                  <a:srgbClr val="000000"/>
                </a:solidFill>
                <a:latin typeface="Arial" panose="020B0604020202020204" pitchFamily="34" charset="0"/>
                <a:cs typeface="Arial" panose="020B0604020202020204" pitchFamily="34" charset="0"/>
              </a:rPr>
            </a:br>
            <a:endParaRPr lang="da-DK" sz="1100" dirty="0">
              <a:solidFill>
                <a:srgbClr val="000000"/>
              </a:solidFill>
              <a:latin typeface="Arial" panose="020B0604020202020204" pitchFamily="34" charset="0"/>
              <a:cs typeface="Arial" panose="020B0604020202020204" pitchFamily="34" charset="0"/>
            </a:endParaRPr>
          </a:p>
          <a:p>
            <a:pPr marL="0" indent="0">
              <a:buNone/>
            </a:pPr>
            <a:r>
              <a:rPr lang="da-DK" sz="1100" dirty="0">
                <a:solidFill>
                  <a:srgbClr val="000000"/>
                </a:solidFill>
                <a:latin typeface="Arial" panose="020B0604020202020204" pitchFamily="34" charset="0"/>
                <a:cs typeface="Arial" panose="020B0604020202020204" pitchFamily="34" charset="0"/>
              </a:rPr>
              <a:t>Indsatsen havde endvidere til formål at skabe læring om metoden som et nyt praksisfelt for musikere, samt at sammenligne målrettet brug af RGM med situationer hvor RGM ikke anvendes.</a:t>
            </a:r>
            <a:endParaRPr lang="da-DK" sz="1100"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95332091-33AD-4DD3-9216-F3E60362ADD1}"/>
              </a:ext>
            </a:extLst>
          </p:cNvPr>
          <p:cNvSpPr txBox="1">
            <a:spLocks/>
          </p:cNvSpPr>
          <p:nvPr/>
        </p:nvSpPr>
        <p:spPr>
          <a:xfrm>
            <a:off x="136524" y="757161"/>
            <a:ext cx="6553772" cy="4212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a-DK" sz="2600" b="1" dirty="0">
                <a:solidFill>
                  <a:schemeClr val="bg1"/>
                </a:solidFill>
                <a:latin typeface="Arial Black" panose="020B0A04020102020204" pitchFamily="34" charset="0"/>
              </a:rPr>
              <a:t>FORLØB MED RONNIE GARDINER-METODEN PÅ NEUROCENTERET</a:t>
            </a:r>
          </a:p>
        </p:txBody>
      </p:sp>
      <p:sp>
        <p:nvSpPr>
          <p:cNvPr id="22" name="Pladsholder til indhold 2">
            <a:extLst>
              <a:ext uri="{FF2B5EF4-FFF2-40B4-BE49-F238E27FC236}">
                <a16:creationId xmlns:a16="http://schemas.microsoft.com/office/drawing/2014/main" id="{F8901767-C480-4E37-A526-D93820DFAE07}"/>
              </a:ext>
            </a:extLst>
          </p:cNvPr>
          <p:cNvSpPr txBox="1">
            <a:spLocks/>
          </p:cNvSpPr>
          <p:nvPr/>
        </p:nvSpPr>
        <p:spPr>
          <a:xfrm>
            <a:off x="158967" y="5202270"/>
            <a:ext cx="6553772" cy="34477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600" dirty="0">
                <a:latin typeface="Arial Black" panose="020B0A04020102020204" pitchFamily="34" charset="0"/>
                <a:cs typeface="Arial" panose="020B0604020202020204" pitchFamily="34" charset="0"/>
              </a:rPr>
              <a:t>HOVEDKONKLUSIONER</a:t>
            </a:r>
            <a:endParaRPr lang="da-DK" sz="1100" i="0" u="none" strike="noStrike" baseline="0" dirty="0">
              <a:solidFill>
                <a:srgbClr val="000000"/>
              </a:solidFill>
              <a:latin typeface="Arial" panose="020B0604020202020204" pitchFamily="34" charset="0"/>
              <a:cs typeface="Arial" panose="020B0604020202020204" pitchFamily="34" charset="0"/>
            </a:endParaRPr>
          </a:p>
        </p:txBody>
      </p:sp>
      <p:sp>
        <p:nvSpPr>
          <p:cNvPr id="27" name="Pladsholder til indhold 2">
            <a:extLst>
              <a:ext uri="{FF2B5EF4-FFF2-40B4-BE49-F238E27FC236}">
                <a16:creationId xmlns:a16="http://schemas.microsoft.com/office/drawing/2014/main" id="{F5C89F1B-ECF1-4342-A2B9-77EE4BE280D0}"/>
              </a:ext>
            </a:extLst>
          </p:cNvPr>
          <p:cNvSpPr txBox="1">
            <a:spLocks/>
          </p:cNvSpPr>
          <p:nvPr/>
        </p:nvSpPr>
        <p:spPr>
          <a:xfrm>
            <a:off x="409303" y="5157438"/>
            <a:ext cx="6288795" cy="31544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br>
              <a:rPr lang="da-DK" sz="1600" dirty="0">
                <a:latin typeface="Arial Black" panose="020B0A04020102020204" pitchFamily="34" charset="0"/>
                <a:cs typeface="Arial" panose="020B0604020202020204" pitchFamily="34" charset="0"/>
              </a:rPr>
            </a:br>
            <a:br>
              <a:rPr lang="da-DK" sz="1600" dirty="0">
                <a:latin typeface="Arial Black" panose="020B0A04020102020204" pitchFamily="34" charset="0"/>
                <a:cs typeface="Arial" panose="020B0604020202020204" pitchFamily="34" charset="0"/>
              </a:rPr>
            </a:br>
            <a:r>
              <a:rPr lang="da-DK" sz="1100" i="0" u="none" strike="noStrike" baseline="0" dirty="0">
                <a:solidFill>
                  <a:srgbClr val="000000"/>
                </a:solidFill>
                <a:latin typeface="Arial" panose="020B0604020202020204" pitchFamily="34" charset="0"/>
                <a:cs typeface="Arial" panose="020B0604020202020204" pitchFamily="34" charset="0"/>
              </a:rPr>
              <a:t>Forløbet har bidraget til godt humør, bedre trivsel og mere livsglæde blandt borgerne.</a:t>
            </a:r>
          </a:p>
          <a:p>
            <a:pPr marL="0" indent="0" algn="l">
              <a:buNone/>
            </a:pPr>
            <a:r>
              <a:rPr lang="da-DK" sz="1100" i="0" u="none" strike="noStrike" baseline="0" dirty="0">
                <a:solidFill>
                  <a:srgbClr val="000000"/>
                </a:solidFill>
                <a:latin typeface="Arial" panose="020B0604020202020204" pitchFamily="34" charset="0"/>
                <a:cs typeface="Arial" panose="020B0604020202020204" pitchFamily="34" charset="0"/>
              </a:rPr>
              <a:t>Musikken har haft en stor betydning for borgernes motivation og glæde i forløbet. </a:t>
            </a:r>
          </a:p>
          <a:p>
            <a:pPr marL="0" indent="0" algn="l">
              <a:buNone/>
            </a:pPr>
            <a:r>
              <a:rPr lang="da-DK" sz="1100" i="0" u="none" strike="noStrike" baseline="0" dirty="0">
                <a:solidFill>
                  <a:srgbClr val="000000"/>
                </a:solidFill>
                <a:latin typeface="Arial" panose="020B0604020202020204" pitchFamily="34" charset="0"/>
                <a:cs typeface="Arial" panose="020B0604020202020204" pitchFamily="34" charset="0"/>
              </a:rPr>
              <a:t>Borgerne har oplevet, at de i et vist omfang er kommet tættere på deres mål via RGM-forløbet.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Det sociale samvær har medført, at nogle af borgerne beskriver, at de har følt sig mindre ensomme og isoleret. Der er en formodning om, at det sociale aspekt har haft en stor betydning for borgernes oplevelse af et godt og meningsfuldt tilbud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Personalet på </a:t>
            </a:r>
            <a:r>
              <a:rPr lang="da-DK" sz="1100" i="0" u="none" strike="noStrike" baseline="0" dirty="0" err="1">
                <a:solidFill>
                  <a:srgbClr val="000000"/>
                </a:solidFill>
                <a:latin typeface="Arial" panose="020B0604020202020204" pitchFamily="34" charset="0"/>
                <a:cs typeface="Arial" panose="020B0604020202020204" pitchFamily="34" charset="0"/>
              </a:rPr>
              <a:t>Neurocenteret</a:t>
            </a:r>
            <a:r>
              <a:rPr lang="da-DK" sz="1100" i="0" u="none" strike="noStrike" baseline="0" dirty="0">
                <a:solidFill>
                  <a:srgbClr val="000000"/>
                </a:solidFill>
                <a:latin typeface="Arial" panose="020B0604020202020204" pitchFamily="34" charset="0"/>
                <a:cs typeface="Arial" panose="020B0604020202020204" pitchFamily="34" charset="0"/>
              </a:rPr>
              <a:t> vurderer, at RGM kan være med til at optimere det samlede rehabiliteringsforløb for borgerne, da RGM bidrager med et helhedsorienteret perspektiv (kombination af balance og hjernetræningshold). </a:t>
            </a:r>
            <a:endParaRPr lang="da-DK" sz="11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Der har været et velfungerende samarbejde mellem </a:t>
            </a:r>
            <a:r>
              <a:rPr lang="da-DK" sz="1100" i="0" u="none" strike="noStrike" baseline="0" dirty="0" err="1">
                <a:solidFill>
                  <a:srgbClr val="000000"/>
                </a:solidFill>
                <a:latin typeface="Arial" panose="020B0604020202020204" pitchFamily="34" charset="0"/>
                <a:cs typeface="Arial" panose="020B0604020202020204" pitchFamily="34" charset="0"/>
              </a:rPr>
              <a:t>Neurocenteret</a:t>
            </a:r>
            <a:r>
              <a:rPr lang="da-DK" sz="1100" i="0" u="none" strike="noStrike" baseline="0" dirty="0">
                <a:solidFill>
                  <a:srgbClr val="000000"/>
                </a:solidFill>
                <a:latin typeface="Arial" panose="020B0604020202020204" pitchFamily="34" charset="0"/>
                <a:cs typeface="Arial" panose="020B0604020202020204" pitchFamily="34" charset="0"/>
              </a:rPr>
              <a:t> og Musikskolen, hvor </a:t>
            </a:r>
            <a:r>
              <a:rPr lang="da-DK" sz="1100" i="0" u="none" strike="noStrike" baseline="0" dirty="0" err="1">
                <a:solidFill>
                  <a:srgbClr val="000000"/>
                </a:solidFill>
                <a:latin typeface="Arial" panose="020B0604020202020204" pitchFamily="34" charset="0"/>
                <a:cs typeface="Arial" panose="020B0604020202020204" pitchFamily="34" charset="0"/>
              </a:rPr>
              <a:t>Neurocenteret</a:t>
            </a:r>
            <a:r>
              <a:rPr lang="da-DK" sz="1100" i="0" u="none" strike="noStrike" baseline="0" dirty="0">
                <a:solidFill>
                  <a:srgbClr val="000000"/>
                </a:solidFill>
                <a:latin typeface="Arial" panose="020B0604020202020204" pitchFamily="34" charset="0"/>
                <a:cs typeface="Arial" panose="020B0604020202020204" pitchFamily="34" charset="0"/>
              </a:rPr>
              <a:t> har stået for al praktikken og Musikskolen har stået for undervisningen.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Formidlingen af forløbet var vanskeligt for </a:t>
            </a:r>
            <a:r>
              <a:rPr lang="da-DK" sz="1100" i="0" u="none" strike="noStrike" baseline="0" dirty="0" err="1">
                <a:solidFill>
                  <a:srgbClr val="000000"/>
                </a:solidFill>
                <a:latin typeface="Arial" panose="020B0604020202020204" pitchFamily="34" charset="0"/>
                <a:cs typeface="Arial" panose="020B0604020202020204" pitchFamily="34" charset="0"/>
              </a:rPr>
              <a:t>Neurocenteret</a:t>
            </a:r>
            <a:r>
              <a:rPr lang="da-DK" sz="1100" i="0" u="none" strike="noStrike" baseline="0" dirty="0">
                <a:solidFill>
                  <a:srgbClr val="000000"/>
                </a:solidFill>
                <a:latin typeface="Arial" panose="020B0604020202020204" pitchFamily="34" charset="0"/>
                <a:cs typeface="Arial" panose="020B0604020202020204" pitchFamily="34" charset="0"/>
              </a:rPr>
              <a:t> ifm. rekrutteringen, men rekrutteringen var alligevel succesfuld, da der kun var to, som takkede nej.</a:t>
            </a:r>
          </a:p>
        </p:txBody>
      </p:sp>
      <p:sp>
        <p:nvSpPr>
          <p:cNvPr id="28" name="Tekstfelt 27">
            <a:extLst>
              <a:ext uri="{FF2B5EF4-FFF2-40B4-BE49-F238E27FC236}">
                <a16:creationId xmlns:a16="http://schemas.microsoft.com/office/drawing/2014/main" id="{3853D659-13AD-418F-A49B-09F0EFFFFBD6}"/>
              </a:ext>
            </a:extLst>
          </p:cNvPr>
          <p:cNvSpPr txBox="1"/>
          <p:nvPr/>
        </p:nvSpPr>
        <p:spPr>
          <a:xfrm>
            <a:off x="149250" y="5578818"/>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1</a:t>
            </a:r>
          </a:p>
        </p:txBody>
      </p:sp>
      <p:sp>
        <p:nvSpPr>
          <p:cNvPr id="31" name="Tekstfelt 30">
            <a:extLst>
              <a:ext uri="{FF2B5EF4-FFF2-40B4-BE49-F238E27FC236}">
                <a16:creationId xmlns:a16="http://schemas.microsoft.com/office/drawing/2014/main" id="{6ACBFB06-436C-4792-B1FF-3CACF8F080A8}"/>
              </a:ext>
            </a:extLst>
          </p:cNvPr>
          <p:cNvSpPr txBox="1"/>
          <p:nvPr/>
        </p:nvSpPr>
        <p:spPr>
          <a:xfrm>
            <a:off x="144326" y="5825284"/>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2</a:t>
            </a:r>
          </a:p>
        </p:txBody>
      </p:sp>
      <p:sp>
        <p:nvSpPr>
          <p:cNvPr id="32" name="Tekstfelt 31">
            <a:extLst>
              <a:ext uri="{FF2B5EF4-FFF2-40B4-BE49-F238E27FC236}">
                <a16:creationId xmlns:a16="http://schemas.microsoft.com/office/drawing/2014/main" id="{6F47C179-EDC2-48BC-95F0-FF61FB34EF69}"/>
              </a:ext>
            </a:extLst>
          </p:cNvPr>
          <p:cNvSpPr txBox="1"/>
          <p:nvPr/>
        </p:nvSpPr>
        <p:spPr>
          <a:xfrm>
            <a:off x="149250" y="6084807"/>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3</a:t>
            </a:r>
          </a:p>
        </p:txBody>
      </p:sp>
      <p:sp>
        <p:nvSpPr>
          <p:cNvPr id="33" name="Tekstfelt 32">
            <a:extLst>
              <a:ext uri="{FF2B5EF4-FFF2-40B4-BE49-F238E27FC236}">
                <a16:creationId xmlns:a16="http://schemas.microsoft.com/office/drawing/2014/main" id="{A3569F20-5FD7-48EB-A037-49F3BF225560}"/>
              </a:ext>
            </a:extLst>
          </p:cNvPr>
          <p:cNvSpPr txBox="1"/>
          <p:nvPr/>
        </p:nvSpPr>
        <p:spPr>
          <a:xfrm>
            <a:off x="144326" y="6342911"/>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4</a:t>
            </a:r>
          </a:p>
        </p:txBody>
      </p:sp>
      <p:sp>
        <p:nvSpPr>
          <p:cNvPr id="34" name="Tekstfelt 33">
            <a:extLst>
              <a:ext uri="{FF2B5EF4-FFF2-40B4-BE49-F238E27FC236}">
                <a16:creationId xmlns:a16="http://schemas.microsoft.com/office/drawing/2014/main" id="{9B1CACC3-C079-43DD-AC1B-3FB67B580B9E}"/>
              </a:ext>
            </a:extLst>
          </p:cNvPr>
          <p:cNvSpPr txBox="1"/>
          <p:nvPr/>
        </p:nvSpPr>
        <p:spPr>
          <a:xfrm>
            <a:off x="136524" y="6894402"/>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5</a:t>
            </a:r>
          </a:p>
        </p:txBody>
      </p:sp>
      <p:sp>
        <p:nvSpPr>
          <p:cNvPr id="35" name="Tekstfelt 34">
            <a:extLst>
              <a:ext uri="{FF2B5EF4-FFF2-40B4-BE49-F238E27FC236}">
                <a16:creationId xmlns:a16="http://schemas.microsoft.com/office/drawing/2014/main" id="{F5D33260-A09A-4B5B-B152-9492EF9D9F79}"/>
              </a:ext>
            </a:extLst>
          </p:cNvPr>
          <p:cNvSpPr txBox="1"/>
          <p:nvPr/>
        </p:nvSpPr>
        <p:spPr>
          <a:xfrm>
            <a:off x="149250" y="7456802"/>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6</a:t>
            </a:r>
          </a:p>
        </p:txBody>
      </p:sp>
      <p:sp>
        <p:nvSpPr>
          <p:cNvPr id="36" name="Tekstfelt 35">
            <a:extLst>
              <a:ext uri="{FF2B5EF4-FFF2-40B4-BE49-F238E27FC236}">
                <a16:creationId xmlns:a16="http://schemas.microsoft.com/office/drawing/2014/main" id="{32FF25A7-6DA2-4E30-A05A-C627E1092E1F}"/>
              </a:ext>
            </a:extLst>
          </p:cNvPr>
          <p:cNvSpPr txBox="1"/>
          <p:nvPr/>
        </p:nvSpPr>
        <p:spPr>
          <a:xfrm>
            <a:off x="154174" y="7852389"/>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7</a:t>
            </a:r>
          </a:p>
        </p:txBody>
      </p:sp>
      <p:sp>
        <p:nvSpPr>
          <p:cNvPr id="26" name="Tekstfelt 25">
            <a:extLst>
              <a:ext uri="{FF2B5EF4-FFF2-40B4-BE49-F238E27FC236}">
                <a16:creationId xmlns:a16="http://schemas.microsoft.com/office/drawing/2014/main" id="{FE7FE563-8044-4F92-BEC3-6CA73F93E772}"/>
              </a:ext>
            </a:extLst>
          </p:cNvPr>
          <p:cNvSpPr txBox="1"/>
          <p:nvPr/>
        </p:nvSpPr>
        <p:spPr>
          <a:xfrm>
            <a:off x="5544492" y="8672127"/>
            <a:ext cx="1000103" cy="215444"/>
          </a:xfrm>
          <a:prstGeom prst="rect">
            <a:avLst/>
          </a:prstGeom>
          <a:noFill/>
        </p:spPr>
        <p:txBody>
          <a:bodyPr wrap="square" rtlCol="0">
            <a:spAutoFit/>
          </a:bodyPr>
          <a:lstStyle/>
          <a:p>
            <a:pPr algn="r"/>
            <a:r>
              <a:rPr lang="da-DK" sz="800" dirty="0">
                <a:solidFill>
                  <a:schemeClr val="tx1">
                    <a:lumMod val="95000"/>
                    <a:lumOff val="5000"/>
                  </a:schemeClr>
                </a:solidFill>
                <a:latin typeface="Arial Black" panose="020B0A04020102020204" pitchFamily="34" charset="0"/>
              </a:rPr>
              <a:t>1 | 2</a:t>
            </a:r>
          </a:p>
        </p:txBody>
      </p:sp>
      <p:sp>
        <p:nvSpPr>
          <p:cNvPr id="25" name="Rektangel 24">
            <a:extLst>
              <a:ext uri="{FF2B5EF4-FFF2-40B4-BE49-F238E27FC236}">
                <a16:creationId xmlns:a16="http://schemas.microsoft.com/office/drawing/2014/main" id="{AA8FFF9B-5884-4120-BD77-A51682098CF3}"/>
              </a:ext>
            </a:extLst>
          </p:cNvPr>
          <p:cNvSpPr/>
          <p:nvPr/>
        </p:nvSpPr>
        <p:spPr>
          <a:xfrm>
            <a:off x="4610099" y="2011380"/>
            <a:ext cx="1992717" cy="32558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9" name="Tekstfelt 28">
            <a:extLst>
              <a:ext uri="{FF2B5EF4-FFF2-40B4-BE49-F238E27FC236}">
                <a16:creationId xmlns:a16="http://schemas.microsoft.com/office/drawing/2014/main" id="{7CA67CBA-FE43-4EB5-AF82-19EF139C6577}"/>
              </a:ext>
            </a:extLst>
          </p:cNvPr>
          <p:cNvSpPr txBox="1"/>
          <p:nvPr/>
        </p:nvSpPr>
        <p:spPr>
          <a:xfrm>
            <a:off x="4668322" y="2068784"/>
            <a:ext cx="1876273" cy="2800767"/>
          </a:xfrm>
          <a:prstGeom prst="rect">
            <a:avLst/>
          </a:prstGeom>
          <a:noFill/>
        </p:spPr>
        <p:txBody>
          <a:bodyPr wrap="square" rtlCol="0">
            <a:spAutoFit/>
          </a:bodyPr>
          <a:lstStyle/>
          <a:p>
            <a:pPr algn="ctr"/>
            <a:r>
              <a:rPr lang="da-DK" sz="1100" dirty="0">
                <a:latin typeface="Arial Black" panose="020B0A04020102020204" pitchFamily="34" charset="0"/>
              </a:rPr>
              <a:t>VARIGHED</a:t>
            </a:r>
            <a:endParaRPr lang="da-DK" sz="1400" dirty="0">
              <a:latin typeface="Arial Black" panose="020B0A04020102020204" pitchFamily="34" charset="0"/>
            </a:endParaRPr>
          </a:p>
          <a:p>
            <a:pPr algn="ctr"/>
            <a:r>
              <a:rPr lang="da-DK" sz="1100" dirty="0">
                <a:latin typeface="Arial" panose="020B0604020202020204" pitchFamily="34" charset="0"/>
                <a:cs typeface="Arial" panose="020B0604020202020204" pitchFamily="34" charset="0"/>
              </a:rPr>
              <a:t>06.11.20 </a:t>
            </a:r>
            <a:r>
              <a:rPr lang="da-DK" sz="1100" dirty="0">
                <a:latin typeface="Arial" panose="020B0604020202020204" pitchFamily="34" charset="0"/>
                <a:cs typeface="Arial" panose="020B0604020202020204" pitchFamily="34" charset="0"/>
                <a:sym typeface="Wingdings" panose="05000000000000000000" pitchFamily="2" charset="2"/>
              </a:rPr>
              <a:t> 11.12.20</a:t>
            </a:r>
            <a:br>
              <a:rPr lang="da-DK" sz="1100" dirty="0">
                <a:latin typeface="Arial" panose="020B0604020202020204" pitchFamily="34" charset="0"/>
                <a:cs typeface="Arial" panose="020B0604020202020204" pitchFamily="34" charset="0"/>
                <a:sym typeface="Wingdings" panose="05000000000000000000" pitchFamily="2" charset="2"/>
              </a:rPr>
            </a:br>
            <a:br>
              <a:rPr lang="da-DK" sz="1100" dirty="0">
                <a:latin typeface="Arial" panose="020B0604020202020204" pitchFamily="34" charset="0"/>
                <a:cs typeface="Arial" panose="020B0604020202020204" pitchFamily="34" charset="0"/>
                <a:sym typeface="Wingdings" panose="05000000000000000000" pitchFamily="2" charset="2"/>
              </a:rPr>
            </a:br>
            <a:r>
              <a:rPr lang="da-DK" sz="1100" dirty="0">
                <a:latin typeface="Arial" panose="020B0604020202020204" pitchFamily="34" charset="0"/>
                <a:cs typeface="Arial" panose="020B0604020202020204" pitchFamily="34" charset="0"/>
                <a:sym typeface="Wingdings" panose="05000000000000000000" pitchFamily="2" charset="2"/>
              </a:rPr>
              <a:t>Forløbet bestod af én undervisningsgang om ugen af 1,5 times varighed</a:t>
            </a:r>
          </a:p>
          <a:p>
            <a:pPr algn="ctr"/>
            <a:endParaRPr lang="da-DK" sz="1100"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algn="ctr"/>
            <a:r>
              <a:rPr lang="da-DK" sz="1100" dirty="0">
                <a:latin typeface="Arial Black" panose="020B0A04020102020204" pitchFamily="34" charset="0"/>
              </a:rPr>
              <a:t>HVOR</a:t>
            </a:r>
            <a:endParaRPr lang="da-DK" sz="1400" dirty="0">
              <a:latin typeface="Arial Black" panose="020B0A04020102020204" pitchFamily="34" charset="0"/>
            </a:endParaRPr>
          </a:p>
          <a:p>
            <a:pPr algn="ctr"/>
            <a:r>
              <a:rPr lang="da-DK" sz="1100" dirty="0" err="1">
                <a:latin typeface="Arial" panose="020B0604020202020204" pitchFamily="34" charset="0"/>
                <a:cs typeface="Arial" panose="020B0604020202020204" pitchFamily="34" charset="0"/>
              </a:rPr>
              <a:t>Neurocenteret</a:t>
            </a:r>
            <a:r>
              <a:rPr lang="da-DK" sz="1100" dirty="0">
                <a:latin typeface="Arial" panose="020B0604020202020204" pitchFamily="34" charset="0"/>
                <a:cs typeface="Arial" panose="020B0604020202020204" pitchFamily="34" charset="0"/>
              </a:rPr>
              <a:t>, Aarhus Kommune</a:t>
            </a:r>
            <a:endParaRPr lang="da-DK" sz="1100" dirty="0">
              <a:latin typeface="Arial" panose="020B0604020202020204" pitchFamily="34" charset="0"/>
              <a:cs typeface="Arial" panose="020B0604020202020204" pitchFamily="34" charset="0"/>
              <a:sym typeface="Wingdings" panose="05000000000000000000" pitchFamily="2" charset="2"/>
            </a:endParaRPr>
          </a:p>
          <a:p>
            <a:pPr algn="ctr"/>
            <a:endParaRPr lang="da-DK" sz="1100"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algn="ctr"/>
            <a:r>
              <a:rPr lang="da-DK" sz="1100" dirty="0">
                <a:latin typeface="Arial Black" panose="020B0A04020102020204" pitchFamily="34" charset="0"/>
              </a:rPr>
              <a:t>PARTNERE</a:t>
            </a:r>
            <a:endParaRPr lang="da-DK" sz="1400" dirty="0">
              <a:latin typeface="Arial Black" panose="020B0A04020102020204" pitchFamily="34" charset="0"/>
            </a:endParaRPr>
          </a:p>
          <a:p>
            <a:pPr algn="ctr"/>
            <a:r>
              <a:rPr lang="da-DK" sz="1100" dirty="0">
                <a:latin typeface="Arial" panose="020B0604020202020204" pitchFamily="34" charset="0"/>
                <a:cs typeface="Arial" panose="020B0604020202020204" pitchFamily="34" charset="0"/>
              </a:rPr>
              <a:t>Sundhed og Omsorg, Aarhus Kommune</a:t>
            </a:r>
          </a:p>
          <a:p>
            <a:pPr algn="ctr"/>
            <a:endParaRPr lang="da-DK" sz="1100" dirty="0">
              <a:latin typeface="Arial" panose="020B0604020202020204" pitchFamily="34" charset="0"/>
              <a:cs typeface="Arial" panose="020B0604020202020204" pitchFamily="34" charset="0"/>
            </a:endParaRPr>
          </a:p>
          <a:p>
            <a:pPr algn="ctr"/>
            <a:r>
              <a:rPr lang="da-DK" sz="1100" dirty="0">
                <a:latin typeface="Arial" panose="020B0604020202020204" pitchFamily="34" charset="0"/>
                <a:cs typeface="Arial" panose="020B0604020202020204" pitchFamily="34" charset="0"/>
              </a:rPr>
              <a:t>Aarhus Musikskole</a:t>
            </a:r>
            <a:endParaRPr lang="da-DK" sz="1400" dirty="0">
              <a:solidFill>
                <a:schemeClr val="bg1"/>
              </a:solidFill>
              <a:latin typeface="Arial Black" panose="020B0A04020102020204" pitchFamily="34" charset="0"/>
            </a:endParaRPr>
          </a:p>
        </p:txBody>
      </p:sp>
      <p:pic>
        <p:nvPicPr>
          <p:cNvPr id="30" name="Billede 29" descr="Et billede, der indeholder papirvare, konvolut&#10;&#10;Automatisk genereret beskrivelse">
            <a:extLst>
              <a:ext uri="{FF2B5EF4-FFF2-40B4-BE49-F238E27FC236}">
                <a16:creationId xmlns:a16="http://schemas.microsoft.com/office/drawing/2014/main" id="{C5397A00-7C61-4A32-8B0C-590AE7D51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415" y="4856947"/>
            <a:ext cx="1041267" cy="965426"/>
          </a:xfrm>
          <a:prstGeom prst="rect">
            <a:avLst/>
          </a:prstGeom>
        </p:spPr>
      </p:pic>
      <p:sp>
        <p:nvSpPr>
          <p:cNvPr id="51" name="Rektangel 50">
            <a:extLst>
              <a:ext uri="{FF2B5EF4-FFF2-40B4-BE49-F238E27FC236}">
                <a16:creationId xmlns:a16="http://schemas.microsoft.com/office/drawing/2014/main" id="{D3CF169F-E953-4F5C-BCDD-AE91889DA065}"/>
              </a:ext>
            </a:extLst>
          </p:cNvPr>
          <p:cNvSpPr/>
          <p:nvPr/>
        </p:nvSpPr>
        <p:spPr>
          <a:xfrm>
            <a:off x="4610101" y="1666887"/>
            <a:ext cx="1992717" cy="350057"/>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id="{94934B91-14F6-4869-80D3-835B461D66AA}"/>
              </a:ext>
            </a:extLst>
          </p:cNvPr>
          <p:cNvSpPr txBox="1"/>
          <p:nvPr/>
        </p:nvSpPr>
        <p:spPr>
          <a:xfrm>
            <a:off x="4668322" y="1696794"/>
            <a:ext cx="1876273" cy="307777"/>
          </a:xfrm>
          <a:prstGeom prst="rect">
            <a:avLst/>
          </a:prstGeom>
          <a:noFill/>
        </p:spPr>
        <p:txBody>
          <a:bodyPr wrap="square" rtlCol="0">
            <a:spAutoFit/>
          </a:bodyPr>
          <a:lstStyle/>
          <a:p>
            <a:pPr algn="ctr"/>
            <a:r>
              <a:rPr lang="da-DK" sz="1400" dirty="0">
                <a:solidFill>
                  <a:schemeClr val="bg1"/>
                </a:solidFill>
                <a:latin typeface="Arial Black" panose="020B0A04020102020204" pitchFamily="34" charset="0"/>
              </a:rPr>
              <a:t>FAKTA</a:t>
            </a:r>
          </a:p>
        </p:txBody>
      </p:sp>
      <p:sp>
        <p:nvSpPr>
          <p:cNvPr id="45" name="Rektangel 44">
            <a:extLst>
              <a:ext uri="{FF2B5EF4-FFF2-40B4-BE49-F238E27FC236}">
                <a16:creationId xmlns:a16="http://schemas.microsoft.com/office/drawing/2014/main" id="{7AE74D4A-E2DB-460C-83E6-55683947D28C}"/>
              </a:ext>
            </a:extLst>
          </p:cNvPr>
          <p:cNvSpPr/>
          <p:nvPr/>
        </p:nvSpPr>
        <p:spPr>
          <a:xfrm>
            <a:off x="4865284" y="123549"/>
            <a:ext cx="1992716" cy="30840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6" name="Titel 1">
            <a:extLst>
              <a:ext uri="{FF2B5EF4-FFF2-40B4-BE49-F238E27FC236}">
                <a16:creationId xmlns:a16="http://schemas.microsoft.com/office/drawing/2014/main" id="{B019B76F-B6D1-4B5F-BFC8-5B7B5F39F823}"/>
              </a:ext>
            </a:extLst>
          </p:cNvPr>
          <p:cNvSpPr>
            <a:spLocks noGrp="1"/>
          </p:cNvSpPr>
          <p:nvPr>
            <p:ph type="title"/>
          </p:nvPr>
        </p:nvSpPr>
        <p:spPr>
          <a:xfrm>
            <a:off x="4742118" y="102722"/>
            <a:ext cx="2092526" cy="350060"/>
          </a:xfrm>
        </p:spPr>
        <p:txBody>
          <a:bodyPr>
            <a:noAutofit/>
          </a:bodyPr>
          <a:lstStyle/>
          <a:p>
            <a:pPr algn="r"/>
            <a:r>
              <a:rPr lang="da-DK" sz="1050" b="1" dirty="0">
                <a:solidFill>
                  <a:schemeClr val="bg1"/>
                </a:solidFill>
                <a:latin typeface="Arial Black" panose="020B0A04020102020204" pitchFamily="34" charset="0"/>
                <a:cs typeface="Arial" panose="020B0604020202020204" pitchFamily="34" charset="0"/>
              </a:rPr>
              <a:t>EVALUERINGSRAPPORT</a:t>
            </a:r>
          </a:p>
        </p:txBody>
      </p:sp>
      <p:cxnSp>
        <p:nvCxnSpPr>
          <p:cNvPr id="38" name="Lige forbindelse 37">
            <a:extLst>
              <a:ext uri="{FF2B5EF4-FFF2-40B4-BE49-F238E27FC236}">
                <a16:creationId xmlns:a16="http://schemas.microsoft.com/office/drawing/2014/main" id="{E60AEBFB-51BF-45E7-A5ED-8712AA735C0E}"/>
              </a:ext>
            </a:extLst>
          </p:cNvPr>
          <p:cNvCxnSpPr>
            <a:cxnSpLocks/>
          </p:cNvCxnSpPr>
          <p:nvPr/>
        </p:nvCxnSpPr>
        <p:spPr>
          <a:xfrm flipH="1">
            <a:off x="907026" y="8773388"/>
            <a:ext cx="5080819" cy="6461"/>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39" name="Billede 38">
            <a:extLst>
              <a:ext uri="{FF2B5EF4-FFF2-40B4-BE49-F238E27FC236}">
                <a16:creationId xmlns:a16="http://schemas.microsoft.com/office/drawing/2014/main" id="{FDFD55ED-1B8B-4189-AF2A-D0ABCC4BF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74" y="8489292"/>
            <a:ext cx="587028" cy="544272"/>
          </a:xfrm>
          <a:prstGeom prst="rect">
            <a:avLst/>
          </a:prstGeom>
        </p:spPr>
      </p:pic>
    </p:spTree>
    <p:extLst>
      <p:ext uri="{BB962C8B-B14F-4D97-AF65-F5344CB8AC3E}">
        <p14:creationId xmlns:p14="http://schemas.microsoft.com/office/powerpoint/2010/main" val="176427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FC5B4DD6-9C2C-445D-8026-D710740B855D}"/>
              </a:ext>
            </a:extLst>
          </p:cNvPr>
          <p:cNvSpPr/>
          <p:nvPr/>
        </p:nvSpPr>
        <p:spPr>
          <a:xfrm>
            <a:off x="4593365" y="1587756"/>
            <a:ext cx="2110626" cy="2798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BC89606-DD67-4BB0-866D-C8FD5ADC3F7A}"/>
              </a:ext>
            </a:extLst>
          </p:cNvPr>
          <p:cNvSpPr/>
          <p:nvPr/>
        </p:nvSpPr>
        <p:spPr>
          <a:xfrm>
            <a:off x="143320" y="1578870"/>
            <a:ext cx="2110626" cy="2798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8" name="Grafik 57" descr="Smilende ansigt med massiv udfyldning med massiv udfyldning">
            <a:extLst>
              <a:ext uri="{FF2B5EF4-FFF2-40B4-BE49-F238E27FC236}">
                <a16:creationId xmlns:a16="http://schemas.microsoft.com/office/drawing/2014/main" id="{839B3F2D-D31B-4F79-99D9-92F2E0538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196" y="1180636"/>
            <a:ext cx="675155" cy="675155"/>
          </a:xfrm>
          <a:prstGeom prst="rect">
            <a:avLst/>
          </a:prstGeom>
        </p:spPr>
      </p:pic>
      <p:sp>
        <p:nvSpPr>
          <p:cNvPr id="43" name="Rektangel 42">
            <a:extLst>
              <a:ext uri="{FF2B5EF4-FFF2-40B4-BE49-F238E27FC236}">
                <a16:creationId xmlns:a16="http://schemas.microsoft.com/office/drawing/2014/main" id="{52ED67DB-9924-4060-936D-E0832B71F458}"/>
              </a:ext>
            </a:extLst>
          </p:cNvPr>
          <p:cNvSpPr/>
          <p:nvPr/>
        </p:nvSpPr>
        <p:spPr>
          <a:xfrm>
            <a:off x="2382906" y="1587756"/>
            <a:ext cx="2110626" cy="2798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indhold 2">
            <a:extLst>
              <a:ext uri="{FF2B5EF4-FFF2-40B4-BE49-F238E27FC236}">
                <a16:creationId xmlns:a16="http://schemas.microsoft.com/office/drawing/2014/main" id="{9F655ECF-E9A0-4C3E-9674-19C5110EC723}"/>
              </a:ext>
            </a:extLst>
          </p:cNvPr>
          <p:cNvSpPr txBox="1">
            <a:spLocks/>
          </p:cNvSpPr>
          <p:nvPr/>
        </p:nvSpPr>
        <p:spPr>
          <a:xfrm>
            <a:off x="144326" y="504842"/>
            <a:ext cx="6568413" cy="12517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600" dirty="0">
                <a:latin typeface="Arial Black" panose="020B0A04020102020204" pitchFamily="34" charset="0"/>
              </a:rPr>
              <a:t>DE VIGTIGSTE FUND</a:t>
            </a:r>
            <a:br>
              <a:rPr lang="da-DK" sz="1600" dirty="0">
                <a:latin typeface="Arial Black" panose="020B0A04020102020204" pitchFamily="34" charset="0"/>
              </a:rPr>
            </a:br>
            <a:r>
              <a:rPr lang="da-DK" sz="1100" dirty="0">
                <a:solidFill>
                  <a:srgbClr val="000000"/>
                </a:solidFill>
                <a:latin typeface="Arial" panose="020B0604020202020204" pitchFamily="34" charset="0"/>
                <a:cs typeface="Arial" panose="020B0604020202020204" pitchFamily="34" charset="0"/>
              </a:rPr>
              <a:t>De deltagende borgere beretter om de effekter, forløbet har haft for dem. De kan grupperes under tre overordnede overskrifter:</a:t>
            </a:r>
            <a:endParaRPr lang="da-DK" sz="1200" dirty="0">
              <a:solidFill>
                <a:srgbClr val="000000"/>
              </a:solidFill>
              <a:latin typeface="Arial" panose="020B0604020202020204" pitchFamily="34" charset="0"/>
              <a:cs typeface="Arial" panose="020B0604020202020204" pitchFamily="34" charset="0"/>
            </a:endParaRPr>
          </a:p>
        </p:txBody>
      </p:sp>
      <p:pic>
        <p:nvPicPr>
          <p:cNvPr id="23" name="Grafik 22" descr="Bullseye med massiv udfyldning">
            <a:extLst>
              <a:ext uri="{FF2B5EF4-FFF2-40B4-BE49-F238E27FC236}">
                <a16:creationId xmlns:a16="http://schemas.microsoft.com/office/drawing/2014/main" id="{F245E615-DDA6-40F2-9997-F30B3A23C6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1422" y="1177921"/>
            <a:ext cx="675156" cy="675156"/>
          </a:xfrm>
          <a:prstGeom prst="rect">
            <a:avLst/>
          </a:prstGeom>
        </p:spPr>
      </p:pic>
      <p:pic>
        <p:nvPicPr>
          <p:cNvPr id="38" name="Grafik 37" descr="Noder med massiv udfyldning">
            <a:extLst>
              <a:ext uri="{FF2B5EF4-FFF2-40B4-BE49-F238E27FC236}">
                <a16:creationId xmlns:a16="http://schemas.microsoft.com/office/drawing/2014/main" id="{A180721C-7B88-421D-B8A7-C5B28E7656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5608" y="1184482"/>
            <a:ext cx="646140" cy="646140"/>
          </a:xfrm>
          <a:prstGeom prst="rect">
            <a:avLst/>
          </a:prstGeom>
        </p:spPr>
      </p:pic>
      <p:sp>
        <p:nvSpPr>
          <p:cNvPr id="39" name="Tekstfelt 38">
            <a:extLst>
              <a:ext uri="{FF2B5EF4-FFF2-40B4-BE49-F238E27FC236}">
                <a16:creationId xmlns:a16="http://schemas.microsoft.com/office/drawing/2014/main" id="{4CB17F80-B419-4AA9-96DF-D1DA0CDC4D1F}"/>
              </a:ext>
            </a:extLst>
          </p:cNvPr>
          <p:cNvSpPr txBox="1"/>
          <p:nvPr/>
        </p:nvSpPr>
        <p:spPr>
          <a:xfrm>
            <a:off x="691518" y="1147076"/>
            <a:ext cx="360338" cy="338554"/>
          </a:xfrm>
          <a:prstGeom prst="rect">
            <a:avLst/>
          </a:prstGeom>
          <a:noFill/>
        </p:spPr>
        <p:txBody>
          <a:bodyPr wrap="square" rtlCol="0">
            <a:spAutoFit/>
          </a:bodyPr>
          <a:lstStyle/>
          <a:p>
            <a:pPr algn="ctr"/>
            <a:r>
              <a:rPr lang="da-DK" sz="1600" dirty="0">
                <a:solidFill>
                  <a:srgbClr val="FF0066"/>
                </a:solidFill>
                <a:latin typeface="Arial Black" panose="020B0A04020102020204" pitchFamily="34" charset="0"/>
              </a:rPr>
              <a:t>1</a:t>
            </a:r>
          </a:p>
        </p:txBody>
      </p:sp>
      <p:sp>
        <p:nvSpPr>
          <p:cNvPr id="40" name="Tekstfelt 39">
            <a:extLst>
              <a:ext uri="{FF2B5EF4-FFF2-40B4-BE49-F238E27FC236}">
                <a16:creationId xmlns:a16="http://schemas.microsoft.com/office/drawing/2014/main" id="{E0A828B4-5CE9-4B24-BC10-A98438125F49}"/>
              </a:ext>
            </a:extLst>
          </p:cNvPr>
          <p:cNvSpPr txBox="1"/>
          <p:nvPr/>
        </p:nvSpPr>
        <p:spPr>
          <a:xfrm>
            <a:off x="2828144" y="1147076"/>
            <a:ext cx="360338" cy="338554"/>
          </a:xfrm>
          <a:prstGeom prst="rect">
            <a:avLst/>
          </a:prstGeom>
          <a:noFill/>
        </p:spPr>
        <p:txBody>
          <a:bodyPr wrap="square" rtlCol="0">
            <a:spAutoFit/>
          </a:bodyPr>
          <a:lstStyle/>
          <a:p>
            <a:pPr algn="ctr"/>
            <a:r>
              <a:rPr lang="da-DK" sz="1600" dirty="0">
                <a:solidFill>
                  <a:srgbClr val="FF0066"/>
                </a:solidFill>
                <a:latin typeface="Arial Black" panose="020B0A04020102020204" pitchFamily="34" charset="0"/>
              </a:rPr>
              <a:t>2</a:t>
            </a:r>
          </a:p>
        </p:txBody>
      </p:sp>
      <p:sp>
        <p:nvSpPr>
          <p:cNvPr id="41" name="Tekstfelt 40">
            <a:extLst>
              <a:ext uri="{FF2B5EF4-FFF2-40B4-BE49-F238E27FC236}">
                <a16:creationId xmlns:a16="http://schemas.microsoft.com/office/drawing/2014/main" id="{8822EE63-E0A2-45F9-B7AB-5BDF827EC643}"/>
              </a:ext>
            </a:extLst>
          </p:cNvPr>
          <p:cNvSpPr txBox="1"/>
          <p:nvPr/>
        </p:nvSpPr>
        <p:spPr>
          <a:xfrm>
            <a:off x="5128750" y="1148370"/>
            <a:ext cx="360338" cy="338554"/>
          </a:xfrm>
          <a:prstGeom prst="rect">
            <a:avLst/>
          </a:prstGeom>
          <a:noFill/>
        </p:spPr>
        <p:txBody>
          <a:bodyPr wrap="square" rtlCol="0">
            <a:spAutoFit/>
          </a:bodyPr>
          <a:lstStyle/>
          <a:p>
            <a:pPr algn="ctr"/>
            <a:r>
              <a:rPr lang="da-DK" sz="1600" dirty="0">
                <a:solidFill>
                  <a:srgbClr val="FF0066"/>
                </a:solidFill>
                <a:latin typeface="Arial Black" panose="020B0A04020102020204" pitchFamily="34" charset="0"/>
              </a:rPr>
              <a:t>3</a:t>
            </a:r>
          </a:p>
        </p:txBody>
      </p:sp>
      <p:sp>
        <p:nvSpPr>
          <p:cNvPr id="45" name="Tekstfelt 44">
            <a:extLst>
              <a:ext uri="{FF2B5EF4-FFF2-40B4-BE49-F238E27FC236}">
                <a16:creationId xmlns:a16="http://schemas.microsoft.com/office/drawing/2014/main" id="{5005AD5B-D5C7-4070-811E-7C9DC6C0D9AA}"/>
              </a:ext>
            </a:extLst>
          </p:cNvPr>
          <p:cNvSpPr txBox="1"/>
          <p:nvPr/>
        </p:nvSpPr>
        <p:spPr>
          <a:xfrm>
            <a:off x="142875" y="1839538"/>
            <a:ext cx="2110626" cy="2462213"/>
          </a:xfrm>
          <a:prstGeom prst="rect">
            <a:avLst/>
          </a:prstGeom>
          <a:noFill/>
        </p:spPr>
        <p:txBody>
          <a:bodyPr wrap="square" rtlCol="0">
            <a:spAutoFit/>
          </a:bodyPr>
          <a:lstStyle/>
          <a:p>
            <a:pPr algn="ctr"/>
            <a:r>
              <a:rPr lang="da-DK" sz="1200" dirty="0">
                <a:latin typeface="Arial Black" panose="020B0A04020102020204" pitchFamily="34" charset="0"/>
                <a:cs typeface="Arial" panose="020B0604020202020204" pitchFamily="34" charset="0"/>
              </a:rPr>
              <a:t>Humør og livsglæde</a:t>
            </a:r>
          </a:p>
          <a:p>
            <a:pPr algn="ctr"/>
            <a:r>
              <a:rPr lang="da-DK" sz="1100" b="0" i="0" u="none" strike="noStrike" baseline="0" dirty="0">
                <a:solidFill>
                  <a:srgbClr val="000000"/>
                </a:solidFill>
                <a:latin typeface="Arial" panose="020B0604020202020204" pitchFamily="34" charset="0"/>
                <a:cs typeface="Arial" panose="020B0604020202020204" pitchFamily="34" charset="0"/>
              </a:rPr>
              <a:t>Alle borgerne giver udtryk for, at deres deltagelse i forløbet har påvirket deres humør på en positiv måde, samt at forløbet har haft en positiv indvirkning på deres livskvalitet overordnet set. </a:t>
            </a:r>
            <a:br>
              <a:rPr lang="da-DK" sz="1100" b="0" i="0" u="none" strike="noStrike" baseline="0" dirty="0">
                <a:solidFill>
                  <a:srgbClr val="000000"/>
                </a:solidFill>
                <a:latin typeface="Arial" panose="020B0604020202020204" pitchFamily="34" charset="0"/>
                <a:cs typeface="Arial" panose="020B0604020202020204" pitchFamily="34" charset="0"/>
              </a:rPr>
            </a:br>
            <a:br>
              <a:rPr lang="da-DK" sz="1100" b="0" i="0" u="none" strike="noStrike" baseline="0" dirty="0">
                <a:solidFill>
                  <a:srgbClr val="000000"/>
                </a:solidFill>
                <a:latin typeface="Arial" panose="020B0604020202020204" pitchFamily="34" charset="0"/>
                <a:cs typeface="Arial" panose="020B0604020202020204" pitchFamily="34" charset="0"/>
              </a:rPr>
            </a:br>
            <a:r>
              <a:rPr lang="da-DK" sz="1100" b="0" i="0" u="none" strike="noStrike" baseline="0" dirty="0">
                <a:solidFill>
                  <a:srgbClr val="000000"/>
                </a:solidFill>
                <a:latin typeface="Arial" panose="020B0604020202020204" pitchFamily="34" charset="0"/>
                <a:cs typeface="Arial" panose="020B0604020202020204" pitchFamily="34" charset="0"/>
              </a:rPr>
              <a:t>Borgerne oplever både glæde, når de mødes og er sammen, men også når de selv sætter musik på derhjemme og laver øvelserne. </a:t>
            </a:r>
            <a:endParaRPr lang="da-DK" dirty="0">
              <a:latin typeface="Arial" panose="020B0604020202020204" pitchFamily="34" charset="0"/>
              <a:cs typeface="Arial" panose="020B0604020202020204" pitchFamily="34" charset="0"/>
            </a:endParaRPr>
          </a:p>
        </p:txBody>
      </p:sp>
      <p:sp>
        <p:nvSpPr>
          <p:cNvPr id="46" name="Tekstfelt 45">
            <a:extLst>
              <a:ext uri="{FF2B5EF4-FFF2-40B4-BE49-F238E27FC236}">
                <a16:creationId xmlns:a16="http://schemas.microsoft.com/office/drawing/2014/main" id="{0739C40D-3129-4D6E-BFFE-C8046A3EEDAD}"/>
              </a:ext>
            </a:extLst>
          </p:cNvPr>
          <p:cNvSpPr txBox="1"/>
          <p:nvPr/>
        </p:nvSpPr>
        <p:spPr>
          <a:xfrm>
            <a:off x="2410200" y="1838788"/>
            <a:ext cx="2110626" cy="2477601"/>
          </a:xfrm>
          <a:prstGeom prst="rect">
            <a:avLst/>
          </a:prstGeom>
          <a:noFill/>
        </p:spPr>
        <p:txBody>
          <a:bodyPr wrap="square" rtlCol="0">
            <a:spAutoFit/>
          </a:bodyPr>
          <a:lstStyle/>
          <a:p>
            <a:pPr algn="ctr"/>
            <a:r>
              <a:rPr lang="da-DK" sz="1200" dirty="0">
                <a:latin typeface="Arial Black" panose="020B0A04020102020204" pitchFamily="34" charset="0"/>
                <a:cs typeface="Arial" panose="020B0604020202020204" pitchFamily="34" charset="0"/>
              </a:rPr>
              <a:t>Tættere på egne mål</a:t>
            </a:r>
          </a:p>
          <a:p>
            <a:pPr algn="ctr"/>
            <a:r>
              <a:rPr lang="da-DK" sz="1100" b="0" i="0" u="none" strike="noStrike" baseline="0" dirty="0">
                <a:solidFill>
                  <a:srgbClr val="000000"/>
                </a:solidFill>
                <a:latin typeface="Arial" panose="020B0604020202020204" pitchFamily="34" charset="0"/>
                <a:cs typeface="Arial" panose="020B0604020202020204" pitchFamily="34" charset="0"/>
              </a:rPr>
              <a:t>Alle borgerne siger, at forløbet har haft en indvirkning på, at de er kommet tættere på at opnå deres mål. </a:t>
            </a:r>
            <a:br>
              <a:rPr lang="da-DK" sz="1100" b="0" i="0" u="none" strike="noStrike" baseline="0" dirty="0">
                <a:solidFill>
                  <a:srgbClr val="000000"/>
                </a:solidFill>
                <a:latin typeface="Arial" panose="020B0604020202020204" pitchFamily="34" charset="0"/>
                <a:cs typeface="Arial" panose="020B0604020202020204" pitchFamily="34" charset="0"/>
              </a:rPr>
            </a:br>
            <a:br>
              <a:rPr lang="da-DK" sz="1100" b="0" i="0" u="none" strike="noStrike" baseline="0" dirty="0">
                <a:solidFill>
                  <a:srgbClr val="000000"/>
                </a:solidFill>
                <a:latin typeface="Arial" panose="020B0604020202020204" pitchFamily="34" charset="0"/>
                <a:cs typeface="Arial" panose="020B0604020202020204" pitchFamily="34" charset="0"/>
              </a:rPr>
            </a:br>
            <a:r>
              <a:rPr lang="da-DK" sz="1100" b="0" i="0" u="none" strike="noStrike" baseline="0" dirty="0">
                <a:solidFill>
                  <a:srgbClr val="000000"/>
                </a:solidFill>
                <a:latin typeface="Arial" panose="020B0604020202020204" pitchFamily="34" charset="0"/>
                <a:cs typeface="Arial" panose="020B0604020202020204" pitchFamily="34" charset="0"/>
              </a:rPr>
              <a:t>Generelt giver borgerne udtryk for, at de har fået gang i flere bevægelser, og at deres koordinationsevner er forbedret. En borger nævner, at forløbet har bidraget til, at signalerne fra hjernen i højere grad når ud i kroppen. </a:t>
            </a:r>
            <a:endParaRPr lang="da-DK" dirty="0">
              <a:latin typeface="Arial" panose="020B0604020202020204" pitchFamily="34" charset="0"/>
              <a:cs typeface="Arial" panose="020B0604020202020204" pitchFamily="34" charset="0"/>
            </a:endParaRPr>
          </a:p>
        </p:txBody>
      </p:sp>
      <p:sp>
        <p:nvSpPr>
          <p:cNvPr id="50" name="Tekstfelt 49">
            <a:extLst>
              <a:ext uri="{FF2B5EF4-FFF2-40B4-BE49-F238E27FC236}">
                <a16:creationId xmlns:a16="http://schemas.microsoft.com/office/drawing/2014/main" id="{B8B7B8E6-A7BF-4C83-B83E-4407B2E33079}"/>
              </a:ext>
            </a:extLst>
          </p:cNvPr>
          <p:cNvSpPr txBox="1"/>
          <p:nvPr/>
        </p:nvSpPr>
        <p:spPr>
          <a:xfrm>
            <a:off x="4593365" y="1838787"/>
            <a:ext cx="2110626" cy="2308324"/>
          </a:xfrm>
          <a:prstGeom prst="rect">
            <a:avLst/>
          </a:prstGeom>
          <a:noFill/>
        </p:spPr>
        <p:txBody>
          <a:bodyPr wrap="square" rtlCol="0">
            <a:spAutoFit/>
          </a:bodyPr>
          <a:lstStyle/>
          <a:p>
            <a:pPr algn="ctr"/>
            <a:r>
              <a:rPr lang="da-DK" sz="1200" dirty="0">
                <a:latin typeface="Arial Black" panose="020B0A04020102020204" pitchFamily="34" charset="0"/>
                <a:cs typeface="Arial" panose="020B0604020202020204" pitchFamily="34" charset="0"/>
              </a:rPr>
              <a:t>Musik øger motivation</a:t>
            </a:r>
          </a:p>
          <a:p>
            <a:pPr algn="ctr"/>
            <a:r>
              <a:rPr lang="da-DK" sz="1100" b="0" i="0" u="none" strike="noStrike" baseline="0" dirty="0">
                <a:solidFill>
                  <a:srgbClr val="000000"/>
                </a:solidFill>
                <a:latin typeface="Arial" panose="020B0604020202020204" pitchFamily="34" charset="0"/>
                <a:cs typeface="Arial" panose="020B0604020202020204" pitchFamily="34" charset="0"/>
              </a:rPr>
              <a:t>To af borgerne siger, at de ikke er musikinteresserede, men at de stadig syntes, at forløbet var motiverende og interessant. </a:t>
            </a:r>
          </a:p>
          <a:p>
            <a:pPr algn="ctr"/>
            <a:endParaRPr lang="da-DK" sz="1100" dirty="0">
              <a:solidFill>
                <a:srgbClr val="000000"/>
              </a:solidFill>
              <a:latin typeface="Arial" panose="020B0604020202020204" pitchFamily="34" charset="0"/>
              <a:cs typeface="Arial" panose="020B0604020202020204" pitchFamily="34" charset="0"/>
            </a:endParaRPr>
          </a:p>
          <a:p>
            <a:pPr algn="ctr"/>
            <a:r>
              <a:rPr lang="da-DK" sz="1100" b="0" i="0" u="none" strike="noStrike" baseline="0" dirty="0">
                <a:solidFill>
                  <a:srgbClr val="000000"/>
                </a:solidFill>
                <a:latin typeface="Arial" panose="020B0604020202020204" pitchFamily="34" charset="0"/>
                <a:cs typeface="Arial" panose="020B0604020202020204" pitchFamily="34" charset="0"/>
              </a:rPr>
              <a:t>De to andre borgere siger, at de er meget musikinteresserede. En af borgerne giver udtryk for, at musikken bidrager til godt humør. </a:t>
            </a:r>
            <a:endParaRPr lang="da-DK" dirty="0">
              <a:latin typeface="Arial" panose="020B0604020202020204" pitchFamily="34" charset="0"/>
              <a:cs typeface="Arial" panose="020B0604020202020204" pitchFamily="34" charset="0"/>
            </a:endParaRPr>
          </a:p>
        </p:txBody>
      </p:sp>
      <p:sp>
        <p:nvSpPr>
          <p:cNvPr id="56" name="Pladsholder til indhold 2">
            <a:extLst>
              <a:ext uri="{FF2B5EF4-FFF2-40B4-BE49-F238E27FC236}">
                <a16:creationId xmlns:a16="http://schemas.microsoft.com/office/drawing/2014/main" id="{67E129B1-2022-4884-B639-2369C9F4FE2A}"/>
              </a:ext>
            </a:extLst>
          </p:cNvPr>
          <p:cNvSpPr txBox="1">
            <a:spLocks/>
          </p:cNvSpPr>
          <p:nvPr/>
        </p:nvSpPr>
        <p:spPr>
          <a:xfrm>
            <a:off x="144326" y="4764302"/>
            <a:ext cx="6568413" cy="21240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600" dirty="0">
                <a:latin typeface="Arial Black" panose="020B0A04020102020204" pitchFamily="34" charset="0"/>
              </a:rPr>
              <a:t>GODE RÅD TIL ANDRE DER VIL I GANG</a:t>
            </a:r>
            <a:br>
              <a:rPr lang="da-DK" sz="1600" dirty="0">
                <a:latin typeface="Arial Black" panose="020B0A04020102020204" pitchFamily="34" charset="0"/>
              </a:rPr>
            </a:br>
            <a:endParaRPr lang="da-DK" sz="1100" dirty="0">
              <a:solidFill>
                <a:srgbClr val="000000"/>
              </a:solidFill>
              <a:latin typeface="Arial" panose="020B0604020202020204" pitchFamily="34" charset="0"/>
              <a:cs typeface="Arial" panose="020B0604020202020204" pitchFamily="34" charset="0"/>
            </a:endParaRPr>
          </a:p>
        </p:txBody>
      </p:sp>
      <p:sp>
        <p:nvSpPr>
          <p:cNvPr id="59" name="Pladsholder til indhold 2">
            <a:extLst>
              <a:ext uri="{FF2B5EF4-FFF2-40B4-BE49-F238E27FC236}">
                <a16:creationId xmlns:a16="http://schemas.microsoft.com/office/drawing/2014/main" id="{A7755D82-68E6-48FE-8FBF-03DBC0CF4865}"/>
              </a:ext>
            </a:extLst>
          </p:cNvPr>
          <p:cNvSpPr txBox="1">
            <a:spLocks/>
          </p:cNvSpPr>
          <p:nvPr/>
        </p:nvSpPr>
        <p:spPr>
          <a:xfrm>
            <a:off x="144326" y="6723086"/>
            <a:ext cx="3376222" cy="15493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600" dirty="0">
                <a:latin typeface="Arial Black" panose="020B0A04020102020204" pitchFamily="34" charset="0"/>
              </a:rPr>
              <a:t>VIL DU VIDE MERE?</a:t>
            </a:r>
            <a:br>
              <a:rPr lang="da-DK" sz="1600" dirty="0">
                <a:latin typeface="Arial Black" panose="020B0A04020102020204" pitchFamily="34" charset="0"/>
              </a:rPr>
            </a:br>
            <a:r>
              <a:rPr lang="da-DK" sz="1100" dirty="0">
                <a:solidFill>
                  <a:srgbClr val="000000"/>
                </a:solidFill>
                <a:latin typeface="Arial" panose="020B0604020202020204" pitchFamily="34" charset="0"/>
                <a:cs typeface="Arial" panose="020B0604020202020204" pitchFamily="34" charset="0"/>
              </a:rPr>
              <a:t>Dette er en sammenfatning af den fulde evalueringsrapport, som du kan læse </a:t>
            </a:r>
            <a:r>
              <a:rPr lang="da-DK" sz="1100" u="sng" dirty="0">
                <a:solidFill>
                  <a:srgbClr val="1139DE"/>
                </a:solidFill>
                <a:highlight>
                  <a:srgbClr val="FFFF00"/>
                </a:highlight>
                <a:latin typeface="Arial" panose="020B0604020202020204" pitchFamily="34" charset="0"/>
                <a:cs typeface="Arial" panose="020B0604020202020204" pitchFamily="34" charset="0"/>
              </a:rPr>
              <a:t>her</a:t>
            </a:r>
            <a:r>
              <a:rPr lang="da-DK" sz="1100" dirty="0">
                <a:solidFill>
                  <a:srgbClr val="000000"/>
                </a:solidFill>
                <a:highlight>
                  <a:srgbClr val="FFFF00"/>
                </a:highlight>
                <a:latin typeface="Arial" panose="020B0604020202020204" pitchFamily="34" charset="0"/>
                <a:cs typeface="Arial" panose="020B0604020202020204" pitchFamily="34" charset="0"/>
              </a:rPr>
              <a:t>.</a:t>
            </a:r>
          </a:p>
          <a:p>
            <a:pPr marL="0" indent="0">
              <a:buNone/>
            </a:pPr>
            <a:r>
              <a:rPr lang="da-DK" sz="1100" dirty="0">
                <a:solidFill>
                  <a:srgbClr val="000000"/>
                </a:solidFill>
                <a:latin typeface="Arial" panose="020B0604020202020204" pitchFamily="34" charset="0"/>
                <a:cs typeface="Arial" panose="020B0604020202020204" pitchFamily="34" charset="0"/>
              </a:rPr>
              <a:t>Du kan finde mere viden om RGM </a:t>
            </a:r>
            <a:r>
              <a:rPr lang="da-DK" sz="1100" u="sng" dirty="0">
                <a:solidFill>
                  <a:srgbClr val="1139DE"/>
                </a:solidFill>
                <a:highlight>
                  <a:srgbClr val="FFFF00"/>
                </a:highlight>
                <a:latin typeface="Arial" panose="020B0604020202020204" pitchFamily="34" charset="0"/>
                <a:cs typeface="Arial" panose="020B0604020202020204" pitchFamily="34" charset="0"/>
              </a:rPr>
              <a:t>her</a:t>
            </a:r>
            <a:r>
              <a:rPr lang="da-DK" sz="1100" dirty="0">
                <a:solidFill>
                  <a:srgbClr val="000000"/>
                </a:solidFill>
                <a:highlight>
                  <a:srgbClr val="FFFF00"/>
                </a:highlight>
                <a:latin typeface="Arial" panose="020B0604020202020204" pitchFamily="34" charset="0"/>
                <a:cs typeface="Arial" panose="020B0604020202020204" pitchFamily="34" charset="0"/>
              </a:rPr>
              <a:t>.</a:t>
            </a:r>
          </a:p>
          <a:p>
            <a:pPr marL="0" indent="0">
              <a:buNone/>
            </a:pPr>
            <a:r>
              <a:rPr lang="da-DK" sz="1100" dirty="0">
                <a:solidFill>
                  <a:srgbClr val="000000"/>
                </a:solidFill>
                <a:latin typeface="Arial" panose="020B0604020202020204" pitchFamily="34" charset="0"/>
                <a:cs typeface="Arial" panose="020B0604020202020204" pitchFamily="34" charset="0"/>
              </a:rPr>
              <a:t>Har du spørgsmål til prøvehandlingen eller evalueringen, kan du henvende dig til </a:t>
            </a:r>
            <a:r>
              <a:rPr lang="da-DK" sz="1100" dirty="0">
                <a:solidFill>
                  <a:srgbClr val="000000"/>
                </a:solidFill>
                <a:highlight>
                  <a:srgbClr val="FFFF00"/>
                </a:highlight>
                <a:latin typeface="Arial" panose="020B0604020202020204" pitchFamily="34" charset="0"/>
                <a:cs typeface="Arial" panose="020B0604020202020204" pitchFamily="34" charset="0"/>
              </a:rPr>
              <a:t>X på mail: </a:t>
            </a:r>
            <a:r>
              <a:rPr lang="da-DK" sz="1100" dirty="0">
                <a:solidFill>
                  <a:srgbClr val="000000"/>
                </a:solidFill>
                <a:highlight>
                  <a:srgbClr val="FFFF00"/>
                </a:highlight>
                <a:latin typeface="Arial" panose="020B0604020202020204" pitchFamily="34" charset="0"/>
                <a:cs typeface="Arial" panose="020B0604020202020204" pitchFamily="34" charset="0"/>
                <a:hlinkClick r:id="rId9"/>
              </a:rPr>
              <a:t>xxx@aarhus.dk</a:t>
            </a:r>
            <a:r>
              <a:rPr lang="da-DK" sz="1100" dirty="0">
                <a:solidFill>
                  <a:srgbClr val="000000"/>
                </a:solidFill>
                <a:highlight>
                  <a:srgbClr val="FFFF00"/>
                </a:highlight>
                <a:latin typeface="Arial" panose="020B0604020202020204" pitchFamily="34" charset="0"/>
                <a:cs typeface="Arial" panose="020B0604020202020204" pitchFamily="34" charset="0"/>
              </a:rPr>
              <a:t>. </a:t>
            </a:r>
            <a:endParaRPr lang="da-DK" sz="1200" dirty="0">
              <a:solidFill>
                <a:srgbClr val="000000"/>
              </a:solidFill>
              <a:highlight>
                <a:srgbClr val="FFFF00"/>
              </a:highlight>
              <a:latin typeface="Arial" panose="020B0604020202020204" pitchFamily="34" charset="0"/>
              <a:cs typeface="Arial" panose="020B0604020202020204" pitchFamily="34" charset="0"/>
            </a:endParaRPr>
          </a:p>
        </p:txBody>
      </p:sp>
      <p:sp>
        <p:nvSpPr>
          <p:cNvPr id="62" name="Rektangel 61">
            <a:extLst>
              <a:ext uri="{FF2B5EF4-FFF2-40B4-BE49-F238E27FC236}">
                <a16:creationId xmlns:a16="http://schemas.microsoft.com/office/drawing/2014/main" id="{D85FEDB6-B349-4CE1-8EF4-E968439A09A6}"/>
              </a:ext>
            </a:extLst>
          </p:cNvPr>
          <p:cNvSpPr/>
          <p:nvPr/>
        </p:nvSpPr>
        <p:spPr>
          <a:xfrm>
            <a:off x="3615198" y="6753158"/>
            <a:ext cx="2912804" cy="1466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felt 62">
            <a:extLst>
              <a:ext uri="{FF2B5EF4-FFF2-40B4-BE49-F238E27FC236}">
                <a16:creationId xmlns:a16="http://schemas.microsoft.com/office/drawing/2014/main" id="{3EB421E2-F07A-4810-B377-6C8B55A4AB4D}"/>
              </a:ext>
            </a:extLst>
          </p:cNvPr>
          <p:cNvSpPr txBox="1"/>
          <p:nvPr/>
        </p:nvSpPr>
        <p:spPr>
          <a:xfrm>
            <a:off x="3734449" y="6508554"/>
            <a:ext cx="486875" cy="707886"/>
          </a:xfrm>
          <a:prstGeom prst="rect">
            <a:avLst/>
          </a:prstGeom>
          <a:noFill/>
        </p:spPr>
        <p:txBody>
          <a:bodyPr wrap="square">
            <a:spAutoFit/>
          </a:bodyPr>
          <a:lstStyle/>
          <a:p>
            <a:pPr marL="0" indent="0">
              <a:buNone/>
            </a:pPr>
            <a:r>
              <a:rPr lang="da-DK" sz="4000" dirty="0">
                <a:solidFill>
                  <a:srgbClr val="FF0066"/>
                </a:solidFill>
                <a:latin typeface="Arial Black" panose="020B0A04020102020204" pitchFamily="34" charset="0"/>
              </a:rPr>
              <a:t>”</a:t>
            </a:r>
            <a:endParaRPr lang="da-DK" sz="4000" dirty="0">
              <a:solidFill>
                <a:srgbClr val="FF0066"/>
              </a:solidFill>
              <a:latin typeface="Arial Black" panose="020B0A04020102020204" pitchFamily="34" charset="0"/>
              <a:cs typeface="Arial" panose="020B0604020202020204" pitchFamily="34" charset="0"/>
            </a:endParaRPr>
          </a:p>
        </p:txBody>
      </p:sp>
      <p:sp>
        <p:nvSpPr>
          <p:cNvPr id="64" name="Tekstfelt 63">
            <a:extLst>
              <a:ext uri="{FF2B5EF4-FFF2-40B4-BE49-F238E27FC236}">
                <a16:creationId xmlns:a16="http://schemas.microsoft.com/office/drawing/2014/main" id="{4558E3CE-6CC5-455A-9099-5BBFDB8CE7BD}"/>
              </a:ext>
            </a:extLst>
          </p:cNvPr>
          <p:cNvSpPr txBox="1"/>
          <p:nvPr/>
        </p:nvSpPr>
        <p:spPr>
          <a:xfrm>
            <a:off x="5986628" y="7965510"/>
            <a:ext cx="486875" cy="707886"/>
          </a:xfrm>
          <a:prstGeom prst="rect">
            <a:avLst/>
          </a:prstGeom>
          <a:noFill/>
        </p:spPr>
        <p:txBody>
          <a:bodyPr wrap="square">
            <a:spAutoFit/>
          </a:bodyPr>
          <a:lstStyle/>
          <a:p>
            <a:pPr marL="0" indent="0">
              <a:buNone/>
            </a:pPr>
            <a:r>
              <a:rPr lang="da-DK" sz="4000" dirty="0">
                <a:solidFill>
                  <a:srgbClr val="FF0066"/>
                </a:solidFill>
                <a:latin typeface="Arial Black" panose="020B0A04020102020204" pitchFamily="34" charset="0"/>
              </a:rPr>
              <a:t>”</a:t>
            </a:r>
            <a:endParaRPr lang="da-DK" sz="4000" dirty="0">
              <a:solidFill>
                <a:srgbClr val="FF0066"/>
              </a:solidFill>
              <a:latin typeface="Arial Black" panose="020B0A04020102020204" pitchFamily="34" charset="0"/>
              <a:cs typeface="Arial" panose="020B0604020202020204" pitchFamily="34" charset="0"/>
            </a:endParaRPr>
          </a:p>
        </p:txBody>
      </p:sp>
      <p:sp>
        <p:nvSpPr>
          <p:cNvPr id="65" name="Tekstfelt 64">
            <a:extLst>
              <a:ext uri="{FF2B5EF4-FFF2-40B4-BE49-F238E27FC236}">
                <a16:creationId xmlns:a16="http://schemas.microsoft.com/office/drawing/2014/main" id="{07EA932A-F3C5-400B-829B-EF6219D7A4B1}"/>
              </a:ext>
            </a:extLst>
          </p:cNvPr>
          <p:cNvSpPr txBox="1"/>
          <p:nvPr/>
        </p:nvSpPr>
        <p:spPr>
          <a:xfrm>
            <a:off x="3734449" y="6882236"/>
            <a:ext cx="2696524" cy="1061829"/>
          </a:xfrm>
          <a:prstGeom prst="rect">
            <a:avLst/>
          </a:prstGeom>
          <a:noFill/>
        </p:spPr>
        <p:txBody>
          <a:bodyPr wrap="square" rtlCol="0">
            <a:spAutoFit/>
          </a:bodyPr>
          <a:lstStyle/>
          <a:p>
            <a:r>
              <a:rPr lang="da-DK" sz="1050" b="0" i="1" u="none" strike="noStrike" baseline="0" dirty="0">
                <a:solidFill>
                  <a:srgbClr val="000000"/>
                </a:solidFill>
                <a:latin typeface="Arial" panose="020B0604020202020204" pitchFamily="34" charset="0"/>
                <a:cs typeface="Arial" panose="020B0604020202020204" pitchFamily="34" charset="0"/>
              </a:rPr>
              <a:t>”Man går meget glad herfra. Netop det sociale samvær med andre har gjort mig glad.”</a:t>
            </a:r>
            <a:endParaRPr lang="da-DK" sz="1050" dirty="0">
              <a:solidFill>
                <a:srgbClr val="000000"/>
              </a:solidFill>
              <a:latin typeface="Arial" panose="020B0604020202020204" pitchFamily="34" charset="0"/>
              <a:cs typeface="Arial" panose="020B0604020202020204" pitchFamily="34" charset="0"/>
            </a:endParaRPr>
          </a:p>
          <a:p>
            <a:br>
              <a:rPr lang="da-DK" sz="1050" b="0" i="1" u="none" strike="noStrike" baseline="0" dirty="0">
                <a:solidFill>
                  <a:srgbClr val="000000"/>
                </a:solidFill>
                <a:latin typeface="Arial" panose="020B0604020202020204" pitchFamily="34" charset="0"/>
                <a:cs typeface="Arial" panose="020B0604020202020204" pitchFamily="34" charset="0"/>
              </a:rPr>
            </a:br>
            <a:r>
              <a:rPr lang="da-DK" sz="1050" b="0" i="1" u="none" strike="noStrike" baseline="0" dirty="0">
                <a:solidFill>
                  <a:srgbClr val="000000"/>
                </a:solidFill>
                <a:latin typeface="Arial" panose="020B0604020202020204" pitchFamily="34" charset="0"/>
                <a:cs typeface="Arial" panose="020B0604020202020204" pitchFamily="34" charset="0"/>
              </a:rPr>
              <a:t>”Det var en sjov oplevelse, jeg så frem til det hver uge.” </a:t>
            </a:r>
            <a:endParaRPr lang="da-DK" sz="1050" i="1" u="none" strike="noStrike" baseline="0" dirty="0">
              <a:solidFill>
                <a:srgbClr val="000000"/>
              </a:solidFill>
              <a:latin typeface="Arial" panose="020B0604020202020204" pitchFamily="34" charset="0"/>
              <a:cs typeface="Arial" panose="020B0604020202020204" pitchFamily="34" charset="0"/>
            </a:endParaRPr>
          </a:p>
        </p:txBody>
      </p:sp>
      <p:sp>
        <p:nvSpPr>
          <p:cNvPr id="66" name="Pladsholder til indhold 2">
            <a:extLst>
              <a:ext uri="{FF2B5EF4-FFF2-40B4-BE49-F238E27FC236}">
                <a16:creationId xmlns:a16="http://schemas.microsoft.com/office/drawing/2014/main" id="{480DEE31-6BA1-41B9-9E20-09AA7F8E02BC}"/>
              </a:ext>
            </a:extLst>
          </p:cNvPr>
          <p:cNvSpPr txBox="1">
            <a:spLocks/>
          </p:cNvSpPr>
          <p:nvPr/>
        </p:nvSpPr>
        <p:spPr>
          <a:xfrm>
            <a:off x="4375995" y="7932463"/>
            <a:ext cx="1783927" cy="263822"/>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100" b="1" dirty="0">
                <a:solidFill>
                  <a:srgbClr val="000000"/>
                </a:solidFill>
                <a:latin typeface="Arial Black" panose="020B0A04020102020204" pitchFamily="34" charset="0"/>
                <a:cs typeface="Arial" panose="020B0604020202020204" pitchFamily="34" charset="0"/>
              </a:rPr>
              <a:t>- Borgernes udtalelser</a:t>
            </a:r>
            <a:endParaRPr lang="da-DK" sz="1200" b="1" dirty="0">
              <a:solidFill>
                <a:srgbClr val="000000"/>
              </a:solidFill>
              <a:latin typeface="Arial Black" panose="020B0A04020102020204" pitchFamily="34" charset="0"/>
              <a:cs typeface="Arial" panose="020B0604020202020204" pitchFamily="34" charset="0"/>
            </a:endParaRPr>
          </a:p>
        </p:txBody>
      </p:sp>
      <p:sp>
        <p:nvSpPr>
          <p:cNvPr id="67" name="Tekstfelt 66">
            <a:extLst>
              <a:ext uri="{FF2B5EF4-FFF2-40B4-BE49-F238E27FC236}">
                <a16:creationId xmlns:a16="http://schemas.microsoft.com/office/drawing/2014/main" id="{11F52C55-6B70-4D9D-9CE8-BFCDB52258D6}"/>
              </a:ext>
            </a:extLst>
          </p:cNvPr>
          <p:cNvSpPr txBox="1"/>
          <p:nvPr/>
        </p:nvSpPr>
        <p:spPr>
          <a:xfrm>
            <a:off x="118832" y="5083741"/>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1</a:t>
            </a:r>
          </a:p>
        </p:txBody>
      </p:sp>
      <p:sp>
        <p:nvSpPr>
          <p:cNvPr id="68" name="Tekstfelt 67">
            <a:extLst>
              <a:ext uri="{FF2B5EF4-FFF2-40B4-BE49-F238E27FC236}">
                <a16:creationId xmlns:a16="http://schemas.microsoft.com/office/drawing/2014/main" id="{BF6258D5-02D8-434A-8959-782C8784AB83}"/>
              </a:ext>
            </a:extLst>
          </p:cNvPr>
          <p:cNvSpPr txBox="1"/>
          <p:nvPr/>
        </p:nvSpPr>
        <p:spPr>
          <a:xfrm>
            <a:off x="113908" y="5330207"/>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2</a:t>
            </a:r>
          </a:p>
        </p:txBody>
      </p:sp>
      <p:sp>
        <p:nvSpPr>
          <p:cNvPr id="69" name="Tekstfelt 68">
            <a:extLst>
              <a:ext uri="{FF2B5EF4-FFF2-40B4-BE49-F238E27FC236}">
                <a16:creationId xmlns:a16="http://schemas.microsoft.com/office/drawing/2014/main" id="{DEC6915B-8421-43BA-8703-D1DDC0DB5FA6}"/>
              </a:ext>
            </a:extLst>
          </p:cNvPr>
          <p:cNvSpPr txBox="1"/>
          <p:nvPr/>
        </p:nvSpPr>
        <p:spPr>
          <a:xfrm>
            <a:off x="118832" y="5589730"/>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3</a:t>
            </a:r>
          </a:p>
        </p:txBody>
      </p:sp>
      <p:sp>
        <p:nvSpPr>
          <p:cNvPr id="70" name="Pladsholder til indhold 2">
            <a:extLst>
              <a:ext uri="{FF2B5EF4-FFF2-40B4-BE49-F238E27FC236}">
                <a16:creationId xmlns:a16="http://schemas.microsoft.com/office/drawing/2014/main" id="{CEFDA6EE-A856-4A1F-AC23-44783A29A8A9}"/>
              </a:ext>
            </a:extLst>
          </p:cNvPr>
          <p:cNvSpPr txBox="1">
            <a:spLocks/>
          </p:cNvSpPr>
          <p:nvPr/>
        </p:nvSpPr>
        <p:spPr>
          <a:xfrm>
            <a:off x="388141" y="5096355"/>
            <a:ext cx="6568413" cy="21240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Forløbet kan med fordel afprøves med flere deltagere.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Der kan med fordel arbejdes mere målrettet med formidling af forløbet.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Der kan med fordel laves tests, der mere målrettet belyser, hvorvidt forløbet har haft en direkte indvirkning på, om borgerne er kommet tættere på deres mål. </a:t>
            </a:r>
          </a:p>
          <a:p>
            <a:pPr marL="0" indent="0">
              <a:buNone/>
            </a:pPr>
            <a:r>
              <a:rPr lang="da-DK" sz="1100" i="0" u="none" strike="noStrike" baseline="0" dirty="0">
                <a:solidFill>
                  <a:srgbClr val="000000"/>
                </a:solidFill>
                <a:latin typeface="Arial" panose="020B0604020202020204" pitchFamily="34" charset="0"/>
                <a:cs typeface="Arial" panose="020B0604020202020204" pitchFamily="34" charset="0"/>
              </a:rPr>
              <a:t>Gennem screening af borgerne ved opstart og afslutning kan der mere præcist siges noget om udviklingen i borgers trivsel og livskvalitet.  </a:t>
            </a:r>
            <a:endParaRPr lang="da-DK" sz="1100" dirty="0">
              <a:solidFill>
                <a:srgbClr val="000000"/>
              </a:solidFill>
              <a:latin typeface="Arial" panose="020B0604020202020204" pitchFamily="34" charset="0"/>
              <a:cs typeface="Arial" panose="020B0604020202020204" pitchFamily="34" charset="0"/>
            </a:endParaRPr>
          </a:p>
        </p:txBody>
      </p:sp>
      <p:sp>
        <p:nvSpPr>
          <p:cNvPr id="71" name="Tekstfelt 70">
            <a:extLst>
              <a:ext uri="{FF2B5EF4-FFF2-40B4-BE49-F238E27FC236}">
                <a16:creationId xmlns:a16="http://schemas.microsoft.com/office/drawing/2014/main" id="{A3B6A9CA-2707-4B0B-AE8A-52B312A50E88}"/>
              </a:ext>
            </a:extLst>
          </p:cNvPr>
          <p:cNvSpPr txBox="1"/>
          <p:nvPr/>
        </p:nvSpPr>
        <p:spPr>
          <a:xfrm>
            <a:off x="123756" y="5992200"/>
            <a:ext cx="360338" cy="276999"/>
          </a:xfrm>
          <a:prstGeom prst="rect">
            <a:avLst/>
          </a:prstGeom>
          <a:noFill/>
        </p:spPr>
        <p:txBody>
          <a:bodyPr wrap="square" rtlCol="0">
            <a:spAutoFit/>
          </a:bodyPr>
          <a:lstStyle/>
          <a:p>
            <a:pPr algn="ctr"/>
            <a:r>
              <a:rPr lang="da-DK" sz="1200" dirty="0">
                <a:solidFill>
                  <a:srgbClr val="FF0066"/>
                </a:solidFill>
                <a:latin typeface="Arial Black" panose="020B0A04020102020204" pitchFamily="34" charset="0"/>
              </a:rPr>
              <a:t>4</a:t>
            </a:r>
          </a:p>
        </p:txBody>
      </p:sp>
      <p:sp>
        <p:nvSpPr>
          <p:cNvPr id="55" name="Rektangel 54">
            <a:extLst>
              <a:ext uri="{FF2B5EF4-FFF2-40B4-BE49-F238E27FC236}">
                <a16:creationId xmlns:a16="http://schemas.microsoft.com/office/drawing/2014/main" id="{7F586C14-B241-4118-A657-844F0958CE3F}"/>
              </a:ext>
            </a:extLst>
          </p:cNvPr>
          <p:cNvSpPr/>
          <p:nvPr/>
        </p:nvSpPr>
        <p:spPr>
          <a:xfrm>
            <a:off x="4865284" y="123549"/>
            <a:ext cx="1992716" cy="30840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57" name="Lige forbindelse 56">
            <a:extLst>
              <a:ext uri="{FF2B5EF4-FFF2-40B4-BE49-F238E27FC236}">
                <a16:creationId xmlns:a16="http://schemas.microsoft.com/office/drawing/2014/main" id="{447F035E-0994-4DED-9D6F-C8C6E4653D41}"/>
              </a:ext>
            </a:extLst>
          </p:cNvPr>
          <p:cNvCxnSpPr>
            <a:cxnSpLocks/>
          </p:cNvCxnSpPr>
          <p:nvPr/>
        </p:nvCxnSpPr>
        <p:spPr>
          <a:xfrm flipH="1">
            <a:off x="154175" y="431956"/>
            <a:ext cx="6703825" cy="0"/>
          </a:xfrm>
          <a:prstGeom prst="line">
            <a:avLst/>
          </a:prstGeom>
          <a:ln>
            <a:solidFill>
              <a:srgbClr val="0066FF"/>
            </a:solidFill>
          </a:ln>
        </p:spPr>
        <p:style>
          <a:lnRef idx="3">
            <a:schemeClr val="accent1"/>
          </a:lnRef>
          <a:fillRef idx="0">
            <a:schemeClr val="accent1"/>
          </a:fillRef>
          <a:effectRef idx="2">
            <a:schemeClr val="accent1"/>
          </a:effectRef>
          <a:fontRef idx="minor">
            <a:schemeClr val="tx1"/>
          </a:fontRef>
        </p:style>
      </p:cxnSp>
      <p:sp>
        <p:nvSpPr>
          <p:cNvPr id="60" name="Titel 1">
            <a:extLst>
              <a:ext uri="{FF2B5EF4-FFF2-40B4-BE49-F238E27FC236}">
                <a16:creationId xmlns:a16="http://schemas.microsoft.com/office/drawing/2014/main" id="{F463C3F5-676B-40CD-9F38-A6D3981276AA}"/>
              </a:ext>
            </a:extLst>
          </p:cNvPr>
          <p:cNvSpPr>
            <a:spLocks noGrp="1"/>
          </p:cNvSpPr>
          <p:nvPr>
            <p:ph type="title"/>
          </p:nvPr>
        </p:nvSpPr>
        <p:spPr>
          <a:xfrm>
            <a:off x="4742118" y="102722"/>
            <a:ext cx="2092526" cy="350060"/>
          </a:xfrm>
        </p:spPr>
        <p:txBody>
          <a:bodyPr>
            <a:noAutofit/>
          </a:bodyPr>
          <a:lstStyle/>
          <a:p>
            <a:pPr algn="r"/>
            <a:r>
              <a:rPr lang="da-DK" sz="1050" b="1" dirty="0">
                <a:solidFill>
                  <a:schemeClr val="bg1"/>
                </a:solidFill>
                <a:latin typeface="Arial Black" panose="020B0A04020102020204" pitchFamily="34" charset="0"/>
                <a:cs typeface="Arial" panose="020B0604020202020204" pitchFamily="34" charset="0"/>
              </a:rPr>
              <a:t>EVALUERINGSRAPPORT</a:t>
            </a:r>
          </a:p>
        </p:txBody>
      </p:sp>
      <p:sp>
        <p:nvSpPr>
          <p:cNvPr id="44" name="Tekstfelt 43">
            <a:extLst>
              <a:ext uri="{FF2B5EF4-FFF2-40B4-BE49-F238E27FC236}">
                <a16:creationId xmlns:a16="http://schemas.microsoft.com/office/drawing/2014/main" id="{A3CD1A93-350C-4432-8B1D-BFEA6C34631F}"/>
              </a:ext>
            </a:extLst>
          </p:cNvPr>
          <p:cNvSpPr txBox="1"/>
          <p:nvPr/>
        </p:nvSpPr>
        <p:spPr>
          <a:xfrm>
            <a:off x="5544492" y="8672127"/>
            <a:ext cx="1000103" cy="215444"/>
          </a:xfrm>
          <a:prstGeom prst="rect">
            <a:avLst/>
          </a:prstGeom>
          <a:noFill/>
        </p:spPr>
        <p:txBody>
          <a:bodyPr wrap="square" rtlCol="0">
            <a:spAutoFit/>
          </a:bodyPr>
          <a:lstStyle/>
          <a:p>
            <a:pPr algn="r"/>
            <a:r>
              <a:rPr lang="da-DK" sz="800" dirty="0">
                <a:solidFill>
                  <a:schemeClr val="tx1">
                    <a:lumMod val="95000"/>
                    <a:lumOff val="5000"/>
                  </a:schemeClr>
                </a:solidFill>
                <a:latin typeface="Arial Black" panose="020B0A04020102020204" pitchFamily="34" charset="0"/>
              </a:rPr>
              <a:t>2 | 2</a:t>
            </a:r>
          </a:p>
        </p:txBody>
      </p:sp>
      <p:cxnSp>
        <p:nvCxnSpPr>
          <p:cNvPr id="47" name="Lige forbindelse 46">
            <a:extLst>
              <a:ext uri="{FF2B5EF4-FFF2-40B4-BE49-F238E27FC236}">
                <a16:creationId xmlns:a16="http://schemas.microsoft.com/office/drawing/2014/main" id="{93C8C0C8-751C-4A77-8903-0DD0CADFE5A2}"/>
              </a:ext>
            </a:extLst>
          </p:cNvPr>
          <p:cNvCxnSpPr>
            <a:cxnSpLocks/>
          </p:cNvCxnSpPr>
          <p:nvPr/>
        </p:nvCxnSpPr>
        <p:spPr>
          <a:xfrm flipH="1">
            <a:off x="907026" y="8773388"/>
            <a:ext cx="5080819" cy="6461"/>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48" name="Billede 47">
            <a:extLst>
              <a:ext uri="{FF2B5EF4-FFF2-40B4-BE49-F238E27FC236}">
                <a16:creationId xmlns:a16="http://schemas.microsoft.com/office/drawing/2014/main" id="{CC7243C3-DC1A-4705-B983-91DF4E294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174" y="8489292"/>
            <a:ext cx="587028" cy="544272"/>
          </a:xfrm>
          <a:prstGeom prst="rect">
            <a:avLst/>
          </a:prstGeom>
        </p:spPr>
      </p:pic>
    </p:spTree>
    <p:extLst>
      <p:ext uri="{BB962C8B-B14F-4D97-AF65-F5344CB8AC3E}">
        <p14:creationId xmlns:p14="http://schemas.microsoft.com/office/powerpoint/2010/main" val="316512104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CDA53B9A54C9E45BF1834BB7637DF90" ma:contentTypeVersion="16" ma:contentTypeDescription="Opret et nyt dokument." ma:contentTypeScope="" ma:versionID="d52191ba1070a1b931d1f00295d3c598">
  <xsd:schema xmlns:xsd="http://www.w3.org/2001/XMLSchema" xmlns:xs="http://www.w3.org/2001/XMLSchema" xmlns:p="http://schemas.microsoft.com/office/2006/metadata/properties" xmlns:ns2="601057a6-1b86-4896-9f35-bee308f8613a" xmlns:ns3="54507164-de7b-438a-8473-d1703c91e3cf" targetNamespace="http://schemas.microsoft.com/office/2006/metadata/properties" ma:root="true" ma:fieldsID="0c74dfbbc2d2f3b23d8f373ce5de694a" ns2:_="" ns3:_="">
    <xsd:import namespace="601057a6-1b86-4896-9f35-bee308f8613a"/>
    <xsd:import namespace="54507164-de7b-438a-8473-d1703c91e3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057a6-1b86-4896-9f35-bee308f86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507164-de7b-438a-8473-d1703c91e3cf"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f92f2e5a-4029-4125-86d4-bcca0052d7e4}" ma:internalName="TaxCatchAll" ma:showField="CatchAllData" ma:web="54507164-de7b-438a-8473-d1703c91e3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1057a6-1b86-4896-9f35-bee308f8613a">
      <Terms xmlns="http://schemas.microsoft.com/office/infopath/2007/PartnerControls"/>
    </lcf76f155ced4ddcb4097134ff3c332f>
    <TaxCatchAll xmlns="54507164-de7b-438a-8473-d1703c91e3cf" xsi:nil="true"/>
  </documentManagement>
</p:properties>
</file>

<file path=customXml/itemProps1.xml><?xml version="1.0" encoding="utf-8"?>
<ds:datastoreItem xmlns:ds="http://schemas.openxmlformats.org/officeDocument/2006/customXml" ds:itemID="{C1E163AD-5973-4921-A73B-228E81F11766}"/>
</file>

<file path=customXml/itemProps2.xml><?xml version="1.0" encoding="utf-8"?>
<ds:datastoreItem xmlns:ds="http://schemas.openxmlformats.org/officeDocument/2006/customXml" ds:itemID="{1024BECD-0F03-48E1-8419-E702BEDD9AE1}"/>
</file>

<file path=customXml/itemProps3.xml><?xml version="1.0" encoding="utf-8"?>
<ds:datastoreItem xmlns:ds="http://schemas.openxmlformats.org/officeDocument/2006/customXml" ds:itemID="{851C16C3-3593-4889-9104-38809FA180C5}"/>
</file>

<file path=docProps/app.xml><?xml version="1.0" encoding="utf-8"?>
<Properties xmlns="http://schemas.openxmlformats.org/officeDocument/2006/extended-properties" xmlns:vt="http://schemas.openxmlformats.org/officeDocument/2006/docPropsVTypes">
  <Template>Office Theme</Template>
  <TotalTime>1495</TotalTime>
  <Words>785</Words>
  <Application>Microsoft Office PowerPoint</Application>
  <PresentationFormat>Skærmshow (4:3)</PresentationFormat>
  <Paragraphs>65</Paragraphs>
  <Slides>2</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vt:i4>
      </vt:variant>
    </vt:vector>
  </HeadingPairs>
  <TitlesOfParts>
    <vt:vector size="7" baseType="lpstr">
      <vt:lpstr>Arial</vt:lpstr>
      <vt:lpstr>Arial Black</vt:lpstr>
      <vt:lpstr>Calibri</vt:lpstr>
      <vt:lpstr>Calibri Light</vt:lpstr>
      <vt:lpstr>Office-tema</vt:lpstr>
      <vt:lpstr>EVALUERINGSRAPPORT</vt:lpstr>
      <vt:lpstr>EVALUERINGSRAPPORT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Kasper Fryd Kristensen</dc:creator>
  <cp:lastModifiedBy>Lars-Ole Vestergaard</cp:lastModifiedBy>
  <cp:revision>176</cp:revision>
  <dcterms:created xsi:type="dcterms:W3CDTF">2021-02-16T08:25:25Z</dcterms:created>
  <dcterms:modified xsi:type="dcterms:W3CDTF">2021-02-25T16:03:31Z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0x010100ECDA53B9A54C9E45BF1834BB7637DF90</vt:lpwstr>
  </property>
</Properties>
</file>