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9926638" cy="1430178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ヒラギノ角ゴ Pro W3" pitchFamily="12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5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DC4"/>
    <a:srgbClr val="8F6D31"/>
    <a:srgbClr val="408089"/>
    <a:srgbClr val="407F84"/>
    <a:srgbClr val="49748F"/>
    <a:srgbClr val="B2B2B2"/>
    <a:srgbClr val="A0CEDA"/>
    <a:srgbClr val="D1B279"/>
    <a:srgbClr val="316165"/>
    <a:srgbClr val="D3B5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838" autoAdjust="0"/>
    <p:restoredTop sz="94688" autoAdjust="0"/>
  </p:normalViewPr>
  <p:slideViewPr>
    <p:cSldViewPr snapToGrid="0" snapToObjects="1">
      <p:cViewPr varScale="1">
        <p:scale>
          <a:sx n="107" d="100"/>
          <a:sy n="107" d="100"/>
        </p:scale>
        <p:origin x="173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42" d="100"/>
          <a:sy n="42" d="100"/>
        </p:scale>
        <p:origin x="3254" y="48"/>
      </p:cViewPr>
      <p:guideLst>
        <p:guide orient="horz" pos="4505"/>
        <p:guide pos="312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5090"/>
          </a:xfrm>
          <a:prstGeom prst="rect">
            <a:avLst/>
          </a:prstGeom>
        </p:spPr>
        <p:txBody>
          <a:bodyPr vert="horz" lIns="133493" tIns="66747" rIns="133493" bIns="66747" rtlCol="0"/>
          <a:lstStyle>
            <a:lvl1pPr algn="l">
              <a:defRPr sz="1800"/>
            </a:lvl1pPr>
          </a:lstStyle>
          <a:p>
            <a:endParaRPr lang="en-GB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715090"/>
          </a:xfrm>
          <a:prstGeom prst="rect">
            <a:avLst/>
          </a:prstGeom>
        </p:spPr>
        <p:txBody>
          <a:bodyPr vert="horz" lIns="133493" tIns="66747" rIns="133493" bIns="66747" rtlCol="0"/>
          <a:lstStyle>
            <a:lvl1pPr algn="r">
              <a:defRPr sz="1800"/>
            </a:lvl1pPr>
          </a:lstStyle>
          <a:p>
            <a:fld id="{1500F5C1-C83A-4CDD-B5C1-CBD4C79D0843}" type="datetimeFigureOut">
              <a:rPr lang="en-US" smtClean="0"/>
              <a:pPr/>
              <a:t>5/20/2021</a:t>
            </a:fld>
            <a:endParaRPr lang="en-GB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13584216"/>
            <a:ext cx="4301543" cy="715090"/>
          </a:xfrm>
          <a:prstGeom prst="rect">
            <a:avLst/>
          </a:prstGeom>
        </p:spPr>
        <p:txBody>
          <a:bodyPr vert="horz" lIns="133493" tIns="66747" rIns="133493" bIns="66747" rtlCol="0" anchor="b"/>
          <a:lstStyle>
            <a:lvl1pPr algn="l">
              <a:defRPr sz="1800"/>
            </a:lvl1pPr>
          </a:lstStyle>
          <a:p>
            <a:endParaRPr lang="en-GB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5622798" y="13584216"/>
            <a:ext cx="4301543" cy="715090"/>
          </a:xfrm>
          <a:prstGeom prst="rect">
            <a:avLst/>
          </a:prstGeom>
        </p:spPr>
        <p:txBody>
          <a:bodyPr vert="horz" lIns="133493" tIns="66747" rIns="133493" bIns="66747" rtlCol="0" anchor="b"/>
          <a:lstStyle>
            <a:lvl1pPr algn="r">
              <a:defRPr sz="1800"/>
            </a:lvl1pPr>
          </a:lstStyle>
          <a:p>
            <a:fld id="{23F3362A-295E-48B4-9D0C-DF5B2C25521C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753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5090"/>
          </a:xfrm>
          <a:prstGeom prst="rect">
            <a:avLst/>
          </a:prstGeom>
        </p:spPr>
        <p:txBody>
          <a:bodyPr vert="horz" lIns="133493" tIns="66747" rIns="133493" bIns="667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5090"/>
          </a:xfrm>
          <a:prstGeom prst="rect">
            <a:avLst/>
          </a:prstGeom>
        </p:spPr>
        <p:txBody>
          <a:bodyPr vert="horz" wrap="square" lIns="133493" tIns="66747" rIns="133493" bIns="66747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B9243492-93CE-45C0-9850-F383C6533B84}" type="datetimeFigureOut">
              <a:rPr lang="en-US"/>
              <a:pPr/>
              <a:t>5/20/2021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6850" y="1073150"/>
            <a:ext cx="9532938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493" tIns="66747" rIns="133493" bIns="6674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6793350"/>
            <a:ext cx="7941310" cy="6435804"/>
          </a:xfrm>
          <a:prstGeom prst="rect">
            <a:avLst/>
          </a:prstGeom>
        </p:spPr>
        <p:txBody>
          <a:bodyPr vert="horz" lIns="133493" tIns="66747" rIns="133493" bIns="66747" rtlCol="0"/>
          <a:lstStyle/>
          <a:p>
            <a:pPr lvl="0"/>
            <a:r>
              <a:rPr lang="da-DK" noProof="0"/>
              <a:t>Click to edit Master text styles</a:t>
            </a:r>
          </a:p>
          <a:p>
            <a:pPr lvl="1"/>
            <a:r>
              <a:rPr lang="da-DK" noProof="0"/>
              <a:t>Second level</a:t>
            </a:r>
          </a:p>
          <a:p>
            <a:pPr lvl="2"/>
            <a:r>
              <a:rPr lang="da-DK" noProof="0"/>
              <a:t>Third level</a:t>
            </a:r>
          </a:p>
          <a:p>
            <a:pPr lvl="3"/>
            <a:r>
              <a:rPr lang="da-DK" noProof="0"/>
              <a:t>Fourth level</a:t>
            </a:r>
          </a:p>
          <a:p>
            <a:pPr lvl="4"/>
            <a:r>
              <a:rPr lang="da-DK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4216"/>
            <a:ext cx="4301543" cy="715090"/>
          </a:xfrm>
          <a:prstGeom prst="rect">
            <a:avLst/>
          </a:prstGeom>
        </p:spPr>
        <p:txBody>
          <a:bodyPr vert="horz" lIns="133493" tIns="66747" rIns="133493" bIns="667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13584216"/>
            <a:ext cx="4301543" cy="715090"/>
          </a:xfrm>
          <a:prstGeom prst="rect">
            <a:avLst/>
          </a:prstGeom>
        </p:spPr>
        <p:txBody>
          <a:bodyPr vert="horz" wrap="square" lIns="133493" tIns="66747" rIns="133493" bIns="66747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763616AC-120F-45AA-BA12-68A4CD36525F}" type="slidenum">
              <a:rPr lang="en-US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80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12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12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12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12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12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5800" y="4537075"/>
            <a:ext cx="7772400" cy="292099"/>
          </a:xfrm>
        </p:spPr>
        <p:txBody>
          <a:bodyPr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the style</a:t>
            </a:r>
          </a:p>
        </p:txBody>
      </p:sp>
      <p:pic>
        <p:nvPicPr>
          <p:cNvPr id="7" name="Picture 1" descr="TUCV-LOGO-white-subtitle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551113" y="592138"/>
            <a:ext cx="3943350" cy="394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 userDrawn="1"/>
        </p:nvSpPr>
        <p:spPr>
          <a:xfrm>
            <a:off x="-17930" y="-3626"/>
            <a:ext cx="3505200" cy="518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2" y="730250"/>
            <a:ext cx="2232000" cy="1599078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rgbClr val="407F84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5029200" y="579502"/>
            <a:ext cx="3181350" cy="683884"/>
          </a:xfrm>
        </p:spPr>
        <p:txBody>
          <a:bodyPr>
            <a:normAutofit/>
          </a:bodyPr>
          <a:lstStyle>
            <a:lvl1pPr marL="0" indent="0"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pic>
        <p:nvPicPr>
          <p:cNvPr id="5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11"/>
          <p:cNvSpPr/>
          <p:nvPr userDrawn="1"/>
        </p:nvSpPr>
        <p:spPr>
          <a:xfrm>
            <a:off x="4115818" y="579502"/>
            <a:ext cx="683884" cy="683884"/>
          </a:xfrm>
          <a:prstGeom prst="ellipse">
            <a:avLst/>
          </a:prstGeom>
          <a:solidFill>
            <a:srgbClr val="EBD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1</a:t>
            </a:r>
            <a:endParaRPr lang="da-DK" b="1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17" name="Oval 16"/>
          <p:cNvSpPr/>
          <p:nvPr userDrawn="1"/>
        </p:nvSpPr>
        <p:spPr>
          <a:xfrm>
            <a:off x="4115818" y="1650312"/>
            <a:ext cx="683884" cy="683884"/>
          </a:xfrm>
          <a:prstGeom prst="ellipse">
            <a:avLst/>
          </a:prstGeom>
          <a:solidFill>
            <a:srgbClr val="A0CE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a-DK" sz="36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</a:t>
            </a:r>
            <a:endParaRPr lang="da-DK" b="1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18" name="Oval 17"/>
          <p:cNvSpPr/>
          <p:nvPr userDrawn="1"/>
        </p:nvSpPr>
        <p:spPr>
          <a:xfrm>
            <a:off x="4115818" y="2765947"/>
            <a:ext cx="683884" cy="683884"/>
          </a:xfrm>
          <a:prstGeom prst="ellipse">
            <a:avLst/>
          </a:prstGeom>
          <a:solidFill>
            <a:srgbClr val="EBD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a-DK" sz="36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3</a:t>
            </a:r>
            <a:endParaRPr lang="da-DK" b="1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19" name="Oval 18"/>
          <p:cNvSpPr/>
          <p:nvPr userDrawn="1"/>
        </p:nvSpPr>
        <p:spPr>
          <a:xfrm>
            <a:off x="4115818" y="3791931"/>
            <a:ext cx="683884" cy="683884"/>
          </a:xfrm>
          <a:prstGeom prst="ellipse">
            <a:avLst/>
          </a:prstGeom>
          <a:solidFill>
            <a:srgbClr val="A0CE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a-DK" sz="36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4</a:t>
            </a:r>
          </a:p>
        </p:txBody>
      </p:sp>
      <p:sp>
        <p:nvSpPr>
          <p:cNvPr id="20" name="Marcador de Posição de Conteúdo 2"/>
          <p:cNvSpPr>
            <a:spLocks noGrp="1"/>
          </p:cNvSpPr>
          <p:nvPr>
            <p:ph sz="half" idx="10" hasCustomPrompt="1"/>
          </p:nvPr>
        </p:nvSpPr>
        <p:spPr>
          <a:xfrm>
            <a:off x="5029200" y="1650312"/>
            <a:ext cx="3181350" cy="683884"/>
          </a:xfrm>
        </p:spPr>
        <p:txBody>
          <a:bodyPr>
            <a:normAutofit/>
          </a:bodyPr>
          <a:lstStyle>
            <a:lvl1pPr marL="0" indent="0"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sp>
        <p:nvSpPr>
          <p:cNvPr id="21" name="Marcador de Posição de Conteúdo 2"/>
          <p:cNvSpPr>
            <a:spLocks noGrp="1"/>
          </p:cNvSpPr>
          <p:nvPr>
            <p:ph sz="half" idx="11" hasCustomPrompt="1"/>
          </p:nvPr>
        </p:nvSpPr>
        <p:spPr>
          <a:xfrm>
            <a:off x="5029200" y="2765947"/>
            <a:ext cx="3181350" cy="683884"/>
          </a:xfrm>
        </p:spPr>
        <p:txBody>
          <a:bodyPr>
            <a:normAutofit/>
          </a:bodyPr>
          <a:lstStyle>
            <a:lvl1pPr marL="0" indent="0"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sp>
        <p:nvSpPr>
          <p:cNvPr id="22" name="Marcador de Posição de Conteúdo 2"/>
          <p:cNvSpPr>
            <a:spLocks noGrp="1"/>
          </p:cNvSpPr>
          <p:nvPr>
            <p:ph sz="half" idx="12" hasCustomPrompt="1"/>
          </p:nvPr>
        </p:nvSpPr>
        <p:spPr>
          <a:xfrm>
            <a:off x="5029200" y="3791931"/>
            <a:ext cx="3181350" cy="683884"/>
          </a:xfrm>
        </p:spPr>
        <p:txBody>
          <a:bodyPr>
            <a:normAutofit/>
          </a:bodyPr>
          <a:lstStyle>
            <a:lvl1pPr marL="0" indent="0"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 userDrawn="1"/>
        </p:nvSpPr>
        <p:spPr>
          <a:xfrm>
            <a:off x="-17930" y="-3626"/>
            <a:ext cx="3505200" cy="518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2" y="730250"/>
            <a:ext cx="2232000" cy="1599078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rgbClr val="407F84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4602238" y="469436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pic>
        <p:nvPicPr>
          <p:cNvPr id="5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11"/>
          <p:cNvSpPr>
            <a:spLocks/>
          </p:cNvSpPr>
          <p:nvPr userDrawn="1"/>
        </p:nvSpPr>
        <p:spPr>
          <a:xfrm>
            <a:off x="4115817" y="469433"/>
            <a:ext cx="360000" cy="360000"/>
          </a:xfrm>
          <a:prstGeom prst="ellipse">
            <a:avLst/>
          </a:prstGeom>
          <a:solidFill>
            <a:srgbClr val="EBD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24" name="Marcador de Posição de Conteúdo 2"/>
          <p:cNvSpPr>
            <a:spLocks noGrp="1"/>
          </p:cNvSpPr>
          <p:nvPr>
            <p:ph sz="half" idx="10" hasCustomPrompt="1"/>
          </p:nvPr>
        </p:nvSpPr>
        <p:spPr>
          <a:xfrm>
            <a:off x="4602238" y="892769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25" name="Oval 24"/>
          <p:cNvSpPr>
            <a:spLocks/>
          </p:cNvSpPr>
          <p:nvPr userDrawn="1"/>
        </p:nvSpPr>
        <p:spPr>
          <a:xfrm>
            <a:off x="4115817" y="892766"/>
            <a:ext cx="360000" cy="360000"/>
          </a:xfrm>
          <a:prstGeom prst="ellipse">
            <a:avLst/>
          </a:prstGeom>
          <a:solidFill>
            <a:srgbClr val="A0CE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</a:t>
            </a:r>
          </a:p>
        </p:txBody>
      </p:sp>
      <p:sp>
        <p:nvSpPr>
          <p:cNvPr id="26" name="Marcador de Posição de Conteúdo 2"/>
          <p:cNvSpPr>
            <a:spLocks noGrp="1"/>
          </p:cNvSpPr>
          <p:nvPr>
            <p:ph sz="half" idx="11" hasCustomPrompt="1"/>
          </p:nvPr>
        </p:nvSpPr>
        <p:spPr>
          <a:xfrm>
            <a:off x="4602238" y="1316102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27" name="Oval 26"/>
          <p:cNvSpPr>
            <a:spLocks/>
          </p:cNvSpPr>
          <p:nvPr userDrawn="1"/>
        </p:nvSpPr>
        <p:spPr>
          <a:xfrm>
            <a:off x="4115817" y="1316099"/>
            <a:ext cx="360000" cy="360000"/>
          </a:xfrm>
          <a:prstGeom prst="ellipse">
            <a:avLst/>
          </a:prstGeom>
          <a:solidFill>
            <a:srgbClr val="EBD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3</a:t>
            </a:r>
          </a:p>
        </p:txBody>
      </p:sp>
      <p:sp>
        <p:nvSpPr>
          <p:cNvPr id="28" name="Marcador de Posição de Conteúdo 2"/>
          <p:cNvSpPr>
            <a:spLocks noGrp="1"/>
          </p:cNvSpPr>
          <p:nvPr>
            <p:ph sz="half" idx="12" hasCustomPrompt="1"/>
          </p:nvPr>
        </p:nvSpPr>
        <p:spPr>
          <a:xfrm>
            <a:off x="4602238" y="1739435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29" name="Oval 28"/>
          <p:cNvSpPr>
            <a:spLocks/>
          </p:cNvSpPr>
          <p:nvPr userDrawn="1"/>
        </p:nvSpPr>
        <p:spPr>
          <a:xfrm>
            <a:off x="4115817" y="1739432"/>
            <a:ext cx="360000" cy="360000"/>
          </a:xfrm>
          <a:prstGeom prst="ellipse">
            <a:avLst/>
          </a:prstGeom>
          <a:solidFill>
            <a:srgbClr val="A0CE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4</a:t>
            </a:r>
          </a:p>
        </p:txBody>
      </p:sp>
      <p:sp>
        <p:nvSpPr>
          <p:cNvPr id="30" name="Marcador de Posição de Conteúdo 2"/>
          <p:cNvSpPr>
            <a:spLocks noGrp="1"/>
          </p:cNvSpPr>
          <p:nvPr>
            <p:ph sz="half" idx="13" hasCustomPrompt="1"/>
          </p:nvPr>
        </p:nvSpPr>
        <p:spPr>
          <a:xfrm>
            <a:off x="4602238" y="2162768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31" name="Oval 30"/>
          <p:cNvSpPr>
            <a:spLocks/>
          </p:cNvSpPr>
          <p:nvPr userDrawn="1"/>
        </p:nvSpPr>
        <p:spPr>
          <a:xfrm>
            <a:off x="4115817" y="2162765"/>
            <a:ext cx="360000" cy="360000"/>
          </a:xfrm>
          <a:prstGeom prst="ellipse">
            <a:avLst/>
          </a:prstGeom>
          <a:solidFill>
            <a:srgbClr val="EBD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5</a:t>
            </a:r>
          </a:p>
        </p:txBody>
      </p:sp>
      <p:sp>
        <p:nvSpPr>
          <p:cNvPr id="32" name="Marcador de Posição de Conteúdo 2"/>
          <p:cNvSpPr>
            <a:spLocks noGrp="1"/>
          </p:cNvSpPr>
          <p:nvPr>
            <p:ph sz="half" idx="14" hasCustomPrompt="1"/>
          </p:nvPr>
        </p:nvSpPr>
        <p:spPr>
          <a:xfrm>
            <a:off x="4602238" y="2586101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33" name="Oval 32"/>
          <p:cNvSpPr>
            <a:spLocks/>
          </p:cNvSpPr>
          <p:nvPr userDrawn="1"/>
        </p:nvSpPr>
        <p:spPr>
          <a:xfrm>
            <a:off x="4115817" y="2586098"/>
            <a:ext cx="360000" cy="360000"/>
          </a:xfrm>
          <a:prstGeom prst="ellipse">
            <a:avLst/>
          </a:prstGeom>
          <a:solidFill>
            <a:srgbClr val="A0CE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6</a:t>
            </a:r>
          </a:p>
        </p:txBody>
      </p:sp>
      <p:sp>
        <p:nvSpPr>
          <p:cNvPr id="34" name="Marcador de Posição de Conteúdo 2"/>
          <p:cNvSpPr>
            <a:spLocks noGrp="1"/>
          </p:cNvSpPr>
          <p:nvPr>
            <p:ph sz="half" idx="15" hasCustomPrompt="1"/>
          </p:nvPr>
        </p:nvSpPr>
        <p:spPr>
          <a:xfrm>
            <a:off x="4602238" y="3009434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35" name="Oval 34"/>
          <p:cNvSpPr>
            <a:spLocks/>
          </p:cNvSpPr>
          <p:nvPr userDrawn="1"/>
        </p:nvSpPr>
        <p:spPr>
          <a:xfrm>
            <a:off x="4115817" y="3009431"/>
            <a:ext cx="360000" cy="360000"/>
          </a:xfrm>
          <a:prstGeom prst="ellipse">
            <a:avLst/>
          </a:prstGeom>
          <a:solidFill>
            <a:srgbClr val="EBD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7</a:t>
            </a:r>
          </a:p>
        </p:txBody>
      </p:sp>
      <p:sp>
        <p:nvSpPr>
          <p:cNvPr id="36" name="Marcador de Posição de Conteúdo 2"/>
          <p:cNvSpPr>
            <a:spLocks noGrp="1"/>
          </p:cNvSpPr>
          <p:nvPr>
            <p:ph sz="half" idx="16" hasCustomPrompt="1"/>
          </p:nvPr>
        </p:nvSpPr>
        <p:spPr>
          <a:xfrm>
            <a:off x="4602238" y="3432767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37" name="Oval 36"/>
          <p:cNvSpPr>
            <a:spLocks/>
          </p:cNvSpPr>
          <p:nvPr userDrawn="1"/>
        </p:nvSpPr>
        <p:spPr>
          <a:xfrm>
            <a:off x="4115817" y="3432764"/>
            <a:ext cx="360000" cy="360000"/>
          </a:xfrm>
          <a:prstGeom prst="ellipse">
            <a:avLst/>
          </a:prstGeom>
          <a:solidFill>
            <a:srgbClr val="A0CE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8</a:t>
            </a:r>
          </a:p>
        </p:txBody>
      </p:sp>
      <p:sp>
        <p:nvSpPr>
          <p:cNvPr id="38" name="Marcador de Posição de Conteúdo 2"/>
          <p:cNvSpPr>
            <a:spLocks noGrp="1"/>
          </p:cNvSpPr>
          <p:nvPr>
            <p:ph sz="half" idx="17" hasCustomPrompt="1"/>
          </p:nvPr>
        </p:nvSpPr>
        <p:spPr>
          <a:xfrm>
            <a:off x="4602238" y="3856100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39" name="Oval 38"/>
          <p:cNvSpPr>
            <a:spLocks/>
          </p:cNvSpPr>
          <p:nvPr userDrawn="1"/>
        </p:nvSpPr>
        <p:spPr>
          <a:xfrm>
            <a:off x="4115817" y="3856097"/>
            <a:ext cx="360000" cy="360000"/>
          </a:xfrm>
          <a:prstGeom prst="ellipse">
            <a:avLst/>
          </a:prstGeom>
          <a:solidFill>
            <a:srgbClr val="EBDD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8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9</a:t>
            </a:r>
          </a:p>
        </p:txBody>
      </p:sp>
      <p:sp>
        <p:nvSpPr>
          <p:cNvPr id="40" name="Marcador de Posição de Conteúdo 2"/>
          <p:cNvSpPr>
            <a:spLocks noGrp="1"/>
          </p:cNvSpPr>
          <p:nvPr>
            <p:ph sz="half" idx="18" hasCustomPrompt="1"/>
          </p:nvPr>
        </p:nvSpPr>
        <p:spPr>
          <a:xfrm>
            <a:off x="4602238" y="4279433"/>
            <a:ext cx="3967237" cy="35304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ct val="80000"/>
              </a:lnSpc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</a:p>
        </p:txBody>
      </p:sp>
      <p:sp>
        <p:nvSpPr>
          <p:cNvPr id="41" name="Oval 40"/>
          <p:cNvSpPr>
            <a:spLocks/>
          </p:cNvSpPr>
          <p:nvPr userDrawn="1"/>
        </p:nvSpPr>
        <p:spPr>
          <a:xfrm>
            <a:off x="4115817" y="4279430"/>
            <a:ext cx="360000" cy="360000"/>
          </a:xfrm>
          <a:prstGeom prst="ellipse">
            <a:avLst/>
          </a:prstGeom>
          <a:solidFill>
            <a:srgbClr val="A0CE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a-DK" sz="1600" b="1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51214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3943352" y="2341824"/>
            <a:ext cx="4086223" cy="1125537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the style</a:t>
            </a:r>
            <a:endParaRPr lang="pt-PT" dirty="0"/>
          </a:p>
        </p:txBody>
      </p:sp>
      <p:pic>
        <p:nvPicPr>
          <p:cNvPr id="7" name="Picture 1" descr="TUCV-LOGO-white-subtitle.png"/>
          <p:cNvPicPr>
            <a:picLocks noChangeAspect="1"/>
          </p:cNvPicPr>
          <p:nvPr userDrawn="1"/>
        </p:nvPicPr>
        <p:blipFill>
          <a:blip r:embed="rId2"/>
          <a:srcRect l="13248" t="11848" r="12000" b="12108"/>
          <a:stretch>
            <a:fillRect/>
          </a:stretch>
        </p:blipFill>
        <p:spPr bwMode="auto">
          <a:xfrm>
            <a:off x="1283649" y="664630"/>
            <a:ext cx="2200275" cy="223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exão recta 7"/>
          <p:cNvCxnSpPr/>
          <p:nvPr userDrawn="1"/>
        </p:nvCxnSpPr>
        <p:spPr>
          <a:xfrm rot="5400000">
            <a:off x="3356634" y="2888853"/>
            <a:ext cx="1095646" cy="15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Billede 3" descr="Et billede, der indeholder tekst&#10;&#10;Automatisk genereret beskrivelse">
            <a:extLst>
              <a:ext uri="{FF2B5EF4-FFF2-40B4-BE49-F238E27FC236}">
                <a16:creationId xmlns:a16="http://schemas.microsoft.com/office/drawing/2014/main" id="{5E4905C8-41B9-4343-8340-B8C58F44C9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5419" y="2936174"/>
            <a:ext cx="2676733" cy="10025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1" y="730250"/>
            <a:ext cx="7452000" cy="563031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>
          <a:xfrm>
            <a:off x="765316" y="1309156"/>
            <a:ext cx="7452000" cy="3081869"/>
          </a:xfrm>
        </p:spPr>
        <p:txBody>
          <a:bodyPr numCol="2" spcCol="288000"/>
          <a:lstStyle>
            <a:lvl1pPr marL="0" indent="0">
              <a:lnSpc>
                <a:spcPct val="120000"/>
              </a:lnSpc>
              <a:spcBef>
                <a:spcPts val="1200"/>
              </a:spcBef>
              <a:buFont typeface="Arial" pitchFamily="34" charset="0"/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the style</a:t>
            </a:r>
          </a:p>
        </p:txBody>
      </p:sp>
      <p:pic>
        <p:nvPicPr>
          <p:cNvPr id="9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7B1D257D-778A-4419-97D6-9F45F8F93F8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12919" y="4511675"/>
            <a:ext cx="1397631" cy="5234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1" y="730250"/>
            <a:ext cx="7452000" cy="806400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pic>
        <p:nvPicPr>
          <p:cNvPr id="9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Billede 3" descr="Et billede, der indeholder tekst&#10;&#10;Automatisk genereret beskrivelse">
            <a:extLst>
              <a:ext uri="{FF2B5EF4-FFF2-40B4-BE49-F238E27FC236}">
                <a16:creationId xmlns:a16="http://schemas.microsoft.com/office/drawing/2014/main" id="{749BAEB4-5398-47DC-921A-55CF553EED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12919" y="4511675"/>
            <a:ext cx="1397631" cy="5234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tile 2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1" y="730250"/>
            <a:ext cx="7452000" cy="806450"/>
          </a:xfrm>
        </p:spPr>
        <p:txBody>
          <a:bodyPr anchor="t">
            <a:normAutofit/>
          </a:bodyPr>
          <a:lstStyle>
            <a:lvl1pPr>
              <a:lnSpc>
                <a:spcPts val="27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>
          <a:xfrm>
            <a:off x="765317" y="1935480"/>
            <a:ext cx="7452000" cy="2607945"/>
          </a:xfrm>
        </p:spPr>
        <p:txBody>
          <a:bodyPr numCol="2" spcCol="288000"/>
          <a:lstStyle>
            <a:lvl1pPr marL="0" indent="0">
              <a:lnSpc>
                <a:spcPct val="120000"/>
              </a:lnSpc>
              <a:spcBef>
                <a:spcPts val="1200"/>
              </a:spcBef>
              <a:buFont typeface="Arial" pitchFamily="34" charset="0"/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the style</a:t>
            </a:r>
          </a:p>
        </p:txBody>
      </p:sp>
      <p:pic>
        <p:nvPicPr>
          <p:cNvPr id="9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Marcador de Posição de Conteúdo 2"/>
          <p:cNvSpPr>
            <a:spLocks noGrp="1"/>
          </p:cNvSpPr>
          <p:nvPr>
            <p:ph idx="10" hasCustomPrompt="1"/>
          </p:nvPr>
        </p:nvSpPr>
        <p:spPr>
          <a:xfrm>
            <a:off x="765317" y="1571625"/>
            <a:ext cx="7452000" cy="363854"/>
          </a:xfrm>
        </p:spPr>
        <p:txBody>
          <a:bodyPr/>
          <a:lstStyle>
            <a:lvl1pPr marL="0" indent="0">
              <a:buFont typeface="Arial" pitchFamily="34" charset="0"/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the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e Conteúdo 2"/>
          <p:cNvSpPr>
            <a:spLocks noGrp="1"/>
          </p:cNvSpPr>
          <p:nvPr>
            <p:ph sz="half" idx="10" hasCustomPrompt="1"/>
          </p:nvPr>
        </p:nvSpPr>
        <p:spPr>
          <a:xfrm>
            <a:off x="5419725" y="0"/>
            <a:ext cx="3724275" cy="51435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noProof="0" dirty="0" err="1"/>
              <a:t>object</a:t>
            </a:r>
            <a:endParaRPr lang="pt-PT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1" y="730250"/>
            <a:ext cx="4197538" cy="595099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763357" y="1309156"/>
            <a:ext cx="3636000" cy="3138701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1200"/>
              </a:spcBef>
              <a:defRPr sz="1200" b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</a:t>
            </a:r>
            <a:endParaRPr lang="pt-PT" dirty="0"/>
          </a:p>
        </p:txBody>
      </p:sp>
      <p:pic>
        <p:nvPicPr>
          <p:cNvPr id="20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20075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 userDrawn="1"/>
        </p:nvSpPr>
        <p:spPr>
          <a:xfrm>
            <a:off x="-17930" y="-3626"/>
            <a:ext cx="3505200" cy="518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2" y="730250"/>
            <a:ext cx="2232000" cy="1599078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rgbClr val="407F84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4060637" y="730250"/>
            <a:ext cx="4197538" cy="378030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1200"/>
              </a:spcBef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pic>
        <p:nvPicPr>
          <p:cNvPr id="11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 userDrawn="1"/>
        </p:nvSpPr>
        <p:spPr>
          <a:xfrm>
            <a:off x="-17930" y="-3626"/>
            <a:ext cx="3505200" cy="518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72882" y="730250"/>
            <a:ext cx="2232000" cy="1599078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rgbClr val="407F84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5203372" y="730250"/>
            <a:ext cx="2813956" cy="613379"/>
          </a:xfrm>
        </p:spPr>
        <p:txBody>
          <a:bodyPr>
            <a:normAutofit/>
          </a:bodyPr>
          <a:lstStyle>
            <a:lvl1pPr marL="0" indent="0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pic>
        <p:nvPicPr>
          <p:cNvPr id="5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>
            <a:spLocks/>
          </p:cNvSpPr>
          <p:nvPr userDrawn="1"/>
        </p:nvSpPr>
        <p:spPr>
          <a:xfrm>
            <a:off x="4317013" y="687165"/>
            <a:ext cx="621804" cy="661005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blipFill>
                <a:blip r:embed="rId4"/>
                <a:stretch>
                  <a:fillRect/>
                </a:stretch>
              </a:blipFill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4233492" y="3360801"/>
            <a:ext cx="788847" cy="788847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2" name="Imagem 11" descr="folk_hvid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107216" y="1987533"/>
            <a:ext cx="1041399" cy="781950"/>
          </a:xfrm>
          <a:prstGeom prst="rect">
            <a:avLst/>
          </a:prstGeom>
          <a:effectLst/>
        </p:spPr>
      </p:pic>
      <p:sp>
        <p:nvSpPr>
          <p:cNvPr id="13" name="Marcador de Posição de Conteúdo 2"/>
          <p:cNvSpPr>
            <a:spLocks noGrp="1"/>
          </p:cNvSpPr>
          <p:nvPr>
            <p:ph sz="half" idx="10" hasCustomPrompt="1"/>
          </p:nvPr>
        </p:nvSpPr>
        <p:spPr>
          <a:xfrm>
            <a:off x="5225143" y="3477305"/>
            <a:ext cx="2813957" cy="615553"/>
          </a:xfrm>
        </p:spPr>
        <p:txBody>
          <a:bodyPr>
            <a:normAutofit/>
          </a:bodyPr>
          <a:lstStyle>
            <a:lvl1pPr marL="0" indent="0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sp>
        <p:nvSpPr>
          <p:cNvPr id="14" name="Marcador de Posição de Conteúdo 2"/>
          <p:cNvSpPr>
            <a:spLocks noGrp="1"/>
          </p:cNvSpPr>
          <p:nvPr>
            <p:ph sz="half" idx="11" hasCustomPrompt="1"/>
          </p:nvPr>
        </p:nvSpPr>
        <p:spPr>
          <a:xfrm>
            <a:off x="5203371" y="2153930"/>
            <a:ext cx="2813957" cy="615553"/>
          </a:xfrm>
        </p:spPr>
        <p:txBody>
          <a:bodyPr>
            <a:normAutofit/>
          </a:bodyPr>
          <a:lstStyle>
            <a:lvl1pPr marL="0" indent="0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 userDrawn="1"/>
        </p:nvSpPr>
        <p:spPr>
          <a:xfrm>
            <a:off x="-17930" y="-3626"/>
            <a:ext cx="3505200" cy="518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5203372" y="730250"/>
            <a:ext cx="2813956" cy="613379"/>
          </a:xfrm>
        </p:spPr>
        <p:txBody>
          <a:bodyPr>
            <a:normAutofit/>
          </a:bodyPr>
          <a:lstStyle>
            <a:lvl1pPr marL="0" indent="0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pic>
        <p:nvPicPr>
          <p:cNvPr id="5" name="Picture 7" descr="TUCV-LOGO-white.png"/>
          <p:cNvPicPr>
            <a:picLocks noChangeAspect="1"/>
          </p:cNvPicPr>
          <p:nvPr userDrawn="1"/>
        </p:nvPicPr>
        <p:blipFill>
          <a:blip r:embed="rId2"/>
          <a:srcRect t="18108" b="23532"/>
          <a:stretch>
            <a:fillRect/>
          </a:stretch>
        </p:blipFill>
        <p:spPr bwMode="auto">
          <a:xfrm>
            <a:off x="8210550" y="4511675"/>
            <a:ext cx="7762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Marcador de Posição de Conteúdo 2"/>
          <p:cNvSpPr>
            <a:spLocks noGrp="1"/>
          </p:cNvSpPr>
          <p:nvPr>
            <p:ph sz="half" idx="10" hasCustomPrompt="1"/>
          </p:nvPr>
        </p:nvSpPr>
        <p:spPr>
          <a:xfrm>
            <a:off x="5225143" y="3477305"/>
            <a:ext cx="2813957" cy="615553"/>
          </a:xfrm>
        </p:spPr>
        <p:txBody>
          <a:bodyPr>
            <a:normAutofit/>
          </a:bodyPr>
          <a:lstStyle>
            <a:lvl1pPr marL="0" indent="0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sp>
        <p:nvSpPr>
          <p:cNvPr id="14" name="Marcador de Posição de Conteúdo 2"/>
          <p:cNvSpPr>
            <a:spLocks noGrp="1"/>
          </p:cNvSpPr>
          <p:nvPr>
            <p:ph sz="half" idx="11" hasCustomPrompt="1"/>
          </p:nvPr>
        </p:nvSpPr>
        <p:spPr>
          <a:xfrm>
            <a:off x="5203371" y="2153930"/>
            <a:ext cx="2813957" cy="615553"/>
          </a:xfrm>
        </p:spPr>
        <p:txBody>
          <a:bodyPr>
            <a:normAutofit/>
          </a:bodyPr>
          <a:lstStyle>
            <a:lvl1pPr marL="0" indent="0">
              <a:tabLst>
                <a:tab pos="0" algn="l"/>
              </a:tabLst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the styles</a:t>
            </a:r>
            <a:endParaRPr lang="pt-PT" dirty="0"/>
          </a:p>
        </p:txBody>
      </p:sp>
      <p:sp>
        <p:nvSpPr>
          <p:cNvPr id="11" name="Oval 10"/>
          <p:cNvSpPr>
            <a:spLocks/>
          </p:cNvSpPr>
          <p:nvPr userDrawn="1"/>
        </p:nvSpPr>
        <p:spPr>
          <a:xfrm>
            <a:off x="4317013" y="696690"/>
            <a:ext cx="621804" cy="661005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blipFill>
                <a:blip r:embed="rId4"/>
                <a:stretch>
                  <a:fillRect/>
                </a:stretch>
              </a:blipFill>
            </a:endParaRPr>
          </a:p>
        </p:txBody>
      </p:sp>
      <p:sp>
        <p:nvSpPr>
          <p:cNvPr id="15" name="Oval 14"/>
          <p:cNvSpPr/>
          <p:nvPr userDrawn="1"/>
        </p:nvSpPr>
        <p:spPr>
          <a:xfrm>
            <a:off x="4233492" y="3360801"/>
            <a:ext cx="788847" cy="788847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6" name="Imagem 15" descr="folk_hvid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107216" y="1987533"/>
            <a:ext cx="1041398" cy="781950"/>
          </a:xfrm>
          <a:prstGeom prst="rect">
            <a:avLst/>
          </a:prstGeom>
          <a:effectLst/>
        </p:spPr>
      </p:pic>
      <p:sp>
        <p:nvSpPr>
          <p:cNvPr id="19" name="Título 1"/>
          <p:cNvSpPr>
            <a:spLocks noGrp="1"/>
          </p:cNvSpPr>
          <p:nvPr>
            <p:ph type="title" hasCustomPrompt="1"/>
          </p:nvPr>
        </p:nvSpPr>
        <p:spPr>
          <a:xfrm>
            <a:off x="772882" y="730250"/>
            <a:ext cx="2232000" cy="1599078"/>
          </a:xfrm>
        </p:spPr>
        <p:txBody>
          <a:bodyPr anchor="t"/>
          <a:lstStyle>
            <a:lvl1pPr>
              <a:lnSpc>
                <a:spcPts val="2700"/>
              </a:lnSpc>
              <a:defRPr>
                <a:solidFill>
                  <a:srgbClr val="407F84"/>
                </a:solidFill>
              </a:defRPr>
            </a:lvl1pPr>
          </a:lstStyle>
          <a:p>
            <a:r>
              <a:rPr lang="en-GB" dirty="0"/>
              <a:t>Click to edit the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772881" y="698501"/>
            <a:ext cx="7444436" cy="5630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the style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65316" y="1400175"/>
            <a:ext cx="7452001" cy="3285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the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4" r:id="rId2"/>
    <p:sldLayoutId id="2147483703" r:id="rId3"/>
    <p:sldLayoutId id="2147483720" r:id="rId4"/>
    <p:sldLayoutId id="2147483718" r:id="rId5"/>
    <p:sldLayoutId id="2147483705" r:id="rId6"/>
    <p:sldLayoutId id="2147483715" r:id="rId7"/>
    <p:sldLayoutId id="2147483716" r:id="rId8"/>
    <p:sldLayoutId id="2147483717" r:id="rId9"/>
    <p:sldLayoutId id="2147483719" r:id="rId10"/>
    <p:sldLayoutId id="2147483721" r:id="rId11"/>
  </p:sldLayoutIdLst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2400" b="1" kern="1200">
          <a:solidFill>
            <a:schemeClr val="bg1"/>
          </a:solidFill>
          <a:latin typeface="Open Sans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200"/>
        </a:spcBef>
        <a:buFont typeface="Arial" pitchFamily="34" charset="0"/>
        <a:buNone/>
        <a:defRPr sz="1200" kern="1200">
          <a:solidFill>
            <a:schemeClr val="bg1"/>
          </a:solidFill>
          <a:latin typeface="Open Sans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bg1"/>
          </a:solidFill>
          <a:latin typeface="Open Sans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bg1"/>
          </a:solidFill>
          <a:latin typeface="Open Sans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bg1"/>
          </a:solidFill>
          <a:latin typeface="Open Sans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bg1"/>
          </a:solidFill>
          <a:latin typeface="Open Sans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7C766D8-1651-4FDD-8694-AEFEA5F33B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  <a:p>
            <a:r>
              <a:rPr lang="da-DK" dirty="0"/>
              <a:t>P-Dag om Fremtidens samfund i skyggen af en pandemi</a:t>
            </a:r>
          </a:p>
        </p:txBody>
      </p:sp>
    </p:spTree>
    <p:extLst>
      <p:ext uri="{BB962C8B-B14F-4D97-AF65-F5344CB8AC3E}">
        <p14:creationId xmlns:p14="http://schemas.microsoft.com/office/powerpoint/2010/main" val="3234037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D5183BB-10DB-4E6B-BE53-3D6800DF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2200" i="0" dirty="0">
                <a:effectLst/>
                <a:latin typeface="Arial" panose="020B0604020202020204" pitchFamily="34" charset="0"/>
              </a:rPr>
              <a:t>SSI: </a:t>
            </a:r>
            <a:r>
              <a:rPr lang="da-DK" sz="2200" b="0" i="0" dirty="0">
                <a:effectLst/>
                <a:latin typeface="Arial" panose="020B0604020202020204" pitchFamily="34" charset="0"/>
              </a:rPr>
              <a:t>Hvorfor og hvordan forebygger vi infektionssygdomme? Og hvad har vi lært fra Covid-19? </a:t>
            </a:r>
            <a:endParaRPr lang="da-DK" sz="2200" b="0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DFCF4DE8-ADBB-45E5-9FF6-1599821B4F2E}"/>
              </a:ext>
            </a:extLst>
          </p:cNvPr>
          <p:cNvSpPr txBox="1"/>
          <p:nvPr/>
        </p:nvSpPr>
        <p:spPr>
          <a:xfrm>
            <a:off x="878681" y="1536650"/>
            <a:ext cx="72366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Blive hjemme ved sygdom, mere end man gjorde førhen</a:t>
            </a:r>
            <a:r>
              <a:rPr lang="da-DK" dirty="0">
                <a:solidFill>
                  <a:schemeClr val="bg1"/>
                </a:solidFill>
              </a:rPr>
              <a:t> </a:t>
            </a:r>
          </a:p>
          <a:p>
            <a:endParaRPr lang="da-DK" sz="18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r>
              <a:rPr lang="da-DK" sz="18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Fokus på hygiejne organisation og uddannelse af medarbejdere </a:t>
            </a:r>
          </a:p>
          <a:p>
            <a:endParaRPr lang="da-DK" sz="18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r>
              <a:rPr lang="da-DK" sz="18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Online aktiviteter hvor det giver mening.</a:t>
            </a:r>
            <a:r>
              <a:rPr lang="da-DK" dirty="0">
                <a:solidFill>
                  <a:schemeClr val="bg1"/>
                </a:solidFill>
              </a:rPr>
              <a:t> 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r>
              <a:rPr lang="da-DK" dirty="0">
                <a:solidFill>
                  <a:schemeClr val="bg1"/>
                </a:solidFill>
              </a:rPr>
              <a:t>Holde fast i det vi ved – eksisterende hygiejneretningslinjer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/>
                </a:solidFill>
              </a:rPr>
              <a:t>Håndhygiejne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/>
                </a:solidFill>
              </a:rPr>
              <a:t>Sprit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/>
                </a:solidFill>
              </a:rPr>
              <a:t>Rengøring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/>
                </a:solidFill>
              </a:rPr>
              <a:t>Udluftning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bg1"/>
                </a:solidFill>
              </a:rPr>
              <a:t>Berøringsfri</a:t>
            </a:r>
          </a:p>
        </p:txBody>
      </p:sp>
    </p:spTree>
    <p:extLst>
      <p:ext uri="{BB962C8B-B14F-4D97-AF65-F5344CB8AC3E}">
        <p14:creationId xmlns:p14="http://schemas.microsoft.com/office/powerpoint/2010/main" val="138557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22CF2-6B18-4DC5-B60B-3B4A89AE5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Link Arkitektur: </a:t>
            </a:r>
            <a:r>
              <a:rPr lang="da-DK" b="0" i="0" dirty="0">
                <a:effectLst/>
                <a:latin typeface="Arial" panose="020B0604020202020204" pitchFamily="34" charset="0"/>
              </a:rPr>
              <a:t>Kan arkitekturen understøtte en specifik adfærd, der medvirker til forebyggelse af infektionssygdomme</a:t>
            </a:r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74C19F4E-C920-4B9D-B2FB-9978D69A9460}"/>
              </a:ext>
            </a:extLst>
          </p:cNvPr>
          <p:cNvSpPr txBox="1"/>
          <p:nvPr/>
        </p:nvSpPr>
        <p:spPr>
          <a:xfrm>
            <a:off x="772881" y="1843832"/>
            <a:ext cx="7236619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dirty="0">
                <a:solidFill>
                  <a:schemeClr val="bg1"/>
                </a:solidFill>
              </a:rPr>
              <a:t>Anden form for mødeaktivitet (mere digitalt mere </a:t>
            </a:r>
            <a:r>
              <a:rPr lang="da-DK" sz="1300" dirty="0" err="1">
                <a:solidFill>
                  <a:schemeClr val="bg1"/>
                </a:solidFill>
              </a:rPr>
              <a:t>walk</a:t>
            </a:r>
            <a:r>
              <a:rPr lang="da-DK" sz="1300" dirty="0">
                <a:solidFill>
                  <a:schemeClr val="bg1"/>
                </a:solidFill>
              </a:rPr>
              <a:t>-and-talk)</a:t>
            </a:r>
          </a:p>
          <a:p>
            <a:endParaRPr lang="da-DK" sz="1300" dirty="0">
              <a:solidFill>
                <a:schemeClr val="bg1"/>
              </a:solidFill>
            </a:endParaRPr>
          </a:p>
          <a:p>
            <a:r>
              <a:rPr lang="da-DK" sz="1300" dirty="0">
                <a:solidFill>
                  <a:schemeClr val="bg1"/>
                </a:solidFill>
              </a:rPr>
              <a:t>Kan man skabe hjemlighed – OG hygiejne på plejehjem?</a:t>
            </a:r>
          </a:p>
          <a:p>
            <a:endParaRPr lang="da-DK" sz="1300" dirty="0">
              <a:solidFill>
                <a:schemeClr val="bg1"/>
              </a:solidFill>
            </a:endParaRPr>
          </a:p>
          <a:p>
            <a:r>
              <a:rPr lang="da-DK" sz="1300" dirty="0">
                <a:solidFill>
                  <a:schemeClr val="bg1"/>
                </a:solidFill>
              </a:rPr>
              <a:t>Fokus på anden arealudnyttelse i fællesrum (max antal. Personer ved borde etc.)</a:t>
            </a:r>
          </a:p>
          <a:p>
            <a:endParaRPr lang="da-DK" sz="1300" dirty="0">
              <a:solidFill>
                <a:schemeClr val="bg1"/>
              </a:solidFill>
            </a:endParaRPr>
          </a:p>
          <a:p>
            <a:r>
              <a:rPr lang="da-DK" sz="1300" dirty="0">
                <a:solidFill>
                  <a:schemeClr val="bg1"/>
                </a:solidFill>
              </a:rPr>
              <a:t>Indretning/placering af de basale hygiejneinstallationer (sprit, håndvask, udluftning med vinduer, antibakterielle overflader)</a:t>
            </a:r>
          </a:p>
          <a:p>
            <a:endParaRPr lang="da-DK" sz="1300" dirty="0">
              <a:solidFill>
                <a:schemeClr val="bg1"/>
              </a:solidFill>
            </a:endParaRPr>
          </a:p>
          <a:p>
            <a:r>
              <a:rPr lang="da-DK" sz="1300" dirty="0">
                <a:solidFill>
                  <a:schemeClr val="bg1"/>
                </a:solidFill>
              </a:rPr>
              <a:t>Nudging</a:t>
            </a:r>
          </a:p>
          <a:p>
            <a:endParaRPr lang="da-DK" sz="1300" dirty="0">
              <a:solidFill>
                <a:schemeClr val="bg1"/>
              </a:solidFill>
            </a:endParaRPr>
          </a:p>
          <a:p>
            <a:r>
              <a:rPr lang="da-DK" sz="1300" dirty="0">
                <a:solidFill>
                  <a:schemeClr val="bg1"/>
                </a:solidFill>
              </a:rPr>
              <a:t>Inddeling af plejehjem i mindre enheder</a:t>
            </a:r>
          </a:p>
          <a:p>
            <a:endParaRPr lang="da-DK" sz="1300" dirty="0">
              <a:solidFill>
                <a:schemeClr val="bg1"/>
              </a:solidFill>
            </a:endParaRPr>
          </a:p>
          <a:p>
            <a:r>
              <a:rPr lang="da-DK" sz="1300" dirty="0">
                <a:solidFill>
                  <a:schemeClr val="bg1"/>
                </a:solidFill>
              </a:rPr>
              <a:t>No touch (fodplader og ikke kontakter etc.)</a:t>
            </a:r>
          </a:p>
          <a:p>
            <a:endParaRPr lang="da-DK" sz="1300" dirty="0">
              <a:solidFill>
                <a:schemeClr val="bg1"/>
              </a:solidFill>
            </a:endParaRPr>
          </a:p>
          <a:p>
            <a:r>
              <a:rPr lang="da-DK" sz="1300" dirty="0">
                <a:solidFill>
                  <a:schemeClr val="bg1"/>
                </a:solidFill>
              </a:rPr>
              <a:t>Mere trappe mindre elevator: Gøre opmærksom på ikke bare sundhed men også hygiejne)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733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56B73C-BAC4-41D5-9AC6-9546650F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Ellegaard Components: </a:t>
            </a:r>
            <a:r>
              <a:rPr lang="da-DK" b="0" i="0" dirty="0">
                <a:effectLst/>
                <a:latin typeface="Arial" panose="020B0604020202020204" pitchFamily="34" charset="0"/>
              </a:rPr>
              <a:t>”UVC Air </a:t>
            </a:r>
            <a:r>
              <a:rPr lang="da-DK" b="0" i="0" dirty="0" err="1">
                <a:effectLst/>
                <a:latin typeface="Arial" panose="020B0604020202020204" pitchFamily="34" charset="0"/>
              </a:rPr>
              <a:t>Safe</a:t>
            </a:r>
            <a:r>
              <a:rPr lang="da-DK" b="0" i="0" dirty="0">
                <a:effectLst/>
                <a:latin typeface="Arial" panose="020B0604020202020204" pitchFamily="34" charset="0"/>
              </a:rPr>
              <a:t>” - ren, sikker luft i rum med mange mennesker. Desinficering med UVC lys </a:t>
            </a:r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9E902DB4-AE45-4ECF-AD20-4B477FFE56CD}"/>
              </a:ext>
            </a:extLst>
          </p:cNvPr>
          <p:cNvSpPr txBox="1"/>
          <p:nvPr/>
        </p:nvSpPr>
        <p:spPr>
          <a:xfrm>
            <a:off x="878681" y="1536650"/>
            <a:ext cx="72366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Der mangler standarder/retningslinjer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r>
              <a:rPr lang="da-DK" dirty="0">
                <a:solidFill>
                  <a:schemeClr val="bg1"/>
                </a:solidFill>
              </a:rPr>
              <a:t>Erstatter UVC procedurer eller er det bare ”mere”? (hvad er ”marginal effekten”?)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r>
              <a:rPr lang="da-DK" dirty="0">
                <a:solidFill>
                  <a:schemeClr val="bg1"/>
                </a:solidFill>
              </a:rPr>
              <a:t>Nysgerrighed på brugen… men hvad er potentialet?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r>
              <a:rPr lang="da-DK" dirty="0">
                <a:solidFill>
                  <a:schemeClr val="bg1"/>
                </a:solidFill>
              </a:rPr>
              <a:t>En mulighed i forbindelse med fælles </a:t>
            </a:r>
            <a:r>
              <a:rPr lang="da-DK" dirty="0" err="1">
                <a:solidFill>
                  <a:schemeClr val="bg1"/>
                </a:solidFill>
              </a:rPr>
              <a:t>devices</a:t>
            </a:r>
            <a:r>
              <a:rPr lang="da-DK" dirty="0">
                <a:solidFill>
                  <a:schemeClr val="bg1"/>
                </a:solidFill>
              </a:rPr>
              <a:t> (”normal” </a:t>
            </a:r>
            <a:r>
              <a:rPr lang="da-DK" dirty="0" err="1">
                <a:solidFill>
                  <a:schemeClr val="bg1"/>
                </a:solidFill>
              </a:rPr>
              <a:t>afspritning</a:t>
            </a:r>
            <a:r>
              <a:rPr lang="da-DK" dirty="0">
                <a:solidFill>
                  <a:schemeClr val="bg1"/>
                </a:solidFill>
              </a:rPr>
              <a:t>/rengøring og så ”opbevaring” i UVC ovnen..)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r>
              <a:rPr lang="da-DK" dirty="0">
                <a:solidFill>
                  <a:schemeClr val="bg1"/>
                </a:solidFill>
              </a:rPr>
              <a:t>Ventilation/luftskift virker relevant… men er det bedre end ”normale” procedurer?</a:t>
            </a:r>
          </a:p>
        </p:txBody>
      </p:sp>
    </p:spTree>
    <p:extLst>
      <p:ext uri="{BB962C8B-B14F-4D97-AF65-F5344CB8AC3E}">
        <p14:creationId xmlns:p14="http://schemas.microsoft.com/office/powerpoint/2010/main" val="50037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897A06-BE7D-4512-876D-ADBACAF4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Viborg Kommune: </a:t>
            </a:r>
            <a:r>
              <a:rPr lang="da-DK" b="0" i="0" dirty="0">
                <a:effectLst/>
                <a:latin typeface="Arial" panose="020B0604020202020204" pitchFamily="34" charset="0"/>
              </a:rPr>
              <a:t>Service og nærvær på afstand</a:t>
            </a:r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E10F3EA5-3564-4091-9A00-9A9C0C6C4E5D}"/>
              </a:ext>
            </a:extLst>
          </p:cNvPr>
          <p:cNvSpPr txBox="1"/>
          <p:nvPr/>
        </p:nvSpPr>
        <p:spPr>
          <a:xfrm>
            <a:off x="880571" y="1229468"/>
            <a:ext cx="7236619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Erfaringer andre steder fra: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Anvendelse af kendt teknologi i en ny kontekst:</a:t>
            </a:r>
          </a:p>
          <a:p>
            <a:pPr marL="742950" lvl="1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Virtuel fysisk træning for både medarbejdere og ansatte (i forbindelse med hjemmearbejde)</a:t>
            </a:r>
          </a:p>
          <a:p>
            <a:pPr marL="742950" lvl="1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Booking af besøg på plejecentre</a:t>
            </a:r>
          </a:p>
          <a:p>
            <a:pPr marL="742950" lvl="1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Angst/Depression</a:t>
            </a:r>
          </a:p>
          <a:p>
            <a:pPr marL="742950" lvl="1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Rygestop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At sætte sundhedspersonalets faglig på spil – At udvide personalets komfort/udviklingszone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Kommunikation mellem sektorer: Kontaktlæge app (Min læge), hvor almen praksis/kommune/hospital/borger kan kommunikere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solidFill>
                  <a:schemeClr val="bg1"/>
                </a:solidFill>
              </a:rPr>
              <a:t>Erfaringer med ”kompetenceudvikling” på det digitale </a:t>
            </a:r>
            <a:r>
              <a:rPr lang="da-DK" sz="1600" dirty="0" err="1">
                <a:solidFill>
                  <a:schemeClr val="bg1"/>
                </a:solidFill>
              </a:rPr>
              <a:t>områdetaf</a:t>
            </a:r>
            <a:r>
              <a:rPr lang="da-DK" sz="1600" dirty="0">
                <a:solidFill>
                  <a:schemeClr val="bg1"/>
                </a:solidFill>
              </a:rPr>
              <a:t> såvel borgere som ansatte.</a:t>
            </a:r>
          </a:p>
          <a:p>
            <a:pPr marL="285750" indent="-285750">
              <a:buFontTx/>
              <a:buChar char="-"/>
            </a:pPr>
            <a:r>
              <a:rPr lang="da-DK" sz="1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Digital </a:t>
            </a:r>
            <a:r>
              <a:rPr lang="da-DK" sz="16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twilling</a:t>
            </a:r>
            <a:r>
              <a:rPr lang="da-DK" sz="1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af virksomhed med 3D scanning og konstruktion </a:t>
            </a:r>
            <a:br>
              <a:rPr lang="da-DK" sz="1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</a:br>
            <a:endParaRPr lang="da-DK" sz="16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da-DK" sz="16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da-DK" sz="1600" dirty="0">
              <a:solidFill>
                <a:schemeClr val="bg1"/>
              </a:solidFill>
            </a:endParaRPr>
          </a:p>
          <a:p>
            <a:pPr marL="742950" lvl="1" indent="-285750">
              <a:buFontTx/>
              <a:buChar char="-"/>
            </a:pPr>
            <a:endParaRPr lang="da-DK" sz="16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da-DK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997166"/>
      </p:ext>
    </p:extLst>
  </p:cSld>
  <p:clrMapOvr>
    <a:masterClrMapping/>
  </p:clrMapOvr>
</p:sld>
</file>

<file path=ppt/theme/theme1.xml><?xml version="1.0" encoding="utf-8"?>
<a:theme xmlns:a="http://schemas.openxmlformats.org/drawingml/2006/main" name="TUCV model">
  <a:themeElements>
    <a:clrScheme name="TUCV">
      <a:dk1>
        <a:sysClr val="windowText" lastClr="000000"/>
      </a:dk1>
      <a:lt1>
        <a:sysClr val="window" lastClr="FFFFFF"/>
      </a:lt1>
      <a:dk2>
        <a:srgbClr val="575757"/>
      </a:dk2>
      <a:lt2>
        <a:srgbClr val="00A19A"/>
      </a:lt2>
      <a:accent1>
        <a:srgbClr val="B4DAC7"/>
      </a:accent1>
      <a:accent2>
        <a:srgbClr val="A0CED1"/>
      </a:accent2>
      <a:accent3>
        <a:srgbClr val="EBDDC4"/>
      </a:accent3>
      <a:accent4>
        <a:srgbClr val="B2B2B2"/>
      </a:accent4>
      <a:accent5>
        <a:srgbClr val="4BACC6"/>
      </a:accent5>
      <a:accent6>
        <a:srgbClr val="D99694"/>
      </a:accent6>
      <a:hlink>
        <a:srgbClr val="00A19A"/>
      </a:hlink>
      <a:folHlink>
        <a:srgbClr val="D9969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8376</TotalTime>
  <Words>362</Words>
  <Application>Microsoft Office PowerPoint</Application>
  <PresentationFormat>Skærmshow (16:9)</PresentationFormat>
  <Paragraphs>54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TUCV model</vt:lpstr>
      <vt:lpstr>PowerPoint-præsentation</vt:lpstr>
      <vt:lpstr>SSI: Hvorfor og hvordan forebygger vi infektionssygdomme? Og hvad har vi lært fra Covid-19? </vt:lpstr>
      <vt:lpstr>Link Arkitektur: Kan arkitekturen understøtte en specifik adfærd, der medvirker til forebyggelse af infektionssygdomme</vt:lpstr>
      <vt:lpstr>Ellegaard Components: ”UVC Air Safe” - ren, sikker luft i rum med mange mennesker. Desinficering med UVC lys </vt:lpstr>
      <vt:lpstr>Viborg Kommune: Service og nærvær på afstand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Henrik Zacho</dc:creator>
  <cp:lastModifiedBy>Peter Astrup</cp:lastModifiedBy>
  <cp:revision>142</cp:revision>
  <cp:lastPrinted>2021-05-05T13:11:33Z</cp:lastPrinted>
  <dcterms:created xsi:type="dcterms:W3CDTF">2019-05-20T19:48:53Z</dcterms:created>
  <dcterms:modified xsi:type="dcterms:W3CDTF">2021-05-20T09:52:03Z</dcterms:modified>
</cp:coreProperties>
</file>