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08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5253FF-9187-45BC-916D-F6F8FF0DCFD1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4DC0BDBC-A1EC-4813-9B54-822F95E04135}">
      <dgm:prSet/>
      <dgm:spPr/>
      <dgm:t>
        <a:bodyPr/>
        <a:lstStyle/>
        <a:p>
          <a:r>
            <a:rPr lang="da-DK"/>
            <a:t>Hoved-hals kræft- efter operation, stråler</a:t>
          </a:r>
          <a:endParaRPr lang="en-US"/>
        </a:p>
      </dgm:t>
    </dgm:pt>
    <dgm:pt modelId="{17881C07-E890-49DF-B364-A96A8A95AB4E}" type="parTrans" cxnId="{2167C4DE-7B35-4DA2-A77A-8780317338AF}">
      <dgm:prSet/>
      <dgm:spPr/>
      <dgm:t>
        <a:bodyPr/>
        <a:lstStyle/>
        <a:p>
          <a:endParaRPr lang="en-US"/>
        </a:p>
      </dgm:t>
    </dgm:pt>
    <dgm:pt modelId="{58922706-377D-4E10-9369-47149806008C}" type="sibTrans" cxnId="{2167C4DE-7B35-4DA2-A77A-8780317338AF}">
      <dgm:prSet/>
      <dgm:spPr/>
      <dgm:t>
        <a:bodyPr/>
        <a:lstStyle/>
        <a:p>
          <a:endParaRPr lang="en-US"/>
        </a:p>
      </dgm:t>
    </dgm:pt>
    <dgm:pt modelId="{A9C066F5-EEBF-4D49-AD13-12141831169B}">
      <dgm:prSet/>
      <dgm:spPr/>
      <dgm:t>
        <a:bodyPr/>
        <a:lstStyle/>
        <a:p>
          <a:r>
            <a:rPr lang="da-DK"/>
            <a:t>Efter apoplexi</a:t>
          </a:r>
          <a:endParaRPr lang="en-US"/>
        </a:p>
      </dgm:t>
    </dgm:pt>
    <dgm:pt modelId="{18C3A758-BB4F-43D3-B410-52607CB32E2F}" type="parTrans" cxnId="{5882CAAC-476C-4EFA-9845-4DD7BB679334}">
      <dgm:prSet/>
      <dgm:spPr/>
      <dgm:t>
        <a:bodyPr/>
        <a:lstStyle/>
        <a:p>
          <a:endParaRPr lang="en-US"/>
        </a:p>
      </dgm:t>
    </dgm:pt>
    <dgm:pt modelId="{80137F56-F04D-4533-BA6B-380617626E6C}" type="sibTrans" cxnId="{5882CAAC-476C-4EFA-9845-4DD7BB679334}">
      <dgm:prSet/>
      <dgm:spPr/>
      <dgm:t>
        <a:bodyPr/>
        <a:lstStyle/>
        <a:p>
          <a:endParaRPr lang="en-US"/>
        </a:p>
      </dgm:t>
    </dgm:pt>
    <dgm:pt modelId="{67C400E7-307D-48E6-BF0B-7D4B8DF86E19}">
      <dgm:prSet/>
      <dgm:spPr/>
      <dgm:t>
        <a:bodyPr/>
        <a:lstStyle/>
        <a:p>
          <a:r>
            <a:rPr lang="da-DK"/>
            <a:t>Bells Parese</a:t>
          </a:r>
          <a:endParaRPr lang="en-US"/>
        </a:p>
      </dgm:t>
    </dgm:pt>
    <dgm:pt modelId="{6300CF68-6E56-43EC-8921-B844038080B8}" type="parTrans" cxnId="{94C5217D-818D-4781-9910-3820F520127B}">
      <dgm:prSet/>
      <dgm:spPr/>
      <dgm:t>
        <a:bodyPr/>
        <a:lstStyle/>
        <a:p>
          <a:endParaRPr lang="en-US"/>
        </a:p>
      </dgm:t>
    </dgm:pt>
    <dgm:pt modelId="{5F42A54C-DBE6-4B0B-95D5-26BD35F58C09}" type="sibTrans" cxnId="{94C5217D-818D-4781-9910-3820F520127B}">
      <dgm:prSet/>
      <dgm:spPr/>
      <dgm:t>
        <a:bodyPr/>
        <a:lstStyle/>
        <a:p>
          <a:endParaRPr lang="en-US"/>
        </a:p>
      </dgm:t>
    </dgm:pt>
    <dgm:pt modelId="{CA09F892-18ED-4D3C-B244-95D02779E2B4}">
      <dgm:prSet/>
      <dgm:spPr/>
      <dgm:t>
        <a:bodyPr/>
        <a:lstStyle/>
        <a:p>
          <a:r>
            <a:rPr lang="da-DK"/>
            <a:t>Guliaen Barre</a:t>
          </a:r>
          <a:endParaRPr lang="en-US"/>
        </a:p>
      </dgm:t>
    </dgm:pt>
    <dgm:pt modelId="{B7747C2C-AF22-4F1B-A577-C20386469FD3}" type="parTrans" cxnId="{C90DA281-AA86-4399-929C-7689E5AAF6AA}">
      <dgm:prSet/>
      <dgm:spPr/>
      <dgm:t>
        <a:bodyPr/>
        <a:lstStyle/>
        <a:p>
          <a:endParaRPr lang="en-US"/>
        </a:p>
      </dgm:t>
    </dgm:pt>
    <dgm:pt modelId="{2D9950BD-7ED8-4F6B-AD69-0DAA59D14C4C}" type="sibTrans" cxnId="{C90DA281-AA86-4399-929C-7689E5AAF6AA}">
      <dgm:prSet/>
      <dgm:spPr/>
      <dgm:t>
        <a:bodyPr/>
        <a:lstStyle/>
        <a:p>
          <a:endParaRPr lang="en-US"/>
        </a:p>
      </dgm:t>
    </dgm:pt>
    <dgm:pt modelId="{E7C69D0D-4AE1-40E9-B7FD-6D2C25ED4D92}">
      <dgm:prSet/>
      <dgm:spPr/>
      <dgm:t>
        <a:bodyPr/>
        <a:lstStyle/>
        <a:p>
          <a:r>
            <a:rPr lang="da-DK"/>
            <a:t>Borellia</a:t>
          </a:r>
          <a:endParaRPr lang="en-US"/>
        </a:p>
      </dgm:t>
    </dgm:pt>
    <dgm:pt modelId="{3F18BE92-2978-4E4A-9CDB-2B04E9B1024E}" type="parTrans" cxnId="{F2D0009F-F86E-4FE3-99A3-332B2826EB38}">
      <dgm:prSet/>
      <dgm:spPr/>
      <dgm:t>
        <a:bodyPr/>
        <a:lstStyle/>
        <a:p>
          <a:endParaRPr lang="en-US"/>
        </a:p>
      </dgm:t>
    </dgm:pt>
    <dgm:pt modelId="{46EF5F52-78AA-47A9-B3FE-AF6AA6102357}" type="sibTrans" cxnId="{F2D0009F-F86E-4FE3-99A3-332B2826EB38}">
      <dgm:prSet/>
      <dgm:spPr/>
      <dgm:t>
        <a:bodyPr/>
        <a:lstStyle/>
        <a:p>
          <a:endParaRPr lang="en-US"/>
        </a:p>
      </dgm:t>
    </dgm:pt>
    <dgm:pt modelId="{6436E392-10A8-47CA-8B36-A0392FD01A63}" type="pres">
      <dgm:prSet presAssocID="{E15253FF-9187-45BC-916D-F6F8FF0DCFD1}" presName="linear" presStyleCnt="0">
        <dgm:presLayoutVars>
          <dgm:animLvl val="lvl"/>
          <dgm:resizeHandles val="exact"/>
        </dgm:presLayoutVars>
      </dgm:prSet>
      <dgm:spPr/>
    </dgm:pt>
    <dgm:pt modelId="{E9AD4931-8B5D-434E-B36B-C6310BDC05BC}" type="pres">
      <dgm:prSet presAssocID="{4DC0BDBC-A1EC-4813-9B54-822F95E04135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F4F78A8A-EF17-4964-85D4-5BC6D2B4DEF2}" type="pres">
      <dgm:prSet presAssocID="{58922706-377D-4E10-9369-47149806008C}" presName="spacer" presStyleCnt="0"/>
      <dgm:spPr/>
    </dgm:pt>
    <dgm:pt modelId="{72A5462A-A0FB-4F8C-A2D8-011089361ADB}" type="pres">
      <dgm:prSet presAssocID="{A9C066F5-EEBF-4D49-AD13-12141831169B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A64555EE-635B-4CEC-AFB4-08212852B93B}" type="pres">
      <dgm:prSet presAssocID="{80137F56-F04D-4533-BA6B-380617626E6C}" presName="spacer" presStyleCnt="0"/>
      <dgm:spPr/>
    </dgm:pt>
    <dgm:pt modelId="{F37B1B12-796A-4F9F-9928-6815ECD3E74B}" type="pres">
      <dgm:prSet presAssocID="{67C400E7-307D-48E6-BF0B-7D4B8DF86E19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09E196E9-A6AA-4C19-9EA3-78693805E13D}" type="pres">
      <dgm:prSet presAssocID="{5F42A54C-DBE6-4B0B-95D5-26BD35F58C09}" presName="spacer" presStyleCnt="0"/>
      <dgm:spPr/>
    </dgm:pt>
    <dgm:pt modelId="{BF5D3439-FD0E-4C7A-AC0D-1790897D5DBE}" type="pres">
      <dgm:prSet presAssocID="{CA09F892-18ED-4D3C-B244-95D02779E2B4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9122DBD2-AC4A-41CA-B74C-12B69AFFAE51}" type="pres">
      <dgm:prSet presAssocID="{2D9950BD-7ED8-4F6B-AD69-0DAA59D14C4C}" presName="spacer" presStyleCnt="0"/>
      <dgm:spPr/>
    </dgm:pt>
    <dgm:pt modelId="{B4A7B9DC-1FC8-4038-97CF-3EA533AAAF5B}" type="pres">
      <dgm:prSet presAssocID="{E7C69D0D-4AE1-40E9-B7FD-6D2C25ED4D92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FE607526-49D9-4662-B882-577C9D5B061E}" type="presOf" srcId="{CA09F892-18ED-4D3C-B244-95D02779E2B4}" destId="{BF5D3439-FD0E-4C7A-AC0D-1790897D5DBE}" srcOrd="0" destOrd="0" presId="urn:microsoft.com/office/officeart/2005/8/layout/vList2"/>
    <dgm:cxn modelId="{98A78728-40F2-4C1C-BD4E-4E8EFB2B1EB8}" type="presOf" srcId="{4DC0BDBC-A1EC-4813-9B54-822F95E04135}" destId="{E9AD4931-8B5D-434E-B36B-C6310BDC05BC}" srcOrd="0" destOrd="0" presId="urn:microsoft.com/office/officeart/2005/8/layout/vList2"/>
    <dgm:cxn modelId="{3829AB40-8672-487F-9E2C-11953CD7251A}" type="presOf" srcId="{67C400E7-307D-48E6-BF0B-7D4B8DF86E19}" destId="{F37B1B12-796A-4F9F-9928-6815ECD3E74B}" srcOrd="0" destOrd="0" presId="urn:microsoft.com/office/officeart/2005/8/layout/vList2"/>
    <dgm:cxn modelId="{5913A942-A0E4-46BB-A0A6-C724CD2EFF1E}" type="presOf" srcId="{E15253FF-9187-45BC-916D-F6F8FF0DCFD1}" destId="{6436E392-10A8-47CA-8B36-A0392FD01A63}" srcOrd="0" destOrd="0" presId="urn:microsoft.com/office/officeart/2005/8/layout/vList2"/>
    <dgm:cxn modelId="{94C5217D-818D-4781-9910-3820F520127B}" srcId="{E15253FF-9187-45BC-916D-F6F8FF0DCFD1}" destId="{67C400E7-307D-48E6-BF0B-7D4B8DF86E19}" srcOrd="2" destOrd="0" parTransId="{6300CF68-6E56-43EC-8921-B844038080B8}" sibTransId="{5F42A54C-DBE6-4B0B-95D5-26BD35F58C09}"/>
    <dgm:cxn modelId="{17B6257E-5ED3-4575-A6FB-F8F46DAD4F50}" type="presOf" srcId="{A9C066F5-EEBF-4D49-AD13-12141831169B}" destId="{72A5462A-A0FB-4F8C-A2D8-011089361ADB}" srcOrd="0" destOrd="0" presId="urn:microsoft.com/office/officeart/2005/8/layout/vList2"/>
    <dgm:cxn modelId="{C90DA281-AA86-4399-929C-7689E5AAF6AA}" srcId="{E15253FF-9187-45BC-916D-F6F8FF0DCFD1}" destId="{CA09F892-18ED-4D3C-B244-95D02779E2B4}" srcOrd="3" destOrd="0" parTransId="{B7747C2C-AF22-4F1B-A577-C20386469FD3}" sibTransId="{2D9950BD-7ED8-4F6B-AD69-0DAA59D14C4C}"/>
    <dgm:cxn modelId="{F2D0009F-F86E-4FE3-99A3-332B2826EB38}" srcId="{E15253FF-9187-45BC-916D-F6F8FF0DCFD1}" destId="{E7C69D0D-4AE1-40E9-B7FD-6D2C25ED4D92}" srcOrd="4" destOrd="0" parTransId="{3F18BE92-2978-4E4A-9CDB-2B04E9B1024E}" sibTransId="{46EF5F52-78AA-47A9-B3FE-AF6AA6102357}"/>
    <dgm:cxn modelId="{D87C1AA9-3FB5-469B-ABBE-1BFCEA49E947}" type="presOf" srcId="{E7C69D0D-4AE1-40E9-B7FD-6D2C25ED4D92}" destId="{B4A7B9DC-1FC8-4038-97CF-3EA533AAAF5B}" srcOrd="0" destOrd="0" presId="urn:microsoft.com/office/officeart/2005/8/layout/vList2"/>
    <dgm:cxn modelId="{5882CAAC-476C-4EFA-9845-4DD7BB679334}" srcId="{E15253FF-9187-45BC-916D-F6F8FF0DCFD1}" destId="{A9C066F5-EEBF-4D49-AD13-12141831169B}" srcOrd="1" destOrd="0" parTransId="{18C3A758-BB4F-43D3-B410-52607CB32E2F}" sibTransId="{80137F56-F04D-4533-BA6B-380617626E6C}"/>
    <dgm:cxn modelId="{2167C4DE-7B35-4DA2-A77A-8780317338AF}" srcId="{E15253FF-9187-45BC-916D-F6F8FF0DCFD1}" destId="{4DC0BDBC-A1EC-4813-9B54-822F95E04135}" srcOrd="0" destOrd="0" parTransId="{17881C07-E890-49DF-B364-A96A8A95AB4E}" sibTransId="{58922706-377D-4E10-9369-47149806008C}"/>
    <dgm:cxn modelId="{72A1BCFC-EDAB-45E3-AE9E-41B29AC7069A}" type="presParOf" srcId="{6436E392-10A8-47CA-8B36-A0392FD01A63}" destId="{E9AD4931-8B5D-434E-B36B-C6310BDC05BC}" srcOrd="0" destOrd="0" presId="urn:microsoft.com/office/officeart/2005/8/layout/vList2"/>
    <dgm:cxn modelId="{4DFEF0A8-33E0-4091-8598-D38B40219532}" type="presParOf" srcId="{6436E392-10A8-47CA-8B36-A0392FD01A63}" destId="{F4F78A8A-EF17-4964-85D4-5BC6D2B4DEF2}" srcOrd="1" destOrd="0" presId="urn:microsoft.com/office/officeart/2005/8/layout/vList2"/>
    <dgm:cxn modelId="{F540F906-8712-4600-B6FA-D0758681EBA0}" type="presParOf" srcId="{6436E392-10A8-47CA-8B36-A0392FD01A63}" destId="{72A5462A-A0FB-4F8C-A2D8-011089361ADB}" srcOrd="2" destOrd="0" presId="urn:microsoft.com/office/officeart/2005/8/layout/vList2"/>
    <dgm:cxn modelId="{0F3DBA87-B8CA-44A1-97AA-A815D86FCB25}" type="presParOf" srcId="{6436E392-10A8-47CA-8B36-A0392FD01A63}" destId="{A64555EE-635B-4CEC-AFB4-08212852B93B}" srcOrd="3" destOrd="0" presId="urn:microsoft.com/office/officeart/2005/8/layout/vList2"/>
    <dgm:cxn modelId="{ACA3E8FD-A7D0-4FCE-BB8E-869CA9CF4E88}" type="presParOf" srcId="{6436E392-10A8-47CA-8B36-A0392FD01A63}" destId="{F37B1B12-796A-4F9F-9928-6815ECD3E74B}" srcOrd="4" destOrd="0" presId="urn:microsoft.com/office/officeart/2005/8/layout/vList2"/>
    <dgm:cxn modelId="{7418E990-07FF-42B0-BEBE-388B07083ADB}" type="presParOf" srcId="{6436E392-10A8-47CA-8B36-A0392FD01A63}" destId="{09E196E9-A6AA-4C19-9EA3-78693805E13D}" srcOrd="5" destOrd="0" presId="urn:microsoft.com/office/officeart/2005/8/layout/vList2"/>
    <dgm:cxn modelId="{EDBF828D-94AF-4CD9-A649-2F6B4907A5F6}" type="presParOf" srcId="{6436E392-10A8-47CA-8B36-A0392FD01A63}" destId="{BF5D3439-FD0E-4C7A-AC0D-1790897D5DBE}" srcOrd="6" destOrd="0" presId="urn:microsoft.com/office/officeart/2005/8/layout/vList2"/>
    <dgm:cxn modelId="{DD5BAD69-2FDB-456B-B5FE-6F39FB1AE4FF}" type="presParOf" srcId="{6436E392-10A8-47CA-8B36-A0392FD01A63}" destId="{9122DBD2-AC4A-41CA-B74C-12B69AFFAE51}" srcOrd="7" destOrd="0" presId="urn:microsoft.com/office/officeart/2005/8/layout/vList2"/>
    <dgm:cxn modelId="{A67FF92B-117D-444A-BC85-0D71D0386DB0}" type="presParOf" srcId="{6436E392-10A8-47CA-8B36-A0392FD01A63}" destId="{B4A7B9DC-1FC8-4038-97CF-3EA533AAAF5B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AD4931-8B5D-434E-B36B-C6310BDC05BC}">
      <dsp:nvSpPr>
        <dsp:cNvPr id="0" name=""/>
        <dsp:cNvSpPr/>
      </dsp:nvSpPr>
      <dsp:spPr>
        <a:xfrm>
          <a:off x="0" y="59075"/>
          <a:ext cx="10895369" cy="59962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500" kern="1200"/>
            <a:t>Hoved-hals kræft- efter operation, stråler</a:t>
          </a:r>
          <a:endParaRPr lang="en-US" sz="2500" kern="1200"/>
        </a:p>
      </dsp:txBody>
      <dsp:txXfrm>
        <a:off x="29271" y="88346"/>
        <a:ext cx="10836827" cy="541083"/>
      </dsp:txXfrm>
    </dsp:sp>
    <dsp:sp modelId="{72A5462A-A0FB-4F8C-A2D8-011089361ADB}">
      <dsp:nvSpPr>
        <dsp:cNvPr id="0" name=""/>
        <dsp:cNvSpPr/>
      </dsp:nvSpPr>
      <dsp:spPr>
        <a:xfrm>
          <a:off x="0" y="730700"/>
          <a:ext cx="10895369" cy="59962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500" kern="1200"/>
            <a:t>Efter apoplexi</a:t>
          </a:r>
          <a:endParaRPr lang="en-US" sz="2500" kern="1200"/>
        </a:p>
      </dsp:txBody>
      <dsp:txXfrm>
        <a:off x="29271" y="759971"/>
        <a:ext cx="10836827" cy="541083"/>
      </dsp:txXfrm>
    </dsp:sp>
    <dsp:sp modelId="{F37B1B12-796A-4F9F-9928-6815ECD3E74B}">
      <dsp:nvSpPr>
        <dsp:cNvPr id="0" name=""/>
        <dsp:cNvSpPr/>
      </dsp:nvSpPr>
      <dsp:spPr>
        <a:xfrm>
          <a:off x="0" y="1402326"/>
          <a:ext cx="10895369" cy="59962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500" kern="1200"/>
            <a:t>Bells Parese</a:t>
          </a:r>
          <a:endParaRPr lang="en-US" sz="2500" kern="1200"/>
        </a:p>
      </dsp:txBody>
      <dsp:txXfrm>
        <a:off x="29271" y="1431597"/>
        <a:ext cx="10836827" cy="541083"/>
      </dsp:txXfrm>
    </dsp:sp>
    <dsp:sp modelId="{BF5D3439-FD0E-4C7A-AC0D-1790897D5DBE}">
      <dsp:nvSpPr>
        <dsp:cNvPr id="0" name=""/>
        <dsp:cNvSpPr/>
      </dsp:nvSpPr>
      <dsp:spPr>
        <a:xfrm>
          <a:off x="0" y="2073951"/>
          <a:ext cx="10895369" cy="59962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500" kern="1200"/>
            <a:t>Guliaen Barre</a:t>
          </a:r>
          <a:endParaRPr lang="en-US" sz="2500" kern="1200"/>
        </a:p>
      </dsp:txBody>
      <dsp:txXfrm>
        <a:off x="29271" y="2103222"/>
        <a:ext cx="10836827" cy="541083"/>
      </dsp:txXfrm>
    </dsp:sp>
    <dsp:sp modelId="{B4A7B9DC-1FC8-4038-97CF-3EA533AAAF5B}">
      <dsp:nvSpPr>
        <dsp:cNvPr id="0" name=""/>
        <dsp:cNvSpPr/>
      </dsp:nvSpPr>
      <dsp:spPr>
        <a:xfrm>
          <a:off x="0" y="2745575"/>
          <a:ext cx="10895369" cy="59962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500" kern="1200"/>
            <a:t>Borellia</a:t>
          </a:r>
          <a:endParaRPr lang="en-US" sz="2500" kern="1200"/>
        </a:p>
      </dsp:txBody>
      <dsp:txXfrm>
        <a:off x="29271" y="2774846"/>
        <a:ext cx="10836827" cy="5410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870F6-23C3-484B-A0EB-5A328AE522AD}" type="datetimeFigureOut">
              <a:rPr lang="da-DK" smtClean="0"/>
              <a:t>19-08-2020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5937E-7ADC-4D0A-862E-C0B43B1390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13052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k 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870F6-23C3-484B-A0EB-5A328AE522AD}" type="datetimeFigureOut">
              <a:rPr lang="da-DK" smtClean="0"/>
              <a:t>19-08-2020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5937E-7ADC-4D0A-862E-C0B43B1390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44966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870F6-23C3-484B-A0EB-5A328AE522AD}" type="datetimeFigureOut">
              <a:rPr lang="da-DK" smtClean="0"/>
              <a:t>19-08-2020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5937E-7ADC-4D0A-862E-C0B43B1390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344571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da-DK"/>
              <a:t>Klik for at redigere teksttypografierne i masteren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870F6-23C3-484B-A0EB-5A328AE522AD}" type="datetimeFigureOut">
              <a:rPr lang="da-DK" smtClean="0"/>
              <a:t>19-08-2020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5937E-7ADC-4D0A-862E-C0B43B1390D4}" type="slidenum">
              <a:rPr lang="da-DK" smtClean="0"/>
              <a:t>‹nr.›</a:t>
            </a:fld>
            <a:endParaRPr lang="da-DK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469068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870F6-23C3-484B-A0EB-5A328AE522AD}" type="datetimeFigureOut">
              <a:rPr lang="da-DK" smtClean="0"/>
              <a:t>19-08-2020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5937E-7ADC-4D0A-862E-C0B43B1390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963240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870F6-23C3-484B-A0EB-5A328AE522AD}" type="datetimeFigureOut">
              <a:rPr lang="da-DK" smtClean="0"/>
              <a:t>19-08-2020</a:t>
            </a:fld>
            <a:endParaRPr lang="da-DK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5937E-7ADC-4D0A-862E-C0B43B1390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951744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nner med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870F6-23C3-484B-A0EB-5A328AE522AD}" type="datetimeFigureOut">
              <a:rPr lang="da-DK" smtClean="0"/>
              <a:t>19-08-2020</a:t>
            </a:fld>
            <a:endParaRPr lang="da-DK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5937E-7ADC-4D0A-862E-C0B43B1390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160896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870F6-23C3-484B-A0EB-5A328AE522AD}" type="datetimeFigureOut">
              <a:rPr lang="da-DK" smtClean="0"/>
              <a:t>19-08-2020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5937E-7ADC-4D0A-862E-C0B43B1390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562006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870F6-23C3-484B-A0EB-5A328AE522AD}" type="datetimeFigureOut">
              <a:rPr lang="da-DK" smtClean="0"/>
              <a:t>19-08-2020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5937E-7ADC-4D0A-862E-C0B43B1390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22134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870F6-23C3-484B-A0EB-5A328AE522AD}" type="datetimeFigureOut">
              <a:rPr lang="da-DK" smtClean="0"/>
              <a:t>19-08-2020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5937E-7ADC-4D0A-862E-C0B43B1390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79222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870F6-23C3-484B-A0EB-5A328AE522AD}" type="datetimeFigureOut">
              <a:rPr lang="da-DK" smtClean="0"/>
              <a:t>19-08-2020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5937E-7ADC-4D0A-862E-C0B43B1390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74720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870F6-23C3-484B-A0EB-5A328AE522AD}" type="datetimeFigureOut">
              <a:rPr lang="da-DK" smtClean="0"/>
              <a:t>19-08-2020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5937E-7ADC-4D0A-862E-C0B43B1390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76971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870F6-23C3-484B-A0EB-5A328AE522AD}" type="datetimeFigureOut">
              <a:rPr lang="da-DK" smtClean="0"/>
              <a:t>19-08-2020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5937E-7ADC-4D0A-862E-C0B43B1390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5470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870F6-23C3-484B-A0EB-5A328AE522AD}" type="datetimeFigureOut">
              <a:rPr lang="da-DK" smtClean="0"/>
              <a:t>19-08-2020</a:t>
            </a:fld>
            <a:endParaRPr lang="da-DK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5937E-7ADC-4D0A-862E-C0B43B1390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10508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870F6-23C3-484B-A0EB-5A328AE522AD}" type="datetimeFigureOut">
              <a:rPr lang="da-DK" smtClean="0"/>
              <a:t>19-08-2020</a:t>
            </a:fld>
            <a:endParaRPr lang="da-DK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5937E-7ADC-4D0A-862E-C0B43B1390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58737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870F6-23C3-484B-A0EB-5A328AE522AD}" type="datetimeFigureOut">
              <a:rPr lang="da-DK" smtClean="0"/>
              <a:t>19-08-2020</a:t>
            </a:fld>
            <a:endParaRPr lang="da-DK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5937E-7ADC-4D0A-862E-C0B43B1390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2427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870F6-23C3-484B-A0EB-5A328AE522AD}" type="datetimeFigureOut">
              <a:rPr lang="da-DK" smtClean="0"/>
              <a:t>19-08-2020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5937E-7ADC-4D0A-862E-C0B43B1390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91177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99870F6-23C3-484B-A0EB-5A328AE522AD}" type="datetimeFigureOut">
              <a:rPr lang="da-DK" smtClean="0"/>
              <a:t>19-08-2020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35937E-7ADC-4D0A-862E-C0B43B1390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203504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ochranelibrary.com/" TargetMode="External"/><Relationship Id="rId5" Type="http://schemas.openxmlformats.org/officeDocument/2006/relationships/hyperlink" Target="https://www.ncbi.nlm.nih.gov/pubmed" TargetMode="External"/><Relationship Id="rId4" Type="http://schemas.openxmlformats.org/officeDocument/2006/relationships/hyperlink" Target="https://www.iqoro.com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Picture 31">
            <a:extLst>
              <a:ext uri="{FF2B5EF4-FFF2-40B4-BE49-F238E27FC236}">
                <a16:creationId xmlns:a16="http://schemas.microsoft.com/office/drawing/2014/main" id="{41B68C77-138E-4BF7-A276-BD0C78A421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53" name="Picture 33">
            <a:extLst>
              <a:ext uri="{FF2B5EF4-FFF2-40B4-BE49-F238E27FC236}">
                <a16:creationId xmlns:a16="http://schemas.microsoft.com/office/drawing/2014/main" id="{7C268552-D473-46ED-B1B8-422042C4DE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54" name="Oval 35">
            <a:extLst>
              <a:ext uri="{FF2B5EF4-FFF2-40B4-BE49-F238E27FC236}">
                <a16:creationId xmlns:a16="http://schemas.microsoft.com/office/drawing/2014/main" id="{4AC0CD9D-7610-4620-93B4-798CCD9AB5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55" name="Picture 37">
            <a:extLst>
              <a:ext uri="{FF2B5EF4-FFF2-40B4-BE49-F238E27FC236}">
                <a16:creationId xmlns:a16="http://schemas.microsoft.com/office/drawing/2014/main" id="{B9238B3E-24AA-439A-B527-6C5DF6D721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56" name="Picture 39">
            <a:extLst>
              <a:ext uri="{FF2B5EF4-FFF2-40B4-BE49-F238E27FC236}">
                <a16:creationId xmlns:a16="http://schemas.microsoft.com/office/drawing/2014/main" id="{69F01145-BEA3-4CBF-AA21-10077B948C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57" name="Rectangle 41">
            <a:extLst>
              <a:ext uri="{FF2B5EF4-FFF2-40B4-BE49-F238E27FC236}">
                <a16:creationId xmlns:a16="http://schemas.microsoft.com/office/drawing/2014/main" id="{DE4D62F9-188E-4530-84C2-24BDEE4BEB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37E7E47-3E7B-4BB3-8B32-478ED95783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8930" y="629266"/>
            <a:ext cx="9252154" cy="1223983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br>
              <a:rPr lang="en-US" sz="26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br>
              <a:rPr lang="en-US" sz="26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en-US" sz="2600" b="0" i="0" kern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B576B722-8935-4A64-A099-FDAECC1F89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3311" y="2052214"/>
            <a:ext cx="4338409" cy="4196185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>
              <a:lnSpc>
                <a:spcPct val="90000"/>
              </a:lnSpc>
              <a:buFont typeface="Wingdings 3" charset="2"/>
              <a:buChar char=""/>
            </a:pPr>
            <a:r>
              <a:rPr lang="en-US" sz="2800" b="1" dirty="0">
                <a:solidFill>
                  <a:schemeClr val="tx1"/>
                </a:solidFill>
              </a:rPr>
              <a:t>IQORO</a:t>
            </a:r>
          </a:p>
          <a:p>
            <a:pPr>
              <a:lnSpc>
                <a:spcPct val="90000"/>
              </a:lnSpc>
              <a:buFont typeface="Wingdings 3" charset="2"/>
              <a:buChar char=""/>
            </a:pPr>
            <a:endParaRPr lang="en-US" sz="17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Wingdings 3" charset="2"/>
              <a:buChar char=""/>
            </a:pPr>
            <a:r>
              <a:rPr lang="en-US" sz="1700" b="1" dirty="0">
                <a:solidFill>
                  <a:schemeClr val="tx1"/>
                </a:solidFill>
              </a:rPr>
              <a:t>Anvendelse </a:t>
            </a:r>
            <a:r>
              <a:rPr lang="en-US" sz="1700" b="1" dirty="0" err="1">
                <a:solidFill>
                  <a:schemeClr val="tx1"/>
                </a:solidFill>
              </a:rPr>
              <a:t>og</a:t>
            </a:r>
            <a:r>
              <a:rPr lang="en-US" sz="1700" b="1" dirty="0">
                <a:solidFill>
                  <a:schemeClr val="tx1"/>
                </a:solidFill>
              </a:rPr>
              <a:t> </a:t>
            </a:r>
          </a:p>
          <a:p>
            <a:pPr>
              <a:lnSpc>
                <a:spcPct val="90000"/>
              </a:lnSpc>
            </a:pPr>
            <a:r>
              <a:rPr lang="en-US" sz="1700" b="1" dirty="0" err="1">
                <a:solidFill>
                  <a:schemeClr val="tx1"/>
                </a:solidFill>
              </a:rPr>
              <a:t>praksis-erfaringer</a:t>
            </a:r>
            <a:endParaRPr lang="en-US" sz="1700" b="1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Wingdings 3" charset="2"/>
              <a:buChar char=""/>
            </a:pPr>
            <a:endParaRPr lang="en-US" sz="17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Wingdings 3" charset="2"/>
              <a:buChar char=""/>
            </a:pPr>
            <a:endParaRPr lang="en-US" sz="17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Wingdings 3" charset="2"/>
              <a:buChar char=""/>
            </a:pPr>
            <a:endParaRPr lang="en-US" sz="17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Wingdings 3" charset="2"/>
              <a:buChar char=""/>
            </a:pPr>
            <a:endParaRPr lang="en-US" sz="17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1700" dirty="0">
                <a:solidFill>
                  <a:schemeClr val="tx1"/>
                </a:solidFill>
              </a:rPr>
              <a:t>Ergoterapeuterne </a:t>
            </a:r>
          </a:p>
          <a:p>
            <a:pPr>
              <a:lnSpc>
                <a:spcPct val="90000"/>
              </a:lnSpc>
            </a:pPr>
            <a:r>
              <a:rPr lang="en-US" sz="1700" dirty="0">
                <a:solidFill>
                  <a:schemeClr val="tx1"/>
                </a:solidFill>
              </a:rPr>
              <a:t>Louise Gebauer Christensen</a:t>
            </a:r>
          </a:p>
          <a:p>
            <a:pPr>
              <a:lnSpc>
                <a:spcPct val="90000"/>
              </a:lnSpc>
            </a:pPr>
            <a:r>
              <a:rPr lang="en-US" sz="1700" dirty="0">
                <a:solidFill>
                  <a:schemeClr val="tx1"/>
                </a:solidFill>
              </a:rPr>
              <a:t>og Sanne Skjellerup Meng</a:t>
            </a:r>
          </a:p>
          <a:p>
            <a:pPr>
              <a:lnSpc>
                <a:spcPct val="90000"/>
              </a:lnSpc>
            </a:pPr>
            <a:r>
              <a:rPr lang="en-US" sz="1700" dirty="0">
                <a:solidFill>
                  <a:schemeClr val="tx1"/>
                </a:solidFill>
              </a:rPr>
              <a:t>Aarhus Kommunes Neurocenter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7F6C2429-9DE1-43E1-95A8-8D6C25F59EF6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t="9117" r="1" b="14734"/>
          <a:stretch/>
        </p:blipFill>
        <p:spPr>
          <a:xfrm>
            <a:off x="6091916" y="2916298"/>
            <a:ext cx="5451627" cy="2468014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3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56471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23E8915-D2AA-4327-A45A-972C3CA957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302FC3C-9804-4950-B721-5FD704BA60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88952" cy="6858000"/>
          </a:xfrm>
          <a:prstGeom prst="rect">
            <a:avLst/>
          </a:prstGeom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B9695BD-ECF6-49CA-8877-8C493193C6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5" y="1828800"/>
            <a:ext cx="0" cy="3200400"/>
          </a:xfrm>
          <a:prstGeom prst="line">
            <a:avLst/>
          </a:prstGeom>
          <a:ln w="190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3BC6EBB2-9BDC-4075-BA6B-43A9FBF9C8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228080"/>
            <a:ext cx="993734" cy="762000"/>
          </a:xfrm>
          <a:prstGeom prst="rect">
            <a:avLst/>
          </a:prstGeom>
        </p:spPr>
      </p:pic>
      <p:sp>
        <p:nvSpPr>
          <p:cNvPr id="16" name="Freeform 5">
            <a:extLst>
              <a:ext uri="{FF2B5EF4-FFF2-40B4-BE49-F238E27FC236}">
                <a16:creationId xmlns:a16="http://schemas.microsoft.com/office/drawing/2014/main" id="{F3798573-F27B-47EB-8EA4-7EE34954C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588" y="0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8447ADD-C3B5-4689-BAE8-129828FB0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195" y="804672"/>
            <a:ext cx="3521359" cy="5248656"/>
          </a:xfrm>
        </p:spPr>
        <p:txBody>
          <a:bodyPr anchor="ctr">
            <a:normAutofit/>
          </a:bodyPr>
          <a:lstStyle/>
          <a:p>
            <a:pPr algn="ctr"/>
            <a:r>
              <a:rPr lang="da-DK" dirty="0" err="1"/>
              <a:t>IQoro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0FB4987-C868-427F-A11D-54D1C4776C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5861" y="804671"/>
            <a:ext cx="6399930" cy="5248657"/>
          </a:xfrm>
        </p:spPr>
        <p:txBody>
          <a:bodyPr anchor="ctr">
            <a:normAutofit/>
          </a:bodyPr>
          <a:lstStyle/>
          <a:p>
            <a:r>
              <a:rPr lang="da-DK" dirty="0"/>
              <a:t> Er udviklet i Sverige af Mary </a:t>
            </a:r>
            <a:r>
              <a:rPr lang="da-DK" dirty="0" err="1"/>
              <a:t>Hägg</a:t>
            </a:r>
            <a:r>
              <a:rPr lang="da-DK" dirty="0"/>
              <a:t> i 2011.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dirty="0">
                <a:hlinkClick r:id="rId4"/>
              </a:rPr>
              <a:t>https://www.iqoro.com/</a:t>
            </a:r>
            <a:endParaRPr lang="da-DK" dirty="0"/>
          </a:p>
          <a:p>
            <a:r>
              <a:rPr lang="da-DK" dirty="0" err="1"/>
              <a:t>IQoro</a:t>
            </a:r>
            <a:r>
              <a:rPr lang="da-DK" dirty="0"/>
              <a:t> er evidensbaseret træning</a:t>
            </a:r>
          </a:p>
          <a:p>
            <a:endParaRPr lang="da-DK" dirty="0"/>
          </a:p>
          <a:p>
            <a:r>
              <a:rPr lang="da-DK" dirty="0">
                <a:hlinkClick r:id="rId5"/>
              </a:rPr>
              <a:t>https://www.ncbi.nlm.nih.gov/pubmed</a:t>
            </a:r>
            <a:endParaRPr lang="da-DK" dirty="0"/>
          </a:p>
          <a:p>
            <a:r>
              <a:rPr lang="da-DK" dirty="0">
                <a:hlinkClick r:id="rId6"/>
              </a:rPr>
              <a:t>https://www.cochranelibrary.com/</a:t>
            </a:r>
            <a:endParaRPr lang="da-DK" dirty="0"/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827552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923E8915-D2AA-4327-A45A-972C3CA957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8302FC3C-9804-4950-B721-5FD704BA60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88952" cy="6858000"/>
          </a:xfrm>
          <a:prstGeom prst="rect">
            <a:avLst/>
          </a:prstGeom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6B9695BD-ECF6-49CA-8877-8C493193C6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5" y="1828800"/>
            <a:ext cx="0" cy="3200400"/>
          </a:xfrm>
          <a:prstGeom prst="line">
            <a:avLst/>
          </a:prstGeom>
          <a:ln w="190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Picture 26">
            <a:extLst>
              <a:ext uri="{FF2B5EF4-FFF2-40B4-BE49-F238E27FC236}">
                <a16:creationId xmlns:a16="http://schemas.microsoft.com/office/drawing/2014/main" id="{3BC6EBB2-9BDC-4075-BA6B-43A9FBF9C8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228080"/>
            <a:ext cx="993734" cy="762000"/>
          </a:xfrm>
          <a:prstGeom prst="rect">
            <a:avLst/>
          </a:prstGeom>
        </p:spPr>
      </p:pic>
      <p:sp>
        <p:nvSpPr>
          <p:cNvPr id="29" name="Freeform 5">
            <a:extLst>
              <a:ext uri="{FF2B5EF4-FFF2-40B4-BE49-F238E27FC236}">
                <a16:creationId xmlns:a16="http://schemas.microsoft.com/office/drawing/2014/main" id="{F3798573-F27B-47EB-8EA4-7EE34954C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588" y="0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6BD8D05-C806-41B6-929C-C6F7C24BD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195" y="804672"/>
            <a:ext cx="3521359" cy="5248656"/>
          </a:xfrm>
        </p:spPr>
        <p:txBody>
          <a:bodyPr anchor="ctr">
            <a:normAutofit/>
          </a:bodyPr>
          <a:lstStyle/>
          <a:p>
            <a:pPr algn="ctr"/>
            <a:r>
              <a:rPr lang="da-DK"/>
              <a:t>IQoro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9DF2D75-D163-42FE-837E-582D7E134B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5861" y="804671"/>
            <a:ext cx="6399930" cy="5248657"/>
          </a:xfrm>
        </p:spPr>
        <p:txBody>
          <a:bodyPr anchor="ctr">
            <a:normAutofit/>
          </a:bodyPr>
          <a:lstStyle/>
          <a:p>
            <a:r>
              <a:rPr lang="da-DK" dirty="0" err="1"/>
              <a:t>IQoro</a:t>
            </a:r>
            <a:r>
              <a:rPr lang="da-DK" dirty="0"/>
              <a:t> </a:t>
            </a:r>
            <a:r>
              <a:rPr lang="da-DK" dirty="0" err="1"/>
              <a:t>neuromuskulær</a:t>
            </a:r>
            <a:r>
              <a:rPr lang="da-DK" dirty="0"/>
              <a:t> træningsredskab, der træner muskelstyrke i de ramte muskelgrupper.</a:t>
            </a:r>
          </a:p>
          <a:p>
            <a:endParaRPr lang="da-DK" dirty="0"/>
          </a:p>
          <a:p>
            <a:r>
              <a:rPr lang="da-DK" dirty="0" err="1"/>
              <a:t>IQoro</a:t>
            </a:r>
            <a:r>
              <a:rPr lang="da-DK" dirty="0"/>
              <a:t> kan blandt andet bruges mod:</a:t>
            </a:r>
          </a:p>
          <a:p>
            <a:r>
              <a:rPr lang="da-DK" dirty="0"/>
              <a:t>•Snorken / søvn apnø</a:t>
            </a:r>
          </a:p>
          <a:p>
            <a:r>
              <a:rPr lang="da-DK" dirty="0"/>
              <a:t>•Synkebesvær (dysfagi)</a:t>
            </a:r>
          </a:p>
          <a:p>
            <a:r>
              <a:rPr lang="da-DK" dirty="0"/>
              <a:t>•Talebesvær</a:t>
            </a:r>
          </a:p>
          <a:p>
            <a:r>
              <a:rPr lang="da-DK" dirty="0"/>
              <a:t>•</a:t>
            </a:r>
            <a:r>
              <a:rPr lang="da-DK" dirty="0" err="1"/>
              <a:t>Savlen</a:t>
            </a:r>
            <a:endParaRPr lang="da-DK" dirty="0"/>
          </a:p>
          <a:p>
            <a:r>
              <a:rPr lang="da-DK" dirty="0"/>
              <a:t>•Lammelse i ansigt, mund eller hals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10149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747F1B4-B831-4277-8AB0-32767F7EB7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D80CFA21-AB7C-4BEB-9BFF-05764FBBF3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F6FE7E5-5D66-4F0C-AA60-2C05976EA5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7"/>
            <a:ext cx="9252154" cy="1016654"/>
          </a:xfrm>
        </p:spPr>
        <p:txBody>
          <a:bodyPr>
            <a:normAutofit/>
          </a:bodyPr>
          <a:lstStyle/>
          <a:p>
            <a:r>
              <a:rPr lang="da-DK" dirty="0">
                <a:solidFill>
                  <a:srgbClr val="EBEBEB"/>
                </a:solidFill>
              </a:rPr>
              <a:t>Hvem kan anvende </a:t>
            </a:r>
            <a:r>
              <a:rPr lang="da-DK" dirty="0" err="1">
                <a:solidFill>
                  <a:srgbClr val="EBEBEB"/>
                </a:solidFill>
              </a:rPr>
              <a:t>IQoro</a:t>
            </a:r>
            <a:endParaRPr lang="da-DK" dirty="0">
              <a:solidFill>
                <a:srgbClr val="EBEBEB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2F7E335-851A-4CAE-B09F-E657819D46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10B541F0-7F6E-402E-84D8-CF96EACA5F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" y="1762067"/>
            <a:ext cx="12192418" cy="5095933"/>
          </a:xfrm>
          <a:custGeom>
            <a:avLst/>
            <a:gdLst>
              <a:gd name="connsiteX0" fmla="*/ 1 w 12192418"/>
              <a:gd name="connsiteY0" fmla="*/ 0 h 5095933"/>
              <a:gd name="connsiteX1" fmla="*/ 71932 w 12192418"/>
              <a:gd name="connsiteY1" fmla="*/ 12261 h 5095933"/>
              <a:gd name="connsiteX2" fmla="*/ 282849 w 12192418"/>
              <a:gd name="connsiteY2" fmla="*/ 48343 h 5095933"/>
              <a:gd name="connsiteX3" fmla="*/ 436464 w 12192418"/>
              <a:gd name="connsiteY3" fmla="*/ 73565 h 5095933"/>
              <a:gd name="connsiteX4" fmla="*/ 619339 w 12192418"/>
              <a:gd name="connsiteY4" fmla="*/ 100188 h 5095933"/>
              <a:gd name="connsiteX5" fmla="*/ 836351 w 12192418"/>
              <a:gd name="connsiteY5" fmla="*/ 132066 h 5095933"/>
              <a:gd name="connsiteX6" fmla="*/ 1076528 w 12192418"/>
              <a:gd name="connsiteY6" fmla="*/ 165696 h 5095933"/>
              <a:gd name="connsiteX7" fmla="*/ 1347184 w 12192418"/>
              <a:gd name="connsiteY7" fmla="*/ 201077 h 5095933"/>
              <a:gd name="connsiteX8" fmla="*/ 1642223 w 12192418"/>
              <a:gd name="connsiteY8" fmla="*/ 238560 h 5095933"/>
              <a:gd name="connsiteX9" fmla="*/ 1962864 w 12192418"/>
              <a:gd name="connsiteY9" fmla="*/ 276043 h 5095933"/>
              <a:gd name="connsiteX10" fmla="*/ 2304232 w 12192418"/>
              <a:gd name="connsiteY10" fmla="*/ 314227 h 5095933"/>
              <a:gd name="connsiteX11" fmla="*/ 2672421 w 12192418"/>
              <a:gd name="connsiteY11" fmla="*/ 349608 h 5095933"/>
              <a:gd name="connsiteX12" fmla="*/ 3057678 w 12192418"/>
              <a:gd name="connsiteY12" fmla="*/ 383588 h 5095933"/>
              <a:gd name="connsiteX13" fmla="*/ 3464881 w 12192418"/>
              <a:gd name="connsiteY13" fmla="*/ 414415 h 5095933"/>
              <a:gd name="connsiteX14" fmla="*/ 3889152 w 12192418"/>
              <a:gd name="connsiteY14" fmla="*/ 443841 h 5095933"/>
              <a:gd name="connsiteX15" fmla="*/ 4331710 w 12192418"/>
              <a:gd name="connsiteY15" fmla="*/ 471515 h 5095933"/>
              <a:gd name="connsiteX16" fmla="*/ 4558476 w 12192418"/>
              <a:gd name="connsiteY16" fmla="*/ 481324 h 5095933"/>
              <a:gd name="connsiteX17" fmla="*/ 4790118 w 12192418"/>
              <a:gd name="connsiteY17" fmla="*/ 492183 h 5095933"/>
              <a:gd name="connsiteX18" fmla="*/ 5025418 w 12192418"/>
              <a:gd name="connsiteY18" fmla="*/ 502342 h 5095933"/>
              <a:gd name="connsiteX19" fmla="*/ 5261937 w 12192418"/>
              <a:gd name="connsiteY19" fmla="*/ 508998 h 5095933"/>
              <a:gd name="connsiteX20" fmla="*/ 5503332 w 12192418"/>
              <a:gd name="connsiteY20" fmla="*/ 514953 h 5095933"/>
              <a:gd name="connsiteX21" fmla="*/ 5747167 w 12192418"/>
              <a:gd name="connsiteY21" fmla="*/ 521259 h 5095933"/>
              <a:gd name="connsiteX22" fmla="*/ 5995877 w 12192418"/>
              <a:gd name="connsiteY22" fmla="*/ 525463 h 5095933"/>
              <a:gd name="connsiteX23" fmla="*/ 6247026 w 12192418"/>
              <a:gd name="connsiteY23" fmla="*/ 525463 h 5095933"/>
              <a:gd name="connsiteX24" fmla="*/ 6500613 w 12192418"/>
              <a:gd name="connsiteY24" fmla="*/ 527565 h 5095933"/>
              <a:gd name="connsiteX25" fmla="*/ 6756639 w 12192418"/>
              <a:gd name="connsiteY25" fmla="*/ 525463 h 5095933"/>
              <a:gd name="connsiteX26" fmla="*/ 7016322 w 12192418"/>
              <a:gd name="connsiteY26" fmla="*/ 521259 h 5095933"/>
              <a:gd name="connsiteX27" fmla="*/ 7276005 w 12192418"/>
              <a:gd name="connsiteY27" fmla="*/ 517406 h 5095933"/>
              <a:gd name="connsiteX28" fmla="*/ 7539345 w 12192418"/>
              <a:gd name="connsiteY28" fmla="*/ 508998 h 5095933"/>
              <a:gd name="connsiteX29" fmla="*/ 7805124 w 12192418"/>
              <a:gd name="connsiteY29" fmla="*/ 500241 h 5095933"/>
              <a:gd name="connsiteX30" fmla="*/ 8070903 w 12192418"/>
              <a:gd name="connsiteY30" fmla="*/ 490082 h 5095933"/>
              <a:gd name="connsiteX31" fmla="*/ 8339121 w 12192418"/>
              <a:gd name="connsiteY31" fmla="*/ 475719 h 5095933"/>
              <a:gd name="connsiteX32" fmla="*/ 8609776 w 12192418"/>
              <a:gd name="connsiteY32" fmla="*/ 458554 h 5095933"/>
              <a:gd name="connsiteX33" fmla="*/ 8881651 w 12192418"/>
              <a:gd name="connsiteY33" fmla="*/ 442089 h 5095933"/>
              <a:gd name="connsiteX34" fmla="*/ 9153526 w 12192418"/>
              <a:gd name="connsiteY34" fmla="*/ 421071 h 5095933"/>
              <a:gd name="connsiteX35" fmla="*/ 9429058 w 12192418"/>
              <a:gd name="connsiteY35" fmla="*/ 395849 h 5095933"/>
              <a:gd name="connsiteX36" fmla="*/ 9700933 w 12192418"/>
              <a:gd name="connsiteY36" fmla="*/ 370626 h 5095933"/>
              <a:gd name="connsiteX37" fmla="*/ 9977684 w 12192418"/>
              <a:gd name="connsiteY37" fmla="*/ 341551 h 5095933"/>
              <a:gd name="connsiteX38" fmla="*/ 10255655 w 12192418"/>
              <a:gd name="connsiteY38" fmla="*/ 309673 h 5095933"/>
              <a:gd name="connsiteX39" fmla="*/ 10529968 w 12192418"/>
              <a:gd name="connsiteY39" fmla="*/ 276043 h 5095933"/>
              <a:gd name="connsiteX40" fmla="*/ 10807939 w 12192418"/>
              <a:gd name="connsiteY40" fmla="*/ 236809 h 5095933"/>
              <a:gd name="connsiteX41" fmla="*/ 11084690 w 12192418"/>
              <a:gd name="connsiteY41" fmla="*/ 194772 h 5095933"/>
              <a:gd name="connsiteX42" fmla="*/ 11362661 w 12192418"/>
              <a:gd name="connsiteY42" fmla="*/ 153085 h 5095933"/>
              <a:gd name="connsiteX43" fmla="*/ 11639412 w 12192418"/>
              <a:gd name="connsiteY43" fmla="*/ 104392 h 5095933"/>
              <a:gd name="connsiteX44" fmla="*/ 11914945 w 12192418"/>
              <a:gd name="connsiteY44" fmla="*/ 54648 h 5095933"/>
              <a:gd name="connsiteX45" fmla="*/ 12191696 w 12192418"/>
              <a:gd name="connsiteY45" fmla="*/ 2452 h 5095933"/>
              <a:gd name="connsiteX46" fmla="*/ 12191696 w 12192418"/>
              <a:gd name="connsiteY46" fmla="*/ 2109542 h 5095933"/>
              <a:gd name="connsiteX47" fmla="*/ 12191999 w 12192418"/>
              <a:gd name="connsiteY47" fmla="*/ 2109542 h 5095933"/>
              <a:gd name="connsiteX48" fmla="*/ 12191999 w 12192418"/>
              <a:gd name="connsiteY48" fmla="*/ 2802467 h 5095933"/>
              <a:gd name="connsiteX49" fmla="*/ 12192418 w 12192418"/>
              <a:gd name="connsiteY49" fmla="*/ 2802467 h 5095933"/>
              <a:gd name="connsiteX50" fmla="*/ 12192418 w 12192418"/>
              <a:gd name="connsiteY50" fmla="*/ 5095933 h 5095933"/>
              <a:gd name="connsiteX51" fmla="*/ 1 w 12192418"/>
              <a:gd name="connsiteY51" fmla="*/ 5095933 h 5095933"/>
              <a:gd name="connsiteX52" fmla="*/ 1 w 12192418"/>
              <a:gd name="connsiteY52" fmla="*/ 4074529 h 5095933"/>
              <a:gd name="connsiteX53" fmla="*/ 0 w 12192418"/>
              <a:gd name="connsiteY53" fmla="*/ 4074529 h 5095933"/>
              <a:gd name="connsiteX54" fmla="*/ 0 w 12192418"/>
              <a:gd name="connsiteY54" fmla="*/ 2109542 h 5095933"/>
              <a:gd name="connsiteX55" fmla="*/ 1 w 12192418"/>
              <a:gd name="connsiteY55" fmla="*/ 2109542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2192418" h="5095933">
                <a:moveTo>
                  <a:pt x="1" y="0"/>
                </a:moveTo>
                <a:lnTo>
                  <a:pt x="71932" y="12261"/>
                </a:lnTo>
                <a:lnTo>
                  <a:pt x="282849" y="48343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4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7"/>
                </a:lnTo>
                <a:lnTo>
                  <a:pt x="2672421" y="349608"/>
                </a:lnTo>
                <a:lnTo>
                  <a:pt x="3057678" y="383588"/>
                </a:lnTo>
                <a:lnTo>
                  <a:pt x="3464881" y="414415"/>
                </a:lnTo>
                <a:lnTo>
                  <a:pt x="3889152" y="443841"/>
                </a:lnTo>
                <a:lnTo>
                  <a:pt x="4331710" y="471515"/>
                </a:lnTo>
                <a:lnTo>
                  <a:pt x="4558476" y="481324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7" y="521259"/>
                </a:lnTo>
                <a:lnTo>
                  <a:pt x="5995877" y="525463"/>
                </a:lnTo>
                <a:lnTo>
                  <a:pt x="6247026" y="525463"/>
                </a:lnTo>
                <a:lnTo>
                  <a:pt x="6500613" y="527565"/>
                </a:lnTo>
                <a:lnTo>
                  <a:pt x="6756639" y="525463"/>
                </a:lnTo>
                <a:lnTo>
                  <a:pt x="7016322" y="521259"/>
                </a:lnTo>
                <a:lnTo>
                  <a:pt x="7276005" y="517406"/>
                </a:lnTo>
                <a:lnTo>
                  <a:pt x="7539345" y="508998"/>
                </a:lnTo>
                <a:lnTo>
                  <a:pt x="7805124" y="500241"/>
                </a:lnTo>
                <a:lnTo>
                  <a:pt x="8070903" y="490082"/>
                </a:lnTo>
                <a:lnTo>
                  <a:pt x="8339121" y="475719"/>
                </a:lnTo>
                <a:lnTo>
                  <a:pt x="8609776" y="458554"/>
                </a:lnTo>
                <a:lnTo>
                  <a:pt x="8881651" y="442089"/>
                </a:lnTo>
                <a:lnTo>
                  <a:pt x="9153526" y="421071"/>
                </a:lnTo>
                <a:lnTo>
                  <a:pt x="9429058" y="395849"/>
                </a:lnTo>
                <a:lnTo>
                  <a:pt x="9700933" y="370626"/>
                </a:lnTo>
                <a:lnTo>
                  <a:pt x="9977684" y="341551"/>
                </a:lnTo>
                <a:lnTo>
                  <a:pt x="10255655" y="309673"/>
                </a:lnTo>
                <a:lnTo>
                  <a:pt x="10529968" y="276043"/>
                </a:lnTo>
                <a:lnTo>
                  <a:pt x="10807939" y="236809"/>
                </a:lnTo>
                <a:lnTo>
                  <a:pt x="11084690" y="194772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109542"/>
                </a:lnTo>
                <a:lnTo>
                  <a:pt x="12191999" y="2109542"/>
                </a:lnTo>
                <a:lnTo>
                  <a:pt x="12191999" y="2802467"/>
                </a:lnTo>
                <a:lnTo>
                  <a:pt x="12192418" y="2802467"/>
                </a:lnTo>
                <a:lnTo>
                  <a:pt x="12192418" y="5095933"/>
                </a:lnTo>
                <a:lnTo>
                  <a:pt x="1" y="5095933"/>
                </a:lnTo>
                <a:lnTo>
                  <a:pt x="1" y="4074529"/>
                </a:lnTo>
                <a:lnTo>
                  <a:pt x="0" y="4074529"/>
                </a:lnTo>
                <a:lnTo>
                  <a:pt x="0" y="2109542"/>
                </a:lnTo>
                <a:lnTo>
                  <a:pt x="1" y="21095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207F51B3-F1E7-42DD-9DBA-D980D5A33E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0305708"/>
              </p:ext>
            </p:extLst>
          </p:nvPr>
        </p:nvGraphicFramePr>
        <p:xfrm>
          <a:off x="648930" y="2810256"/>
          <a:ext cx="10895370" cy="3404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894899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76627B-8D26-4ECC-A8E3-527A9CD91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195" y="804672"/>
            <a:ext cx="3521359" cy="5248656"/>
          </a:xfrm>
        </p:spPr>
        <p:txBody>
          <a:bodyPr anchor="ctr">
            <a:normAutofit/>
          </a:bodyPr>
          <a:lstStyle/>
          <a:p>
            <a:pPr algn="ctr"/>
            <a:r>
              <a:rPr lang="da-DK" dirty="0"/>
              <a:t>Hvordan anvendes </a:t>
            </a:r>
            <a:r>
              <a:rPr lang="da-DK" dirty="0" err="1"/>
              <a:t>IQoro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21A3DF4-E216-43AA-9DCD-A89CBD7B56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5861" y="804671"/>
            <a:ext cx="6399930" cy="5248657"/>
          </a:xfrm>
        </p:spPr>
        <p:txBody>
          <a:bodyPr anchor="ctr">
            <a:normAutofit/>
          </a:bodyPr>
          <a:lstStyle/>
          <a:p>
            <a:r>
              <a:rPr lang="da-DK" dirty="0" err="1"/>
              <a:t>IQoro</a:t>
            </a:r>
            <a:r>
              <a:rPr lang="da-DK" dirty="0"/>
              <a:t> skal bruges 3 gange dagligt i 30 sekunder. I alt 1, 5 min. dagligt. </a:t>
            </a:r>
          </a:p>
          <a:p>
            <a:pPr marL="0" indent="0">
              <a:buNone/>
            </a:pPr>
            <a:r>
              <a:rPr lang="da-DK" dirty="0" err="1"/>
              <a:t>IQoro</a:t>
            </a:r>
            <a:r>
              <a:rPr lang="da-DK" dirty="0"/>
              <a:t> er lavet i to størrelser:</a:t>
            </a:r>
          </a:p>
          <a:p>
            <a:pPr marL="0" indent="0">
              <a:buNone/>
            </a:pPr>
            <a:r>
              <a:rPr lang="da-DK" dirty="0"/>
              <a:t>S til børn op til 12 år</a:t>
            </a:r>
          </a:p>
          <a:p>
            <a:pPr marL="0" indent="0">
              <a:buNone/>
            </a:pPr>
            <a:r>
              <a:rPr lang="da-DK" dirty="0"/>
              <a:t>L til 12 år og op efter.</a:t>
            </a:r>
          </a:p>
          <a:p>
            <a:pPr marL="0" indent="0">
              <a:buNone/>
            </a:pPr>
            <a:r>
              <a:rPr lang="da-DK" dirty="0" err="1"/>
              <a:t>IQoro</a:t>
            </a:r>
            <a:r>
              <a:rPr lang="da-DK" dirty="0"/>
              <a:t> kan bruges af borger alene eller med en hjælper.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Det anbefales ved dysfagi at bruge </a:t>
            </a:r>
            <a:r>
              <a:rPr lang="da-DK" dirty="0" err="1"/>
              <a:t>IQoro</a:t>
            </a:r>
            <a:r>
              <a:rPr lang="da-DK" dirty="0"/>
              <a:t> lige inden et måltid for at få bedst udbytte af træning.</a:t>
            </a:r>
          </a:p>
        </p:txBody>
      </p:sp>
    </p:spTree>
    <p:extLst>
      <p:ext uri="{BB962C8B-B14F-4D97-AF65-F5344CB8AC3E}">
        <p14:creationId xmlns:p14="http://schemas.microsoft.com/office/powerpoint/2010/main" val="1125391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115862-986E-4635-B5EF-A4F48EDF1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195" y="804672"/>
            <a:ext cx="3521359" cy="5248656"/>
          </a:xfrm>
        </p:spPr>
        <p:txBody>
          <a:bodyPr anchor="ctr">
            <a:normAutofit/>
          </a:bodyPr>
          <a:lstStyle/>
          <a:p>
            <a:pPr algn="ctr"/>
            <a:r>
              <a:rPr lang="da-DK" sz="3300"/>
              <a:t>Praksiserfaringer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26CBB29-2CFF-4901-8200-6CFCC0BF0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5861" y="804671"/>
            <a:ext cx="6399930" cy="5248657"/>
          </a:xfrm>
        </p:spPr>
        <p:txBody>
          <a:bodyPr anchor="ctr">
            <a:normAutofit/>
          </a:bodyPr>
          <a:lstStyle/>
          <a:p>
            <a:r>
              <a:rPr lang="da-DK" dirty="0"/>
              <a:t>Borgere med Hoved-halskræft</a:t>
            </a:r>
          </a:p>
          <a:p>
            <a:r>
              <a:rPr lang="da-DK" dirty="0"/>
              <a:t>Borgere med </a:t>
            </a:r>
            <a:r>
              <a:rPr lang="da-DK" dirty="0" err="1"/>
              <a:t>facialis</a:t>
            </a:r>
            <a:r>
              <a:rPr lang="da-DK" dirty="0"/>
              <a:t> parese</a:t>
            </a:r>
          </a:p>
          <a:p>
            <a:r>
              <a:rPr lang="da-DK" dirty="0"/>
              <a:t>Borgere med </a:t>
            </a:r>
            <a:r>
              <a:rPr lang="da-DK" dirty="0" err="1"/>
              <a:t>apoplexi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556556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E44CEC-27BB-4501-B621-72FA6DB97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196770"/>
            <a:ext cx="9404723" cy="165647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br>
              <a:rPr lang="en-US" sz="80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br>
              <a:rPr lang="en-US" sz="80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n-US" sz="60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Demonstration </a:t>
            </a:r>
            <a:r>
              <a:rPr lang="en-US" sz="6000" b="0" i="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af</a:t>
            </a:r>
            <a:r>
              <a:rPr lang="en-US" sz="60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000" b="0" i="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IQoro</a:t>
            </a:r>
            <a:endParaRPr lang="en-US" sz="6000" b="0" i="0" kern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51BB5F65-8AAA-44F3-87AD-855280FF04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010221" y="2264804"/>
            <a:ext cx="5133333" cy="377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847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FD4336-E51A-4616-87EA-4439BB41C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Spørgsmål?</a:t>
            </a:r>
          </a:p>
        </p:txBody>
      </p:sp>
    </p:spTree>
    <p:extLst>
      <p:ext uri="{BB962C8B-B14F-4D97-AF65-F5344CB8AC3E}">
        <p14:creationId xmlns:p14="http://schemas.microsoft.com/office/powerpoint/2010/main" val="3000492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213</Words>
  <Application>Microsoft Office PowerPoint</Application>
  <PresentationFormat>Widescreen</PresentationFormat>
  <Paragraphs>51</Paragraphs>
  <Slides>8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Ion</vt:lpstr>
      <vt:lpstr>  </vt:lpstr>
      <vt:lpstr>IQoro</vt:lpstr>
      <vt:lpstr>IQoro</vt:lpstr>
      <vt:lpstr>Hvem kan anvende IQoro</vt:lpstr>
      <vt:lpstr>Hvordan anvendes IQoro</vt:lpstr>
      <vt:lpstr>Praksiserfaringer</vt:lpstr>
      <vt:lpstr>  Demonstration af IQoro</vt:lpstr>
      <vt:lpstr>Spørgsmål?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Sanne Skjellerup Meng</dc:creator>
  <cp:lastModifiedBy>Sanne Skjellerup Meng</cp:lastModifiedBy>
  <cp:revision>1</cp:revision>
  <dcterms:created xsi:type="dcterms:W3CDTF">2020-08-20T07:41:59Z</dcterms:created>
  <dcterms:modified xsi:type="dcterms:W3CDTF">2020-08-20T07:42:12Z</dcterms:modified>
</cp:coreProperties>
</file>