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3"/>
  </p:sldMasterIdLst>
  <p:notesMasterIdLst>
    <p:notesMasterId r:id="rId14"/>
  </p:notesMasterIdLst>
  <p:sldIdLst>
    <p:sldId id="256" r:id="rId4"/>
    <p:sldId id="258" r:id="rId5"/>
    <p:sldId id="265" r:id="rId6"/>
    <p:sldId id="259" r:id="rId7"/>
    <p:sldId id="267" r:id="rId8"/>
    <p:sldId id="262" r:id="rId9"/>
    <p:sldId id="260" r:id="rId10"/>
    <p:sldId id="264" r:id="rId11"/>
    <p:sldId id="266" r:id="rId12"/>
    <p:sldId id="268" r:id="rId13"/>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A775CD-55B2-48A0-A487-C677C822D2FE}" v="29" dt="2024-04-18T06:30:39.0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75" autoAdjust="0"/>
    <p:restoredTop sz="71279" autoAdjust="0"/>
  </p:normalViewPr>
  <p:slideViewPr>
    <p:cSldViewPr snapToGrid="0">
      <p:cViewPr varScale="1">
        <p:scale>
          <a:sx n="81" d="100"/>
          <a:sy n="81" d="100"/>
        </p:scale>
        <p:origin x="157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19" Type="http://schemas.microsoft.com/office/2016/11/relationships/changesInfo" Target="changesInfos/changesInfo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rben Glock" userId="11106b89-72de-413e-b65b-8a42fa6400a0" providerId="ADAL" clId="{78A775CD-55B2-48A0-A487-C677C822D2FE}"/>
    <pc:docChg chg="custSel modSld">
      <pc:chgData name="Torben Glock" userId="11106b89-72de-413e-b65b-8a42fa6400a0" providerId="ADAL" clId="{78A775CD-55B2-48A0-A487-C677C822D2FE}" dt="2024-04-18T06:30:52.495" v="117" actId="208"/>
      <pc:docMkLst>
        <pc:docMk/>
      </pc:docMkLst>
      <pc:sldChg chg="addSp delSp modSp mod">
        <pc:chgData name="Torben Glock" userId="11106b89-72de-413e-b65b-8a42fa6400a0" providerId="ADAL" clId="{78A775CD-55B2-48A0-A487-C677C822D2FE}" dt="2024-04-18T05:58:22.977" v="58" actId="1582"/>
        <pc:sldMkLst>
          <pc:docMk/>
          <pc:sldMk cId="4113692685" sldId="259"/>
        </pc:sldMkLst>
        <pc:spChg chg="add del mod">
          <ac:chgData name="Torben Glock" userId="11106b89-72de-413e-b65b-8a42fa6400a0" providerId="ADAL" clId="{78A775CD-55B2-48A0-A487-C677C822D2FE}" dt="2024-04-18T05:57:45.738" v="52" actId="478"/>
          <ac:spMkLst>
            <pc:docMk/>
            <pc:sldMk cId="4113692685" sldId="259"/>
            <ac:spMk id="4" creationId="{CCE1681A-AF4B-8712-6CF8-9935E63C7694}"/>
          </ac:spMkLst>
        </pc:spChg>
        <pc:spChg chg="add mod">
          <ac:chgData name="Torben Glock" userId="11106b89-72de-413e-b65b-8a42fa6400a0" providerId="ADAL" clId="{78A775CD-55B2-48A0-A487-C677C822D2FE}" dt="2024-04-18T05:53:12.890" v="27" actId="14100"/>
          <ac:spMkLst>
            <pc:docMk/>
            <pc:sldMk cId="4113692685" sldId="259"/>
            <ac:spMk id="6" creationId="{62F71C83-3FB7-36A9-EBEB-F891DA1D066C}"/>
          </ac:spMkLst>
        </pc:spChg>
        <pc:spChg chg="add mod">
          <ac:chgData name="Torben Glock" userId="11106b89-72de-413e-b65b-8a42fa6400a0" providerId="ADAL" clId="{78A775CD-55B2-48A0-A487-C677C822D2FE}" dt="2024-04-18T05:54:11.892" v="33" actId="208"/>
          <ac:spMkLst>
            <pc:docMk/>
            <pc:sldMk cId="4113692685" sldId="259"/>
            <ac:spMk id="9" creationId="{6FF0E558-E7B7-3366-E120-C9420E18D83E}"/>
          </ac:spMkLst>
        </pc:spChg>
        <pc:spChg chg="add mod">
          <ac:chgData name="Torben Glock" userId="11106b89-72de-413e-b65b-8a42fa6400a0" providerId="ADAL" clId="{78A775CD-55B2-48A0-A487-C677C822D2FE}" dt="2024-04-18T05:58:22.977" v="58" actId="1582"/>
          <ac:spMkLst>
            <pc:docMk/>
            <pc:sldMk cId="4113692685" sldId="259"/>
            <ac:spMk id="10" creationId="{37F0E36C-4779-5EB3-7E1D-14EFD2B0575B}"/>
          </ac:spMkLst>
        </pc:spChg>
        <pc:picChg chg="mod">
          <ac:chgData name="Torben Glock" userId="11106b89-72de-413e-b65b-8a42fa6400a0" providerId="ADAL" clId="{78A775CD-55B2-48A0-A487-C677C822D2FE}" dt="2024-04-18T05:57:57.473" v="53" actId="1076"/>
          <ac:picMkLst>
            <pc:docMk/>
            <pc:sldMk cId="4113692685" sldId="259"/>
            <ac:picMk id="8" creationId="{00000000-0000-0000-0000-000000000000}"/>
          </ac:picMkLst>
        </pc:picChg>
      </pc:sldChg>
      <pc:sldChg chg="addSp modSp mod">
        <pc:chgData name="Torben Glock" userId="11106b89-72de-413e-b65b-8a42fa6400a0" providerId="ADAL" clId="{78A775CD-55B2-48A0-A487-C677C822D2FE}" dt="2024-04-18T06:03:00.162" v="83" actId="14100"/>
        <pc:sldMkLst>
          <pc:docMk/>
          <pc:sldMk cId="3408940080" sldId="260"/>
        </pc:sldMkLst>
        <pc:spChg chg="add mod">
          <ac:chgData name="Torben Glock" userId="11106b89-72de-413e-b65b-8a42fa6400a0" providerId="ADAL" clId="{78A775CD-55B2-48A0-A487-C677C822D2FE}" dt="2024-04-18T06:03:00.162" v="83" actId="14100"/>
          <ac:spMkLst>
            <pc:docMk/>
            <pc:sldMk cId="3408940080" sldId="260"/>
            <ac:spMk id="3" creationId="{B8D32052-5094-C91E-4F61-933179084079}"/>
          </ac:spMkLst>
        </pc:spChg>
        <pc:picChg chg="add mod">
          <ac:chgData name="Torben Glock" userId="11106b89-72de-413e-b65b-8a42fa6400a0" providerId="ADAL" clId="{78A775CD-55B2-48A0-A487-C677C822D2FE}" dt="2024-04-18T06:02:34.795" v="78"/>
          <ac:picMkLst>
            <pc:docMk/>
            <pc:sldMk cId="3408940080" sldId="260"/>
            <ac:picMk id="2" creationId="{AC350C3B-34CE-67A6-BD2E-FB9CDD3BA6EA}"/>
          </ac:picMkLst>
        </pc:picChg>
      </pc:sldChg>
      <pc:sldChg chg="addSp modSp mod">
        <pc:chgData name="Torben Glock" userId="11106b89-72de-413e-b65b-8a42fa6400a0" providerId="ADAL" clId="{78A775CD-55B2-48A0-A487-C677C822D2FE}" dt="2024-04-18T06:01:57.940" v="77" actId="208"/>
        <pc:sldMkLst>
          <pc:docMk/>
          <pc:sldMk cId="2452453979" sldId="262"/>
        </pc:sldMkLst>
        <pc:spChg chg="add mod">
          <ac:chgData name="Torben Glock" userId="11106b89-72de-413e-b65b-8a42fa6400a0" providerId="ADAL" clId="{78A775CD-55B2-48A0-A487-C677C822D2FE}" dt="2024-04-18T06:00:13.910" v="66" actId="14100"/>
          <ac:spMkLst>
            <pc:docMk/>
            <pc:sldMk cId="2452453979" sldId="262"/>
            <ac:spMk id="2" creationId="{C9050323-7B12-581A-6A8F-BF2D8955A1DF}"/>
          </ac:spMkLst>
        </pc:spChg>
        <pc:spChg chg="add mod">
          <ac:chgData name="Torben Glock" userId="11106b89-72de-413e-b65b-8a42fa6400a0" providerId="ADAL" clId="{78A775CD-55B2-48A0-A487-C677C822D2FE}" dt="2024-04-18T06:00:41.664" v="70" actId="1076"/>
          <ac:spMkLst>
            <pc:docMk/>
            <pc:sldMk cId="2452453979" sldId="262"/>
            <ac:spMk id="3" creationId="{5F58D7B6-04AE-F1FE-DB57-DD604FA39916}"/>
          </ac:spMkLst>
        </pc:spChg>
        <pc:spChg chg="add mod">
          <ac:chgData name="Torben Glock" userId="11106b89-72de-413e-b65b-8a42fa6400a0" providerId="ADAL" clId="{78A775CD-55B2-48A0-A487-C677C822D2FE}" dt="2024-04-18T06:01:57.940" v="77" actId="208"/>
          <ac:spMkLst>
            <pc:docMk/>
            <pc:sldMk cId="2452453979" sldId="262"/>
            <ac:spMk id="4" creationId="{7B7B8594-9D7E-DA4C-2F8F-369DBAED3649}"/>
          </ac:spMkLst>
        </pc:spChg>
        <pc:picChg chg="mod">
          <ac:chgData name="Torben Glock" userId="11106b89-72de-413e-b65b-8a42fa6400a0" providerId="ADAL" clId="{78A775CD-55B2-48A0-A487-C677C822D2FE}" dt="2024-04-18T06:01:29.379" v="72" actId="1076"/>
          <ac:picMkLst>
            <pc:docMk/>
            <pc:sldMk cId="2452453979" sldId="262"/>
            <ac:picMk id="5124" creationId="{00000000-0000-0000-0000-000000000000}"/>
          </ac:picMkLst>
        </pc:picChg>
      </pc:sldChg>
      <pc:sldChg chg="addSp modSp mod">
        <pc:chgData name="Torben Glock" userId="11106b89-72de-413e-b65b-8a42fa6400a0" providerId="ADAL" clId="{78A775CD-55B2-48A0-A487-C677C822D2FE}" dt="2024-04-18T06:06:00.683" v="96" actId="208"/>
        <pc:sldMkLst>
          <pc:docMk/>
          <pc:sldMk cId="1681096457" sldId="264"/>
        </pc:sldMkLst>
        <pc:spChg chg="add mod">
          <ac:chgData name="Torben Glock" userId="11106b89-72de-413e-b65b-8a42fa6400a0" providerId="ADAL" clId="{78A775CD-55B2-48A0-A487-C677C822D2FE}" dt="2024-04-18T06:04:09.020" v="86" actId="14100"/>
          <ac:spMkLst>
            <pc:docMk/>
            <pc:sldMk cId="1681096457" sldId="264"/>
            <ac:spMk id="2" creationId="{FC03682A-7FC3-A3D5-3FD8-08A8362E39F2}"/>
          </ac:spMkLst>
        </pc:spChg>
        <pc:spChg chg="add mod">
          <ac:chgData name="Torben Glock" userId="11106b89-72de-413e-b65b-8a42fa6400a0" providerId="ADAL" clId="{78A775CD-55B2-48A0-A487-C677C822D2FE}" dt="2024-04-18T06:05:29.600" v="90" actId="208"/>
          <ac:spMkLst>
            <pc:docMk/>
            <pc:sldMk cId="1681096457" sldId="264"/>
            <ac:spMk id="3" creationId="{2377F6E3-5933-E808-7584-1CDB45483C5B}"/>
          </ac:spMkLst>
        </pc:spChg>
        <pc:spChg chg="add mod">
          <ac:chgData name="Torben Glock" userId="11106b89-72de-413e-b65b-8a42fa6400a0" providerId="ADAL" clId="{78A775CD-55B2-48A0-A487-C677C822D2FE}" dt="2024-04-18T06:06:00.683" v="96" actId="208"/>
          <ac:spMkLst>
            <pc:docMk/>
            <pc:sldMk cId="1681096457" sldId="264"/>
            <ac:spMk id="4" creationId="{3C62C662-F683-D45F-CC59-DE11A0E38EEE}"/>
          </ac:spMkLst>
        </pc:spChg>
        <pc:picChg chg="mod">
          <ac:chgData name="Torben Glock" userId="11106b89-72de-413e-b65b-8a42fa6400a0" providerId="ADAL" clId="{78A775CD-55B2-48A0-A487-C677C822D2FE}" dt="2024-04-18T06:05:47.418" v="92" actId="1076"/>
          <ac:picMkLst>
            <pc:docMk/>
            <pc:sldMk cId="1681096457" sldId="264"/>
            <ac:picMk id="7172" creationId="{00000000-0000-0000-0000-000000000000}"/>
          </ac:picMkLst>
        </pc:picChg>
      </pc:sldChg>
      <pc:sldChg chg="addSp modSp mod">
        <pc:chgData name="Torben Glock" userId="11106b89-72de-413e-b65b-8a42fa6400a0" providerId="ADAL" clId="{78A775CD-55B2-48A0-A487-C677C822D2FE}" dt="2024-04-18T05:57:11.453" v="50" actId="14100"/>
        <pc:sldMkLst>
          <pc:docMk/>
          <pc:sldMk cId="1996641111" sldId="265"/>
        </pc:sldMkLst>
        <pc:spChg chg="add mod">
          <ac:chgData name="Torben Glock" userId="11106b89-72de-413e-b65b-8a42fa6400a0" providerId="ADAL" clId="{78A775CD-55B2-48A0-A487-C677C822D2FE}" dt="2024-04-18T05:48:56.354" v="11" actId="14100"/>
          <ac:spMkLst>
            <pc:docMk/>
            <pc:sldMk cId="1996641111" sldId="265"/>
            <ac:spMk id="10" creationId="{EDB52577-4EC9-61DE-8DFD-BB0A0247209B}"/>
          </ac:spMkLst>
        </pc:spChg>
        <pc:spChg chg="add mod">
          <ac:chgData name="Torben Glock" userId="11106b89-72de-413e-b65b-8a42fa6400a0" providerId="ADAL" clId="{78A775CD-55B2-48A0-A487-C677C822D2FE}" dt="2024-04-18T05:50:11.628" v="17" actId="208"/>
          <ac:spMkLst>
            <pc:docMk/>
            <pc:sldMk cId="1996641111" sldId="265"/>
            <ac:spMk id="11" creationId="{B31BEB6D-A3C2-12B4-D06A-320A90DF39FB}"/>
          </ac:spMkLst>
        </pc:spChg>
        <pc:spChg chg="add mod">
          <ac:chgData name="Torben Glock" userId="11106b89-72de-413e-b65b-8a42fa6400a0" providerId="ADAL" clId="{78A775CD-55B2-48A0-A487-C677C822D2FE}" dt="2024-04-18T05:51:30.093" v="19" actId="1076"/>
          <ac:spMkLst>
            <pc:docMk/>
            <pc:sldMk cId="1996641111" sldId="265"/>
            <ac:spMk id="12" creationId="{CD5942A1-A00B-8D89-A05A-D18F0191CC15}"/>
          </ac:spMkLst>
        </pc:spChg>
        <pc:picChg chg="mod">
          <ac:chgData name="Torben Glock" userId="11106b89-72de-413e-b65b-8a42fa6400a0" providerId="ADAL" clId="{78A775CD-55B2-48A0-A487-C677C822D2FE}" dt="2024-04-18T05:49:41.795" v="13" actId="1076"/>
          <ac:picMkLst>
            <pc:docMk/>
            <pc:sldMk cId="1996641111" sldId="265"/>
            <ac:picMk id="8196" creationId="{00000000-0000-0000-0000-000000000000}"/>
          </ac:picMkLst>
        </pc:picChg>
        <pc:cxnChg chg="add mod">
          <ac:chgData name="Torben Glock" userId="11106b89-72de-413e-b65b-8a42fa6400a0" providerId="ADAL" clId="{78A775CD-55B2-48A0-A487-C677C822D2FE}" dt="2024-04-18T05:46:35.994" v="2" actId="1582"/>
          <ac:cxnSpMkLst>
            <pc:docMk/>
            <pc:sldMk cId="1996641111" sldId="265"/>
            <ac:cxnSpMk id="3" creationId="{4B253E6F-9422-7EC6-3CD6-488B237D2ACC}"/>
          </ac:cxnSpMkLst>
        </pc:cxnChg>
        <pc:cxnChg chg="add mod">
          <ac:chgData name="Torben Glock" userId="11106b89-72de-413e-b65b-8a42fa6400a0" providerId="ADAL" clId="{78A775CD-55B2-48A0-A487-C677C822D2FE}" dt="2024-04-18T05:46:58.113" v="5" actId="14100"/>
          <ac:cxnSpMkLst>
            <pc:docMk/>
            <pc:sldMk cId="1996641111" sldId="265"/>
            <ac:cxnSpMk id="4" creationId="{ED1F67D7-E406-E187-1E35-025AA42B9ABC}"/>
          </ac:cxnSpMkLst>
        </pc:cxnChg>
        <pc:cxnChg chg="add mod">
          <ac:chgData name="Torben Glock" userId="11106b89-72de-413e-b65b-8a42fa6400a0" providerId="ADAL" clId="{78A775CD-55B2-48A0-A487-C677C822D2FE}" dt="2024-04-18T05:57:11.453" v="50" actId="14100"/>
          <ac:cxnSpMkLst>
            <pc:docMk/>
            <pc:sldMk cId="1996641111" sldId="265"/>
            <ac:cxnSpMk id="13" creationId="{33A91ACF-5C92-96A0-A836-C3854AF12E94}"/>
          </ac:cxnSpMkLst>
        </pc:cxnChg>
      </pc:sldChg>
      <pc:sldChg chg="addSp modSp mod">
        <pc:chgData name="Torben Glock" userId="11106b89-72de-413e-b65b-8a42fa6400a0" providerId="ADAL" clId="{78A775CD-55B2-48A0-A487-C677C822D2FE}" dt="2024-04-18T06:30:00.307" v="110" actId="208"/>
        <pc:sldMkLst>
          <pc:docMk/>
          <pc:sldMk cId="2367287087" sldId="266"/>
        </pc:sldMkLst>
        <pc:spChg chg="add mod">
          <ac:chgData name="Torben Glock" userId="11106b89-72de-413e-b65b-8a42fa6400a0" providerId="ADAL" clId="{78A775CD-55B2-48A0-A487-C677C822D2FE}" dt="2024-04-18T06:28:18.182" v="99" actId="1076"/>
          <ac:spMkLst>
            <pc:docMk/>
            <pc:sldMk cId="2367287087" sldId="266"/>
            <ac:spMk id="2" creationId="{31878D3F-AE46-1181-67AA-780DD774480D}"/>
          </ac:spMkLst>
        </pc:spChg>
        <pc:spChg chg="add mod">
          <ac:chgData name="Torben Glock" userId="11106b89-72de-413e-b65b-8a42fa6400a0" providerId="ADAL" clId="{78A775CD-55B2-48A0-A487-C677C822D2FE}" dt="2024-04-18T06:30:00.307" v="110" actId="208"/>
          <ac:spMkLst>
            <pc:docMk/>
            <pc:sldMk cId="2367287087" sldId="266"/>
            <ac:spMk id="3" creationId="{7891C26E-2563-6297-BA7D-38A3ECDCD732}"/>
          </ac:spMkLst>
        </pc:spChg>
        <pc:spChg chg="add mod">
          <ac:chgData name="Torben Glock" userId="11106b89-72de-413e-b65b-8a42fa6400a0" providerId="ADAL" clId="{78A775CD-55B2-48A0-A487-C677C822D2FE}" dt="2024-04-18T06:29:33.183" v="104"/>
          <ac:spMkLst>
            <pc:docMk/>
            <pc:sldMk cId="2367287087" sldId="266"/>
            <ac:spMk id="4" creationId="{4800BF15-E396-D9B2-25A5-CE55C83995AD}"/>
          </ac:spMkLst>
        </pc:spChg>
      </pc:sldChg>
      <pc:sldChg chg="addSp delSp modSp mod">
        <pc:chgData name="Torben Glock" userId="11106b89-72de-413e-b65b-8a42fa6400a0" providerId="ADAL" clId="{78A775CD-55B2-48A0-A487-C677C822D2FE}" dt="2024-04-18T05:59:15.027" v="62" actId="14100"/>
        <pc:sldMkLst>
          <pc:docMk/>
          <pc:sldMk cId="1705811976" sldId="267"/>
        </pc:sldMkLst>
        <pc:spChg chg="add mod">
          <ac:chgData name="Torben Glock" userId="11106b89-72de-413e-b65b-8a42fa6400a0" providerId="ADAL" clId="{78A775CD-55B2-48A0-A487-C677C822D2FE}" dt="2024-04-18T05:59:15.027" v="62" actId="14100"/>
          <ac:spMkLst>
            <pc:docMk/>
            <pc:sldMk cId="1705811976" sldId="267"/>
            <ac:spMk id="7" creationId="{6A7BD677-E522-342F-BAEE-9262D9368550}"/>
          </ac:spMkLst>
        </pc:spChg>
        <pc:picChg chg="add mod">
          <ac:chgData name="Torben Glock" userId="11106b89-72de-413e-b65b-8a42fa6400a0" providerId="ADAL" clId="{78A775CD-55B2-48A0-A487-C677C822D2FE}" dt="2024-04-18T05:55:28.911" v="37" actId="1076"/>
          <ac:picMkLst>
            <pc:docMk/>
            <pc:sldMk cId="1705811976" sldId="267"/>
            <ac:picMk id="3" creationId="{260DA052-1F65-7CAF-403A-58BD214DC6C9}"/>
          </ac:picMkLst>
        </pc:picChg>
        <pc:picChg chg="add del mod">
          <ac:chgData name="Torben Glock" userId="11106b89-72de-413e-b65b-8a42fa6400a0" providerId="ADAL" clId="{78A775CD-55B2-48A0-A487-C677C822D2FE}" dt="2024-04-18T05:59:07.708" v="60" actId="478"/>
          <ac:picMkLst>
            <pc:docMk/>
            <pc:sldMk cId="1705811976" sldId="267"/>
            <ac:picMk id="4" creationId="{4B09355B-D759-852C-C5E8-E77E86E853D3}"/>
          </ac:picMkLst>
        </pc:picChg>
      </pc:sldChg>
      <pc:sldChg chg="addSp modSp mod">
        <pc:chgData name="Torben Glock" userId="11106b89-72de-413e-b65b-8a42fa6400a0" providerId="ADAL" clId="{78A775CD-55B2-48A0-A487-C677C822D2FE}" dt="2024-04-18T06:30:52.495" v="117" actId="208"/>
        <pc:sldMkLst>
          <pc:docMk/>
          <pc:sldMk cId="3654877198" sldId="268"/>
        </pc:sldMkLst>
        <pc:spChg chg="add mod">
          <ac:chgData name="Torben Glock" userId="11106b89-72de-413e-b65b-8a42fa6400a0" providerId="ADAL" clId="{78A775CD-55B2-48A0-A487-C677C822D2FE}" dt="2024-04-18T06:30:33.620" v="112" actId="1076"/>
          <ac:spMkLst>
            <pc:docMk/>
            <pc:sldMk cId="3654877198" sldId="268"/>
            <ac:spMk id="2" creationId="{C7568677-EFCD-F529-AEAF-C6821F2DAC6D}"/>
          </ac:spMkLst>
        </pc:spChg>
        <pc:spChg chg="add mod">
          <ac:chgData name="Torben Glock" userId="11106b89-72de-413e-b65b-8a42fa6400a0" providerId="ADAL" clId="{78A775CD-55B2-48A0-A487-C677C822D2FE}" dt="2024-04-18T06:30:52.495" v="117" actId="208"/>
          <ac:spMkLst>
            <pc:docMk/>
            <pc:sldMk cId="3654877198" sldId="268"/>
            <ac:spMk id="3" creationId="{15D4FE71-6560-4A1C-493B-3AFA750F635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82038D-0C75-43D1-81E0-5409D9E27B52}" type="datetimeFigureOut">
              <a:rPr lang="da-DK" smtClean="0"/>
              <a:t>18-04-2024</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B149F4-E37C-43C3-A13E-7D8D9399FBED}" type="slidenum">
              <a:rPr lang="da-DK" smtClean="0"/>
              <a:t>‹nr.›</a:t>
            </a:fld>
            <a:endParaRPr lang="da-DK"/>
          </a:p>
        </p:txBody>
      </p:sp>
    </p:spTree>
    <p:extLst>
      <p:ext uri="{BB962C8B-B14F-4D97-AF65-F5344CB8AC3E}">
        <p14:creationId xmlns:p14="http://schemas.microsoft.com/office/powerpoint/2010/main" val="4274173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Genneralle kommentere </a:t>
            </a:r>
          </a:p>
          <a:p>
            <a:endParaRPr lang="da-DK" dirty="0"/>
          </a:p>
          <a:p>
            <a:r>
              <a:rPr lang="da-DK" dirty="0"/>
              <a:t>Vi</a:t>
            </a:r>
            <a:r>
              <a:rPr lang="da-DK" baseline="0" dirty="0"/>
              <a:t> har bedt dem der svare andet om at uddybe. Her bliver det tydeligt at mange agenter mener at de får mange opkald igennem hvor borgeren enten har en igangværende sag eller ønsker at snakke med en bestemt medarbejder ” i de tilfælde anvender agenten ikke nødvendigvis en guide.  Flere agenter efterspørger bedre </a:t>
            </a:r>
            <a:r>
              <a:rPr lang="da-DK" baseline="0" dirty="0" err="1"/>
              <a:t>IVR’er</a:t>
            </a:r>
            <a:r>
              <a:rPr lang="da-DK" baseline="0" dirty="0"/>
              <a:t> og tilhørende forklaringer i Selvbetjening.nu </a:t>
            </a:r>
            <a:endParaRPr lang="da-DK" dirty="0"/>
          </a:p>
        </p:txBody>
      </p:sp>
      <p:sp>
        <p:nvSpPr>
          <p:cNvPr id="4" name="Pladsholder til slidenummer 3"/>
          <p:cNvSpPr>
            <a:spLocks noGrp="1"/>
          </p:cNvSpPr>
          <p:nvPr>
            <p:ph type="sldNum" sz="quarter" idx="10"/>
          </p:nvPr>
        </p:nvSpPr>
        <p:spPr/>
        <p:txBody>
          <a:bodyPr/>
          <a:lstStyle/>
          <a:p>
            <a:fld id="{D8335830-4C27-4306-83D8-F63CDD032F6F}" type="slidenum">
              <a:rPr lang="da-DK" smtClean="0"/>
              <a:t>3</a:t>
            </a:fld>
            <a:endParaRPr lang="da-DK"/>
          </a:p>
        </p:txBody>
      </p:sp>
    </p:spTree>
    <p:extLst>
      <p:ext uri="{BB962C8B-B14F-4D97-AF65-F5344CB8AC3E}">
        <p14:creationId xmlns:p14="http://schemas.microsoft.com/office/powerpoint/2010/main" val="3061832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baseline="0" dirty="0"/>
              <a:t>Yderligere forklaring </a:t>
            </a:r>
          </a:p>
          <a:p>
            <a:r>
              <a:rPr lang="da-DK" baseline="0" dirty="0"/>
              <a:t>Der er en tendens til at agenternes brug af guides og deres trivsel hænger sammen. Vi kan se at der er en mindre gruppe af agenter der ikke trives og heller ikke bruger guides til at vejlede borgerne. Via det kvalitative svar, kan vi se at det ikke er altid er til at finde det man skal bruge. En agent skriver </a:t>
            </a:r>
            <a:r>
              <a:rPr lang="da-DK" i="1" baseline="0" dirty="0"/>
              <a:t>”Føler det er meget svært at leve op til de forventninger der er til en DDH-agent da det er meget svært at finde rundt i de forskellige guides som er meget forskellige fra kommune til kommune”</a:t>
            </a:r>
            <a:r>
              <a:rPr lang="da-DK" baseline="0" dirty="0"/>
              <a:t>  </a:t>
            </a:r>
          </a:p>
          <a:p>
            <a:endParaRPr lang="da-DK" baseline="0" dirty="0"/>
          </a:p>
          <a:p>
            <a:endParaRPr lang="da-DK" baseline="0" dirty="0"/>
          </a:p>
          <a:p>
            <a:r>
              <a:rPr lang="da-DK" baseline="0" dirty="0"/>
              <a:t>Løsning </a:t>
            </a:r>
          </a:p>
          <a:p>
            <a:r>
              <a:rPr lang="da-DK" baseline="0" dirty="0"/>
              <a:t>Via e-lær forløbet vil vi vejlede i hvordan vi bruger og finder guides. På længere sigt vil vi også standardisere nogle guides for at give agenterne lettere mulighed for at finde guides de er familiære med. Vi vil også imødekomme trivslen og skabe bedre sammenhold via kommende medarbejderdag.  Overordnet arbejder vi derfor både med at skabe nogle bedre rammer for agenterne, men også klæde dem bedre på til opgaven som agenter. </a:t>
            </a:r>
          </a:p>
          <a:p>
            <a:endParaRPr lang="da-DK" baseline="0" dirty="0"/>
          </a:p>
          <a:p>
            <a:r>
              <a:rPr lang="da-DK" baseline="0" dirty="0"/>
              <a:t>Hvis overstående tiltag ikke virker vil vi, som besluttet, begynde at lokalisere de agenter som trods tiltagende stadig ikke trives og  </a:t>
            </a:r>
          </a:p>
          <a:p>
            <a:endParaRPr lang="da-DK" baseline="0" dirty="0"/>
          </a:p>
        </p:txBody>
      </p:sp>
      <p:sp>
        <p:nvSpPr>
          <p:cNvPr id="4" name="Pladsholder til slidenummer 3"/>
          <p:cNvSpPr>
            <a:spLocks noGrp="1"/>
          </p:cNvSpPr>
          <p:nvPr>
            <p:ph type="sldNum" sz="quarter" idx="10"/>
          </p:nvPr>
        </p:nvSpPr>
        <p:spPr/>
        <p:txBody>
          <a:bodyPr/>
          <a:lstStyle/>
          <a:p>
            <a:fld id="{D8335830-4C27-4306-83D8-F63CDD032F6F}" type="slidenum">
              <a:rPr lang="da-DK" smtClean="0"/>
              <a:t>4</a:t>
            </a:fld>
            <a:endParaRPr lang="da-DK"/>
          </a:p>
        </p:txBody>
      </p:sp>
    </p:spTree>
    <p:extLst>
      <p:ext uri="{BB962C8B-B14F-4D97-AF65-F5344CB8AC3E}">
        <p14:creationId xmlns:p14="http://schemas.microsoft.com/office/powerpoint/2010/main" val="39835889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b="1" dirty="0"/>
              <a:t>Yderligere</a:t>
            </a:r>
            <a:r>
              <a:rPr lang="da-DK" b="1" baseline="0" dirty="0"/>
              <a:t> forklaring</a:t>
            </a:r>
            <a:endParaRPr lang="da-DK" b="1" dirty="0"/>
          </a:p>
          <a:p>
            <a:r>
              <a:rPr lang="da-DK" dirty="0"/>
              <a:t>Der er ikke meget udsving</a:t>
            </a:r>
            <a:r>
              <a:rPr lang="da-DK" baseline="0" dirty="0"/>
              <a:t> i forhold til ancienniteten, men dog kan det ses at dem der er trives bedst også er dem der har været der i kortest tid. Der skal derfor ses på de hvad der for trivslen til at falde </a:t>
            </a:r>
          </a:p>
          <a:p>
            <a:endParaRPr lang="da-DK" baseline="0" dirty="0"/>
          </a:p>
        </p:txBody>
      </p:sp>
      <p:sp>
        <p:nvSpPr>
          <p:cNvPr id="4" name="Pladsholder til slidenummer 3"/>
          <p:cNvSpPr>
            <a:spLocks noGrp="1"/>
          </p:cNvSpPr>
          <p:nvPr>
            <p:ph type="sldNum" sz="quarter" idx="10"/>
          </p:nvPr>
        </p:nvSpPr>
        <p:spPr/>
        <p:txBody>
          <a:bodyPr/>
          <a:lstStyle/>
          <a:p>
            <a:fld id="{D8335830-4C27-4306-83D8-F63CDD032F6F}" type="slidenum">
              <a:rPr lang="da-DK" smtClean="0"/>
              <a:t>5</a:t>
            </a:fld>
            <a:endParaRPr lang="da-DK"/>
          </a:p>
        </p:txBody>
      </p:sp>
    </p:spTree>
    <p:extLst>
      <p:ext uri="{BB962C8B-B14F-4D97-AF65-F5344CB8AC3E}">
        <p14:creationId xmlns:p14="http://schemas.microsoft.com/office/powerpoint/2010/main" val="2708952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b="1" dirty="0"/>
              <a:t>Yderligere forklaring: </a:t>
            </a:r>
          </a:p>
          <a:p>
            <a:r>
              <a:rPr lang="da-DK" dirty="0"/>
              <a:t>Lederfokus</a:t>
            </a:r>
            <a:r>
              <a:rPr lang="da-DK" baseline="0" dirty="0"/>
              <a:t> kan være en svær størrelse. På den ene side kan vi se at når der ingen fokus er fra lederen så er trivslen lavest, men hvis lederfokusset bliver for højt kan det også få udsving på trivslen. Der hvor trivslen blandt medarbejderne er højst er hvis lederne ligger noget fokus på det </a:t>
            </a:r>
          </a:p>
          <a:p>
            <a:endParaRPr lang="da-DK" baseline="0" dirty="0"/>
          </a:p>
          <a:p>
            <a:r>
              <a:rPr lang="da-DK" baseline="0" dirty="0"/>
              <a:t>Yderligere citat</a:t>
            </a:r>
          </a:p>
          <a:p>
            <a:r>
              <a:rPr lang="da-DK" baseline="0" dirty="0"/>
              <a:t>”Hader at vi bliver målt på alt, da (…) jeg  tænker at vi alle gør det bedste ud fra de forhold og samtaler vi møder”</a:t>
            </a:r>
          </a:p>
        </p:txBody>
      </p:sp>
      <p:sp>
        <p:nvSpPr>
          <p:cNvPr id="4" name="Pladsholder til slidenummer 3"/>
          <p:cNvSpPr>
            <a:spLocks noGrp="1"/>
          </p:cNvSpPr>
          <p:nvPr>
            <p:ph type="sldNum" sz="quarter" idx="10"/>
          </p:nvPr>
        </p:nvSpPr>
        <p:spPr/>
        <p:txBody>
          <a:bodyPr/>
          <a:lstStyle/>
          <a:p>
            <a:fld id="{D8335830-4C27-4306-83D8-F63CDD032F6F}" type="slidenum">
              <a:rPr lang="da-DK" smtClean="0"/>
              <a:t>6</a:t>
            </a:fld>
            <a:endParaRPr lang="da-DK"/>
          </a:p>
        </p:txBody>
      </p:sp>
    </p:spTree>
    <p:extLst>
      <p:ext uri="{BB962C8B-B14F-4D97-AF65-F5344CB8AC3E}">
        <p14:creationId xmlns:p14="http://schemas.microsoft.com/office/powerpoint/2010/main" val="18915550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Yderligere forklaring</a:t>
            </a:r>
          </a:p>
          <a:p>
            <a:endParaRPr lang="da-DK" dirty="0"/>
          </a:p>
          <a:p>
            <a:pPr marL="171450" indent="-171450">
              <a:buFont typeface="Arial" panose="020B0604020202020204" pitchFamily="34" charset="0"/>
              <a:buChar char="•"/>
            </a:pPr>
            <a:r>
              <a:rPr lang="da-DK" dirty="0"/>
              <a:t>Ledelsesfokus har ikke umiddelbart indflydelse på om agenterne kommer på kursus </a:t>
            </a:r>
          </a:p>
          <a:p>
            <a:pPr marL="171450" indent="-171450">
              <a:buFont typeface="Arial" panose="020B0604020202020204" pitchFamily="34" charset="0"/>
              <a:buChar char="•"/>
            </a:pPr>
            <a:r>
              <a:rPr lang="da-DK" dirty="0"/>
              <a:t>Lederne kunne godt få mere fokus på DDH samarbejdet</a:t>
            </a:r>
            <a:r>
              <a:rPr lang="da-DK" baseline="0" dirty="0"/>
              <a:t>. 18% af agenterne siger at de oplever at deres ledere i ringe grad  eller slet ikke har fokus på DDH. </a:t>
            </a:r>
          </a:p>
          <a:p>
            <a:pPr marL="171450" indent="-171450">
              <a:buFont typeface="Arial" panose="020B0604020202020204" pitchFamily="34" charset="0"/>
              <a:buChar char="•"/>
            </a:pPr>
            <a:endParaRPr lang="da-DK" baseline="0" dirty="0"/>
          </a:p>
          <a:p>
            <a:pPr marL="0" indent="0">
              <a:buFont typeface="Arial" panose="020B0604020202020204" pitchFamily="34" charset="0"/>
              <a:buNone/>
            </a:pPr>
            <a:endParaRPr lang="da-DK" baseline="0" dirty="0"/>
          </a:p>
          <a:p>
            <a:pPr marL="0" indent="0">
              <a:buFont typeface="Arial" panose="020B0604020202020204" pitchFamily="34" charset="0"/>
              <a:buNone/>
            </a:pPr>
            <a:r>
              <a:rPr lang="da-DK" baseline="0" dirty="0"/>
              <a:t>Løsning: </a:t>
            </a:r>
          </a:p>
          <a:p>
            <a:pPr marL="0" indent="0">
              <a:buFont typeface="Arial" panose="020B0604020202020204" pitchFamily="34" charset="0"/>
              <a:buNone/>
            </a:pPr>
            <a:r>
              <a:rPr lang="da-DK" baseline="0" dirty="0"/>
              <a:t>Fremadrettet skal der mere fokus på de kommunale lederes rolle. Til det formål bliver der lavet 3-5 videoer didikeret til ledernes rolle. I videoerne vil vi både dække lederes rolle, programmerne lederne kan/skal anvende og en general introduktion til DDH.  </a:t>
            </a:r>
            <a:endParaRPr lang="da-DK" dirty="0"/>
          </a:p>
          <a:p>
            <a:pPr marL="171450" indent="-171450">
              <a:buFont typeface="Arial" panose="020B0604020202020204" pitchFamily="34" charset="0"/>
              <a:buChar char="•"/>
            </a:pPr>
            <a:endParaRPr lang="da-DK" dirty="0"/>
          </a:p>
          <a:p>
            <a:pPr marL="171450" indent="-171450">
              <a:buFont typeface="Arial" panose="020B0604020202020204" pitchFamily="34" charset="0"/>
              <a:buChar char="•"/>
            </a:pPr>
            <a:endParaRPr lang="da-DK" dirty="0"/>
          </a:p>
        </p:txBody>
      </p:sp>
      <p:sp>
        <p:nvSpPr>
          <p:cNvPr id="4" name="Pladsholder til slidenummer 3"/>
          <p:cNvSpPr>
            <a:spLocks noGrp="1"/>
          </p:cNvSpPr>
          <p:nvPr>
            <p:ph type="sldNum" sz="quarter" idx="10"/>
          </p:nvPr>
        </p:nvSpPr>
        <p:spPr/>
        <p:txBody>
          <a:bodyPr/>
          <a:lstStyle/>
          <a:p>
            <a:fld id="{D8335830-4C27-4306-83D8-F63CDD032F6F}" type="slidenum">
              <a:rPr lang="da-DK" smtClean="0"/>
              <a:t>7</a:t>
            </a:fld>
            <a:endParaRPr lang="da-DK"/>
          </a:p>
        </p:txBody>
      </p:sp>
    </p:spTree>
    <p:extLst>
      <p:ext uri="{BB962C8B-B14F-4D97-AF65-F5344CB8AC3E}">
        <p14:creationId xmlns:p14="http://schemas.microsoft.com/office/powerpoint/2010/main" val="18298965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Agenterne mener at de bliver mere sikre på hvad de skal, jo længere de er ansatte. Det er vigtigt</a:t>
            </a:r>
            <a:r>
              <a:rPr lang="da-DK" baseline="0" dirty="0"/>
              <a:t> i forhold til næste slide </a:t>
            </a:r>
            <a:r>
              <a:rPr lang="da-DK" dirty="0"/>
              <a:t> </a:t>
            </a:r>
          </a:p>
        </p:txBody>
      </p:sp>
      <p:sp>
        <p:nvSpPr>
          <p:cNvPr id="4" name="Pladsholder til slidenummer 3"/>
          <p:cNvSpPr>
            <a:spLocks noGrp="1"/>
          </p:cNvSpPr>
          <p:nvPr>
            <p:ph type="sldNum" sz="quarter" idx="10"/>
          </p:nvPr>
        </p:nvSpPr>
        <p:spPr/>
        <p:txBody>
          <a:bodyPr/>
          <a:lstStyle/>
          <a:p>
            <a:fld id="{D8335830-4C27-4306-83D8-F63CDD032F6F}" type="slidenum">
              <a:rPr lang="da-DK" smtClean="0"/>
              <a:t>8</a:t>
            </a:fld>
            <a:endParaRPr lang="da-DK"/>
          </a:p>
        </p:txBody>
      </p:sp>
    </p:spTree>
    <p:extLst>
      <p:ext uri="{BB962C8B-B14F-4D97-AF65-F5344CB8AC3E}">
        <p14:creationId xmlns:p14="http://schemas.microsoft.com/office/powerpoint/2010/main" val="10295863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Yderligere forklaring</a:t>
            </a:r>
          </a:p>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Flere agenter uddyber at de ofte får borger igennem der skal snakke med deres sagsbehandler eller en bestemt medarbejder i kommunen.</a:t>
            </a:r>
            <a:r>
              <a:rPr lang="da-DK" baseline="0" dirty="0"/>
              <a:t> Det komplicere grundlaget for at stille om og det er derfor vigtigt i forhold til både trivslen (i forhold til statistikken) at det bliver kommunikeret til agenterne at den gode </a:t>
            </a:r>
            <a:r>
              <a:rPr lang="da-DK" baseline="0" dirty="0" err="1"/>
              <a:t>borgerservice</a:t>
            </a:r>
            <a:r>
              <a:rPr lang="da-DK" baseline="0" dirty="0"/>
              <a:t> også kan ligge i en  (varm)omstilling. </a:t>
            </a:r>
            <a:endParaRPr lang="da-DK" dirty="0"/>
          </a:p>
          <a:p>
            <a:endParaRPr lang="da-DK" dirty="0"/>
          </a:p>
        </p:txBody>
      </p:sp>
      <p:sp>
        <p:nvSpPr>
          <p:cNvPr id="4" name="Pladsholder til slidenummer 3"/>
          <p:cNvSpPr>
            <a:spLocks noGrp="1"/>
          </p:cNvSpPr>
          <p:nvPr>
            <p:ph type="sldNum" sz="quarter" idx="10"/>
          </p:nvPr>
        </p:nvSpPr>
        <p:spPr/>
        <p:txBody>
          <a:bodyPr/>
          <a:lstStyle/>
          <a:p>
            <a:fld id="{D8335830-4C27-4306-83D8-F63CDD032F6F}" type="slidenum">
              <a:rPr lang="da-DK" smtClean="0"/>
              <a:t>9</a:t>
            </a:fld>
            <a:endParaRPr lang="da-DK"/>
          </a:p>
        </p:txBody>
      </p:sp>
    </p:spTree>
    <p:extLst>
      <p:ext uri="{BB962C8B-B14F-4D97-AF65-F5344CB8AC3E}">
        <p14:creationId xmlns:p14="http://schemas.microsoft.com/office/powerpoint/2010/main" val="4983732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Yderligere forklaring </a:t>
            </a:r>
          </a:p>
          <a:p>
            <a:r>
              <a:rPr lang="da-DK" dirty="0"/>
              <a:t>Jo</a:t>
            </a:r>
            <a:r>
              <a:rPr lang="da-DK" baseline="0" dirty="0"/>
              <a:t> længere agenterne har været i DDH jo oftere bliver der skrevet feedback. Agenterne giver udtryk for at feedback funktionen mest bliver brugt hvis der er fejl i en guide. Det giver derfor god mening at feedback funktionen bliver brugt af de mere erfarende agenter til at få rettet en eventuel fejl eller mangel. Vi tænker dog at det ville være godt at informere agenterne da nye agenter også ville kunne finde fejl i guidesne eller hvis en guide mangler i en kommune. Alle grupper kunne godt være bedre. </a:t>
            </a:r>
          </a:p>
          <a:p>
            <a:endParaRPr lang="da-DK" baseline="0" dirty="0"/>
          </a:p>
          <a:p>
            <a:r>
              <a:rPr lang="da-DK" baseline="0" dirty="0"/>
              <a:t>Løsning </a:t>
            </a:r>
          </a:p>
          <a:p>
            <a:r>
              <a:rPr lang="da-DK" baseline="0" dirty="0"/>
              <a:t>Fremadrettet vil vi havde fokus på brugen af feedbackfunktionen i selvbetjening.nu. Konkret er der lavet en video, som en del af e-lær forløbet der kan vejlede både nye og gamle agenter i hvordan man bedst giver feedback og hvor man finder funktionen. Titlen på videoen er ”</a:t>
            </a:r>
            <a:r>
              <a:rPr lang="da-DK" sz="1200" b="1" i="0" kern="1200" dirty="0">
                <a:solidFill>
                  <a:schemeClr val="tx1"/>
                </a:solidFill>
                <a:effectLst/>
                <a:latin typeface="+mn-lt"/>
                <a:ea typeface="+mn-ea"/>
                <a:cs typeface="+mn-cs"/>
              </a:rPr>
              <a:t>Selvbetjening.nu - Feedback på guide”</a:t>
            </a:r>
            <a:r>
              <a:rPr lang="da-DK" baseline="0" dirty="0"/>
              <a:t>  </a:t>
            </a:r>
          </a:p>
          <a:p>
            <a:endParaRPr lang="da-DK" dirty="0"/>
          </a:p>
          <a:p>
            <a:pPr marL="0" indent="0">
              <a:buFont typeface="Arial" panose="020B0604020202020204" pitchFamily="34" charset="0"/>
              <a:buNone/>
            </a:pPr>
            <a:endParaRPr lang="da-DK" dirty="0"/>
          </a:p>
          <a:p>
            <a:pPr marL="171450" indent="-171450">
              <a:buFont typeface="Arial" panose="020B0604020202020204" pitchFamily="34" charset="0"/>
              <a:buChar char="•"/>
            </a:pPr>
            <a:endParaRPr lang="da-DK" dirty="0"/>
          </a:p>
        </p:txBody>
      </p:sp>
      <p:sp>
        <p:nvSpPr>
          <p:cNvPr id="4" name="Pladsholder til slidenummer 3"/>
          <p:cNvSpPr>
            <a:spLocks noGrp="1"/>
          </p:cNvSpPr>
          <p:nvPr>
            <p:ph type="sldNum" sz="quarter" idx="10"/>
          </p:nvPr>
        </p:nvSpPr>
        <p:spPr/>
        <p:txBody>
          <a:bodyPr/>
          <a:lstStyle/>
          <a:p>
            <a:fld id="{D8335830-4C27-4306-83D8-F63CDD032F6F}" type="slidenum">
              <a:rPr lang="da-DK" smtClean="0"/>
              <a:t>10</a:t>
            </a:fld>
            <a:endParaRPr lang="da-DK"/>
          </a:p>
        </p:txBody>
      </p:sp>
    </p:spTree>
    <p:extLst>
      <p:ext uri="{BB962C8B-B14F-4D97-AF65-F5344CB8AC3E}">
        <p14:creationId xmlns:p14="http://schemas.microsoft.com/office/powerpoint/2010/main" val="32493283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a-DK"/>
              <a:t>Klik for at redigere i master</a:t>
            </a:r>
          </a:p>
        </p:txBody>
      </p:sp>
      <p:sp>
        <p:nvSpPr>
          <p:cNvPr id="3" name="U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p:cNvSpPr>
            <a:spLocks noGrp="1"/>
          </p:cNvSpPr>
          <p:nvPr>
            <p:ph type="dt" sz="half" idx="10"/>
          </p:nvPr>
        </p:nvSpPr>
        <p:spPr/>
        <p:txBody>
          <a:bodyPr/>
          <a:lstStyle/>
          <a:p>
            <a:fld id="{D5767914-F1AD-4877-89D2-FC4EC11E8101}" type="datetimeFigureOut">
              <a:rPr lang="da-DK" smtClean="0"/>
              <a:t>18-04-2024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3F7907C3-DD83-43A0-99BE-769C11FE5B06}" type="slidenum">
              <a:rPr lang="da-DK" smtClean="0"/>
              <a:t>‹nr.›</a:t>
            </a:fld>
            <a:endParaRPr lang="da-DK"/>
          </a:p>
        </p:txBody>
      </p:sp>
    </p:spTree>
    <p:extLst>
      <p:ext uri="{BB962C8B-B14F-4D97-AF65-F5344CB8AC3E}">
        <p14:creationId xmlns:p14="http://schemas.microsoft.com/office/powerpoint/2010/main" val="3861895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lodret titel 2"/>
          <p:cNvSpPr>
            <a:spLocks noGrp="1"/>
          </p:cNvSpPr>
          <p:nvPr>
            <p:ph type="body" orient="vert" idx="1"/>
          </p:nvPr>
        </p:nvSpPr>
        <p:spPr/>
        <p:txBody>
          <a:bodyPr vert="eaVert"/>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D5767914-F1AD-4877-89D2-FC4EC11E8101}" type="datetimeFigureOut">
              <a:rPr lang="da-DK" smtClean="0"/>
              <a:t>18-04-2024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3F7907C3-DD83-43A0-99BE-769C11FE5B06}" type="slidenum">
              <a:rPr lang="da-DK" smtClean="0"/>
              <a:t>‹nr.›</a:t>
            </a:fld>
            <a:endParaRPr lang="da-DK"/>
          </a:p>
        </p:txBody>
      </p:sp>
    </p:spTree>
    <p:extLst>
      <p:ext uri="{BB962C8B-B14F-4D97-AF65-F5344CB8AC3E}">
        <p14:creationId xmlns:p14="http://schemas.microsoft.com/office/powerpoint/2010/main" val="4094784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8724900" y="365125"/>
            <a:ext cx="2628900" cy="5811838"/>
          </a:xfrm>
        </p:spPr>
        <p:txBody>
          <a:bodyPr vert="eaVert"/>
          <a:lstStyle/>
          <a:p>
            <a:r>
              <a:rPr lang="da-DK"/>
              <a:t>Klik for at redigere i master</a:t>
            </a:r>
          </a:p>
        </p:txBody>
      </p:sp>
      <p:sp>
        <p:nvSpPr>
          <p:cNvPr id="3" name="Pladsholder til lodret titel 2"/>
          <p:cNvSpPr>
            <a:spLocks noGrp="1"/>
          </p:cNvSpPr>
          <p:nvPr>
            <p:ph type="body" orient="vert" idx="1"/>
          </p:nvPr>
        </p:nvSpPr>
        <p:spPr>
          <a:xfrm>
            <a:off x="838200" y="365125"/>
            <a:ext cx="7734300" cy="5811838"/>
          </a:xfrm>
        </p:spPr>
        <p:txBody>
          <a:bodyPr vert="eaVert"/>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D5767914-F1AD-4877-89D2-FC4EC11E8101}" type="datetimeFigureOut">
              <a:rPr lang="da-DK" smtClean="0"/>
              <a:t>18-04-2024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3F7907C3-DD83-43A0-99BE-769C11FE5B06}" type="slidenum">
              <a:rPr lang="da-DK" smtClean="0"/>
              <a:t>‹nr.›</a:t>
            </a:fld>
            <a:endParaRPr lang="da-DK"/>
          </a:p>
        </p:txBody>
      </p:sp>
    </p:spTree>
    <p:extLst>
      <p:ext uri="{BB962C8B-B14F-4D97-AF65-F5344CB8AC3E}">
        <p14:creationId xmlns:p14="http://schemas.microsoft.com/office/powerpoint/2010/main" val="2016264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idx="1"/>
          </p:nvPr>
        </p:nvSpPr>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D5767914-F1AD-4877-89D2-FC4EC11E8101}" type="datetimeFigureOut">
              <a:rPr lang="da-DK" smtClean="0"/>
              <a:t>18-04-2024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3F7907C3-DD83-43A0-99BE-769C11FE5B06}" type="slidenum">
              <a:rPr lang="da-DK" smtClean="0"/>
              <a:t>‹nr.›</a:t>
            </a:fld>
            <a:endParaRPr lang="da-DK"/>
          </a:p>
        </p:txBody>
      </p:sp>
    </p:spTree>
    <p:extLst>
      <p:ext uri="{BB962C8B-B14F-4D97-AF65-F5344CB8AC3E}">
        <p14:creationId xmlns:p14="http://schemas.microsoft.com/office/powerpoint/2010/main" val="320234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a-DK"/>
              <a:t>Klik for at redigere i master</a:t>
            </a:r>
          </a:p>
        </p:txBody>
      </p:sp>
      <p:sp>
        <p:nvSpPr>
          <p:cNvPr id="3" name="Pladsholder til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Rediger typografien i masterens</a:t>
            </a:r>
          </a:p>
        </p:txBody>
      </p:sp>
      <p:sp>
        <p:nvSpPr>
          <p:cNvPr id="4" name="Pladsholder til dato 3"/>
          <p:cNvSpPr>
            <a:spLocks noGrp="1"/>
          </p:cNvSpPr>
          <p:nvPr>
            <p:ph type="dt" sz="half" idx="10"/>
          </p:nvPr>
        </p:nvSpPr>
        <p:spPr/>
        <p:txBody>
          <a:bodyPr/>
          <a:lstStyle/>
          <a:p>
            <a:fld id="{D5767914-F1AD-4877-89D2-FC4EC11E8101}" type="datetimeFigureOut">
              <a:rPr lang="da-DK" smtClean="0"/>
              <a:t>18-04-2024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3F7907C3-DD83-43A0-99BE-769C11FE5B06}" type="slidenum">
              <a:rPr lang="da-DK" smtClean="0"/>
              <a:t>‹nr.›</a:t>
            </a:fld>
            <a:endParaRPr lang="da-DK"/>
          </a:p>
        </p:txBody>
      </p:sp>
    </p:spTree>
    <p:extLst>
      <p:ext uri="{BB962C8B-B14F-4D97-AF65-F5344CB8AC3E}">
        <p14:creationId xmlns:p14="http://schemas.microsoft.com/office/powerpoint/2010/main" val="2014619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sz="half" idx="1"/>
          </p:nvPr>
        </p:nvSpPr>
        <p:spPr>
          <a:xfrm>
            <a:off x="838200" y="1825625"/>
            <a:ext cx="5181600" cy="435133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6172200" y="1825625"/>
            <a:ext cx="5181600" cy="435133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p:cNvSpPr>
            <a:spLocks noGrp="1"/>
          </p:cNvSpPr>
          <p:nvPr>
            <p:ph type="dt" sz="half" idx="10"/>
          </p:nvPr>
        </p:nvSpPr>
        <p:spPr/>
        <p:txBody>
          <a:bodyPr/>
          <a:lstStyle/>
          <a:p>
            <a:fld id="{D5767914-F1AD-4877-89D2-FC4EC11E8101}" type="datetimeFigureOut">
              <a:rPr lang="da-DK" smtClean="0"/>
              <a:t>18-04-2024</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3F7907C3-DD83-43A0-99BE-769C11FE5B06}" type="slidenum">
              <a:rPr lang="da-DK" smtClean="0"/>
              <a:t>‹nr.›</a:t>
            </a:fld>
            <a:endParaRPr lang="da-DK"/>
          </a:p>
        </p:txBody>
      </p:sp>
    </p:spTree>
    <p:extLst>
      <p:ext uri="{BB962C8B-B14F-4D97-AF65-F5344CB8AC3E}">
        <p14:creationId xmlns:p14="http://schemas.microsoft.com/office/powerpoint/2010/main" val="2246437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a-DK"/>
              <a:t>Klik for at redigere i master</a:t>
            </a:r>
          </a:p>
        </p:txBody>
      </p:sp>
      <p:sp>
        <p:nvSpPr>
          <p:cNvPr id="3" name="Pladsholder til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typografien i masterens</a:t>
            </a:r>
          </a:p>
        </p:txBody>
      </p:sp>
      <p:sp>
        <p:nvSpPr>
          <p:cNvPr id="4" name="Pladsholder til indhold 3"/>
          <p:cNvSpPr>
            <a:spLocks noGrp="1"/>
          </p:cNvSpPr>
          <p:nvPr>
            <p:ph sz="half" idx="2"/>
          </p:nvPr>
        </p:nvSpPr>
        <p:spPr>
          <a:xfrm>
            <a:off x="839788" y="2505075"/>
            <a:ext cx="5157787" cy="368458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typografien i masterens</a:t>
            </a:r>
          </a:p>
        </p:txBody>
      </p:sp>
      <p:sp>
        <p:nvSpPr>
          <p:cNvPr id="6" name="Pladsholder til indhold 5"/>
          <p:cNvSpPr>
            <a:spLocks noGrp="1"/>
          </p:cNvSpPr>
          <p:nvPr>
            <p:ph sz="quarter" idx="4"/>
          </p:nvPr>
        </p:nvSpPr>
        <p:spPr>
          <a:xfrm>
            <a:off x="6172200" y="2505075"/>
            <a:ext cx="5183188" cy="368458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p:cNvSpPr>
            <a:spLocks noGrp="1"/>
          </p:cNvSpPr>
          <p:nvPr>
            <p:ph type="dt" sz="half" idx="10"/>
          </p:nvPr>
        </p:nvSpPr>
        <p:spPr/>
        <p:txBody>
          <a:bodyPr/>
          <a:lstStyle/>
          <a:p>
            <a:fld id="{D5767914-F1AD-4877-89D2-FC4EC11E8101}" type="datetimeFigureOut">
              <a:rPr lang="da-DK" smtClean="0"/>
              <a:t>18-04-2024</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slidenummer 8"/>
          <p:cNvSpPr>
            <a:spLocks noGrp="1"/>
          </p:cNvSpPr>
          <p:nvPr>
            <p:ph type="sldNum" sz="quarter" idx="12"/>
          </p:nvPr>
        </p:nvSpPr>
        <p:spPr/>
        <p:txBody>
          <a:bodyPr/>
          <a:lstStyle/>
          <a:p>
            <a:fld id="{3F7907C3-DD83-43A0-99BE-769C11FE5B06}" type="slidenum">
              <a:rPr lang="da-DK" smtClean="0"/>
              <a:t>‹nr.›</a:t>
            </a:fld>
            <a:endParaRPr lang="da-DK"/>
          </a:p>
        </p:txBody>
      </p:sp>
    </p:spTree>
    <p:extLst>
      <p:ext uri="{BB962C8B-B14F-4D97-AF65-F5344CB8AC3E}">
        <p14:creationId xmlns:p14="http://schemas.microsoft.com/office/powerpoint/2010/main" val="3004132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dato 2"/>
          <p:cNvSpPr>
            <a:spLocks noGrp="1"/>
          </p:cNvSpPr>
          <p:nvPr>
            <p:ph type="dt" sz="half" idx="10"/>
          </p:nvPr>
        </p:nvSpPr>
        <p:spPr/>
        <p:txBody>
          <a:bodyPr/>
          <a:lstStyle/>
          <a:p>
            <a:fld id="{D5767914-F1AD-4877-89D2-FC4EC11E8101}" type="datetimeFigureOut">
              <a:rPr lang="da-DK" smtClean="0"/>
              <a:t>18-04-2024</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slidenummer 4"/>
          <p:cNvSpPr>
            <a:spLocks noGrp="1"/>
          </p:cNvSpPr>
          <p:nvPr>
            <p:ph type="sldNum" sz="quarter" idx="12"/>
          </p:nvPr>
        </p:nvSpPr>
        <p:spPr/>
        <p:txBody>
          <a:bodyPr/>
          <a:lstStyle/>
          <a:p>
            <a:fld id="{3F7907C3-DD83-43A0-99BE-769C11FE5B06}" type="slidenum">
              <a:rPr lang="da-DK" smtClean="0"/>
              <a:t>‹nr.›</a:t>
            </a:fld>
            <a:endParaRPr lang="da-DK"/>
          </a:p>
        </p:txBody>
      </p:sp>
    </p:spTree>
    <p:extLst>
      <p:ext uri="{BB962C8B-B14F-4D97-AF65-F5344CB8AC3E}">
        <p14:creationId xmlns:p14="http://schemas.microsoft.com/office/powerpoint/2010/main" val="2121826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D5767914-F1AD-4877-89D2-FC4EC11E8101}" type="datetimeFigureOut">
              <a:rPr lang="da-DK" smtClean="0"/>
              <a:t>18-04-2024</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slidenummer 3"/>
          <p:cNvSpPr>
            <a:spLocks noGrp="1"/>
          </p:cNvSpPr>
          <p:nvPr>
            <p:ph type="sldNum" sz="quarter" idx="12"/>
          </p:nvPr>
        </p:nvSpPr>
        <p:spPr/>
        <p:txBody>
          <a:bodyPr/>
          <a:lstStyle/>
          <a:p>
            <a:fld id="{3F7907C3-DD83-43A0-99BE-769C11FE5B06}" type="slidenum">
              <a:rPr lang="da-DK" smtClean="0"/>
              <a:t>‹nr.›</a:t>
            </a:fld>
            <a:endParaRPr lang="da-DK"/>
          </a:p>
        </p:txBody>
      </p:sp>
    </p:spTree>
    <p:extLst>
      <p:ext uri="{BB962C8B-B14F-4D97-AF65-F5344CB8AC3E}">
        <p14:creationId xmlns:p14="http://schemas.microsoft.com/office/powerpoint/2010/main" val="2368928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a:t>Klik for at redigere i master</a:t>
            </a:r>
          </a:p>
        </p:txBody>
      </p:sp>
      <p:sp>
        <p:nvSpPr>
          <p:cNvPr id="3" name="Pladsholder til indhol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typografien i masterens</a:t>
            </a:r>
          </a:p>
        </p:txBody>
      </p:sp>
      <p:sp>
        <p:nvSpPr>
          <p:cNvPr id="5" name="Pladsholder til dato 4"/>
          <p:cNvSpPr>
            <a:spLocks noGrp="1"/>
          </p:cNvSpPr>
          <p:nvPr>
            <p:ph type="dt" sz="half" idx="10"/>
          </p:nvPr>
        </p:nvSpPr>
        <p:spPr/>
        <p:txBody>
          <a:bodyPr/>
          <a:lstStyle/>
          <a:p>
            <a:fld id="{D5767914-F1AD-4877-89D2-FC4EC11E8101}" type="datetimeFigureOut">
              <a:rPr lang="da-DK" smtClean="0"/>
              <a:t>18-04-2024</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3F7907C3-DD83-43A0-99BE-769C11FE5B06}" type="slidenum">
              <a:rPr lang="da-DK" smtClean="0"/>
              <a:t>‹nr.›</a:t>
            </a:fld>
            <a:endParaRPr lang="da-DK"/>
          </a:p>
        </p:txBody>
      </p:sp>
    </p:spTree>
    <p:extLst>
      <p:ext uri="{BB962C8B-B14F-4D97-AF65-F5344CB8AC3E}">
        <p14:creationId xmlns:p14="http://schemas.microsoft.com/office/powerpoint/2010/main" val="3934375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a:t>Klik for at redigere i master</a:t>
            </a:r>
          </a:p>
        </p:txBody>
      </p:sp>
      <p:sp>
        <p:nvSpPr>
          <p:cNvPr id="3" name="Pladsholder til bille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typografien i masterens</a:t>
            </a:r>
          </a:p>
        </p:txBody>
      </p:sp>
      <p:sp>
        <p:nvSpPr>
          <p:cNvPr id="5" name="Pladsholder til dato 4"/>
          <p:cNvSpPr>
            <a:spLocks noGrp="1"/>
          </p:cNvSpPr>
          <p:nvPr>
            <p:ph type="dt" sz="half" idx="10"/>
          </p:nvPr>
        </p:nvSpPr>
        <p:spPr/>
        <p:txBody>
          <a:bodyPr/>
          <a:lstStyle/>
          <a:p>
            <a:fld id="{D5767914-F1AD-4877-89D2-FC4EC11E8101}" type="datetimeFigureOut">
              <a:rPr lang="da-DK" smtClean="0"/>
              <a:t>18-04-2024</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3F7907C3-DD83-43A0-99BE-769C11FE5B06}" type="slidenum">
              <a:rPr lang="da-DK" smtClean="0"/>
              <a:t>‹nr.›</a:t>
            </a:fld>
            <a:endParaRPr lang="da-DK"/>
          </a:p>
        </p:txBody>
      </p:sp>
    </p:spTree>
    <p:extLst>
      <p:ext uri="{BB962C8B-B14F-4D97-AF65-F5344CB8AC3E}">
        <p14:creationId xmlns:p14="http://schemas.microsoft.com/office/powerpoint/2010/main" val="1671932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i master</a:t>
            </a:r>
          </a:p>
        </p:txBody>
      </p:sp>
      <p:sp>
        <p:nvSpPr>
          <p:cNvPr id="3" name="Pladsholder til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767914-F1AD-4877-89D2-FC4EC11E8101}" type="datetimeFigureOut">
              <a:rPr lang="da-DK" smtClean="0"/>
              <a:t>18-04-2024</a:t>
            </a:fld>
            <a:endParaRPr lang="da-DK"/>
          </a:p>
        </p:txBody>
      </p:sp>
      <p:sp>
        <p:nvSpPr>
          <p:cNvPr id="5" name="Pladsholder til sidefod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7907C3-DD83-43A0-99BE-769C11FE5B06}" type="slidenum">
              <a:rPr lang="da-DK" smtClean="0"/>
              <a:t>‹nr.›</a:t>
            </a:fld>
            <a:endParaRPr lang="da-DK"/>
          </a:p>
        </p:txBody>
      </p:sp>
    </p:spTree>
    <p:extLst>
      <p:ext uri="{BB962C8B-B14F-4D97-AF65-F5344CB8AC3E}">
        <p14:creationId xmlns:p14="http://schemas.microsoft.com/office/powerpoint/2010/main" val="3345233493"/>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Billede 9"/>
          <p:cNvPicPr>
            <a:picLocks noChangeAspect="1"/>
          </p:cNvPicPr>
          <p:nvPr/>
        </p:nvPicPr>
        <p:blipFill rotWithShape="1">
          <a:blip r:embed="rId2"/>
          <a:srcRect t="19185"/>
          <a:stretch/>
        </p:blipFill>
        <p:spPr>
          <a:xfrm>
            <a:off x="2224379" y="-14287"/>
            <a:ext cx="9334500" cy="5126588"/>
          </a:xfrm>
          <a:prstGeom prst="rect">
            <a:avLst/>
          </a:prstGeom>
          <a:effectLst>
            <a:softEdge rad="635000"/>
          </a:effectLst>
        </p:spPr>
      </p:pic>
      <p:sp>
        <p:nvSpPr>
          <p:cNvPr id="2" name="Titel 1"/>
          <p:cNvSpPr>
            <a:spLocks noGrp="1"/>
          </p:cNvSpPr>
          <p:nvPr>
            <p:ph type="ctrTitle"/>
          </p:nvPr>
        </p:nvSpPr>
        <p:spPr/>
        <p:txBody>
          <a:bodyPr/>
          <a:lstStyle/>
          <a:p>
            <a:r>
              <a:rPr lang="da-DK" dirty="0"/>
              <a:t> </a:t>
            </a:r>
          </a:p>
        </p:txBody>
      </p:sp>
      <p:sp>
        <p:nvSpPr>
          <p:cNvPr id="3" name="Undertitel 2"/>
          <p:cNvSpPr>
            <a:spLocks noGrp="1"/>
          </p:cNvSpPr>
          <p:nvPr>
            <p:ph type="subTitle" idx="1"/>
          </p:nvPr>
        </p:nvSpPr>
        <p:spPr>
          <a:xfrm>
            <a:off x="1691951" y="4575565"/>
            <a:ext cx="9144000" cy="1655762"/>
          </a:xfrm>
        </p:spPr>
        <p:txBody>
          <a:bodyPr/>
          <a:lstStyle/>
          <a:p>
            <a:r>
              <a:rPr lang="da-DK" dirty="0">
                <a:latin typeface="Times New Roman" panose="02020603050405020304" pitchFamily="18" charset="0"/>
                <a:cs typeface="Times New Roman" panose="02020603050405020304" pitchFamily="18" charset="0"/>
              </a:rPr>
              <a:t>0-point </a:t>
            </a:r>
            <a:r>
              <a:rPr lang="da-DK" dirty="0" err="1">
                <a:latin typeface="Times New Roman" panose="02020603050405020304" pitchFamily="18" charset="0"/>
                <a:cs typeface="Times New Roman" panose="02020603050405020304" pitchFamily="18" charset="0"/>
              </a:rPr>
              <a:t>Surway</a:t>
            </a:r>
            <a:r>
              <a:rPr lang="da-DK" dirty="0">
                <a:latin typeface="Times New Roman" panose="02020603050405020304" pitchFamily="18" charset="0"/>
                <a:cs typeface="Times New Roman" panose="02020603050405020304" pitchFamily="18" charset="0"/>
              </a:rPr>
              <a:t> – DDH</a:t>
            </a:r>
          </a:p>
          <a:p>
            <a:r>
              <a:rPr lang="da-DK" dirty="0">
                <a:latin typeface="Times New Roman" panose="02020603050405020304" pitchFamily="18" charset="0"/>
                <a:cs typeface="Times New Roman" panose="02020603050405020304" pitchFamily="18" charset="0"/>
              </a:rPr>
              <a:t>Kvantitativ data og krydstabulering </a:t>
            </a:r>
          </a:p>
        </p:txBody>
      </p:sp>
    </p:spTree>
    <p:extLst>
      <p:ext uri="{BB962C8B-B14F-4D97-AF65-F5344CB8AC3E}">
        <p14:creationId xmlns:p14="http://schemas.microsoft.com/office/powerpoint/2010/main" val="3798598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447052"/>
            <a:ext cx="7937500" cy="196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Billede 4"/>
          <p:cNvPicPr>
            <a:picLocks noChangeAspect="1"/>
          </p:cNvPicPr>
          <p:nvPr/>
        </p:nvPicPr>
        <p:blipFill rotWithShape="1">
          <a:blip r:embed="rId4"/>
          <a:srcRect t="19185"/>
          <a:stretch/>
        </p:blipFill>
        <p:spPr>
          <a:xfrm>
            <a:off x="8806699" y="4775200"/>
            <a:ext cx="3633066" cy="1995311"/>
          </a:xfrm>
          <a:prstGeom prst="rect">
            <a:avLst/>
          </a:prstGeom>
          <a:effectLst>
            <a:softEdge rad="635000"/>
          </a:effectLst>
        </p:spPr>
      </p:pic>
      <p:sp>
        <p:nvSpPr>
          <p:cNvPr id="6" name="Titel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dirty="0">
                <a:latin typeface="Times New Roman" panose="02020603050405020304" pitchFamily="18" charset="0"/>
                <a:cs typeface="Times New Roman" panose="02020603050405020304" pitchFamily="18" charset="0"/>
              </a:rPr>
              <a:t>Feedback og anciennitet </a:t>
            </a:r>
          </a:p>
        </p:txBody>
      </p:sp>
      <p:sp>
        <p:nvSpPr>
          <p:cNvPr id="7" name="Rektangel 6"/>
          <p:cNvSpPr/>
          <p:nvPr/>
        </p:nvSpPr>
        <p:spPr>
          <a:xfrm>
            <a:off x="838200" y="1121489"/>
            <a:ext cx="10591800" cy="923330"/>
          </a:xfrm>
          <a:prstGeom prst="rect">
            <a:avLst/>
          </a:prstGeom>
        </p:spPr>
        <p:txBody>
          <a:bodyPr wrap="square">
            <a:spAutoFit/>
          </a:bodyPr>
          <a:lstStyle/>
          <a:p>
            <a:r>
              <a:rPr lang="da-DK" b="1" dirty="0">
                <a:latin typeface="Times New Roman" panose="02020603050405020304" pitchFamily="18" charset="0"/>
                <a:cs typeface="Times New Roman" panose="02020603050405020304" pitchFamily="18" charset="0"/>
              </a:rPr>
              <a:t>Spørgsmål: </a:t>
            </a:r>
            <a:r>
              <a:rPr lang="en-US" altLang="da-DK" dirty="0">
                <a:latin typeface="Times New Roman" panose="02020603050405020304" pitchFamily="18" charset="0"/>
                <a:cs typeface="Times New Roman" panose="02020603050405020304" pitchFamily="18" charset="0"/>
              </a:rPr>
              <a:t>I </a:t>
            </a:r>
            <a:r>
              <a:rPr lang="en-US" altLang="da-DK" dirty="0" err="1">
                <a:latin typeface="Times New Roman" panose="02020603050405020304" pitchFamily="18" charset="0"/>
                <a:cs typeface="Times New Roman" panose="02020603050405020304" pitchFamily="18" charset="0"/>
              </a:rPr>
              <a:t>hvor</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høj</a:t>
            </a:r>
            <a:r>
              <a:rPr lang="en-US" altLang="da-DK" dirty="0">
                <a:latin typeface="Times New Roman" panose="02020603050405020304" pitchFamily="18" charset="0"/>
                <a:cs typeface="Times New Roman" panose="02020603050405020304" pitchFamily="18" charset="0"/>
              </a:rPr>
              <a:t> grad </a:t>
            </a:r>
            <a:r>
              <a:rPr lang="en-US" altLang="da-DK" dirty="0" err="1">
                <a:latin typeface="Times New Roman" panose="02020603050405020304" pitchFamily="18" charset="0"/>
                <a:cs typeface="Times New Roman" panose="02020603050405020304" pitchFamily="18" charset="0"/>
              </a:rPr>
              <a:t>bruger</a:t>
            </a:r>
            <a:r>
              <a:rPr lang="en-US" altLang="da-DK" dirty="0">
                <a:latin typeface="Times New Roman" panose="02020603050405020304" pitchFamily="18" charset="0"/>
                <a:cs typeface="Times New Roman" panose="02020603050405020304" pitchFamily="18" charset="0"/>
              </a:rPr>
              <a:t> du </a:t>
            </a:r>
            <a:r>
              <a:rPr lang="en-US" altLang="da-DK" dirty="0" err="1">
                <a:latin typeface="Times New Roman" panose="02020603050405020304" pitchFamily="18" charset="0"/>
                <a:cs typeface="Times New Roman" panose="02020603050405020304" pitchFamily="18" charset="0"/>
              </a:rPr>
              <a:t>funktionen</a:t>
            </a:r>
            <a:r>
              <a:rPr lang="en-US" altLang="da-DK" dirty="0">
                <a:latin typeface="Times New Roman" panose="02020603050405020304" pitchFamily="18" charset="0"/>
                <a:cs typeface="Times New Roman" panose="02020603050405020304" pitchFamily="18" charset="0"/>
              </a:rPr>
              <a:t> ’feedback’ </a:t>
            </a:r>
            <a:r>
              <a:rPr lang="en-US" altLang="da-DK" dirty="0" err="1">
                <a:latin typeface="Times New Roman" panose="02020603050405020304" pitchFamily="18" charset="0"/>
                <a:cs typeface="Times New Roman" panose="02020603050405020304" pitchFamily="18" charset="0"/>
              </a:rPr>
              <a:t>i</a:t>
            </a:r>
            <a:r>
              <a:rPr lang="en-US" altLang="da-DK" dirty="0">
                <a:latin typeface="Times New Roman" panose="02020603050405020304" pitchFamily="18" charset="0"/>
                <a:cs typeface="Times New Roman" panose="02020603050405020304" pitchFamily="18" charset="0"/>
              </a:rPr>
              <a:t> Selvbetjening.nu?</a:t>
            </a:r>
          </a:p>
          <a:p>
            <a:r>
              <a:rPr lang="en-US" dirty="0">
                <a:solidFill>
                  <a:srgbClr val="000000"/>
                </a:solidFill>
                <a:latin typeface="Times New Roman" panose="02020603050405020304" pitchFamily="18" charset="0"/>
                <a:cs typeface="Times New Roman" panose="02020603050405020304" pitchFamily="18" charset="0"/>
              </a:rPr>
              <a:t>	</a:t>
            </a:r>
            <a:r>
              <a:rPr lang="en-US" altLang="da-DK" sz="1400" i="1" dirty="0" err="1">
                <a:solidFill>
                  <a:srgbClr val="666666"/>
                </a:solidFill>
                <a:latin typeface="Times New Roman" panose="02020603050405020304" pitchFamily="18" charset="0"/>
                <a:cs typeface="Times New Roman" panose="02020603050405020304" pitchFamily="18" charset="0"/>
              </a:rPr>
              <a:t>Krydset</a:t>
            </a:r>
            <a:r>
              <a:rPr lang="en-US" altLang="da-DK" sz="1400" i="1" dirty="0">
                <a:solidFill>
                  <a:srgbClr val="666666"/>
                </a:solidFill>
                <a:latin typeface="Times New Roman" panose="02020603050405020304" pitchFamily="18" charset="0"/>
                <a:cs typeface="Times New Roman" panose="02020603050405020304" pitchFamily="18" charset="0"/>
              </a:rPr>
              <a:t> med:  </a:t>
            </a:r>
            <a:r>
              <a:rPr lang="en-US" altLang="da-DK" sz="1400" dirty="0" err="1">
                <a:solidFill>
                  <a:srgbClr val="666666"/>
                </a:solidFill>
                <a:latin typeface="Times New Roman" panose="02020603050405020304" pitchFamily="18" charset="0"/>
                <a:cs typeface="Times New Roman" panose="02020603050405020304" pitchFamily="18" charset="0"/>
              </a:rPr>
              <a:t>Hvor</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længe</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har</a:t>
            </a:r>
            <a:r>
              <a:rPr lang="en-US" altLang="da-DK" sz="1400" dirty="0">
                <a:solidFill>
                  <a:srgbClr val="666666"/>
                </a:solidFill>
                <a:latin typeface="Times New Roman" panose="02020603050405020304" pitchFamily="18" charset="0"/>
                <a:cs typeface="Times New Roman" panose="02020603050405020304" pitchFamily="18" charset="0"/>
              </a:rPr>
              <a:t> du </a:t>
            </a:r>
            <a:r>
              <a:rPr lang="en-US" altLang="da-DK" sz="1400" dirty="0" err="1">
                <a:solidFill>
                  <a:srgbClr val="666666"/>
                </a:solidFill>
                <a:latin typeface="Times New Roman" panose="02020603050405020304" pitchFamily="18" charset="0"/>
                <a:cs typeface="Times New Roman" panose="02020603050405020304" pitchFamily="18" charset="0"/>
              </a:rPr>
              <a:t>været</a:t>
            </a:r>
            <a:r>
              <a:rPr lang="en-US" altLang="da-DK" sz="1400" dirty="0">
                <a:solidFill>
                  <a:srgbClr val="666666"/>
                </a:solidFill>
                <a:latin typeface="Times New Roman" panose="02020603050405020304" pitchFamily="18" charset="0"/>
                <a:cs typeface="Times New Roman" panose="02020603050405020304" pitchFamily="18" charset="0"/>
              </a:rPr>
              <a:t> agent </a:t>
            </a:r>
            <a:r>
              <a:rPr lang="en-US" altLang="da-DK" sz="1400" dirty="0" err="1">
                <a:solidFill>
                  <a:srgbClr val="666666"/>
                </a:solidFill>
                <a:latin typeface="Times New Roman" panose="02020603050405020304" pitchFamily="18" charset="0"/>
                <a:cs typeface="Times New Roman" panose="02020603050405020304" pitchFamily="18" charset="0"/>
              </a:rPr>
              <a:t>i</a:t>
            </a:r>
            <a:r>
              <a:rPr lang="en-US" altLang="da-DK" sz="1400" dirty="0">
                <a:solidFill>
                  <a:srgbClr val="666666"/>
                </a:solidFill>
                <a:latin typeface="Times New Roman" panose="02020603050405020304" pitchFamily="18" charset="0"/>
                <a:cs typeface="Times New Roman" panose="02020603050405020304" pitchFamily="18" charset="0"/>
              </a:rPr>
              <a:t> DDH?</a:t>
            </a:r>
            <a:endParaRPr lang="en-US" altLang="da-DK" sz="1400" dirty="0">
              <a:latin typeface="Times New Roman" panose="02020603050405020304" pitchFamily="18" charset="0"/>
              <a:cs typeface="Times New Roman" panose="02020603050405020304" pitchFamily="18" charset="0"/>
            </a:endParaRPr>
          </a:p>
          <a:p>
            <a:endParaRPr lang="en-US" dirty="0">
              <a:solidFill>
                <a:srgbClr val="000000"/>
              </a:solidFill>
              <a:latin typeface="Times New Roman" panose="02020603050405020304" pitchFamily="18" charset="0"/>
              <a:cs typeface="Times New Roman" panose="02020603050405020304" pitchFamily="18" charset="0"/>
            </a:endParaRPr>
          </a:p>
        </p:txBody>
      </p:sp>
      <p:pic>
        <p:nvPicPr>
          <p:cNvPr id="8" name="Picture 4"/>
          <p:cNvPicPr>
            <a:picLocks noChangeAspect="1" noChangeArrowheads="1"/>
          </p:cNvPicPr>
          <p:nvPr/>
        </p:nvPicPr>
        <p:blipFill rotWithShape="1">
          <a:blip r:embed="rId5">
            <a:extLst>
              <a:ext uri="{28A0092B-C50C-407E-A947-70E740481C1C}">
                <a14:useLocalDpi xmlns:a14="http://schemas.microsoft.com/office/drawing/2010/main" val="0"/>
              </a:ext>
            </a:extLst>
          </a:blip>
          <a:srcRect l="18370"/>
          <a:stretch/>
        </p:blipFill>
        <p:spPr bwMode="auto">
          <a:xfrm>
            <a:off x="838200" y="1900952"/>
            <a:ext cx="6479400" cy="306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ktangel 8"/>
          <p:cNvSpPr/>
          <p:nvPr/>
        </p:nvSpPr>
        <p:spPr>
          <a:xfrm>
            <a:off x="7630510" y="1583154"/>
            <a:ext cx="4576858" cy="4247317"/>
          </a:xfrm>
          <a:prstGeom prst="rect">
            <a:avLst/>
          </a:prstGeom>
        </p:spPr>
        <p:txBody>
          <a:bodyPr wrap="square">
            <a:spAutoFit/>
          </a:bodyPr>
          <a:lstStyle/>
          <a:p>
            <a:pPr marL="742950" lvl="1" indent="-285750">
              <a:buFont typeface="Arial" panose="020B0604020202020204" pitchFamily="34" charset="0"/>
              <a:buChar char="•"/>
            </a:pPr>
            <a:r>
              <a:rPr lang="da-DK" dirty="0"/>
              <a:t>Jo længere agenterne har været i DDH, jo bruger de feedback funktionen.</a:t>
            </a:r>
          </a:p>
          <a:p>
            <a:pPr marL="742950" lvl="1" indent="-285750">
              <a:buFont typeface="Arial" panose="020B0604020202020204" pitchFamily="34" charset="0"/>
              <a:buChar char="•"/>
            </a:pPr>
            <a:r>
              <a:rPr lang="da-DK" b="1" dirty="0">
                <a:latin typeface="Times New Roman" panose="02020603050405020304" pitchFamily="18" charset="0"/>
                <a:cs typeface="Times New Roman" panose="02020603050405020304" pitchFamily="18" charset="0"/>
              </a:rPr>
              <a:t>Hvad gør vi fremadrettet: </a:t>
            </a:r>
            <a:r>
              <a:rPr lang="da-DK" dirty="0"/>
              <a:t>Fremadrettet vil vi havde fokus på brugen af feedbackfunktionen i selvbetjening.nu. Konkret er der lavet en video, som en del af e-lærings forløbet der kan vejlede både nye og gamle agenter i hvordan man bedst giver feedback samt hvor man finder funktionen. Titlen på videoen er ”</a:t>
            </a:r>
            <a:r>
              <a:rPr lang="da-DK" b="1" dirty="0"/>
              <a:t>Selvbetjening.nu - Feedback på guide”</a:t>
            </a:r>
            <a:r>
              <a:rPr lang="da-DK" dirty="0"/>
              <a:t>  </a:t>
            </a:r>
          </a:p>
          <a:p>
            <a:pPr marL="742950" lvl="1" indent="-285750">
              <a:buFont typeface="Arial" panose="020B0604020202020204" pitchFamily="34" charset="0"/>
              <a:buChar char="•"/>
            </a:pPr>
            <a:endParaRPr lang="da-DK" dirty="0"/>
          </a:p>
          <a:p>
            <a:pPr marL="742950" lvl="1" indent="-285750">
              <a:buFont typeface="Arial" panose="020B0604020202020204" pitchFamily="34" charset="0"/>
              <a:buChar char="•"/>
            </a:pPr>
            <a:endParaRPr lang="da-DK" dirty="0"/>
          </a:p>
        </p:txBody>
      </p:sp>
      <p:sp>
        <p:nvSpPr>
          <p:cNvPr id="2" name="Ellipse 1">
            <a:extLst>
              <a:ext uri="{FF2B5EF4-FFF2-40B4-BE49-F238E27FC236}">
                <a16:creationId xmlns:a16="http://schemas.microsoft.com/office/drawing/2014/main" id="{C7568677-EFCD-F529-AEAF-C6821F2DAC6D}"/>
              </a:ext>
            </a:extLst>
          </p:cNvPr>
          <p:cNvSpPr/>
          <p:nvPr/>
        </p:nvSpPr>
        <p:spPr>
          <a:xfrm>
            <a:off x="1632753" y="3429000"/>
            <a:ext cx="4307468" cy="420238"/>
          </a:xfrm>
          <a:prstGeom prst="ellipse">
            <a:avLst/>
          </a:prstGeom>
          <a:noFill/>
          <a:ln w="28575">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ln w="38100">
                <a:solidFill>
                  <a:schemeClr val="tx1"/>
                </a:solidFill>
              </a:ln>
            </a:endParaRPr>
          </a:p>
        </p:txBody>
      </p:sp>
      <p:sp>
        <p:nvSpPr>
          <p:cNvPr id="3" name="Ellipse 2">
            <a:extLst>
              <a:ext uri="{FF2B5EF4-FFF2-40B4-BE49-F238E27FC236}">
                <a16:creationId xmlns:a16="http://schemas.microsoft.com/office/drawing/2014/main" id="{15D4FE71-6560-4A1C-493B-3AFA750F635A}"/>
              </a:ext>
            </a:extLst>
          </p:cNvPr>
          <p:cNvSpPr/>
          <p:nvPr/>
        </p:nvSpPr>
        <p:spPr>
          <a:xfrm>
            <a:off x="3004457" y="2054101"/>
            <a:ext cx="3479470" cy="420238"/>
          </a:xfrm>
          <a:prstGeom prst="ellipse">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ln w="38100">
                <a:solidFill>
                  <a:schemeClr val="tx1"/>
                </a:solidFill>
              </a:ln>
            </a:endParaRPr>
          </a:p>
        </p:txBody>
      </p:sp>
    </p:spTree>
    <p:extLst>
      <p:ext uri="{BB962C8B-B14F-4D97-AF65-F5344CB8AC3E}">
        <p14:creationId xmlns:p14="http://schemas.microsoft.com/office/powerpoint/2010/main" val="3654877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latin typeface="Times New Roman" panose="02020603050405020304" pitchFamily="18" charset="0"/>
                <a:cs typeface="Times New Roman" panose="02020603050405020304" pitchFamily="18" charset="0"/>
              </a:rPr>
              <a:t>Formål:</a:t>
            </a:r>
          </a:p>
        </p:txBody>
      </p:sp>
      <p:sp>
        <p:nvSpPr>
          <p:cNvPr id="3" name="Pladsholder til indhold 2"/>
          <p:cNvSpPr>
            <a:spLocks noGrp="1"/>
          </p:cNvSpPr>
          <p:nvPr>
            <p:ph idx="1"/>
          </p:nvPr>
        </p:nvSpPr>
        <p:spPr/>
        <p:txBody>
          <a:bodyPr/>
          <a:lstStyle/>
          <a:p>
            <a:r>
              <a:rPr lang="da-DK" dirty="0"/>
              <a:t>At måle effekten af de forskellige op-kvalifikationstiltag der foretages i forår og sommer 2024. Samme spørgeskema er derfor planlagt til at blive gennemført i sensommeren 2024.   </a:t>
            </a:r>
          </a:p>
          <a:p>
            <a:pPr marL="0" indent="0">
              <a:buNone/>
            </a:pPr>
            <a:endParaRPr lang="da-DK" dirty="0"/>
          </a:p>
        </p:txBody>
      </p:sp>
      <p:pic>
        <p:nvPicPr>
          <p:cNvPr id="4" name="Billede 3"/>
          <p:cNvPicPr>
            <a:picLocks noChangeAspect="1"/>
          </p:cNvPicPr>
          <p:nvPr/>
        </p:nvPicPr>
        <p:blipFill rotWithShape="1">
          <a:blip r:embed="rId2"/>
          <a:srcRect t="19185"/>
          <a:stretch/>
        </p:blipFill>
        <p:spPr>
          <a:xfrm>
            <a:off x="8806699" y="4775200"/>
            <a:ext cx="3633066" cy="1995311"/>
          </a:xfrm>
          <a:prstGeom prst="rect">
            <a:avLst/>
          </a:prstGeom>
          <a:effectLst>
            <a:softEdge rad="635000"/>
          </a:effectLst>
        </p:spPr>
      </p:pic>
    </p:spTree>
    <p:extLst>
      <p:ext uri="{BB962C8B-B14F-4D97-AF65-F5344CB8AC3E}">
        <p14:creationId xmlns:p14="http://schemas.microsoft.com/office/powerpoint/2010/main" val="811088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751127"/>
            <a:ext cx="7937500" cy="248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Billede 4"/>
          <p:cNvPicPr>
            <a:picLocks noChangeAspect="1"/>
          </p:cNvPicPr>
          <p:nvPr/>
        </p:nvPicPr>
        <p:blipFill rotWithShape="1">
          <a:blip r:embed="rId4"/>
          <a:srcRect t="19185"/>
          <a:stretch/>
        </p:blipFill>
        <p:spPr>
          <a:xfrm>
            <a:off x="8806699" y="4775200"/>
            <a:ext cx="3633066" cy="1995311"/>
          </a:xfrm>
          <a:prstGeom prst="rect">
            <a:avLst/>
          </a:prstGeom>
          <a:effectLst>
            <a:softEdge rad="635000"/>
          </a:effectLst>
        </p:spPr>
      </p:pic>
      <p:sp>
        <p:nvSpPr>
          <p:cNvPr id="6" name="Titel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dirty="0">
                <a:latin typeface="Times New Roman" panose="02020603050405020304" pitchFamily="18" charset="0"/>
                <a:cs typeface="Times New Roman" panose="02020603050405020304" pitchFamily="18" charset="0"/>
              </a:rPr>
              <a:t>Omstilling og kursus</a:t>
            </a:r>
          </a:p>
        </p:txBody>
      </p:sp>
      <p:sp>
        <p:nvSpPr>
          <p:cNvPr id="7" name="Rektangel 6"/>
          <p:cNvSpPr/>
          <p:nvPr/>
        </p:nvSpPr>
        <p:spPr>
          <a:xfrm>
            <a:off x="838200" y="1031438"/>
            <a:ext cx="10591800" cy="646331"/>
          </a:xfrm>
          <a:prstGeom prst="rect">
            <a:avLst/>
          </a:prstGeom>
        </p:spPr>
        <p:txBody>
          <a:bodyPr wrap="square">
            <a:spAutoFit/>
          </a:bodyPr>
          <a:lstStyle/>
          <a:p>
            <a:r>
              <a:rPr lang="da-DK" b="1" dirty="0">
                <a:latin typeface="Times New Roman" panose="02020603050405020304" pitchFamily="18" charset="0"/>
                <a:cs typeface="Times New Roman" panose="02020603050405020304" pitchFamily="18" charset="0"/>
              </a:rPr>
              <a:t>Spørgsmål: </a:t>
            </a:r>
            <a:r>
              <a:rPr lang="en-US" altLang="da-DK" dirty="0" err="1">
                <a:latin typeface="Times New Roman" panose="02020603050405020304" pitchFamily="18" charset="0"/>
                <a:cs typeface="Times New Roman" panose="02020603050405020304" pitchFamily="18" charset="0"/>
              </a:rPr>
              <a:t>Hvad</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skal</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til</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før</a:t>
            </a:r>
            <a:r>
              <a:rPr lang="en-US" altLang="da-DK" dirty="0">
                <a:latin typeface="Times New Roman" panose="02020603050405020304" pitchFamily="18" charset="0"/>
                <a:cs typeface="Times New Roman" panose="02020603050405020304" pitchFamily="18" charset="0"/>
              </a:rPr>
              <a:t> du </a:t>
            </a:r>
            <a:r>
              <a:rPr lang="en-US" altLang="da-DK" dirty="0" err="1">
                <a:latin typeface="Times New Roman" panose="02020603050405020304" pitchFamily="18" charset="0"/>
                <a:cs typeface="Times New Roman" panose="02020603050405020304" pitchFamily="18" charset="0"/>
              </a:rPr>
              <a:t>vil</a:t>
            </a:r>
            <a:r>
              <a:rPr lang="en-US" altLang="da-DK" dirty="0">
                <a:latin typeface="Times New Roman" panose="02020603050405020304" pitchFamily="18" charset="0"/>
                <a:cs typeface="Times New Roman" panose="02020603050405020304" pitchFamily="18" charset="0"/>
              </a:rPr>
              <a:t> lave </a:t>
            </a:r>
            <a:r>
              <a:rPr lang="en-US" altLang="da-DK" dirty="0" err="1">
                <a:latin typeface="Times New Roman" panose="02020603050405020304" pitchFamily="18" charset="0"/>
                <a:cs typeface="Times New Roman" panose="02020603050405020304" pitchFamily="18" charset="0"/>
              </a:rPr>
              <a:t>en</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omstilling</a:t>
            </a:r>
            <a:r>
              <a:rPr lang="en-US" altLang="da-DK" dirty="0">
                <a:latin typeface="Times New Roman" panose="02020603050405020304" pitchFamily="18" charset="0"/>
                <a:cs typeface="Times New Roman" panose="02020603050405020304" pitchFamily="18" charset="0"/>
              </a:rPr>
              <a:t>?</a:t>
            </a:r>
          </a:p>
          <a:p>
            <a:r>
              <a:rPr lang="en-US" dirty="0">
                <a:solidFill>
                  <a:srgbClr val="000000"/>
                </a:solidFill>
                <a:latin typeface="Times New Roman" panose="02020603050405020304" pitchFamily="18" charset="0"/>
                <a:cs typeface="Times New Roman" panose="02020603050405020304" pitchFamily="18" charset="0"/>
              </a:rPr>
              <a:t>	</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i="1" dirty="0" err="1">
                <a:solidFill>
                  <a:srgbClr val="666666"/>
                </a:solidFill>
                <a:latin typeface="Times New Roman" panose="02020603050405020304" pitchFamily="18" charset="0"/>
                <a:cs typeface="Times New Roman" panose="02020603050405020304" pitchFamily="18" charset="0"/>
              </a:rPr>
              <a:t>Krydset</a:t>
            </a:r>
            <a:r>
              <a:rPr lang="en-US" altLang="da-DK" sz="1400" i="1" dirty="0">
                <a:solidFill>
                  <a:srgbClr val="666666"/>
                </a:solidFill>
                <a:latin typeface="Times New Roman" panose="02020603050405020304" pitchFamily="18" charset="0"/>
                <a:cs typeface="Times New Roman" panose="02020603050405020304" pitchFamily="18" charset="0"/>
              </a:rPr>
              <a:t> med: </a:t>
            </a:r>
            <a:r>
              <a:rPr lang="en-US" altLang="da-DK" sz="1400" dirty="0" err="1">
                <a:solidFill>
                  <a:srgbClr val="666666"/>
                </a:solidFill>
                <a:latin typeface="Times New Roman" panose="02020603050405020304" pitchFamily="18" charset="0"/>
                <a:cs typeface="Times New Roman" panose="02020603050405020304" pitchFamily="18" charset="0"/>
              </a:rPr>
              <a:t>Har</a:t>
            </a:r>
            <a:r>
              <a:rPr lang="en-US" altLang="da-DK" sz="1400" dirty="0">
                <a:solidFill>
                  <a:srgbClr val="666666"/>
                </a:solidFill>
                <a:latin typeface="Times New Roman" panose="02020603050405020304" pitchFamily="18" charset="0"/>
                <a:cs typeface="Times New Roman" panose="02020603050405020304" pitchFamily="18" charset="0"/>
              </a:rPr>
              <a:t> du, </a:t>
            </a:r>
            <a:r>
              <a:rPr lang="en-US" altLang="da-DK" sz="1400" dirty="0" err="1">
                <a:solidFill>
                  <a:srgbClr val="666666"/>
                </a:solidFill>
                <a:latin typeface="Times New Roman" panose="02020603050405020304" pitchFamily="18" charset="0"/>
                <a:cs typeface="Times New Roman" panose="02020603050405020304" pitchFamily="18" charset="0"/>
              </a:rPr>
              <a:t>inden</a:t>
            </a:r>
            <a:r>
              <a:rPr lang="en-US" altLang="da-DK" sz="1400" dirty="0">
                <a:solidFill>
                  <a:srgbClr val="666666"/>
                </a:solidFill>
                <a:latin typeface="Times New Roman" panose="02020603050405020304" pitchFamily="18" charset="0"/>
                <a:cs typeface="Times New Roman" panose="02020603050405020304" pitchFamily="18" charset="0"/>
              </a:rPr>
              <a:t> for </a:t>
            </a:r>
            <a:r>
              <a:rPr lang="en-US" altLang="da-DK" sz="1400" dirty="0" err="1">
                <a:solidFill>
                  <a:srgbClr val="666666"/>
                </a:solidFill>
                <a:latin typeface="Times New Roman" panose="02020603050405020304" pitchFamily="18" charset="0"/>
                <a:cs typeface="Times New Roman" panose="02020603050405020304" pitchFamily="18" charset="0"/>
              </a:rPr>
              <a:t>det</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sidste</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år</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været</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på</a:t>
            </a:r>
            <a:r>
              <a:rPr lang="en-US" altLang="da-DK" sz="1400" dirty="0">
                <a:solidFill>
                  <a:srgbClr val="666666"/>
                </a:solidFill>
                <a:latin typeface="Times New Roman" panose="02020603050405020304" pitchFamily="18" charset="0"/>
                <a:cs typeface="Times New Roman" panose="02020603050405020304" pitchFamily="18" charset="0"/>
              </a:rPr>
              <a:t> et DDH-</a:t>
            </a:r>
            <a:r>
              <a:rPr lang="en-US" altLang="da-DK" sz="1400" dirty="0" err="1">
                <a:solidFill>
                  <a:srgbClr val="666666"/>
                </a:solidFill>
                <a:latin typeface="Times New Roman" panose="02020603050405020304" pitchFamily="18" charset="0"/>
                <a:cs typeface="Times New Roman" panose="02020603050405020304" pitchFamily="18" charset="0"/>
              </a:rPr>
              <a:t>relateret</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kursus</a:t>
            </a:r>
            <a:r>
              <a:rPr lang="en-US" altLang="da-DK" sz="1400" dirty="0">
                <a:solidFill>
                  <a:srgbClr val="666666"/>
                </a:solidFill>
                <a:latin typeface="Times New Roman" panose="02020603050405020304" pitchFamily="18" charset="0"/>
                <a:cs typeface="Times New Roman" panose="02020603050405020304" pitchFamily="18" charset="0"/>
              </a:rPr>
              <a:t>?</a:t>
            </a:r>
            <a:endParaRPr lang="en-US" altLang="da-DK" sz="1400" dirty="0">
              <a:latin typeface="Times New Roman" panose="02020603050405020304" pitchFamily="18" charset="0"/>
              <a:cs typeface="Times New Roman" panose="02020603050405020304" pitchFamily="18" charset="0"/>
            </a:endParaRPr>
          </a:p>
        </p:txBody>
      </p:sp>
      <p:sp>
        <p:nvSpPr>
          <p:cNvPr id="8" name="Rektangel 7"/>
          <p:cNvSpPr/>
          <p:nvPr/>
        </p:nvSpPr>
        <p:spPr>
          <a:xfrm>
            <a:off x="732692" y="4285745"/>
            <a:ext cx="7968499" cy="2585323"/>
          </a:xfrm>
          <a:prstGeom prst="rect">
            <a:avLst/>
          </a:prstGeom>
        </p:spPr>
        <p:txBody>
          <a:bodyPr wrap="square">
            <a:spAutoFit/>
          </a:bodyPr>
          <a:lstStyle/>
          <a:p>
            <a:pPr marL="742950" lvl="1" indent="-285750">
              <a:buFont typeface="Arial" panose="020B0604020202020204" pitchFamily="34" charset="0"/>
              <a:buChar char="•"/>
            </a:pPr>
            <a:r>
              <a:rPr lang="da-DK" dirty="0">
                <a:latin typeface="Times New Roman" panose="02020603050405020304" pitchFamily="18" charset="0"/>
                <a:cs typeface="Times New Roman" panose="02020603050405020304" pitchFamily="18" charset="0"/>
              </a:rPr>
              <a:t>Agenterne har styr på at spørger ind og finde en guide inden de eventuelt stiller om. </a:t>
            </a:r>
          </a:p>
          <a:p>
            <a:pPr marL="742950" lvl="1" indent="-285750">
              <a:buFont typeface="Arial" panose="020B0604020202020204" pitchFamily="34" charset="0"/>
              <a:buChar char="•"/>
            </a:pPr>
            <a:r>
              <a:rPr lang="da-DK" dirty="0">
                <a:latin typeface="Times New Roman" panose="02020603050405020304" pitchFamily="18" charset="0"/>
                <a:cs typeface="Times New Roman" panose="02020603050405020304" pitchFamily="18" charset="0"/>
              </a:rPr>
              <a:t>Løbende vejledning i hvordan man som agent gør det rigtigt kan dog mindske antallet af omstillinger der sker før agenten har prøvet at løse borgerens problem. </a:t>
            </a:r>
          </a:p>
          <a:p>
            <a:pPr marL="742950" lvl="1" indent="-285750">
              <a:buFont typeface="Arial" panose="020B0604020202020204" pitchFamily="34" charset="0"/>
              <a:buChar char="•"/>
            </a:pPr>
            <a:r>
              <a:rPr lang="da-DK" b="1" dirty="0">
                <a:latin typeface="Times New Roman" panose="02020603050405020304" pitchFamily="18" charset="0"/>
                <a:cs typeface="Times New Roman" panose="02020603050405020304" pitchFamily="18" charset="0"/>
              </a:rPr>
              <a:t>Hvad gør vi fremadrettet</a:t>
            </a:r>
            <a:r>
              <a:rPr lang="da-DK" dirty="0">
                <a:latin typeface="Times New Roman" panose="02020603050405020304" pitchFamily="18" charset="0"/>
                <a:cs typeface="Times New Roman" panose="02020603050405020304" pitchFamily="18" charset="0"/>
              </a:rPr>
              <a:t>: To tredjedele af agenterne svarede at de ikke har været på et kursus inden for det sidste år. Det omfang ønsker vi at mindske via e-lær forløbet der ikke blot skal være til nye agenter, men også garvede agent der ønsker at opfriske.  </a:t>
            </a:r>
          </a:p>
        </p:txBody>
      </p:sp>
      <p:cxnSp>
        <p:nvCxnSpPr>
          <p:cNvPr id="3" name="Lige pilforbindelse 2">
            <a:extLst>
              <a:ext uri="{FF2B5EF4-FFF2-40B4-BE49-F238E27FC236}">
                <a16:creationId xmlns:a16="http://schemas.microsoft.com/office/drawing/2014/main" id="{4B253E6F-9422-7EC6-3CD6-488B237D2ACC}"/>
              </a:ext>
            </a:extLst>
          </p:cNvPr>
          <p:cNvCxnSpPr/>
          <p:nvPr/>
        </p:nvCxnSpPr>
        <p:spPr>
          <a:xfrm>
            <a:off x="2018805" y="1591294"/>
            <a:ext cx="344385" cy="475012"/>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 name="Lige pilforbindelse 3">
            <a:extLst>
              <a:ext uri="{FF2B5EF4-FFF2-40B4-BE49-F238E27FC236}">
                <a16:creationId xmlns:a16="http://schemas.microsoft.com/office/drawing/2014/main" id="{ED1F67D7-E406-E187-1E35-025AA42B9ABC}"/>
              </a:ext>
            </a:extLst>
          </p:cNvPr>
          <p:cNvCxnSpPr>
            <a:cxnSpLocks/>
          </p:cNvCxnSpPr>
          <p:nvPr/>
        </p:nvCxnSpPr>
        <p:spPr>
          <a:xfrm>
            <a:off x="1256310" y="1321533"/>
            <a:ext cx="1316533" cy="2704202"/>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Ellipse 9">
            <a:extLst>
              <a:ext uri="{FF2B5EF4-FFF2-40B4-BE49-F238E27FC236}">
                <a16:creationId xmlns:a16="http://schemas.microsoft.com/office/drawing/2014/main" id="{EDB52577-4EC9-61DE-8DFD-BB0A0247209B}"/>
              </a:ext>
            </a:extLst>
          </p:cNvPr>
          <p:cNvSpPr/>
          <p:nvPr/>
        </p:nvSpPr>
        <p:spPr>
          <a:xfrm>
            <a:off x="7065818" y="2344082"/>
            <a:ext cx="871682" cy="636624"/>
          </a:xfrm>
          <a:prstGeom prst="ellipse">
            <a:avLst/>
          </a:prstGeom>
          <a:no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ln w="38100">
                <a:solidFill>
                  <a:schemeClr val="tx1"/>
                </a:solidFill>
              </a:ln>
            </a:endParaRPr>
          </a:p>
        </p:txBody>
      </p:sp>
      <p:sp>
        <p:nvSpPr>
          <p:cNvPr id="11" name="Ellipse 10">
            <a:extLst>
              <a:ext uri="{FF2B5EF4-FFF2-40B4-BE49-F238E27FC236}">
                <a16:creationId xmlns:a16="http://schemas.microsoft.com/office/drawing/2014/main" id="{B31BEB6D-A3C2-12B4-D06A-320A90DF39FB}"/>
              </a:ext>
            </a:extLst>
          </p:cNvPr>
          <p:cNvSpPr/>
          <p:nvPr/>
        </p:nvSpPr>
        <p:spPr>
          <a:xfrm>
            <a:off x="3420094" y="1842482"/>
            <a:ext cx="3645723" cy="1708239"/>
          </a:xfrm>
          <a:prstGeom prst="ellipse">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ln w="38100">
                <a:solidFill>
                  <a:schemeClr val="tx1"/>
                </a:solidFill>
              </a:ln>
            </a:endParaRPr>
          </a:p>
        </p:txBody>
      </p:sp>
      <p:sp>
        <p:nvSpPr>
          <p:cNvPr id="12" name="Ellipse 11">
            <a:extLst>
              <a:ext uri="{FF2B5EF4-FFF2-40B4-BE49-F238E27FC236}">
                <a16:creationId xmlns:a16="http://schemas.microsoft.com/office/drawing/2014/main" id="{CD5942A1-A00B-8D89-A05A-D18F0191CC15}"/>
              </a:ext>
            </a:extLst>
          </p:cNvPr>
          <p:cNvSpPr/>
          <p:nvPr/>
        </p:nvSpPr>
        <p:spPr>
          <a:xfrm>
            <a:off x="2284165" y="1960449"/>
            <a:ext cx="871682" cy="636624"/>
          </a:xfrm>
          <a:prstGeom prst="ellipse">
            <a:avLst/>
          </a:prstGeom>
          <a:no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ln w="38100">
                <a:solidFill>
                  <a:schemeClr val="tx1"/>
                </a:solidFill>
              </a:ln>
            </a:endParaRPr>
          </a:p>
        </p:txBody>
      </p:sp>
      <p:cxnSp>
        <p:nvCxnSpPr>
          <p:cNvPr id="13" name="Lige pilforbindelse 12">
            <a:extLst>
              <a:ext uri="{FF2B5EF4-FFF2-40B4-BE49-F238E27FC236}">
                <a16:creationId xmlns:a16="http://schemas.microsoft.com/office/drawing/2014/main" id="{33A91ACF-5C92-96A0-A836-C3854AF12E94}"/>
              </a:ext>
            </a:extLst>
          </p:cNvPr>
          <p:cNvCxnSpPr>
            <a:cxnSpLocks/>
          </p:cNvCxnSpPr>
          <p:nvPr/>
        </p:nvCxnSpPr>
        <p:spPr>
          <a:xfrm flipH="1">
            <a:off x="7593115" y="1235034"/>
            <a:ext cx="482106" cy="539033"/>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6641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lede 4"/>
          <p:cNvPicPr>
            <a:picLocks noChangeAspect="1"/>
          </p:cNvPicPr>
          <p:nvPr/>
        </p:nvPicPr>
        <p:blipFill rotWithShape="1">
          <a:blip r:embed="rId3"/>
          <a:srcRect t="19185"/>
          <a:stretch/>
        </p:blipFill>
        <p:spPr>
          <a:xfrm>
            <a:off x="8806699" y="4775200"/>
            <a:ext cx="3633066" cy="1995311"/>
          </a:xfrm>
          <a:prstGeom prst="rect">
            <a:avLst/>
          </a:prstGeom>
          <a:effectLst>
            <a:softEdge rad="635000"/>
          </a:effectLst>
        </p:spPr>
      </p:pic>
      <p:sp>
        <p:nvSpPr>
          <p:cNvPr id="2" name="Tekstfelt 1"/>
          <p:cNvSpPr txBox="1"/>
          <p:nvPr/>
        </p:nvSpPr>
        <p:spPr>
          <a:xfrm>
            <a:off x="838200" y="4516393"/>
            <a:ext cx="7756525" cy="2308324"/>
          </a:xfrm>
          <a:prstGeom prst="rect">
            <a:avLst/>
          </a:prstGeom>
          <a:noFill/>
        </p:spPr>
        <p:txBody>
          <a:bodyPr wrap="square" rtlCol="0">
            <a:spAutoFit/>
          </a:bodyPr>
          <a:lstStyle/>
          <a:p>
            <a:pPr marL="285750" indent="-285750">
              <a:buFont typeface="Arial" panose="020B0604020202020204" pitchFamily="34" charset="0"/>
              <a:buChar char="•"/>
            </a:pPr>
            <a:r>
              <a:rPr lang="da-DK" dirty="0">
                <a:latin typeface="Times New Roman" panose="02020603050405020304" pitchFamily="18" charset="0"/>
                <a:cs typeface="Times New Roman" panose="02020603050405020304" pitchFamily="18" charset="0"/>
              </a:rPr>
              <a:t>Trivsel bliver påvirket af kvaliteten og enkelheden af guidesne.</a:t>
            </a:r>
          </a:p>
          <a:p>
            <a:pPr marL="742950" lvl="1" indent="-285750">
              <a:buFont typeface="Arial" panose="020B0604020202020204" pitchFamily="34" charset="0"/>
              <a:buChar char="•"/>
            </a:pPr>
            <a:r>
              <a:rPr lang="da-DK" dirty="0">
                <a:latin typeface="Times New Roman" panose="02020603050405020304" pitchFamily="18" charset="0"/>
                <a:cs typeface="Times New Roman" panose="02020603050405020304" pitchFamily="18" charset="0"/>
              </a:rPr>
              <a:t>Agent ”</a:t>
            </a:r>
            <a:r>
              <a:rPr lang="da-DK" i="1" dirty="0">
                <a:latin typeface="Times New Roman" panose="02020603050405020304" pitchFamily="18" charset="0"/>
                <a:cs typeface="Times New Roman" panose="02020603050405020304" pitchFamily="18" charset="0"/>
              </a:rPr>
              <a:t> Føler det er meget svært at leve op til de forventninger der er til en DDH-agent da det er meget svært at finde rundt i de forskellige guides som er meget forskellige fra kommune til kommune”</a:t>
            </a:r>
            <a:r>
              <a:rPr lang="da-DK" dirty="0">
                <a:latin typeface="Times New Roman" panose="02020603050405020304" pitchFamily="18" charset="0"/>
                <a:cs typeface="Times New Roman" panose="02020603050405020304" pitchFamily="18" charset="0"/>
              </a:rPr>
              <a:t>  </a:t>
            </a:r>
          </a:p>
          <a:p>
            <a:pPr marL="742950" lvl="1" indent="-285750">
              <a:buFont typeface="Arial" panose="020B0604020202020204" pitchFamily="34" charset="0"/>
              <a:buChar char="•"/>
            </a:pPr>
            <a:endParaRPr lang="da-DK"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da-DK" b="1" dirty="0">
                <a:latin typeface="Times New Roman" panose="02020603050405020304" pitchFamily="18" charset="0"/>
                <a:cs typeface="Times New Roman" panose="02020603050405020304" pitchFamily="18" charset="0"/>
              </a:rPr>
              <a:t>Hvad gør vi fremadrettet: </a:t>
            </a:r>
            <a:r>
              <a:rPr lang="da-DK" dirty="0">
                <a:latin typeface="Times New Roman" panose="02020603050405020304" pitchFamily="18" charset="0"/>
                <a:cs typeface="Times New Roman" panose="02020603050405020304" pitchFamily="18" charset="0"/>
              </a:rPr>
              <a:t>Fokus på at løfte niveauet på guidesne via standardisering af guides. E-læringsforløbet giver agenten et bedre grundlag for at kunne finde de guides de skal bruge i deres arbejde.</a:t>
            </a:r>
          </a:p>
        </p:txBody>
      </p:sp>
      <p:sp>
        <p:nvSpPr>
          <p:cNvPr id="7" name="Titel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dirty="0">
                <a:latin typeface="Times New Roman" panose="02020603050405020304" pitchFamily="18" charset="0"/>
                <a:cs typeface="Times New Roman" panose="02020603050405020304" pitchFamily="18" charset="0"/>
              </a:rPr>
              <a:t>Guides og trivsel </a:t>
            </a:r>
          </a:p>
        </p:txBody>
      </p:sp>
      <p:sp>
        <p:nvSpPr>
          <p:cNvPr id="3" name="Rektangel 2"/>
          <p:cNvSpPr/>
          <p:nvPr/>
        </p:nvSpPr>
        <p:spPr>
          <a:xfrm>
            <a:off x="838200" y="1121489"/>
            <a:ext cx="10591800" cy="923330"/>
          </a:xfrm>
          <a:prstGeom prst="rect">
            <a:avLst/>
          </a:prstGeom>
        </p:spPr>
        <p:txBody>
          <a:bodyPr wrap="square">
            <a:spAutoFit/>
          </a:bodyPr>
          <a:lstStyle/>
          <a:p>
            <a:r>
              <a:rPr lang="da-DK" b="1" dirty="0">
                <a:latin typeface="Times New Roman" panose="02020603050405020304" pitchFamily="18" charset="0"/>
                <a:cs typeface="Times New Roman" panose="02020603050405020304" pitchFamily="18" charset="0"/>
              </a:rPr>
              <a:t>Spørgsmål: </a:t>
            </a:r>
            <a:r>
              <a:rPr lang="da-DK" dirty="0">
                <a:latin typeface="Times New Roman" panose="02020603050405020304" pitchFamily="18" charset="0"/>
                <a:cs typeface="Times New Roman" panose="02020603050405020304" pitchFamily="18" charset="0"/>
              </a:rPr>
              <a:t>Hvor ofte oplever du, at du kan finde den guide du skal bruge for at vejlede borgeren?</a:t>
            </a:r>
          </a:p>
          <a:p>
            <a:r>
              <a:rPr lang="en-US" dirty="0">
                <a:solidFill>
                  <a:srgbClr val="000000"/>
                </a:solidFill>
                <a:latin typeface="Times New Roman" panose="02020603050405020304" pitchFamily="18" charset="0"/>
                <a:cs typeface="Times New Roman" panose="02020603050405020304" pitchFamily="18" charset="0"/>
              </a:rPr>
              <a:t>	</a:t>
            </a:r>
            <a:r>
              <a:rPr lang="en-US" altLang="da-DK" sz="1400" i="1" dirty="0" err="1">
                <a:solidFill>
                  <a:srgbClr val="666666"/>
                </a:solidFill>
                <a:latin typeface="Times New Roman" panose="02020603050405020304" pitchFamily="18" charset="0"/>
                <a:cs typeface="Times New Roman" panose="02020603050405020304" pitchFamily="18" charset="0"/>
              </a:rPr>
              <a:t>Krydset</a:t>
            </a:r>
            <a:r>
              <a:rPr lang="en-US" altLang="da-DK" sz="1400" i="1" dirty="0">
                <a:solidFill>
                  <a:srgbClr val="666666"/>
                </a:solidFill>
                <a:latin typeface="Times New Roman" panose="02020603050405020304" pitchFamily="18" charset="0"/>
                <a:cs typeface="Times New Roman" panose="02020603050405020304" pitchFamily="18" charset="0"/>
              </a:rPr>
              <a:t> med:</a:t>
            </a:r>
            <a:r>
              <a:rPr lang="en-US" altLang="da-DK" sz="1400" dirty="0">
                <a:solidFill>
                  <a:srgbClr val="666666"/>
                </a:solidFill>
                <a:latin typeface="Times New Roman" panose="02020603050405020304" pitchFamily="18" charset="0"/>
                <a:cs typeface="Times New Roman" panose="02020603050405020304" pitchFamily="18" charset="0"/>
              </a:rPr>
              <a:t> I </a:t>
            </a:r>
            <a:r>
              <a:rPr lang="en-US" altLang="da-DK" sz="1400" dirty="0" err="1">
                <a:solidFill>
                  <a:srgbClr val="666666"/>
                </a:solidFill>
                <a:latin typeface="Times New Roman" panose="02020603050405020304" pitchFamily="18" charset="0"/>
                <a:cs typeface="Times New Roman" panose="02020603050405020304" pitchFamily="18" charset="0"/>
              </a:rPr>
              <a:t>hvor</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høj</a:t>
            </a:r>
            <a:r>
              <a:rPr lang="en-US" altLang="da-DK" sz="1400" dirty="0">
                <a:solidFill>
                  <a:srgbClr val="666666"/>
                </a:solidFill>
                <a:latin typeface="Times New Roman" panose="02020603050405020304" pitchFamily="18" charset="0"/>
                <a:cs typeface="Times New Roman" panose="02020603050405020304" pitchFamily="18" charset="0"/>
              </a:rPr>
              <a:t> grad </a:t>
            </a:r>
            <a:r>
              <a:rPr lang="en-US" altLang="da-DK" sz="1400" dirty="0" err="1">
                <a:solidFill>
                  <a:srgbClr val="666666"/>
                </a:solidFill>
                <a:latin typeface="Times New Roman" panose="02020603050405020304" pitchFamily="18" charset="0"/>
                <a:cs typeface="Times New Roman" panose="02020603050405020304" pitchFamily="18" charset="0"/>
              </a:rPr>
              <a:t>trives</a:t>
            </a:r>
            <a:r>
              <a:rPr lang="en-US" altLang="da-DK" sz="1400" dirty="0">
                <a:solidFill>
                  <a:srgbClr val="666666"/>
                </a:solidFill>
                <a:latin typeface="Times New Roman" panose="02020603050405020304" pitchFamily="18" charset="0"/>
                <a:cs typeface="Times New Roman" panose="02020603050405020304" pitchFamily="18" charset="0"/>
              </a:rPr>
              <a:t> du </a:t>
            </a:r>
            <a:r>
              <a:rPr lang="en-US" altLang="da-DK" sz="1400" dirty="0" err="1">
                <a:solidFill>
                  <a:srgbClr val="666666"/>
                </a:solidFill>
                <a:latin typeface="Times New Roman" panose="02020603050405020304" pitchFamily="18" charset="0"/>
                <a:cs typeface="Times New Roman" panose="02020603050405020304" pitchFamily="18" charset="0"/>
              </a:rPr>
              <a:t>i</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arbejdet</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som</a:t>
            </a:r>
            <a:r>
              <a:rPr lang="en-US" altLang="da-DK" sz="1400" dirty="0">
                <a:solidFill>
                  <a:srgbClr val="666666"/>
                </a:solidFill>
                <a:latin typeface="Times New Roman" panose="02020603050405020304" pitchFamily="18" charset="0"/>
                <a:cs typeface="Times New Roman" panose="02020603050405020304" pitchFamily="18" charset="0"/>
              </a:rPr>
              <a:t> DDH-agent?</a:t>
            </a:r>
            <a:endParaRPr lang="en-US" altLang="da-DK" sz="1400" dirty="0">
              <a:latin typeface="Times New Roman" panose="02020603050405020304" pitchFamily="18" charset="0"/>
              <a:cs typeface="Times New Roman" panose="02020603050405020304" pitchFamily="18" charset="0"/>
            </a:endParaRPr>
          </a:p>
          <a:p>
            <a:endParaRPr lang="en-US" dirty="0">
              <a:solidFill>
                <a:srgbClr val="000000"/>
              </a:solidFill>
              <a:latin typeface="Times New Roman" panose="02020603050405020304" pitchFamily="18" charset="0"/>
              <a:cs typeface="Times New Roman" panose="02020603050405020304" pitchFamily="18" charset="0"/>
            </a:endParaRPr>
          </a:p>
        </p:txBody>
      </p:sp>
      <p:pic>
        <p:nvPicPr>
          <p:cNvPr id="8" name="Billede 7"/>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5601" y="1843897"/>
            <a:ext cx="8057985" cy="2614612"/>
          </a:xfrm>
          <a:prstGeom prst="rect">
            <a:avLst/>
          </a:prstGeom>
          <a:solidFill>
            <a:srgbClr val="FFFFFF"/>
          </a:solidFill>
          <a:ln>
            <a:noFill/>
          </a:ln>
        </p:spPr>
      </p:pic>
      <p:sp>
        <p:nvSpPr>
          <p:cNvPr id="6" name="Ellipse 5">
            <a:extLst>
              <a:ext uri="{FF2B5EF4-FFF2-40B4-BE49-F238E27FC236}">
                <a16:creationId xmlns:a16="http://schemas.microsoft.com/office/drawing/2014/main" id="{62F71C83-3FB7-36A9-EBEB-F891DA1D066C}"/>
              </a:ext>
            </a:extLst>
          </p:cNvPr>
          <p:cNvSpPr/>
          <p:nvPr/>
        </p:nvSpPr>
        <p:spPr>
          <a:xfrm>
            <a:off x="3598224" y="2277934"/>
            <a:ext cx="5450773" cy="523249"/>
          </a:xfrm>
          <a:prstGeom prst="ellipse">
            <a:avLst/>
          </a:prstGeom>
          <a:no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ln w="38100">
                <a:solidFill>
                  <a:schemeClr val="tx1"/>
                </a:solidFill>
              </a:ln>
            </a:endParaRPr>
          </a:p>
        </p:txBody>
      </p:sp>
      <p:sp>
        <p:nvSpPr>
          <p:cNvPr id="9" name="Ellipse 8">
            <a:extLst>
              <a:ext uri="{FF2B5EF4-FFF2-40B4-BE49-F238E27FC236}">
                <a16:creationId xmlns:a16="http://schemas.microsoft.com/office/drawing/2014/main" id="{6FF0E558-E7B7-3366-E120-C9420E18D83E}"/>
              </a:ext>
            </a:extLst>
          </p:cNvPr>
          <p:cNvSpPr/>
          <p:nvPr/>
        </p:nvSpPr>
        <p:spPr>
          <a:xfrm>
            <a:off x="6755081" y="2939296"/>
            <a:ext cx="1839644" cy="768249"/>
          </a:xfrm>
          <a:prstGeom prst="ellipse">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ln w="38100">
                <a:solidFill>
                  <a:schemeClr val="tx1"/>
                </a:solidFill>
              </a:ln>
            </a:endParaRPr>
          </a:p>
        </p:txBody>
      </p:sp>
      <p:sp>
        <p:nvSpPr>
          <p:cNvPr id="10" name="Ellipse 9">
            <a:extLst>
              <a:ext uri="{FF2B5EF4-FFF2-40B4-BE49-F238E27FC236}">
                <a16:creationId xmlns:a16="http://schemas.microsoft.com/office/drawing/2014/main" id="{37F0E36C-4779-5EB3-7E1D-14EFD2B0575B}"/>
              </a:ext>
            </a:extLst>
          </p:cNvPr>
          <p:cNvSpPr/>
          <p:nvPr/>
        </p:nvSpPr>
        <p:spPr>
          <a:xfrm>
            <a:off x="3695516" y="1936449"/>
            <a:ext cx="448973" cy="423998"/>
          </a:xfrm>
          <a:prstGeom prst="ellipse">
            <a:avLst/>
          </a:prstGeom>
          <a:noFill/>
          <a:ln w="28575">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ln w="38100">
                <a:solidFill>
                  <a:schemeClr val="tx1"/>
                </a:solidFill>
              </a:ln>
            </a:endParaRPr>
          </a:p>
        </p:txBody>
      </p:sp>
    </p:spTree>
    <p:extLst>
      <p:ext uri="{BB962C8B-B14F-4D97-AF65-F5344CB8AC3E}">
        <p14:creationId xmlns:p14="http://schemas.microsoft.com/office/powerpoint/2010/main" val="4113692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9725" y="1584325"/>
            <a:ext cx="7937500" cy="306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Billede 4"/>
          <p:cNvPicPr>
            <a:picLocks noChangeAspect="1"/>
          </p:cNvPicPr>
          <p:nvPr/>
        </p:nvPicPr>
        <p:blipFill rotWithShape="1">
          <a:blip r:embed="rId4"/>
          <a:srcRect t="19185"/>
          <a:stretch/>
        </p:blipFill>
        <p:spPr>
          <a:xfrm>
            <a:off x="8806699" y="4775200"/>
            <a:ext cx="3633066" cy="1995311"/>
          </a:xfrm>
          <a:prstGeom prst="rect">
            <a:avLst/>
          </a:prstGeom>
          <a:effectLst>
            <a:softEdge rad="635000"/>
          </a:effectLst>
        </p:spPr>
      </p:pic>
      <p:sp>
        <p:nvSpPr>
          <p:cNvPr id="6" name="Titel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dirty="0">
                <a:latin typeface="Times New Roman" panose="02020603050405020304" pitchFamily="18" charset="0"/>
                <a:cs typeface="Times New Roman" panose="02020603050405020304" pitchFamily="18" charset="0"/>
              </a:rPr>
              <a:t>Trivsel og anciennitet</a:t>
            </a:r>
          </a:p>
        </p:txBody>
      </p:sp>
      <p:sp>
        <p:nvSpPr>
          <p:cNvPr id="8" name="Rektangel 7"/>
          <p:cNvSpPr/>
          <p:nvPr/>
        </p:nvSpPr>
        <p:spPr>
          <a:xfrm>
            <a:off x="838200" y="1031438"/>
            <a:ext cx="10591800" cy="646331"/>
          </a:xfrm>
          <a:prstGeom prst="rect">
            <a:avLst/>
          </a:prstGeom>
        </p:spPr>
        <p:txBody>
          <a:bodyPr wrap="square">
            <a:spAutoFit/>
          </a:bodyPr>
          <a:lstStyle/>
          <a:p>
            <a:r>
              <a:rPr lang="da-DK" b="1" dirty="0">
                <a:latin typeface="Times New Roman" panose="02020603050405020304" pitchFamily="18" charset="0"/>
                <a:cs typeface="Times New Roman" panose="02020603050405020304" pitchFamily="18" charset="0"/>
              </a:rPr>
              <a:t>Spørgsmål: </a:t>
            </a:r>
            <a:r>
              <a:rPr lang="en-US" altLang="da-DK" dirty="0">
                <a:latin typeface="Verdana" panose="020B0604030504040204" pitchFamily="34" charset="0"/>
              </a:rPr>
              <a:t>I </a:t>
            </a:r>
            <a:r>
              <a:rPr lang="en-US" altLang="da-DK" dirty="0" err="1">
                <a:latin typeface="Verdana" panose="020B0604030504040204" pitchFamily="34" charset="0"/>
              </a:rPr>
              <a:t>hvor</a:t>
            </a:r>
            <a:r>
              <a:rPr lang="en-US" altLang="da-DK" dirty="0">
                <a:latin typeface="Verdana" panose="020B0604030504040204" pitchFamily="34" charset="0"/>
              </a:rPr>
              <a:t> </a:t>
            </a:r>
            <a:r>
              <a:rPr lang="en-US" altLang="da-DK" dirty="0" err="1">
                <a:latin typeface="Verdana" panose="020B0604030504040204" pitchFamily="34" charset="0"/>
              </a:rPr>
              <a:t>høj</a:t>
            </a:r>
            <a:r>
              <a:rPr lang="en-US" altLang="da-DK" dirty="0">
                <a:latin typeface="Verdana" panose="020B0604030504040204" pitchFamily="34" charset="0"/>
              </a:rPr>
              <a:t> grad </a:t>
            </a:r>
            <a:r>
              <a:rPr lang="en-US" altLang="da-DK" dirty="0" err="1">
                <a:latin typeface="Verdana" panose="020B0604030504040204" pitchFamily="34" charset="0"/>
              </a:rPr>
              <a:t>trives</a:t>
            </a:r>
            <a:r>
              <a:rPr lang="en-US" altLang="da-DK" dirty="0">
                <a:latin typeface="Verdana" panose="020B0604030504040204" pitchFamily="34" charset="0"/>
              </a:rPr>
              <a:t> du </a:t>
            </a:r>
            <a:r>
              <a:rPr lang="en-US" altLang="da-DK" dirty="0" err="1">
                <a:latin typeface="Verdana" panose="020B0604030504040204" pitchFamily="34" charset="0"/>
              </a:rPr>
              <a:t>i</a:t>
            </a:r>
            <a:r>
              <a:rPr lang="en-US" altLang="da-DK" dirty="0">
                <a:latin typeface="Verdana" panose="020B0604030504040204" pitchFamily="34" charset="0"/>
              </a:rPr>
              <a:t> </a:t>
            </a:r>
            <a:r>
              <a:rPr lang="en-US" altLang="da-DK" dirty="0" err="1">
                <a:latin typeface="Verdana" panose="020B0604030504040204" pitchFamily="34" charset="0"/>
              </a:rPr>
              <a:t>arbejdet</a:t>
            </a:r>
            <a:r>
              <a:rPr lang="en-US" altLang="da-DK" dirty="0">
                <a:latin typeface="Verdana" panose="020B0604030504040204" pitchFamily="34" charset="0"/>
              </a:rPr>
              <a:t> </a:t>
            </a:r>
            <a:r>
              <a:rPr lang="en-US" altLang="da-DK" dirty="0" err="1">
                <a:latin typeface="Verdana" panose="020B0604030504040204" pitchFamily="34" charset="0"/>
              </a:rPr>
              <a:t>som</a:t>
            </a:r>
            <a:r>
              <a:rPr lang="en-US" altLang="da-DK" dirty="0">
                <a:latin typeface="Verdana" panose="020B0604030504040204" pitchFamily="34" charset="0"/>
              </a:rPr>
              <a:t> DDH-agent?</a:t>
            </a:r>
            <a:endParaRPr lang="en-US" altLang="da-DK" dirty="0"/>
          </a:p>
          <a:p>
            <a:r>
              <a:rPr lang="en-US" dirty="0">
                <a:solidFill>
                  <a:srgbClr val="000000"/>
                </a:solidFill>
                <a:latin typeface="Times New Roman" panose="02020603050405020304" pitchFamily="18" charset="0"/>
                <a:cs typeface="Times New Roman" panose="02020603050405020304" pitchFamily="18" charset="0"/>
              </a:rPr>
              <a:t>	</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i="1" dirty="0" err="1">
                <a:solidFill>
                  <a:srgbClr val="666666"/>
                </a:solidFill>
                <a:latin typeface="Times New Roman" panose="02020603050405020304" pitchFamily="18" charset="0"/>
                <a:cs typeface="Times New Roman" panose="02020603050405020304" pitchFamily="18" charset="0"/>
              </a:rPr>
              <a:t>Krydset</a:t>
            </a:r>
            <a:r>
              <a:rPr lang="en-US" altLang="da-DK" sz="1400" i="1" dirty="0">
                <a:solidFill>
                  <a:srgbClr val="666666"/>
                </a:solidFill>
                <a:latin typeface="Times New Roman" panose="02020603050405020304" pitchFamily="18" charset="0"/>
                <a:cs typeface="Times New Roman" panose="02020603050405020304" pitchFamily="18" charset="0"/>
              </a:rPr>
              <a:t> med: </a:t>
            </a:r>
            <a:r>
              <a:rPr lang="en-US" altLang="da-DK" sz="1400" dirty="0" err="1">
                <a:solidFill>
                  <a:srgbClr val="666666"/>
                </a:solidFill>
                <a:latin typeface="Times New Roman" panose="02020603050405020304" pitchFamily="18" charset="0"/>
                <a:cs typeface="Times New Roman" panose="02020603050405020304" pitchFamily="18" charset="0"/>
              </a:rPr>
              <a:t>Hvor</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længe</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har</a:t>
            </a:r>
            <a:r>
              <a:rPr lang="en-US" altLang="da-DK" sz="1400" dirty="0">
                <a:solidFill>
                  <a:srgbClr val="666666"/>
                </a:solidFill>
                <a:latin typeface="Times New Roman" panose="02020603050405020304" pitchFamily="18" charset="0"/>
                <a:cs typeface="Times New Roman" panose="02020603050405020304" pitchFamily="18" charset="0"/>
              </a:rPr>
              <a:t> du </a:t>
            </a:r>
            <a:r>
              <a:rPr lang="en-US" altLang="da-DK" sz="1400" dirty="0" err="1">
                <a:solidFill>
                  <a:srgbClr val="666666"/>
                </a:solidFill>
                <a:latin typeface="Times New Roman" panose="02020603050405020304" pitchFamily="18" charset="0"/>
                <a:cs typeface="Times New Roman" panose="02020603050405020304" pitchFamily="18" charset="0"/>
              </a:rPr>
              <a:t>været</a:t>
            </a:r>
            <a:r>
              <a:rPr lang="en-US" altLang="da-DK" sz="1400" dirty="0">
                <a:solidFill>
                  <a:srgbClr val="666666"/>
                </a:solidFill>
                <a:latin typeface="Times New Roman" panose="02020603050405020304" pitchFamily="18" charset="0"/>
                <a:cs typeface="Times New Roman" panose="02020603050405020304" pitchFamily="18" charset="0"/>
              </a:rPr>
              <a:t> agent </a:t>
            </a:r>
            <a:r>
              <a:rPr lang="en-US" altLang="da-DK" sz="1400" dirty="0" err="1">
                <a:solidFill>
                  <a:srgbClr val="666666"/>
                </a:solidFill>
                <a:latin typeface="Times New Roman" panose="02020603050405020304" pitchFamily="18" charset="0"/>
                <a:cs typeface="Times New Roman" panose="02020603050405020304" pitchFamily="18" charset="0"/>
              </a:rPr>
              <a:t>i</a:t>
            </a:r>
            <a:r>
              <a:rPr lang="en-US" altLang="da-DK" sz="1400" dirty="0">
                <a:solidFill>
                  <a:srgbClr val="666666"/>
                </a:solidFill>
                <a:latin typeface="Times New Roman" panose="02020603050405020304" pitchFamily="18" charset="0"/>
                <a:cs typeface="Times New Roman" panose="02020603050405020304" pitchFamily="18" charset="0"/>
              </a:rPr>
              <a:t> DDH?</a:t>
            </a:r>
            <a:endParaRPr lang="en-US" altLang="da-DK" sz="1400" dirty="0">
              <a:latin typeface="Times New Roman" panose="02020603050405020304" pitchFamily="18" charset="0"/>
              <a:cs typeface="Times New Roman" panose="02020603050405020304" pitchFamily="18" charset="0"/>
            </a:endParaRPr>
          </a:p>
        </p:txBody>
      </p:sp>
      <p:sp>
        <p:nvSpPr>
          <p:cNvPr id="2" name="Rektangel 1"/>
          <p:cNvSpPr/>
          <p:nvPr/>
        </p:nvSpPr>
        <p:spPr>
          <a:xfrm>
            <a:off x="838199" y="4645025"/>
            <a:ext cx="7968499" cy="2031325"/>
          </a:xfrm>
          <a:prstGeom prst="rect">
            <a:avLst/>
          </a:prstGeom>
        </p:spPr>
        <p:txBody>
          <a:bodyPr wrap="square">
            <a:spAutoFit/>
          </a:bodyPr>
          <a:lstStyle/>
          <a:p>
            <a:pPr marL="742950" lvl="1" indent="-285750">
              <a:buFont typeface="Arial" panose="020B0604020202020204" pitchFamily="34" charset="0"/>
              <a:buChar char="•"/>
            </a:pPr>
            <a:r>
              <a:rPr lang="da-DK" dirty="0">
                <a:latin typeface="Times New Roman" panose="02020603050405020304" pitchFamily="18" charset="0"/>
                <a:cs typeface="Times New Roman" panose="02020603050405020304" pitchFamily="18" charset="0"/>
              </a:rPr>
              <a:t>De fleste agenter trives i arbejdet som DDH-agenter: Det er få agenter der ”i ringe grad” eller ”slet ikke” trives med deres arbejde. </a:t>
            </a:r>
          </a:p>
          <a:p>
            <a:pPr marL="742950" lvl="1" indent="-285750">
              <a:buFont typeface="Arial" panose="020B0604020202020204" pitchFamily="34" charset="0"/>
              <a:buChar char="•"/>
            </a:pPr>
            <a:r>
              <a:rPr lang="da-DK" dirty="0">
                <a:latin typeface="Times New Roman" panose="02020603050405020304" pitchFamily="18" charset="0"/>
                <a:cs typeface="Times New Roman" panose="02020603050405020304" pitchFamily="18" charset="0"/>
              </a:rPr>
              <a:t>Dem der trives bedst, er dem som har været der kortest.  </a:t>
            </a:r>
          </a:p>
          <a:p>
            <a:pPr marL="742950" lvl="1" indent="-285750">
              <a:buFont typeface="Arial" panose="020B0604020202020204" pitchFamily="34" charset="0"/>
              <a:buChar char="•"/>
            </a:pPr>
            <a:r>
              <a:rPr lang="da-DK" b="1" dirty="0">
                <a:latin typeface="Times New Roman" panose="02020603050405020304" pitchFamily="18" charset="0"/>
                <a:cs typeface="Times New Roman" panose="02020603050405020304" pitchFamily="18" charset="0"/>
              </a:rPr>
              <a:t>Hvad gør vi fremadrettet: </a:t>
            </a:r>
            <a:r>
              <a:rPr lang="da-DK" dirty="0">
                <a:latin typeface="Times New Roman" panose="02020603050405020304" pitchFamily="18" charset="0"/>
                <a:cs typeface="Times New Roman" panose="02020603050405020304" pitchFamily="18" charset="0"/>
              </a:rPr>
              <a:t>Vi ønsker at øge trivslen hos agenterne. Vi vil derfor gennemføre fysiske medarbejderdage. Yderligere ønsker vi også at sætte fokus på nuværende garvede agenter også kan havde godt af at genopfriske deres viden via e-læringsforløbet.  </a:t>
            </a:r>
          </a:p>
        </p:txBody>
      </p:sp>
      <p:pic>
        <p:nvPicPr>
          <p:cNvPr id="3" name="Billede 2">
            <a:extLst>
              <a:ext uri="{FF2B5EF4-FFF2-40B4-BE49-F238E27FC236}">
                <a16:creationId xmlns:a16="http://schemas.microsoft.com/office/drawing/2014/main" id="{260DA052-1F65-7CAF-403A-58BD214DC6C9}"/>
              </a:ext>
            </a:extLst>
          </p:cNvPr>
          <p:cNvPicPr>
            <a:picLocks noChangeAspect="1"/>
          </p:cNvPicPr>
          <p:nvPr/>
        </p:nvPicPr>
        <p:blipFill>
          <a:blip r:embed="rId5"/>
          <a:stretch>
            <a:fillRect/>
          </a:stretch>
        </p:blipFill>
        <p:spPr>
          <a:xfrm>
            <a:off x="5761944" y="2724497"/>
            <a:ext cx="1853345" cy="780356"/>
          </a:xfrm>
          <a:prstGeom prst="rect">
            <a:avLst/>
          </a:prstGeom>
        </p:spPr>
      </p:pic>
      <p:sp>
        <p:nvSpPr>
          <p:cNvPr id="7" name="Ellipse 6">
            <a:extLst>
              <a:ext uri="{FF2B5EF4-FFF2-40B4-BE49-F238E27FC236}">
                <a16:creationId xmlns:a16="http://schemas.microsoft.com/office/drawing/2014/main" id="{6A7BD677-E522-342F-BAEE-9262D9368550}"/>
              </a:ext>
            </a:extLst>
          </p:cNvPr>
          <p:cNvSpPr/>
          <p:nvPr/>
        </p:nvSpPr>
        <p:spPr>
          <a:xfrm>
            <a:off x="2911745" y="1690688"/>
            <a:ext cx="2455902" cy="423998"/>
          </a:xfrm>
          <a:prstGeom prst="ellipse">
            <a:avLst/>
          </a:prstGeom>
          <a:noFill/>
          <a:ln w="28575">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ln w="38100">
                <a:solidFill>
                  <a:schemeClr val="tx1"/>
                </a:solidFill>
              </a:ln>
            </a:endParaRPr>
          </a:p>
        </p:txBody>
      </p:sp>
    </p:spTree>
    <p:extLst>
      <p:ext uri="{BB962C8B-B14F-4D97-AF65-F5344CB8AC3E}">
        <p14:creationId xmlns:p14="http://schemas.microsoft.com/office/powerpoint/2010/main" val="1705811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102" y="1551791"/>
            <a:ext cx="7937500" cy="270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Billede 4"/>
          <p:cNvPicPr>
            <a:picLocks noChangeAspect="1"/>
          </p:cNvPicPr>
          <p:nvPr/>
        </p:nvPicPr>
        <p:blipFill rotWithShape="1">
          <a:blip r:embed="rId4"/>
          <a:srcRect t="19185"/>
          <a:stretch/>
        </p:blipFill>
        <p:spPr>
          <a:xfrm>
            <a:off x="8806699" y="4775200"/>
            <a:ext cx="3633066" cy="1995311"/>
          </a:xfrm>
          <a:prstGeom prst="rect">
            <a:avLst/>
          </a:prstGeom>
          <a:effectLst>
            <a:softEdge rad="635000"/>
          </a:effectLst>
        </p:spPr>
      </p:pic>
      <p:sp>
        <p:nvSpPr>
          <p:cNvPr id="6" name="Titel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dirty="0">
                <a:latin typeface="Times New Roman" panose="02020603050405020304" pitchFamily="18" charset="0"/>
                <a:cs typeface="Times New Roman" panose="02020603050405020304" pitchFamily="18" charset="0"/>
              </a:rPr>
              <a:t>Lederfokus og trivsel</a:t>
            </a:r>
          </a:p>
        </p:txBody>
      </p:sp>
      <p:sp>
        <p:nvSpPr>
          <p:cNvPr id="7" name="Rektangel 6"/>
          <p:cNvSpPr/>
          <p:nvPr/>
        </p:nvSpPr>
        <p:spPr>
          <a:xfrm>
            <a:off x="838200" y="1031438"/>
            <a:ext cx="10591800" cy="923330"/>
          </a:xfrm>
          <a:prstGeom prst="rect">
            <a:avLst/>
          </a:prstGeom>
        </p:spPr>
        <p:txBody>
          <a:bodyPr wrap="square">
            <a:spAutoFit/>
          </a:bodyPr>
          <a:lstStyle/>
          <a:p>
            <a:r>
              <a:rPr lang="da-DK" b="1" dirty="0">
                <a:latin typeface="Times New Roman" panose="02020603050405020304" pitchFamily="18" charset="0"/>
                <a:cs typeface="Times New Roman" panose="02020603050405020304" pitchFamily="18" charset="0"/>
              </a:rPr>
              <a:t>Spørgsmål: </a:t>
            </a:r>
            <a:r>
              <a:rPr lang="en-US" altLang="da-DK" dirty="0">
                <a:latin typeface="Times New Roman" panose="02020603050405020304" pitchFamily="18" charset="0"/>
                <a:cs typeface="Times New Roman" panose="02020603050405020304" pitchFamily="18" charset="0"/>
              </a:rPr>
              <a:t>I </a:t>
            </a:r>
            <a:r>
              <a:rPr lang="en-US" altLang="da-DK" dirty="0" err="1">
                <a:latin typeface="Times New Roman" panose="02020603050405020304" pitchFamily="18" charset="0"/>
                <a:cs typeface="Times New Roman" panose="02020603050405020304" pitchFamily="18" charset="0"/>
              </a:rPr>
              <a:t>hvor</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høj</a:t>
            </a:r>
            <a:r>
              <a:rPr lang="en-US" altLang="da-DK" dirty="0">
                <a:latin typeface="Times New Roman" panose="02020603050405020304" pitchFamily="18" charset="0"/>
                <a:cs typeface="Times New Roman" panose="02020603050405020304" pitchFamily="18" charset="0"/>
              </a:rPr>
              <a:t> grad </a:t>
            </a:r>
            <a:r>
              <a:rPr lang="en-US" altLang="da-DK" dirty="0" err="1">
                <a:latin typeface="Times New Roman" panose="02020603050405020304" pitchFamily="18" charset="0"/>
                <a:cs typeface="Times New Roman" panose="02020603050405020304" pitchFamily="18" charset="0"/>
              </a:rPr>
              <a:t>oplever</a:t>
            </a:r>
            <a:r>
              <a:rPr lang="en-US" altLang="da-DK" dirty="0">
                <a:latin typeface="Times New Roman" panose="02020603050405020304" pitchFamily="18" charset="0"/>
                <a:cs typeface="Times New Roman" panose="02020603050405020304" pitchFamily="18" charset="0"/>
              </a:rPr>
              <a:t> du, at din </a:t>
            </a:r>
            <a:r>
              <a:rPr lang="en-US" altLang="da-DK" dirty="0" err="1">
                <a:latin typeface="Times New Roman" panose="02020603050405020304" pitchFamily="18" charset="0"/>
                <a:cs typeface="Times New Roman" panose="02020603050405020304" pitchFamily="18" charset="0"/>
              </a:rPr>
              <a:t>leder</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taler</a:t>
            </a:r>
            <a:r>
              <a:rPr lang="en-US" altLang="da-DK" dirty="0">
                <a:latin typeface="Times New Roman" panose="02020603050405020304" pitchFamily="18" charset="0"/>
                <a:cs typeface="Times New Roman" panose="02020603050405020304" pitchFamily="18" charset="0"/>
              </a:rPr>
              <a:t> med dig om </a:t>
            </a:r>
            <a:r>
              <a:rPr lang="en-US" altLang="da-DK" dirty="0" err="1">
                <a:latin typeface="Times New Roman" panose="02020603050405020304" pitchFamily="18" charset="0"/>
                <a:cs typeface="Times New Roman" panose="02020603050405020304" pitchFamily="18" charset="0"/>
              </a:rPr>
              <a:t>hvordan</a:t>
            </a:r>
            <a:r>
              <a:rPr lang="en-US" altLang="da-DK" dirty="0">
                <a:latin typeface="Times New Roman" panose="02020603050405020304" pitchFamily="18" charset="0"/>
                <a:cs typeface="Times New Roman" panose="02020603050405020304" pitchFamily="18" charset="0"/>
              </a:rPr>
              <a:t> du </a:t>
            </a:r>
            <a:r>
              <a:rPr lang="en-US" altLang="da-DK" dirty="0" err="1">
                <a:latin typeface="Times New Roman" panose="02020603050405020304" pitchFamily="18" charset="0"/>
                <a:cs typeface="Times New Roman" panose="02020603050405020304" pitchFamily="18" charset="0"/>
              </a:rPr>
              <a:t>trives</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i</a:t>
            </a:r>
            <a:r>
              <a:rPr lang="en-US" altLang="da-DK" dirty="0">
                <a:latin typeface="Times New Roman" panose="02020603050405020304" pitchFamily="18" charset="0"/>
                <a:cs typeface="Times New Roman" panose="02020603050405020304" pitchFamily="18" charset="0"/>
              </a:rPr>
              <a:t> DDH?</a:t>
            </a:r>
          </a:p>
          <a:p>
            <a:r>
              <a:rPr lang="en-US" dirty="0">
                <a:solidFill>
                  <a:srgbClr val="000000"/>
                </a:solidFill>
                <a:latin typeface="Times New Roman" panose="02020603050405020304" pitchFamily="18" charset="0"/>
                <a:cs typeface="Times New Roman" panose="02020603050405020304" pitchFamily="18" charset="0"/>
              </a:rPr>
              <a:t>	</a:t>
            </a:r>
            <a:r>
              <a:rPr lang="en-US" altLang="da-DK" sz="1400" i="1" dirty="0" err="1">
                <a:solidFill>
                  <a:srgbClr val="666666"/>
                </a:solidFill>
                <a:latin typeface="Times New Roman" panose="02020603050405020304" pitchFamily="18" charset="0"/>
                <a:cs typeface="Times New Roman" panose="02020603050405020304" pitchFamily="18" charset="0"/>
              </a:rPr>
              <a:t>Krydset</a:t>
            </a:r>
            <a:r>
              <a:rPr lang="en-US" altLang="da-DK" sz="1400" i="1" dirty="0">
                <a:solidFill>
                  <a:srgbClr val="666666"/>
                </a:solidFill>
                <a:latin typeface="Times New Roman" panose="02020603050405020304" pitchFamily="18" charset="0"/>
                <a:cs typeface="Times New Roman" panose="02020603050405020304" pitchFamily="18" charset="0"/>
              </a:rPr>
              <a:t> med: </a:t>
            </a:r>
            <a:r>
              <a:rPr lang="en-US" altLang="da-DK" sz="1400" dirty="0">
                <a:solidFill>
                  <a:srgbClr val="666666"/>
                </a:solidFill>
                <a:latin typeface="Times New Roman" panose="02020603050405020304" pitchFamily="18" charset="0"/>
                <a:cs typeface="Times New Roman" panose="02020603050405020304" pitchFamily="18" charset="0"/>
              </a:rPr>
              <a:t>I </a:t>
            </a:r>
            <a:r>
              <a:rPr lang="en-US" altLang="da-DK" sz="1400" dirty="0" err="1">
                <a:solidFill>
                  <a:srgbClr val="666666"/>
                </a:solidFill>
                <a:latin typeface="Times New Roman" panose="02020603050405020304" pitchFamily="18" charset="0"/>
                <a:cs typeface="Times New Roman" panose="02020603050405020304" pitchFamily="18" charset="0"/>
              </a:rPr>
              <a:t>hvor</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høj</a:t>
            </a:r>
            <a:r>
              <a:rPr lang="en-US" altLang="da-DK" sz="1400" dirty="0">
                <a:solidFill>
                  <a:srgbClr val="666666"/>
                </a:solidFill>
                <a:latin typeface="Times New Roman" panose="02020603050405020304" pitchFamily="18" charset="0"/>
                <a:cs typeface="Times New Roman" panose="02020603050405020304" pitchFamily="18" charset="0"/>
              </a:rPr>
              <a:t> grad </a:t>
            </a:r>
            <a:r>
              <a:rPr lang="en-US" altLang="da-DK" sz="1400" dirty="0" err="1">
                <a:solidFill>
                  <a:srgbClr val="666666"/>
                </a:solidFill>
                <a:latin typeface="Times New Roman" panose="02020603050405020304" pitchFamily="18" charset="0"/>
                <a:cs typeface="Times New Roman" panose="02020603050405020304" pitchFamily="18" charset="0"/>
              </a:rPr>
              <a:t>trives</a:t>
            </a:r>
            <a:r>
              <a:rPr lang="en-US" altLang="da-DK" sz="1400" dirty="0">
                <a:solidFill>
                  <a:srgbClr val="666666"/>
                </a:solidFill>
                <a:latin typeface="Times New Roman" panose="02020603050405020304" pitchFamily="18" charset="0"/>
                <a:cs typeface="Times New Roman" panose="02020603050405020304" pitchFamily="18" charset="0"/>
              </a:rPr>
              <a:t> du </a:t>
            </a:r>
            <a:r>
              <a:rPr lang="en-US" altLang="da-DK" sz="1400" dirty="0" err="1">
                <a:solidFill>
                  <a:srgbClr val="666666"/>
                </a:solidFill>
                <a:latin typeface="Times New Roman" panose="02020603050405020304" pitchFamily="18" charset="0"/>
                <a:cs typeface="Times New Roman" panose="02020603050405020304" pitchFamily="18" charset="0"/>
              </a:rPr>
              <a:t>i</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arbejdet</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som</a:t>
            </a:r>
            <a:r>
              <a:rPr lang="en-US" altLang="da-DK" sz="1400" dirty="0">
                <a:solidFill>
                  <a:srgbClr val="666666"/>
                </a:solidFill>
                <a:latin typeface="Times New Roman" panose="02020603050405020304" pitchFamily="18" charset="0"/>
                <a:cs typeface="Times New Roman" panose="02020603050405020304" pitchFamily="18" charset="0"/>
              </a:rPr>
              <a:t> DDH-agent?</a:t>
            </a:r>
            <a:endParaRPr lang="en-US" altLang="da-DK" sz="1400" dirty="0">
              <a:latin typeface="Times New Roman" panose="02020603050405020304" pitchFamily="18" charset="0"/>
              <a:cs typeface="Times New Roman" panose="02020603050405020304" pitchFamily="18" charset="0"/>
            </a:endParaRPr>
          </a:p>
          <a:p>
            <a:endParaRPr lang="en-US" dirty="0">
              <a:solidFill>
                <a:srgbClr val="000000"/>
              </a:solidFill>
              <a:latin typeface="Times New Roman" panose="02020603050405020304" pitchFamily="18" charset="0"/>
              <a:cs typeface="Times New Roman" panose="02020603050405020304" pitchFamily="18" charset="0"/>
            </a:endParaRPr>
          </a:p>
        </p:txBody>
      </p:sp>
      <p:sp>
        <p:nvSpPr>
          <p:cNvPr id="8" name="Rektangel 7"/>
          <p:cNvSpPr/>
          <p:nvPr/>
        </p:nvSpPr>
        <p:spPr>
          <a:xfrm>
            <a:off x="756138" y="4256891"/>
            <a:ext cx="8561283" cy="2308324"/>
          </a:xfrm>
          <a:prstGeom prst="rect">
            <a:avLst/>
          </a:prstGeom>
        </p:spPr>
        <p:txBody>
          <a:bodyPr wrap="square">
            <a:spAutoFit/>
          </a:bodyPr>
          <a:lstStyle/>
          <a:p>
            <a:pPr marL="742950" lvl="1" indent="-285750">
              <a:buFont typeface="Arial" panose="020B0604020202020204" pitchFamily="34" charset="0"/>
              <a:buChar char="•"/>
            </a:pPr>
            <a:r>
              <a:rPr lang="da-DK" dirty="0">
                <a:latin typeface="Times New Roman" panose="02020603050405020304" pitchFamily="18" charset="0"/>
                <a:cs typeface="Times New Roman" panose="02020603050405020304" pitchFamily="18" charset="0"/>
              </a:rPr>
              <a:t>Lederen påvirker trivslen, Der skal være fokus på DDH som arbejdsopgave, men for meget kontrol går ud over trivslen </a:t>
            </a:r>
          </a:p>
          <a:p>
            <a:pPr marL="1200150" lvl="2" indent="-285750">
              <a:buFont typeface="Arial" panose="020B0604020202020204" pitchFamily="34" charset="0"/>
              <a:buChar char="•"/>
            </a:pPr>
            <a:r>
              <a:rPr lang="da-DK" i="1" dirty="0">
                <a:latin typeface="Times New Roman" panose="02020603050405020304" pitchFamily="18" charset="0"/>
                <a:cs typeface="Times New Roman" panose="02020603050405020304" pitchFamily="18" charset="0"/>
              </a:rPr>
              <a:t>”Jeg kan godt lide at hjælpe borgeren på DDH . Min udfordring er statistikken, hvor det ikke er i orden at stille over til </a:t>
            </a:r>
            <a:r>
              <a:rPr lang="da-DK" i="1" dirty="0" err="1">
                <a:latin typeface="Times New Roman" panose="02020603050405020304" pitchFamily="18" charset="0"/>
                <a:cs typeface="Times New Roman" panose="02020603050405020304" pitchFamily="18" charset="0"/>
              </a:rPr>
              <a:t>bopældskommunen</a:t>
            </a:r>
            <a:r>
              <a:rPr lang="da-DK" i="1" dirty="0">
                <a:latin typeface="Times New Roman" panose="02020603050405020304" pitchFamily="18" charset="0"/>
                <a:cs typeface="Times New Roman" panose="02020603050405020304" pitchFamily="18" charset="0"/>
              </a:rPr>
              <a:t>. Det er ikke rart at sidde med den i baghovet hele tiden. Kan jeg nu hjælpe selv.”.   </a:t>
            </a:r>
          </a:p>
          <a:p>
            <a:pPr marL="742950" lvl="1" indent="-285750">
              <a:buFont typeface="Arial" panose="020B0604020202020204" pitchFamily="34" charset="0"/>
              <a:buChar char="•"/>
            </a:pPr>
            <a:r>
              <a:rPr lang="da-DK" b="1" dirty="0">
                <a:latin typeface="Times New Roman" panose="02020603050405020304" pitchFamily="18" charset="0"/>
                <a:cs typeface="Times New Roman" panose="02020603050405020304" pitchFamily="18" charset="0"/>
              </a:rPr>
              <a:t>Hvad gør vi fremadrettet: </a:t>
            </a:r>
            <a:r>
              <a:rPr lang="da-DK" dirty="0">
                <a:latin typeface="Times New Roman" panose="02020603050405020304" pitchFamily="18" charset="0"/>
                <a:cs typeface="Times New Roman" panose="02020603050405020304" pitchFamily="18" charset="0"/>
              </a:rPr>
              <a:t>Der bliver sat fokus på lederens rolle via vejledningsvideoer målrettet lederne. Yderligere  har vi, i e-læringsforløbet, sat fokus på at en god </a:t>
            </a:r>
            <a:r>
              <a:rPr lang="da-DK" dirty="0" err="1">
                <a:latin typeface="Times New Roman" panose="02020603050405020304" pitchFamily="18" charset="0"/>
                <a:cs typeface="Times New Roman" panose="02020603050405020304" pitchFamily="18" charset="0"/>
              </a:rPr>
              <a:t>borgerservice</a:t>
            </a:r>
            <a:r>
              <a:rPr lang="da-DK" dirty="0">
                <a:latin typeface="Times New Roman" panose="02020603050405020304" pitchFamily="18" charset="0"/>
                <a:cs typeface="Times New Roman" panose="02020603050405020304" pitchFamily="18" charset="0"/>
              </a:rPr>
              <a:t> også kan være at lave en (varm)omstilling</a:t>
            </a:r>
          </a:p>
        </p:txBody>
      </p:sp>
      <p:sp>
        <p:nvSpPr>
          <p:cNvPr id="2" name="Ellipse 1">
            <a:extLst>
              <a:ext uri="{FF2B5EF4-FFF2-40B4-BE49-F238E27FC236}">
                <a16:creationId xmlns:a16="http://schemas.microsoft.com/office/drawing/2014/main" id="{C9050323-7B12-581A-6A8F-BF2D8955A1DF}"/>
              </a:ext>
            </a:extLst>
          </p:cNvPr>
          <p:cNvSpPr/>
          <p:nvPr/>
        </p:nvSpPr>
        <p:spPr>
          <a:xfrm>
            <a:off x="2614862" y="1690688"/>
            <a:ext cx="1767133" cy="423998"/>
          </a:xfrm>
          <a:prstGeom prst="ellipse">
            <a:avLst/>
          </a:prstGeom>
          <a:noFill/>
          <a:ln w="28575">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ln w="38100">
                <a:solidFill>
                  <a:schemeClr val="tx1"/>
                </a:solidFill>
              </a:ln>
            </a:endParaRPr>
          </a:p>
        </p:txBody>
      </p:sp>
      <p:sp>
        <p:nvSpPr>
          <p:cNvPr id="3" name="Ellipse 2">
            <a:extLst>
              <a:ext uri="{FF2B5EF4-FFF2-40B4-BE49-F238E27FC236}">
                <a16:creationId xmlns:a16="http://schemas.microsoft.com/office/drawing/2014/main" id="{5F58D7B6-04AE-F1FE-DB57-DD604FA39916}"/>
              </a:ext>
            </a:extLst>
          </p:cNvPr>
          <p:cNvSpPr/>
          <p:nvPr/>
        </p:nvSpPr>
        <p:spPr>
          <a:xfrm>
            <a:off x="5569839" y="2358737"/>
            <a:ext cx="1767133" cy="1091207"/>
          </a:xfrm>
          <a:prstGeom prst="ellipse">
            <a:avLst/>
          </a:prstGeom>
          <a:noFill/>
          <a:ln w="28575">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ln w="38100">
                <a:solidFill>
                  <a:schemeClr val="tx1"/>
                </a:solidFill>
              </a:ln>
            </a:endParaRPr>
          </a:p>
        </p:txBody>
      </p:sp>
      <p:sp>
        <p:nvSpPr>
          <p:cNvPr id="4" name="Ellipse 3">
            <a:extLst>
              <a:ext uri="{FF2B5EF4-FFF2-40B4-BE49-F238E27FC236}">
                <a16:creationId xmlns:a16="http://schemas.microsoft.com/office/drawing/2014/main" id="{7B7B8594-9D7E-DA4C-2F8F-369DBAED3649}"/>
              </a:ext>
            </a:extLst>
          </p:cNvPr>
          <p:cNvSpPr/>
          <p:nvPr/>
        </p:nvSpPr>
        <p:spPr>
          <a:xfrm>
            <a:off x="2570030" y="3065008"/>
            <a:ext cx="2466749" cy="384936"/>
          </a:xfrm>
          <a:prstGeom prst="ellipse">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ln w="38100">
                <a:solidFill>
                  <a:schemeClr val="tx1"/>
                </a:solidFill>
              </a:ln>
            </a:endParaRPr>
          </a:p>
        </p:txBody>
      </p:sp>
    </p:spTree>
    <p:extLst>
      <p:ext uri="{BB962C8B-B14F-4D97-AF65-F5344CB8AC3E}">
        <p14:creationId xmlns:p14="http://schemas.microsoft.com/office/powerpoint/2010/main" val="24524539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985035"/>
            <a:ext cx="7937500" cy="196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Billede 4"/>
          <p:cNvPicPr>
            <a:picLocks noChangeAspect="1"/>
          </p:cNvPicPr>
          <p:nvPr/>
        </p:nvPicPr>
        <p:blipFill rotWithShape="1">
          <a:blip r:embed="rId4"/>
          <a:srcRect t="19185"/>
          <a:stretch/>
        </p:blipFill>
        <p:spPr>
          <a:xfrm>
            <a:off x="8806699" y="4775200"/>
            <a:ext cx="3633066" cy="1995311"/>
          </a:xfrm>
          <a:prstGeom prst="rect">
            <a:avLst/>
          </a:prstGeom>
          <a:effectLst>
            <a:softEdge rad="635000"/>
          </a:effectLst>
        </p:spPr>
      </p:pic>
      <p:sp>
        <p:nvSpPr>
          <p:cNvPr id="6" name="Titel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dirty="0">
                <a:latin typeface="Times New Roman" panose="02020603050405020304" pitchFamily="18" charset="0"/>
                <a:cs typeface="Times New Roman" panose="02020603050405020304" pitchFamily="18" charset="0"/>
              </a:rPr>
              <a:t>Ledelsesfokus og undervisning</a:t>
            </a:r>
          </a:p>
        </p:txBody>
      </p:sp>
      <p:sp>
        <p:nvSpPr>
          <p:cNvPr id="7" name="Rektangel 6"/>
          <p:cNvSpPr/>
          <p:nvPr/>
        </p:nvSpPr>
        <p:spPr>
          <a:xfrm>
            <a:off x="838200" y="1121489"/>
            <a:ext cx="10591800" cy="923330"/>
          </a:xfrm>
          <a:prstGeom prst="rect">
            <a:avLst/>
          </a:prstGeom>
        </p:spPr>
        <p:txBody>
          <a:bodyPr wrap="square">
            <a:spAutoFit/>
          </a:bodyPr>
          <a:lstStyle/>
          <a:p>
            <a:r>
              <a:rPr lang="da-DK" b="1" dirty="0">
                <a:latin typeface="Times New Roman" panose="02020603050405020304" pitchFamily="18" charset="0"/>
                <a:cs typeface="Times New Roman" panose="02020603050405020304" pitchFamily="18" charset="0"/>
              </a:rPr>
              <a:t>Spørgsmål: </a:t>
            </a:r>
            <a:r>
              <a:rPr lang="en-US" altLang="da-DK" dirty="0">
                <a:latin typeface="Times New Roman" panose="02020603050405020304" pitchFamily="18" charset="0"/>
                <a:cs typeface="Times New Roman" panose="02020603050405020304" pitchFamily="18" charset="0"/>
              </a:rPr>
              <a:t>I </a:t>
            </a:r>
            <a:r>
              <a:rPr lang="en-US" altLang="da-DK" dirty="0" err="1">
                <a:latin typeface="Times New Roman" panose="02020603050405020304" pitchFamily="18" charset="0"/>
                <a:cs typeface="Times New Roman" panose="02020603050405020304" pitchFamily="18" charset="0"/>
              </a:rPr>
              <a:t>hvor</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høj</a:t>
            </a:r>
            <a:r>
              <a:rPr lang="en-US" altLang="da-DK" dirty="0">
                <a:latin typeface="Times New Roman" panose="02020603050405020304" pitchFamily="18" charset="0"/>
                <a:cs typeface="Times New Roman" panose="02020603050405020304" pitchFamily="18" charset="0"/>
              </a:rPr>
              <a:t> grad </a:t>
            </a:r>
            <a:r>
              <a:rPr lang="en-US" altLang="da-DK" dirty="0" err="1">
                <a:latin typeface="Times New Roman" panose="02020603050405020304" pitchFamily="18" charset="0"/>
                <a:cs typeface="Times New Roman" panose="02020603050405020304" pitchFamily="18" charset="0"/>
              </a:rPr>
              <a:t>oplever</a:t>
            </a:r>
            <a:r>
              <a:rPr lang="en-US" altLang="da-DK" dirty="0">
                <a:latin typeface="Times New Roman" panose="02020603050405020304" pitchFamily="18" charset="0"/>
                <a:cs typeface="Times New Roman" panose="02020603050405020304" pitchFamily="18" charset="0"/>
              </a:rPr>
              <a:t> du, at der </a:t>
            </a:r>
            <a:r>
              <a:rPr lang="en-US" altLang="da-DK" dirty="0" err="1">
                <a:latin typeface="Times New Roman" panose="02020603050405020304" pitchFamily="18" charset="0"/>
                <a:cs typeface="Times New Roman" panose="02020603050405020304" pitchFamily="18" charset="0"/>
              </a:rPr>
              <a:t>er</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ledelsesmæssigt</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fokus</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på</a:t>
            </a:r>
            <a:r>
              <a:rPr lang="en-US" altLang="da-DK" dirty="0">
                <a:latin typeface="Times New Roman" panose="02020603050405020304" pitchFamily="18" charset="0"/>
                <a:cs typeface="Times New Roman" panose="02020603050405020304" pitchFamily="18" charset="0"/>
              </a:rPr>
              <a:t> DDH </a:t>
            </a:r>
            <a:r>
              <a:rPr lang="en-US" altLang="da-DK" dirty="0" err="1">
                <a:latin typeface="Times New Roman" panose="02020603050405020304" pitchFamily="18" charset="0"/>
                <a:cs typeface="Times New Roman" panose="02020603050405020304" pitchFamily="18" charset="0"/>
              </a:rPr>
              <a:t>i</a:t>
            </a:r>
            <a:r>
              <a:rPr lang="en-US" altLang="da-DK" dirty="0">
                <a:latin typeface="Times New Roman" panose="02020603050405020304" pitchFamily="18" charset="0"/>
                <a:cs typeface="Times New Roman" panose="02020603050405020304" pitchFamily="18" charset="0"/>
              </a:rPr>
              <a:t> din </a:t>
            </a:r>
            <a:r>
              <a:rPr lang="en-US" altLang="da-DK" dirty="0" err="1">
                <a:latin typeface="Times New Roman" panose="02020603050405020304" pitchFamily="18" charset="0"/>
                <a:cs typeface="Times New Roman" panose="02020603050405020304" pitchFamily="18" charset="0"/>
              </a:rPr>
              <a:t>afdeling</a:t>
            </a:r>
            <a:r>
              <a:rPr lang="en-US" altLang="da-DK" dirty="0">
                <a:latin typeface="Times New Roman" panose="02020603050405020304" pitchFamily="18" charset="0"/>
                <a:cs typeface="Times New Roman" panose="02020603050405020304" pitchFamily="18" charset="0"/>
              </a:rPr>
              <a:t>?</a:t>
            </a:r>
          </a:p>
          <a:p>
            <a:r>
              <a:rPr lang="en-US" dirty="0">
                <a:solidFill>
                  <a:srgbClr val="000000"/>
                </a:solidFill>
                <a:latin typeface="Times New Roman" panose="02020603050405020304" pitchFamily="18" charset="0"/>
                <a:cs typeface="Times New Roman" panose="02020603050405020304" pitchFamily="18" charset="0"/>
              </a:rPr>
              <a:t>	</a:t>
            </a:r>
            <a:r>
              <a:rPr lang="en-US" altLang="da-DK" sz="1400" i="1" dirty="0" err="1">
                <a:solidFill>
                  <a:srgbClr val="666666"/>
                </a:solidFill>
                <a:latin typeface="Times New Roman" panose="02020603050405020304" pitchFamily="18" charset="0"/>
                <a:cs typeface="Times New Roman" panose="02020603050405020304" pitchFamily="18" charset="0"/>
              </a:rPr>
              <a:t>Krydset</a:t>
            </a:r>
            <a:r>
              <a:rPr lang="en-US" altLang="da-DK" sz="1400" i="1" dirty="0">
                <a:solidFill>
                  <a:srgbClr val="666666"/>
                </a:solidFill>
                <a:latin typeface="Times New Roman" panose="02020603050405020304" pitchFamily="18" charset="0"/>
                <a:cs typeface="Times New Roman" panose="02020603050405020304" pitchFamily="18" charset="0"/>
              </a:rPr>
              <a:t> med: </a:t>
            </a:r>
            <a:r>
              <a:rPr lang="en-US" altLang="da-DK" sz="1400" dirty="0" err="1">
                <a:solidFill>
                  <a:srgbClr val="666666"/>
                </a:solidFill>
                <a:latin typeface="Times New Roman" panose="02020603050405020304" pitchFamily="18" charset="0"/>
                <a:cs typeface="Times New Roman" panose="02020603050405020304" pitchFamily="18" charset="0"/>
              </a:rPr>
              <a:t>Har</a:t>
            </a:r>
            <a:r>
              <a:rPr lang="en-US" altLang="da-DK" sz="1400" dirty="0">
                <a:solidFill>
                  <a:srgbClr val="666666"/>
                </a:solidFill>
                <a:latin typeface="Times New Roman" panose="02020603050405020304" pitchFamily="18" charset="0"/>
                <a:cs typeface="Times New Roman" panose="02020603050405020304" pitchFamily="18" charset="0"/>
              </a:rPr>
              <a:t> du, </a:t>
            </a:r>
            <a:r>
              <a:rPr lang="en-US" altLang="da-DK" sz="1400" dirty="0" err="1">
                <a:solidFill>
                  <a:srgbClr val="666666"/>
                </a:solidFill>
                <a:latin typeface="Times New Roman" panose="02020603050405020304" pitchFamily="18" charset="0"/>
                <a:cs typeface="Times New Roman" panose="02020603050405020304" pitchFamily="18" charset="0"/>
              </a:rPr>
              <a:t>inden</a:t>
            </a:r>
            <a:r>
              <a:rPr lang="en-US" altLang="da-DK" sz="1400" dirty="0">
                <a:solidFill>
                  <a:srgbClr val="666666"/>
                </a:solidFill>
                <a:latin typeface="Times New Roman" panose="02020603050405020304" pitchFamily="18" charset="0"/>
                <a:cs typeface="Times New Roman" panose="02020603050405020304" pitchFamily="18" charset="0"/>
              </a:rPr>
              <a:t> for </a:t>
            </a:r>
            <a:r>
              <a:rPr lang="en-US" altLang="da-DK" sz="1400" dirty="0" err="1">
                <a:solidFill>
                  <a:srgbClr val="666666"/>
                </a:solidFill>
                <a:latin typeface="Times New Roman" panose="02020603050405020304" pitchFamily="18" charset="0"/>
                <a:cs typeface="Times New Roman" panose="02020603050405020304" pitchFamily="18" charset="0"/>
              </a:rPr>
              <a:t>det</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sidste</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år</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været</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på</a:t>
            </a:r>
            <a:r>
              <a:rPr lang="en-US" altLang="da-DK" sz="1400" dirty="0">
                <a:solidFill>
                  <a:srgbClr val="666666"/>
                </a:solidFill>
                <a:latin typeface="Times New Roman" panose="02020603050405020304" pitchFamily="18" charset="0"/>
                <a:cs typeface="Times New Roman" panose="02020603050405020304" pitchFamily="18" charset="0"/>
              </a:rPr>
              <a:t> et DDH-</a:t>
            </a:r>
            <a:r>
              <a:rPr lang="en-US" altLang="da-DK" sz="1400" dirty="0" err="1">
                <a:solidFill>
                  <a:srgbClr val="666666"/>
                </a:solidFill>
                <a:latin typeface="Times New Roman" panose="02020603050405020304" pitchFamily="18" charset="0"/>
                <a:cs typeface="Times New Roman" panose="02020603050405020304" pitchFamily="18" charset="0"/>
              </a:rPr>
              <a:t>relateret</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kursus</a:t>
            </a:r>
            <a:r>
              <a:rPr lang="en-US" altLang="da-DK" sz="1400" dirty="0">
                <a:solidFill>
                  <a:srgbClr val="666666"/>
                </a:solidFill>
                <a:latin typeface="Times New Roman" panose="02020603050405020304" pitchFamily="18" charset="0"/>
                <a:cs typeface="Times New Roman" panose="02020603050405020304" pitchFamily="18" charset="0"/>
              </a:rPr>
              <a:t>?</a:t>
            </a:r>
            <a:endParaRPr lang="en-US" altLang="da-DK" sz="1400" dirty="0">
              <a:latin typeface="Times New Roman" panose="02020603050405020304" pitchFamily="18" charset="0"/>
              <a:cs typeface="Times New Roman" panose="02020603050405020304" pitchFamily="18" charset="0"/>
            </a:endParaRPr>
          </a:p>
          <a:p>
            <a:endParaRPr lang="en-US" dirty="0">
              <a:solidFill>
                <a:srgbClr val="000000"/>
              </a:solidFill>
              <a:latin typeface="Times New Roman" panose="02020603050405020304" pitchFamily="18" charset="0"/>
              <a:cs typeface="Times New Roman" panose="02020603050405020304" pitchFamily="18" charset="0"/>
            </a:endParaRPr>
          </a:p>
        </p:txBody>
      </p:sp>
      <p:sp>
        <p:nvSpPr>
          <p:cNvPr id="8" name="Rektangel 7"/>
          <p:cNvSpPr/>
          <p:nvPr/>
        </p:nvSpPr>
        <p:spPr>
          <a:xfrm>
            <a:off x="838200" y="4247882"/>
            <a:ext cx="7968499" cy="2031325"/>
          </a:xfrm>
          <a:prstGeom prst="rect">
            <a:avLst/>
          </a:prstGeom>
        </p:spPr>
        <p:txBody>
          <a:bodyPr wrap="square">
            <a:spAutoFit/>
          </a:bodyPr>
          <a:lstStyle/>
          <a:p>
            <a:pPr marL="171450" indent="-171450">
              <a:buFont typeface="Arial" panose="020B0604020202020204" pitchFamily="34" charset="0"/>
              <a:buChar char="•"/>
            </a:pPr>
            <a:r>
              <a:rPr lang="da-DK" dirty="0"/>
              <a:t>Ledelsesfokus har indflydelse på om agenterne kommer på kursus. </a:t>
            </a:r>
          </a:p>
          <a:p>
            <a:pPr marL="171450" indent="-171450">
              <a:buFont typeface="Arial" panose="020B0604020202020204" pitchFamily="34" charset="0"/>
              <a:buChar char="•"/>
            </a:pPr>
            <a:r>
              <a:rPr lang="da-DK" dirty="0"/>
              <a:t>Lederne kunne godt få mere fokus på DDH samarbejdet. 18% af agenterne siger at de oplever at deres ledere i ringe grad eller slet ikke har fokus på DDH.</a:t>
            </a:r>
          </a:p>
          <a:p>
            <a:pPr marL="171450" indent="-171450">
              <a:buFont typeface="Arial" panose="020B0604020202020204" pitchFamily="34" charset="0"/>
              <a:buChar char="•"/>
            </a:pPr>
            <a:r>
              <a:rPr lang="da-DK" b="1" dirty="0">
                <a:latin typeface="Times New Roman" panose="02020603050405020304" pitchFamily="18" charset="0"/>
                <a:cs typeface="Times New Roman" panose="02020603050405020304" pitchFamily="18" charset="0"/>
              </a:rPr>
              <a:t>Hvad gør vi fremadrettet: </a:t>
            </a:r>
            <a:r>
              <a:rPr lang="da-DK" dirty="0"/>
              <a:t>Fremadrettet skal der mere fokus på de kommunale lederes rolle. Til det formål bliver der lavet 3-5 videoer didikeret til ledernes rolle. I videoerne vil vi dække lederes rolle, programmerne lederne skal anvende og en general introduktion til DDH.  </a:t>
            </a:r>
          </a:p>
        </p:txBody>
      </p:sp>
      <p:sp>
        <p:nvSpPr>
          <p:cNvPr id="3" name="Ellipse 2">
            <a:extLst>
              <a:ext uri="{FF2B5EF4-FFF2-40B4-BE49-F238E27FC236}">
                <a16:creationId xmlns:a16="http://schemas.microsoft.com/office/drawing/2014/main" id="{B8D32052-5094-C91E-4F61-933179084079}"/>
              </a:ext>
            </a:extLst>
          </p:cNvPr>
          <p:cNvSpPr/>
          <p:nvPr/>
        </p:nvSpPr>
        <p:spPr>
          <a:xfrm>
            <a:off x="5939952" y="2484366"/>
            <a:ext cx="1244619" cy="638843"/>
          </a:xfrm>
          <a:prstGeom prst="ellipse">
            <a:avLst/>
          </a:prstGeom>
          <a:noFill/>
          <a:ln w="28575">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ln w="38100">
                <a:solidFill>
                  <a:schemeClr val="tx1"/>
                </a:solidFill>
              </a:ln>
            </a:endParaRPr>
          </a:p>
        </p:txBody>
      </p:sp>
    </p:spTree>
    <p:extLst>
      <p:ext uri="{BB962C8B-B14F-4D97-AF65-F5344CB8AC3E}">
        <p14:creationId xmlns:p14="http://schemas.microsoft.com/office/powerpoint/2010/main" val="3408940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Picture 4"/>
          <p:cNvPicPr>
            <a:picLocks noChangeAspect="1" noChangeArrowheads="1"/>
          </p:cNvPicPr>
          <p:nvPr/>
        </p:nvPicPr>
        <p:blipFill rotWithShape="1">
          <a:blip r:embed="rId3">
            <a:extLst>
              <a:ext uri="{28A0092B-C50C-407E-A947-70E740481C1C}">
                <a14:useLocalDpi xmlns:a14="http://schemas.microsoft.com/office/drawing/2010/main" val="0"/>
              </a:ext>
            </a:extLst>
          </a:blip>
          <a:srcRect l="19404"/>
          <a:stretch/>
        </p:blipFill>
        <p:spPr bwMode="auto">
          <a:xfrm>
            <a:off x="431384" y="1671360"/>
            <a:ext cx="6397308" cy="306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Billede 4"/>
          <p:cNvPicPr>
            <a:picLocks noChangeAspect="1"/>
          </p:cNvPicPr>
          <p:nvPr/>
        </p:nvPicPr>
        <p:blipFill rotWithShape="1">
          <a:blip r:embed="rId4"/>
          <a:srcRect t="19185"/>
          <a:stretch/>
        </p:blipFill>
        <p:spPr>
          <a:xfrm>
            <a:off x="8806699" y="4775200"/>
            <a:ext cx="3633066" cy="1995311"/>
          </a:xfrm>
          <a:prstGeom prst="rect">
            <a:avLst/>
          </a:prstGeom>
          <a:effectLst>
            <a:softEdge rad="635000"/>
          </a:effectLst>
        </p:spPr>
      </p:pic>
      <p:sp>
        <p:nvSpPr>
          <p:cNvPr id="6" name="Titel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dirty="0">
                <a:latin typeface="Times New Roman" panose="02020603050405020304" pitchFamily="18" charset="0"/>
                <a:cs typeface="Times New Roman" panose="02020603050405020304" pitchFamily="18" charset="0"/>
              </a:rPr>
              <a:t>Forventninger og anciennitet</a:t>
            </a:r>
          </a:p>
        </p:txBody>
      </p:sp>
      <p:sp>
        <p:nvSpPr>
          <p:cNvPr id="7" name="Rektangel 6"/>
          <p:cNvSpPr/>
          <p:nvPr/>
        </p:nvSpPr>
        <p:spPr>
          <a:xfrm>
            <a:off x="838200" y="1031438"/>
            <a:ext cx="10591800" cy="646331"/>
          </a:xfrm>
          <a:prstGeom prst="rect">
            <a:avLst/>
          </a:prstGeom>
        </p:spPr>
        <p:txBody>
          <a:bodyPr wrap="square">
            <a:spAutoFit/>
          </a:bodyPr>
          <a:lstStyle/>
          <a:p>
            <a:r>
              <a:rPr lang="da-DK" b="1" dirty="0">
                <a:latin typeface="Times New Roman" panose="02020603050405020304" pitchFamily="18" charset="0"/>
                <a:cs typeface="Times New Roman" panose="02020603050405020304" pitchFamily="18" charset="0"/>
              </a:rPr>
              <a:t>Spørgsmål: </a:t>
            </a:r>
            <a:r>
              <a:rPr lang="en-US" altLang="da-DK" dirty="0">
                <a:latin typeface="Times New Roman" panose="02020603050405020304" pitchFamily="18" charset="0"/>
                <a:cs typeface="Times New Roman" panose="02020603050405020304" pitchFamily="18" charset="0"/>
              </a:rPr>
              <a:t>I </a:t>
            </a:r>
            <a:r>
              <a:rPr lang="en-US" altLang="da-DK" dirty="0" err="1">
                <a:latin typeface="Times New Roman" panose="02020603050405020304" pitchFamily="18" charset="0"/>
                <a:cs typeface="Times New Roman" panose="02020603050405020304" pitchFamily="18" charset="0"/>
              </a:rPr>
              <a:t>hvor</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høj</a:t>
            </a:r>
            <a:r>
              <a:rPr lang="en-US" altLang="da-DK" dirty="0">
                <a:latin typeface="Times New Roman" panose="02020603050405020304" pitchFamily="18" charset="0"/>
                <a:cs typeface="Times New Roman" panose="02020603050405020304" pitchFamily="18" charset="0"/>
              </a:rPr>
              <a:t> grad </a:t>
            </a:r>
            <a:r>
              <a:rPr lang="en-US" altLang="da-DK" dirty="0" err="1">
                <a:latin typeface="Times New Roman" panose="02020603050405020304" pitchFamily="18" charset="0"/>
                <a:cs typeface="Times New Roman" panose="02020603050405020304" pitchFamily="18" charset="0"/>
              </a:rPr>
              <a:t>føler</a:t>
            </a:r>
            <a:r>
              <a:rPr lang="en-US" altLang="da-DK" dirty="0">
                <a:latin typeface="Times New Roman" panose="02020603050405020304" pitchFamily="18" charset="0"/>
                <a:cs typeface="Times New Roman" panose="02020603050405020304" pitchFamily="18" charset="0"/>
              </a:rPr>
              <a:t> du dig </a:t>
            </a:r>
            <a:r>
              <a:rPr lang="en-US" altLang="da-DK" dirty="0" err="1">
                <a:latin typeface="Times New Roman" panose="02020603050405020304" pitchFamily="18" charset="0"/>
                <a:cs typeface="Times New Roman" panose="02020603050405020304" pitchFamily="18" charset="0"/>
              </a:rPr>
              <a:t>sikker</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på</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hvad</a:t>
            </a:r>
            <a:r>
              <a:rPr lang="en-US" altLang="da-DK" dirty="0">
                <a:latin typeface="Times New Roman" panose="02020603050405020304" pitchFamily="18" charset="0"/>
                <a:cs typeface="Times New Roman" panose="02020603050405020304" pitchFamily="18" charset="0"/>
              </a:rPr>
              <a:t> der </a:t>
            </a:r>
            <a:r>
              <a:rPr lang="en-US" altLang="da-DK" dirty="0" err="1">
                <a:latin typeface="Times New Roman" panose="02020603050405020304" pitchFamily="18" charset="0"/>
                <a:cs typeface="Times New Roman" panose="02020603050405020304" pitchFamily="18" charset="0"/>
              </a:rPr>
              <a:t>forventes</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af</a:t>
            </a:r>
            <a:r>
              <a:rPr lang="en-US" altLang="da-DK" dirty="0">
                <a:latin typeface="Times New Roman" panose="02020603050405020304" pitchFamily="18" charset="0"/>
                <a:cs typeface="Times New Roman" panose="02020603050405020304" pitchFamily="18" charset="0"/>
              </a:rPr>
              <a:t> dig </a:t>
            </a:r>
            <a:r>
              <a:rPr lang="en-US" altLang="da-DK" dirty="0" err="1">
                <a:latin typeface="Times New Roman" panose="02020603050405020304" pitchFamily="18" charset="0"/>
                <a:cs typeface="Times New Roman" panose="02020603050405020304" pitchFamily="18" charset="0"/>
              </a:rPr>
              <a:t>som</a:t>
            </a:r>
            <a:r>
              <a:rPr lang="en-US" altLang="da-DK" dirty="0">
                <a:latin typeface="Times New Roman" panose="02020603050405020304" pitchFamily="18" charset="0"/>
                <a:cs typeface="Times New Roman" panose="02020603050405020304" pitchFamily="18" charset="0"/>
              </a:rPr>
              <a:t> DDH-agent?</a:t>
            </a:r>
          </a:p>
          <a:p>
            <a:r>
              <a:rPr lang="en-US" dirty="0">
                <a:solidFill>
                  <a:srgbClr val="000000"/>
                </a:solidFill>
                <a:latin typeface="Times New Roman" panose="02020603050405020304" pitchFamily="18" charset="0"/>
                <a:cs typeface="Times New Roman" panose="02020603050405020304" pitchFamily="18" charset="0"/>
              </a:rPr>
              <a:t>	</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i="1" dirty="0" err="1">
                <a:solidFill>
                  <a:srgbClr val="666666"/>
                </a:solidFill>
                <a:latin typeface="Times New Roman" panose="02020603050405020304" pitchFamily="18" charset="0"/>
                <a:cs typeface="Times New Roman" panose="02020603050405020304" pitchFamily="18" charset="0"/>
              </a:rPr>
              <a:t>Krydset</a:t>
            </a:r>
            <a:r>
              <a:rPr lang="en-US" altLang="da-DK" sz="1400" i="1" dirty="0">
                <a:solidFill>
                  <a:srgbClr val="666666"/>
                </a:solidFill>
                <a:latin typeface="Times New Roman" panose="02020603050405020304" pitchFamily="18" charset="0"/>
                <a:cs typeface="Times New Roman" panose="02020603050405020304" pitchFamily="18" charset="0"/>
              </a:rPr>
              <a:t> med: </a:t>
            </a:r>
            <a:r>
              <a:rPr lang="en-US" altLang="da-DK" sz="1400" dirty="0" err="1">
                <a:solidFill>
                  <a:srgbClr val="666666"/>
                </a:solidFill>
                <a:latin typeface="Times New Roman" panose="02020603050405020304" pitchFamily="18" charset="0"/>
                <a:cs typeface="Times New Roman" panose="02020603050405020304" pitchFamily="18" charset="0"/>
              </a:rPr>
              <a:t>Hvor</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længe</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har</a:t>
            </a:r>
            <a:r>
              <a:rPr lang="en-US" altLang="da-DK" sz="1400" dirty="0">
                <a:solidFill>
                  <a:srgbClr val="666666"/>
                </a:solidFill>
                <a:latin typeface="Times New Roman" panose="02020603050405020304" pitchFamily="18" charset="0"/>
                <a:cs typeface="Times New Roman" panose="02020603050405020304" pitchFamily="18" charset="0"/>
              </a:rPr>
              <a:t> du </a:t>
            </a:r>
            <a:r>
              <a:rPr lang="en-US" altLang="da-DK" sz="1400" dirty="0" err="1">
                <a:solidFill>
                  <a:srgbClr val="666666"/>
                </a:solidFill>
                <a:latin typeface="Times New Roman" panose="02020603050405020304" pitchFamily="18" charset="0"/>
                <a:cs typeface="Times New Roman" panose="02020603050405020304" pitchFamily="18" charset="0"/>
              </a:rPr>
              <a:t>været</a:t>
            </a:r>
            <a:r>
              <a:rPr lang="en-US" altLang="da-DK" sz="1400" dirty="0">
                <a:solidFill>
                  <a:srgbClr val="666666"/>
                </a:solidFill>
                <a:latin typeface="Times New Roman" panose="02020603050405020304" pitchFamily="18" charset="0"/>
                <a:cs typeface="Times New Roman" panose="02020603050405020304" pitchFamily="18" charset="0"/>
              </a:rPr>
              <a:t> agent </a:t>
            </a:r>
            <a:r>
              <a:rPr lang="en-US" altLang="da-DK" sz="1400" dirty="0" err="1">
                <a:solidFill>
                  <a:srgbClr val="666666"/>
                </a:solidFill>
                <a:latin typeface="Times New Roman" panose="02020603050405020304" pitchFamily="18" charset="0"/>
                <a:cs typeface="Times New Roman" panose="02020603050405020304" pitchFamily="18" charset="0"/>
              </a:rPr>
              <a:t>i</a:t>
            </a:r>
            <a:r>
              <a:rPr lang="en-US" altLang="da-DK" sz="1400" dirty="0">
                <a:solidFill>
                  <a:srgbClr val="666666"/>
                </a:solidFill>
                <a:latin typeface="Times New Roman" panose="02020603050405020304" pitchFamily="18" charset="0"/>
                <a:cs typeface="Times New Roman" panose="02020603050405020304" pitchFamily="18" charset="0"/>
              </a:rPr>
              <a:t> DDH?</a:t>
            </a:r>
            <a:endParaRPr lang="en-US" dirty="0">
              <a:solidFill>
                <a:srgbClr val="000000"/>
              </a:solidFill>
              <a:latin typeface="Times New Roman" panose="02020603050405020304" pitchFamily="18" charset="0"/>
              <a:cs typeface="Times New Roman" panose="02020603050405020304" pitchFamily="18" charset="0"/>
            </a:endParaRPr>
          </a:p>
        </p:txBody>
      </p:sp>
      <p:sp>
        <p:nvSpPr>
          <p:cNvPr id="8" name="Rektangel 7"/>
          <p:cNvSpPr/>
          <p:nvPr/>
        </p:nvSpPr>
        <p:spPr>
          <a:xfrm>
            <a:off x="6526261" y="1525538"/>
            <a:ext cx="5310555" cy="4247317"/>
          </a:xfrm>
          <a:prstGeom prst="rect">
            <a:avLst/>
          </a:prstGeom>
        </p:spPr>
        <p:txBody>
          <a:bodyPr wrap="square">
            <a:spAutoFit/>
          </a:bodyPr>
          <a:lstStyle/>
          <a:p>
            <a:pPr marL="742950" lvl="1" indent="-285750">
              <a:buFont typeface="Arial" panose="020B0604020202020204" pitchFamily="34" charset="0"/>
              <a:buChar char="•"/>
            </a:pPr>
            <a:r>
              <a:rPr lang="da-DK" dirty="0">
                <a:latin typeface="Times New Roman" panose="02020603050405020304" pitchFamily="18" charset="0"/>
                <a:cs typeface="Times New Roman" panose="02020603050405020304" pitchFamily="18" charset="0"/>
              </a:rPr>
              <a:t>Sikkerheden på hvad der forventes af agenten selv, er stigende jo længere en agent har været i DDH. </a:t>
            </a:r>
          </a:p>
          <a:p>
            <a:pPr marL="742950" lvl="1" indent="-285750">
              <a:buFont typeface="Arial" panose="020B0604020202020204" pitchFamily="34" charset="0"/>
              <a:buChar char="•"/>
            </a:pPr>
            <a:r>
              <a:rPr lang="da-DK" i="1" dirty="0">
                <a:latin typeface="Times New Roman" panose="02020603050405020304" pitchFamily="18" charset="0"/>
                <a:cs typeface="Times New Roman" panose="02020603050405020304" pitchFamily="18" charset="0"/>
              </a:rPr>
              <a:t>”Med mine mange års erfaring har jeg en vis ro og sikkerhed. Til gengæld er det utilfredsstillende, ikke at kunne svare forholdsvis hurtigt og let på selv simple spørgsmål, fordi nogle kommuner vælger at fremstille (eller rettere gemme) info en på anden måde end alle andre” </a:t>
            </a:r>
            <a:r>
              <a:rPr lang="da-DK" dirty="0">
                <a:latin typeface="Times New Roman" panose="02020603050405020304" pitchFamily="18" charset="0"/>
                <a:cs typeface="Times New Roman" panose="02020603050405020304" pitchFamily="18" charset="0"/>
              </a:rPr>
              <a:t>– agent</a:t>
            </a:r>
          </a:p>
          <a:p>
            <a:pPr marL="742950" lvl="1" indent="-285750">
              <a:buFont typeface="Arial" panose="020B0604020202020204" pitchFamily="34" charset="0"/>
              <a:buChar char="•"/>
            </a:pPr>
            <a:r>
              <a:rPr lang="da-DK" b="1" dirty="0">
                <a:latin typeface="Times New Roman" panose="02020603050405020304" pitchFamily="18" charset="0"/>
                <a:cs typeface="Times New Roman" panose="02020603050405020304" pitchFamily="18" charset="0"/>
              </a:rPr>
              <a:t>Hvad gør vi fremadrettet: </a:t>
            </a:r>
            <a:r>
              <a:rPr lang="da-DK" dirty="0">
                <a:latin typeface="Times New Roman" panose="02020603050405020304" pitchFamily="18" charset="0"/>
                <a:cs typeface="Times New Roman" panose="02020603050405020304" pitchFamily="18" charset="0"/>
              </a:rPr>
              <a:t>Mange henvendelser drejer sig om de samme emner. Fremadrettet ønsker vi at standardisere hvor agenterne kan finde de oplysninger. </a:t>
            </a:r>
          </a:p>
          <a:p>
            <a:pPr marL="742950" lvl="1" indent="-285750">
              <a:buFont typeface="Arial" panose="020B0604020202020204" pitchFamily="34" charset="0"/>
              <a:buChar char="•"/>
            </a:pPr>
            <a:endParaRPr lang="da-DK" dirty="0">
              <a:latin typeface="Times New Roman" panose="02020603050405020304" pitchFamily="18" charset="0"/>
              <a:cs typeface="Times New Roman" panose="02020603050405020304" pitchFamily="18" charset="0"/>
            </a:endParaRPr>
          </a:p>
        </p:txBody>
      </p:sp>
      <p:sp>
        <p:nvSpPr>
          <p:cNvPr id="2" name="Ellipse 1">
            <a:extLst>
              <a:ext uri="{FF2B5EF4-FFF2-40B4-BE49-F238E27FC236}">
                <a16:creationId xmlns:a16="http://schemas.microsoft.com/office/drawing/2014/main" id="{FC03682A-7FC3-A3D5-3FD8-08A8362E39F2}"/>
              </a:ext>
            </a:extLst>
          </p:cNvPr>
          <p:cNvSpPr/>
          <p:nvPr/>
        </p:nvSpPr>
        <p:spPr>
          <a:xfrm>
            <a:off x="1117586" y="3208119"/>
            <a:ext cx="5615723" cy="423998"/>
          </a:xfrm>
          <a:prstGeom prst="ellipse">
            <a:avLst/>
          </a:prstGeom>
          <a:noFill/>
          <a:ln w="28575">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ln w="38100">
                <a:solidFill>
                  <a:schemeClr val="tx1"/>
                </a:solidFill>
              </a:ln>
            </a:endParaRPr>
          </a:p>
        </p:txBody>
      </p:sp>
      <p:sp>
        <p:nvSpPr>
          <p:cNvPr id="3" name="Ellipse 2">
            <a:extLst>
              <a:ext uri="{FF2B5EF4-FFF2-40B4-BE49-F238E27FC236}">
                <a16:creationId xmlns:a16="http://schemas.microsoft.com/office/drawing/2014/main" id="{2377F6E3-5933-E808-7584-1CDB45483C5B}"/>
              </a:ext>
            </a:extLst>
          </p:cNvPr>
          <p:cNvSpPr/>
          <p:nvPr/>
        </p:nvSpPr>
        <p:spPr>
          <a:xfrm>
            <a:off x="1379828" y="1806947"/>
            <a:ext cx="2610281" cy="423998"/>
          </a:xfrm>
          <a:prstGeom prst="ellipse">
            <a:avLst/>
          </a:prstGeom>
          <a:noFill/>
          <a:ln w="28575">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ln w="38100">
                <a:solidFill>
                  <a:schemeClr val="tx1"/>
                </a:solidFill>
              </a:ln>
            </a:endParaRPr>
          </a:p>
        </p:txBody>
      </p:sp>
      <p:sp>
        <p:nvSpPr>
          <p:cNvPr id="4" name="Ellipse 3">
            <a:extLst>
              <a:ext uri="{FF2B5EF4-FFF2-40B4-BE49-F238E27FC236}">
                <a16:creationId xmlns:a16="http://schemas.microsoft.com/office/drawing/2014/main" id="{3C62C662-F683-D45F-CC59-DE11A0E38EEE}"/>
              </a:ext>
            </a:extLst>
          </p:cNvPr>
          <p:cNvSpPr/>
          <p:nvPr/>
        </p:nvSpPr>
        <p:spPr>
          <a:xfrm>
            <a:off x="5370317" y="2168080"/>
            <a:ext cx="1362992" cy="377841"/>
          </a:xfrm>
          <a:prstGeom prst="ellipse">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ln w="38100">
                <a:solidFill>
                  <a:schemeClr val="tx1"/>
                </a:solidFill>
              </a:ln>
            </a:endParaRPr>
          </a:p>
        </p:txBody>
      </p:sp>
    </p:spTree>
    <p:extLst>
      <p:ext uri="{BB962C8B-B14F-4D97-AF65-F5344CB8AC3E}">
        <p14:creationId xmlns:p14="http://schemas.microsoft.com/office/powerpoint/2010/main" val="1681096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677769"/>
            <a:ext cx="79375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Billede 4"/>
          <p:cNvPicPr>
            <a:picLocks noChangeAspect="1"/>
          </p:cNvPicPr>
          <p:nvPr/>
        </p:nvPicPr>
        <p:blipFill rotWithShape="1">
          <a:blip r:embed="rId4"/>
          <a:srcRect t="19185"/>
          <a:stretch/>
        </p:blipFill>
        <p:spPr>
          <a:xfrm>
            <a:off x="8806699" y="4775200"/>
            <a:ext cx="3633066" cy="1995311"/>
          </a:xfrm>
          <a:prstGeom prst="rect">
            <a:avLst/>
          </a:prstGeom>
          <a:effectLst>
            <a:softEdge rad="635000"/>
          </a:effectLst>
        </p:spPr>
      </p:pic>
      <p:sp>
        <p:nvSpPr>
          <p:cNvPr id="6" name="Titel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dirty="0">
                <a:latin typeface="Times New Roman" panose="02020603050405020304" pitchFamily="18" charset="0"/>
                <a:cs typeface="Times New Roman" panose="02020603050405020304" pitchFamily="18" charset="0"/>
              </a:rPr>
              <a:t>Omstilling og anciennitet</a:t>
            </a:r>
          </a:p>
        </p:txBody>
      </p:sp>
      <p:sp>
        <p:nvSpPr>
          <p:cNvPr id="7" name="Rektangel 6"/>
          <p:cNvSpPr/>
          <p:nvPr/>
        </p:nvSpPr>
        <p:spPr>
          <a:xfrm>
            <a:off x="838200" y="1031438"/>
            <a:ext cx="10591800" cy="646331"/>
          </a:xfrm>
          <a:prstGeom prst="rect">
            <a:avLst/>
          </a:prstGeom>
        </p:spPr>
        <p:txBody>
          <a:bodyPr wrap="square">
            <a:spAutoFit/>
          </a:bodyPr>
          <a:lstStyle/>
          <a:p>
            <a:r>
              <a:rPr lang="da-DK" b="1" dirty="0">
                <a:latin typeface="Times New Roman" panose="02020603050405020304" pitchFamily="18" charset="0"/>
                <a:cs typeface="Times New Roman" panose="02020603050405020304" pitchFamily="18" charset="0"/>
              </a:rPr>
              <a:t>Spørgsmål: </a:t>
            </a:r>
            <a:r>
              <a:rPr lang="en-US" altLang="da-DK" dirty="0" err="1">
                <a:latin typeface="Times New Roman" panose="02020603050405020304" pitchFamily="18" charset="0"/>
                <a:cs typeface="Times New Roman" panose="02020603050405020304" pitchFamily="18" charset="0"/>
              </a:rPr>
              <a:t>Hvad</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skal</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til</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før</a:t>
            </a:r>
            <a:r>
              <a:rPr lang="en-US" altLang="da-DK" dirty="0">
                <a:latin typeface="Times New Roman" panose="02020603050405020304" pitchFamily="18" charset="0"/>
                <a:cs typeface="Times New Roman" panose="02020603050405020304" pitchFamily="18" charset="0"/>
              </a:rPr>
              <a:t> du </a:t>
            </a:r>
            <a:r>
              <a:rPr lang="en-US" altLang="da-DK" dirty="0" err="1">
                <a:latin typeface="Times New Roman" panose="02020603050405020304" pitchFamily="18" charset="0"/>
                <a:cs typeface="Times New Roman" panose="02020603050405020304" pitchFamily="18" charset="0"/>
              </a:rPr>
              <a:t>vil</a:t>
            </a:r>
            <a:r>
              <a:rPr lang="en-US" altLang="da-DK" dirty="0">
                <a:latin typeface="Times New Roman" panose="02020603050405020304" pitchFamily="18" charset="0"/>
                <a:cs typeface="Times New Roman" panose="02020603050405020304" pitchFamily="18" charset="0"/>
              </a:rPr>
              <a:t> lave </a:t>
            </a:r>
            <a:r>
              <a:rPr lang="en-US" altLang="da-DK" dirty="0" err="1">
                <a:latin typeface="Times New Roman" panose="02020603050405020304" pitchFamily="18" charset="0"/>
                <a:cs typeface="Times New Roman" panose="02020603050405020304" pitchFamily="18" charset="0"/>
              </a:rPr>
              <a:t>en</a:t>
            </a:r>
            <a:r>
              <a:rPr lang="en-US" altLang="da-DK" dirty="0">
                <a:latin typeface="Times New Roman" panose="02020603050405020304" pitchFamily="18" charset="0"/>
                <a:cs typeface="Times New Roman" panose="02020603050405020304" pitchFamily="18" charset="0"/>
              </a:rPr>
              <a:t> </a:t>
            </a:r>
            <a:r>
              <a:rPr lang="en-US" altLang="da-DK" dirty="0" err="1">
                <a:latin typeface="Times New Roman" panose="02020603050405020304" pitchFamily="18" charset="0"/>
                <a:cs typeface="Times New Roman" panose="02020603050405020304" pitchFamily="18" charset="0"/>
              </a:rPr>
              <a:t>omstilling</a:t>
            </a:r>
            <a:r>
              <a:rPr lang="en-US" altLang="da-DK" dirty="0">
                <a:latin typeface="Times New Roman" panose="02020603050405020304" pitchFamily="18" charset="0"/>
                <a:cs typeface="Times New Roman" panose="02020603050405020304" pitchFamily="18" charset="0"/>
              </a:rPr>
              <a:t>?</a:t>
            </a:r>
          </a:p>
          <a:p>
            <a:r>
              <a:rPr lang="en-US" dirty="0">
                <a:solidFill>
                  <a:srgbClr val="000000"/>
                </a:solidFill>
                <a:latin typeface="Times New Roman" panose="02020603050405020304" pitchFamily="18" charset="0"/>
                <a:cs typeface="Times New Roman" panose="02020603050405020304" pitchFamily="18" charset="0"/>
              </a:rPr>
              <a:t>	</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i="1" dirty="0" err="1">
                <a:solidFill>
                  <a:srgbClr val="666666"/>
                </a:solidFill>
                <a:latin typeface="Times New Roman" panose="02020603050405020304" pitchFamily="18" charset="0"/>
                <a:cs typeface="Times New Roman" panose="02020603050405020304" pitchFamily="18" charset="0"/>
              </a:rPr>
              <a:t>Krydset</a:t>
            </a:r>
            <a:r>
              <a:rPr lang="en-US" altLang="da-DK" sz="1400" i="1" dirty="0">
                <a:solidFill>
                  <a:srgbClr val="666666"/>
                </a:solidFill>
                <a:latin typeface="Times New Roman" panose="02020603050405020304" pitchFamily="18" charset="0"/>
                <a:cs typeface="Times New Roman" panose="02020603050405020304" pitchFamily="18" charset="0"/>
              </a:rPr>
              <a:t> med: </a:t>
            </a:r>
            <a:r>
              <a:rPr lang="en-US" altLang="da-DK" sz="1400" dirty="0" err="1">
                <a:solidFill>
                  <a:srgbClr val="666666"/>
                </a:solidFill>
                <a:latin typeface="Times New Roman" panose="02020603050405020304" pitchFamily="18" charset="0"/>
                <a:cs typeface="Times New Roman" panose="02020603050405020304" pitchFamily="18" charset="0"/>
              </a:rPr>
              <a:t>Hvor</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længe</a:t>
            </a:r>
            <a:r>
              <a:rPr lang="en-US" altLang="da-DK" sz="1400" dirty="0">
                <a:solidFill>
                  <a:srgbClr val="666666"/>
                </a:solidFill>
                <a:latin typeface="Times New Roman" panose="02020603050405020304" pitchFamily="18" charset="0"/>
                <a:cs typeface="Times New Roman" panose="02020603050405020304" pitchFamily="18" charset="0"/>
              </a:rPr>
              <a:t> </a:t>
            </a:r>
            <a:r>
              <a:rPr lang="en-US" altLang="da-DK" sz="1400" dirty="0" err="1">
                <a:solidFill>
                  <a:srgbClr val="666666"/>
                </a:solidFill>
                <a:latin typeface="Times New Roman" panose="02020603050405020304" pitchFamily="18" charset="0"/>
                <a:cs typeface="Times New Roman" panose="02020603050405020304" pitchFamily="18" charset="0"/>
              </a:rPr>
              <a:t>har</a:t>
            </a:r>
            <a:r>
              <a:rPr lang="en-US" altLang="da-DK" sz="1400" dirty="0">
                <a:solidFill>
                  <a:srgbClr val="666666"/>
                </a:solidFill>
                <a:latin typeface="Times New Roman" panose="02020603050405020304" pitchFamily="18" charset="0"/>
                <a:cs typeface="Times New Roman" panose="02020603050405020304" pitchFamily="18" charset="0"/>
              </a:rPr>
              <a:t> du </a:t>
            </a:r>
            <a:r>
              <a:rPr lang="en-US" altLang="da-DK" sz="1400" dirty="0" err="1">
                <a:solidFill>
                  <a:srgbClr val="666666"/>
                </a:solidFill>
                <a:latin typeface="Times New Roman" panose="02020603050405020304" pitchFamily="18" charset="0"/>
                <a:cs typeface="Times New Roman" panose="02020603050405020304" pitchFamily="18" charset="0"/>
              </a:rPr>
              <a:t>været</a:t>
            </a:r>
            <a:r>
              <a:rPr lang="en-US" altLang="da-DK" sz="1400" dirty="0">
                <a:solidFill>
                  <a:srgbClr val="666666"/>
                </a:solidFill>
                <a:latin typeface="Times New Roman" panose="02020603050405020304" pitchFamily="18" charset="0"/>
                <a:cs typeface="Times New Roman" panose="02020603050405020304" pitchFamily="18" charset="0"/>
              </a:rPr>
              <a:t> agent </a:t>
            </a:r>
            <a:r>
              <a:rPr lang="en-US" altLang="da-DK" sz="1400" dirty="0" err="1">
                <a:solidFill>
                  <a:srgbClr val="666666"/>
                </a:solidFill>
                <a:latin typeface="Times New Roman" panose="02020603050405020304" pitchFamily="18" charset="0"/>
                <a:cs typeface="Times New Roman" panose="02020603050405020304" pitchFamily="18" charset="0"/>
              </a:rPr>
              <a:t>i</a:t>
            </a:r>
            <a:r>
              <a:rPr lang="en-US" altLang="da-DK" sz="1400" dirty="0">
                <a:solidFill>
                  <a:srgbClr val="666666"/>
                </a:solidFill>
                <a:latin typeface="Times New Roman" panose="02020603050405020304" pitchFamily="18" charset="0"/>
                <a:cs typeface="Times New Roman" panose="02020603050405020304" pitchFamily="18" charset="0"/>
              </a:rPr>
              <a:t> DDH?</a:t>
            </a:r>
            <a:endParaRPr lang="en-US" altLang="da-DK" sz="1400" dirty="0">
              <a:latin typeface="Times New Roman" panose="02020603050405020304" pitchFamily="18" charset="0"/>
              <a:cs typeface="Times New Roman" panose="02020603050405020304" pitchFamily="18" charset="0"/>
            </a:endParaRPr>
          </a:p>
        </p:txBody>
      </p:sp>
      <p:sp>
        <p:nvSpPr>
          <p:cNvPr id="8" name="Rektangel 7"/>
          <p:cNvSpPr/>
          <p:nvPr/>
        </p:nvSpPr>
        <p:spPr>
          <a:xfrm>
            <a:off x="7715966" y="1018173"/>
            <a:ext cx="4238610" cy="4247317"/>
          </a:xfrm>
          <a:prstGeom prst="rect">
            <a:avLst/>
          </a:prstGeom>
        </p:spPr>
        <p:txBody>
          <a:bodyPr wrap="square">
            <a:spAutoFit/>
          </a:bodyPr>
          <a:lstStyle/>
          <a:p>
            <a:pPr marL="742950" lvl="1" indent="-285750">
              <a:buFont typeface="Arial" panose="020B0604020202020204" pitchFamily="34" charset="0"/>
              <a:buChar char="•"/>
            </a:pPr>
            <a:r>
              <a:rPr lang="da-DK" dirty="0"/>
              <a:t>Mange agenter prøver at hjælpe borgeren selv før de stiller om, ifølge dem selv. </a:t>
            </a:r>
          </a:p>
          <a:p>
            <a:pPr marL="742950" lvl="1" indent="-285750">
              <a:buFont typeface="Arial" panose="020B0604020202020204" pitchFamily="34" charset="0"/>
              <a:buChar char="•"/>
            </a:pPr>
            <a:r>
              <a:rPr lang="da-DK" i="1" dirty="0"/>
              <a:t>”Mange borgere vil tale med en specifik medarbejder.  Da de ikke ved at det er DDH de ringer til.” – agent</a:t>
            </a:r>
          </a:p>
          <a:p>
            <a:pPr marL="742950" lvl="1" indent="-285750">
              <a:buFont typeface="Arial" panose="020B0604020202020204" pitchFamily="34" charset="0"/>
              <a:buChar char="•"/>
            </a:pPr>
            <a:r>
              <a:rPr lang="da-DK" b="1" dirty="0">
                <a:latin typeface="Times New Roman" panose="02020603050405020304" pitchFamily="18" charset="0"/>
                <a:cs typeface="Times New Roman" panose="02020603050405020304" pitchFamily="18" charset="0"/>
              </a:rPr>
              <a:t>Hvad gør vi fremadrettet:  </a:t>
            </a:r>
            <a:r>
              <a:rPr lang="da-DK" dirty="0">
                <a:latin typeface="Times New Roman" panose="02020603050405020304" pitchFamily="18" charset="0"/>
                <a:cs typeface="Times New Roman" panose="02020603050405020304" pitchFamily="18" charset="0"/>
              </a:rPr>
              <a:t>Fokus på at agenten godt både kan lave en omstilling og  en god </a:t>
            </a:r>
            <a:r>
              <a:rPr lang="da-DK" dirty="0" err="1">
                <a:latin typeface="Times New Roman" panose="02020603050405020304" pitchFamily="18" charset="0"/>
                <a:cs typeface="Times New Roman" panose="02020603050405020304" pitchFamily="18" charset="0"/>
              </a:rPr>
              <a:t>borgerservice</a:t>
            </a:r>
            <a:r>
              <a:rPr lang="da-DK" dirty="0">
                <a:latin typeface="Times New Roman" panose="02020603050405020304" pitchFamily="18" charset="0"/>
                <a:cs typeface="Times New Roman" panose="02020603050405020304" pitchFamily="18" charset="0"/>
              </a:rPr>
              <a:t> samtidig. Det belyser vi i e-lærings forløbet. Vi belyser det også med en udvikling af statistikken, så vi kan se forskel på varme og kolde omstillinger.  </a:t>
            </a:r>
            <a:endParaRPr lang="da-DK" i="1" dirty="0"/>
          </a:p>
        </p:txBody>
      </p:sp>
      <p:sp>
        <p:nvSpPr>
          <p:cNvPr id="2" name="Ellipse 1">
            <a:extLst>
              <a:ext uri="{FF2B5EF4-FFF2-40B4-BE49-F238E27FC236}">
                <a16:creationId xmlns:a16="http://schemas.microsoft.com/office/drawing/2014/main" id="{31878D3F-AE46-1181-67AA-780DD774480D}"/>
              </a:ext>
            </a:extLst>
          </p:cNvPr>
          <p:cNvSpPr/>
          <p:nvPr/>
        </p:nvSpPr>
        <p:spPr>
          <a:xfrm>
            <a:off x="6096000" y="1816926"/>
            <a:ext cx="496093" cy="420238"/>
          </a:xfrm>
          <a:prstGeom prst="ellipse">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ln w="38100">
                <a:solidFill>
                  <a:schemeClr val="tx1"/>
                </a:solidFill>
              </a:ln>
            </a:endParaRPr>
          </a:p>
        </p:txBody>
      </p:sp>
      <p:sp>
        <p:nvSpPr>
          <p:cNvPr id="3" name="Ellipse 2">
            <a:extLst>
              <a:ext uri="{FF2B5EF4-FFF2-40B4-BE49-F238E27FC236}">
                <a16:creationId xmlns:a16="http://schemas.microsoft.com/office/drawing/2014/main" id="{7891C26E-2563-6297-BA7D-38A3ECDCD732}"/>
              </a:ext>
            </a:extLst>
          </p:cNvPr>
          <p:cNvSpPr/>
          <p:nvPr/>
        </p:nvSpPr>
        <p:spPr>
          <a:xfrm>
            <a:off x="2925008" y="1806136"/>
            <a:ext cx="3325091" cy="1896584"/>
          </a:xfrm>
          <a:prstGeom prst="ellipse">
            <a:avLst/>
          </a:prstGeom>
          <a:noFill/>
          <a:ln w="28575">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ln w="38100">
                <a:solidFill>
                  <a:schemeClr val="tx1"/>
                </a:solidFill>
              </a:ln>
            </a:endParaRPr>
          </a:p>
        </p:txBody>
      </p:sp>
      <p:sp>
        <p:nvSpPr>
          <p:cNvPr id="4" name="Ellipse 3">
            <a:extLst>
              <a:ext uri="{FF2B5EF4-FFF2-40B4-BE49-F238E27FC236}">
                <a16:creationId xmlns:a16="http://schemas.microsoft.com/office/drawing/2014/main" id="{4800BF15-E396-D9B2-25A5-CE55C83995AD}"/>
              </a:ext>
            </a:extLst>
          </p:cNvPr>
          <p:cNvSpPr/>
          <p:nvPr/>
        </p:nvSpPr>
        <p:spPr>
          <a:xfrm>
            <a:off x="3075709" y="3410750"/>
            <a:ext cx="4307468" cy="420238"/>
          </a:xfrm>
          <a:prstGeom prst="ellipse">
            <a:avLst/>
          </a:prstGeom>
          <a:noFill/>
          <a:ln w="28575">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ln w="38100">
                <a:solidFill>
                  <a:schemeClr val="tx1"/>
                </a:solidFill>
              </a:ln>
            </a:endParaRPr>
          </a:p>
        </p:txBody>
      </p:sp>
    </p:spTree>
    <p:extLst>
      <p:ext uri="{BB962C8B-B14F-4D97-AF65-F5344CB8AC3E}">
        <p14:creationId xmlns:p14="http://schemas.microsoft.com/office/powerpoint/2010/main" val="2367287087"/>
      </p:ext>
    </p:extLst>
  </p:cSld>
  <p:clrMapOvr>
    <a:masterClrMapping/>
  </p:clrMapOvr>
</p:sld>
</file>

<file path=ppt/theme/theme1.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224B8291D849F4459D7AB60B6E79C880" ma:contentTypeVersion="18" ma:contentTypeDescription="Opret et nyt dokument." ma:contentTypeScope="" ma:versionID="b98870e3c2029466ed803e67fc7dac51">
  <xsd:schema xmlns:xsd="http://www.w3.org/2001/XMLSchema" xmlns:xs="http://www.w3.org/2001/XMLSchema" xmlns:p="http://schemas.microsoft.com/office/2006/metadata/properties" xmlns:ns2="a408f06c-1694-489f-9cdc-5efa500d75a8" xmlns:ns3="31f27a57-5daa-4240-845d-578cc8bddeed" targetNamespace="http://schemas.microsoft.com/office/2006/metadata/properties" ma:root="true" ma:fieldsID="4be10ba7c7bccc95d23f79bc93418551" ns2:_="" ns3:_="">
    <xsd:import namespace="a408f06c-1694-489f-9cdc-5efa500d75a8"/>
    <xsd:import namespace="31f27a57-5daa-4240-845d-578cc8bddee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08f06c-1694-489f-9cdc-5efa500d75a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ledmærker" ma:readOnly="false" ma:fieldId="{5cf76f15-5ced-4ddc-b409-7134ff3c332f}" ma:taxonomyMulti="true" ma:sspId="3fe80aff-8094-4148-a725-0517f31fcd5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1f27a57-5daa-4240-845d-578cc8bddeed" elementFormDefault="qualified">
    <xsd:import namespace="http://schemas.microsoft.com/office/2006/documentManagement/types"/>
    <xsd:import namespace="http://schemas.microsoft.com/office/infopath/2007/PartnerControls"/>
    <xsd:element name="SharedWithUsers" ma:index="10"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t med detaljer" ma:internalName="SharedWithDetails" ma:readOnly="true">
      <xsd:simpleType>
        <xsd:restriction base="dms:Note">
          <xsd:maxLength value="255"/>
        </xsd:restriction>
      </xsd:simpleType>
    </xsd:element>
    <xsd:element name="TaxCatchAll" ma:index="23" nillable="true" ma:displayName="Taxonomy Catch All Column" ma:hidden="true" ma:list="{232aa115-c284-453e-8f37-5cfa47456063}" ma:internalName="TaxCatchAll" ma:showField="CatchAllData" ma:web="31f27a57-5daa-4240-845d-578cc8bddee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EAEAC56-0E53-474B-855C-EA75D428422E}">
  <ds:schemaRefs>
    <ds:schemaRef ds:uri="http://schemas.microsoft.com/sharepoint/v3/contenttype/forms"/>
  </ds:schemaRefs>
</ds:datastoreItem>
</file>

<file path=customXml/itemProps2.xml><?xml version="1.0" encoding="utf-8"?>
<ds:datastoreItem xmlns:ds="http://schemas.openxmlformats.org/officeDocument/2006/customXml" ds:itemID="{C1AA7830-B473-402C-B40C-94E4CEDF368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08f06c-1694-489f-9cdc-5efa500d75a8"/>
    <ds:schemaRef ds:uri="31f27a57-5daa-4240-845d-578cc8bddee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1294</TotalTime>
  <Words>1813</Words>
  <Application>Microsoft Office PowerPoint</Application>
  <PresentationFormat>Widescreen</PresentationFormat>
  <Paragraphs>96</Paragraphs>
  <Slides>10</Slides>
  <Notes>8</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10</vt:i4>
      </vt:variant>
    </vt:vector>
  </HeadingPairs>
  <TitlesOfParts>
    <vt:vector size="16" baseType="lpstr">
      <vt:lpstr>Arial</vt:lpstr>
      <vt:lpstr>Calibri</vt:lpstr>
      <vt:lpstr>Calibri Light</vt:lpstr>
      <vt:lpstr>Times New Roman</vt:lpstr>
      <vt:lpstr>Verdana</vt:lpstr>
      <vt:lpstr>Office-tema</vt:lpstr>
      <vt:lpstr> </vt:lpstr>
      <vt:lpstr>Formål:</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Company>Halsnæs Kommune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Anton Knudstrup Vest</dc:creator>
  <cp:lastModifiedBy>Torben Glock</cp:lastModifiedBy>
  <cp:revision>70</cp:revision>
  <dcterms:created xsi:type="dcterms:W3CDTF">2024-02-22T11:47:02Z</dcterms:created>
  <dcterms:modified xsi:type="dcterms:W3CDTF">2024-04-18T06:30:59Z</dcterms:modified>
</cp:coreProperties>
</file>