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</p:sldIdLst>
  <p:sldSz cx="18288000" cy="10287000"/>
  <p:notesSz cx="6858000" cy="9144000"/>
  <p:embeddedFontLst>
    <p:embeddedFont>
      <p:font typeface="Open Sans" panose="020B0606030504020204" pitchFamily="34" charset="0"/>
      <p:regular r:id="rId8"/>
      <p:bold r:id="rId9"/>
      <p:italic r:id="rId10"/>
      <p:boldItalic r:id="rId11"/>
    </p:embeddedFont>
    <p:embeddedFont>
      <p:font typeface="Open Sans Bold" panose="020B0806030504020204" charset="0"/>
      <p:regular r:id="rId12"/>
      <p:bold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84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48" autoAdjust="0"/>
  </p:normalViewPr>
  <p:slideViewPr>
    <p:cSldViewPr>
      <p:cViewPr varScale="1">
        <p:scale>
          <a:sx n="71" d="100"/>
          <a:sy n="71" d="100"/>
        </p:scale>
        <p:origin x="71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5.fntdata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ine Lucia Skødt Rasmussen" userId="0255a2f2-5c09-4919-b26a-430d73513640" providerId="ADAL" clId="{7E3DD0D9-D5B3-4532-95F0-9D29584E585B}"/>
    <pc:docChg chg="modSld">
      <pc:chgData name="Stine Lucia Skødt Rasmussen" userId="0255a2f2-5c09-4919-b26a-430d73513640" providerId="ADAL" clId="{7E3DD0D9-D5B3-4532-95F0-9D29584E585B}" dt="2024-06-03T07:41:16.140" v="3" actId="14100"/>
      <pc:docMkLst>
        <pc:docMk/>
      </pc:docMkLst>
      <pc:sldChg chg="modSp mod">
        <pc:chgData name="Stine Lucia Skødt Rasmussen" userId="0255a2f2-5c09-4919-b26a-430d73513640" providerId="ADAL" clId="{7E3DD0D9-D5B3-4532-95F0-9D29584E585B}" dt="2024-06-03T07:41:16.140" v="3" actId="14100"/>
        <pc:sldMkLst>
          <pc:docMk/>
          <pc:sldMk cId="0" sldId="257"/>
        </pc:sldMkLst>
        <pc:picChg chg="mod">
          <ac:chgData name="Stine Lucia Skødt Rasmussen" userId="0255a2f2-5c09-4919-b26a-430d73513640" providerId="ADAL" clId="{7E3DD0D9-D5B3-4532-95F0-9D29584E585B}" dt="2024-06-03T07:41:16.140" v="3" actId="14100"/>
          <ac:picMkLst>
            <pc:docMk/>
            <pc:sldMk cId="0" sldId="257"/>
            <ac:picMk id="18" creationId="{5789294A-AD49-CDBC-3EA3-0E96D5372BC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18.png"/><Relationship Id="rId18" Type="http://schemas.openxmlformats.org/officeDocument/2006/relationships/image" Target="../media/image23.svg"/><Relationship Id="rId3" Type="http://schemas.openxmlformats.org/officeDocument/2006/relationships/image" Target="../media/image10.png"/><Relationship Id="rId21" Type="http://schemas.openxmlformats.org/officeDocument/2006/relationships/image" Target="../media/image26.png"/><Relationship Id="rId7" Type="http://schemas.openxmlformats.org/officeDocument/2006/relationships/image" Target="../media/image14.png"/><Relationship Id="rId12" Type="http://schemas.openxmlformats.org/officeDocument/2006/relationships/image" Target="../media/image17.svg"/><Relationship Id="rId17" Type="http://schemas.openxmlformats.org/officeDocument/2006/relationships/image" Target="../media/image22.png"/><Relationship Id="rId2" Type="http://schemas.openxmlformats.org/officeDocument/2006/relationships/image" Target="../media/image2.png"/><Relationship Id="rId16" Type="http://schemas.openxmlformats.org/officeDocument/2006/relationships/image" Target="../media/image21.svg"/><Relationship Id="rId20" Type="http://schemas.openxmlformats.org/officeDocument/2006/relationships/image" Target="../media/image2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6.png"/><Relationship Id="rId24" Type="http://schemas.openxmlformats.org/officeDocument/2006/relationships/image" Target="../media/image29.svg"/><Relationship Id="rId5" Type="http://schemas.openxmlformats.org/officeDocument/2006/relationships/image" Target="../media/image12.png"/><Relationship Id="rId15" Type="http://schemas.openxmlformats.org/officeDocument/2006/relationships/image" Target="../media/image20.png"/><Relationship Id="rId23" Type="http://schemas.openxmlformats.org/officeDocument/2006/relationships/image" Target="../media/image28.png"/><Relationship Id="rId10" Type="http://schemas.openxmlformats.org/officeDocument/2006/relationships/image" Target="../media/image6.svg"/><Relationship Id="rId19" Type="http://schemas.openxmlformats.org/officeDocument/2006/relationships/image" Target="../media/image24.png"/><Relationship Id="rId4" Type="http://schemas.openxmlformats.org/officeDocument/2006/relationships/image" Target="../media/image11.svg"/><Relationship Id="rId9" Type="http://schemas.openxmlformats.org/officeDocument/2006/relationships/image" Target="../media/image5.png"/><Relationship Id="rId14" Type="http://schemas.openxmlformats.org/officeDocument/2006/relationships/image" Target="../media/image19.svg"/><Relationship Id="rId22" Type="http://schemas.openxmlformats.org/officeDocument/2006/relationships/image" Target="../media/image2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3" name="Freeform 3"/>
          <p:cNvSpPr/>
          <p:nvPr/>
        </p:nvSpPr>
        <p:spPr>
          <a:xfrm>
            <a:off x="1772148" y="1214108"/>
            <a:ext cx="9768851" cy="1098996"/>
          </a:xfrm>
          <a:custGeom>
            <a:avLst/>
            <a:gdLst/>
            <a:ahLst/>
            <a:cxnLst/>
            <a:rect l="l" t="t" r="r" b="b"/>
            <a:pathLst>
              <a:path w="9768851" h="1098996">
                <a:moveTo>
                  <a:pt x="0" y="0"/>
                </a:moveTo>
                <a:lnTo>
                  <a:pt x="9768852" y="0"/>
                </a:lnTo>
                <a:lnTo>
                  <a:pt x="9768852" y="1098996"/>
                </a:lnTo>
                <a:lnTo>
                  <a:pt x="0" y="109899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grpSp>
        <p:nvGrpSpPr>
          <p:cNvPr id="4" name="Group 4"/>
          <p:cNvGrpSpPr/>
          <p:nvPr/>
        </p:nvGrpSpPr>
        <p:grpSpPr>
          <a:xfrm>
            <a:off x="12361975" y="3424341"/>
            <a:ext cx="4684874" cy="3293657"/>
            <a:chOff x="0" y="-38100"/>
            <a:chExt cx="1233876" cy="86746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33876" cy="755858"/>
            </a:xfrm>
            <a:custGeom>
              <a:avLst/>
              <a:gdLst/>
              <a:ahLst/>
              <a:cxnLst/>
              <a:rect l="l" t="t" r="r" b="b"/>
              <a:pathLst>
                <a:path w="1233876" h="829365">
                  <a:moveTo>
                    <a:pt x="84279" y="0"/>
                  </a:moveTo>
                  <a:lnTo>
                    <a:pt x="1149597" y="0"/>
                  </a:lnTo>
                  <a:cubicBezTo>
                    <a:pt x="1196143" y="0"/>
                    <a:pt x="1233876" y="37733"/>
                    <a:pt x="1233876" y="84279"/>
                  </a:cubicBezTo>
                  <a:lnTo>
                    <a:pt x="1233876" y="745086"/>
                  </a:lnTo>
                  <a:cubicBezTo>
                    <a:pt x="1233876" y="767438"/>
                    <a:pt x="1224997" y="788875"/>
                    <a:pt x="1209192" y="804680"/>
                  </a:cubicBezTo>
                  <a:cubicBezTo>
                    <a:pt x="1193386" y="820486"/>
                    <a:pt x="1171949" y="829365"/>
                    <a:pt x="1149597" y="829365"/>
                  </a:cubicBezTo>
                  <a:lnTo>
                    <a:pt x="84279" y="829365"/>
                  </a:lnTo>
                  <a:cubicBezTo>
                    <a:pt x="37733" y="829365"/>
                    <a:pt x="0" y="791632"/>
                    <a:pt x="0" y="745086"/>
                  </a:cubicBezTo>
                  <a:lnTo>
                    <a:pt x="0" y="84279"/>
                  </a:lnTo>
                  <a:cubicBezTo>
                    <a:pt x="0" y="37733"/>
                    <a:pt x="37733" y="0"/>
                    <a:pt x="84279" y="0"/>
                  </a:cubicBezTo>
                  <a:close/>
                </a:path>
              </a:pathLst>
            </a:custGeom>
            <a:solidFill>
              <a:srgbClr val="DB0079"/>
            </a:solidFill>
          </p:spPr>
          <p:txBody>
            <a:bodyPr/>
            <a:lstStyle/>
            <a:p>
              <a:endParaRPr lang="da-DK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1233876" cy="8674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2659"/>
                </a:lnSpc>
              </a:pPr>
              <a:r>
                <a:rPr lang="en-US" sz="2000" dirty="0" err="1">
                  <a:solidFill>
                    <a:srgbClr val="FFFFFF"/>
                  </a:solidFill>
                  <a:latin typeface="Open Sans Bold"/>
                </a:rPr>
                <a:t>Fredag</a:t>
              </a:r>
              <a:r>
                <a:rPr lang="en-US" sz="2000" dirty="0">
                  <a:solidFill>
                    <a:srgbClr val="FFFFFF"/>
                  </a:solidFill>
                  <a:latin typeface="Open Sans Bold"/>
                </a:rPr>
                <a:t> 30. august</a:t>
              </a:r>
            </a:p>
            <a:p>
              <a:pPr>
                <a:lnSpc>
                  <a:spcPts val="2659"/>
                </a:lnSpc>
              </a:pP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•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Fokus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på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 innovations-,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erhvervs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-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og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kompetenceudvikling</a:t>
              </a:r>
              <a:endParaRPr lang="en-US" sz="2000" dirty="0">
                <a:solidFill>
                  <a:srgbClr val="FFFFFF"/>
                </a:solidFill>
                <a:latin typeface="Open Sans"/>
              </a:endParaRPr>
            </a:p>
            <a:p>
              <a:pPr>
                <a:lnSpc>
                  <a:spcPts val="2659"/>
                </a:lnSpc>
              </a:pP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•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Deltagere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: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Virksomheder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,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uddannelsesinstitutioner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,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beslutningstagere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og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offentligt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ansatte</a:t>
              </a:r>
              <a:endParaRPr lang="en-US" sz="2000" dirty="0">
                <a:solidFill>
                  <a:srgbClr val="FFFFFF"/>
                </a:solidFill>
                <a:latin typeface="Open Sans"/>
              </a:endParaRPr>
            </a:p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 lang="en-US" sz="1899" dirty="0">
                <a:solidFill>
                  <a:srgbClr val="FFFFFF"/>
                </a:solidFill>
                <a:latin typeface="Open Sans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2361975" y="6852169"/>
            <a:ext cx="4684874" cy="2134819"/>
            <a:chOff x="0" y="0"/>
            <a:chExt cx="1233876" cy="56225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233876" cy="562257"/>
            </a:xfrm>
            <a:custGeom>
              <a:avLst/>
              <a:gdLst/>
              <a:ahLst/>
              <a:cxnLst/>
              <a:rect l="l" t="t" r="r" b="b"/>
              <a:pathLst>
                <a:path w="1233876" h="562257">
                  <a:moveTo>
                    <a:pt x="84279" y="0"/>
                  </a:moveTo>
                  <a:lnTo>
                    <a:pt x="1149597" y="0"/>
                  </a:lnTo>
                  <a:cubicBezTo>
                    <a:pt x="1196143" y="0"/>
                    <a:pt x="1233876" y="37733"/>
                    <a:pt x="1233876" y="84279"/>
                  </a:cubicBezTo>
                  <a:lnTo>
                    <a:pt x="1233876" y="477978"/>
                  </a:lnTo>
                  <a:cubicBezTo>
                    <a:pt x="1233876" y="524524"/>
                    <a:pt x="1196143" y="562257"/>
                    <a:pt x="1149597" y="562257"/>
                  </a:cubicBezTo>
                  <a:lnTo>
                    <a:pt x="84279" y="562257"/>
                  </a:lnTo>
                  <a:cubicBezTo>
                    <a:pt x="37733" y="562257"/>
                    <a:pt x="0" y="524524"/>
                    <a:pt x="0" y="477978"/>
                  </a:cubicBezTo>
                  <a:lnTo>
                    <a:pt x="0" y="84279"/>
                  </a:lnTo>
                  <a:cubicBezTo>
                    <a:pt x="0" y="37733"/>
                    <a:pt x="37733" y="0"/>
                    <a:pt x="84279" y="0"/>
                  </a:cubicBezTo>
                  <a:close/>
                </a:path>
              </a:pathLst>
            </a:custGeom>
            <a:solidFill>
              <a:srgbClr val="1EA349"/>
            </a:solidFill>
          </p:spPr>
          <p:txBody>
            <a:bodyPr/>
            <a:lstStyle/>
            <a:p>
              <a:endParaRPr lang="da-DK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1233876" cy="6003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>
                <a:lnSpc>
                  <a:spcPts val="2659"/>
                </a:lnSpc>
              </a:pPr>
              <a:r>
                <a:rPr lang="en-US" sz="2000" dirty="0" err="1">
                  <a:solidFill>
                    <a:srgbClr val="FFFFFF"/>
                  </a:solidFill>
                  <a:latin typeface="Open Sans Bold"/>
                </a:rPr>
                <a:t>Lørdag</a:t>
              </a:r>
              <a:r>
                <a:rPr lang="en-US" sz="2000" dirty="0">
                  <a:solidFill>
                    <a:srgbClr val="FFFFFF"/>
                  </a:solidFill>
                  <a:latin typeface="Open Sans Bold"/>
                </a:rPr>
                <a:t> 31. august</a:t>
              </a:r>
            </a:p>
            <a:p>
              <a:pPr>
                <a:lnSpc>
                  <a:spcPts val="2659"/>
                </a:lnSpc>
              </a:pP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•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Fokus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på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sjov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og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 leg med AI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og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robotter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 for alle </a:t>
              </a:r>
            </a:p>
            <a:p>
              <a:pPr>
                <a:lnSpc>
                  <a:spcPts val="2659"/>
                </a:lnSpc>
              </a:pP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•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Deltagere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: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Virksomheder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og</a:t>
              </a:r>
              <a:r>
                <a:rPr lang="en-US" sz="2000" dirty="0">
                  <a:solidFill>
                    <a:srgbClr val="FFFFFF"/>
                  </a:solidFill>
                  <a:latin typeface="Open Sans"/>
                </a:rPr>
                <a:t> </a:t>
              </a:r>
              <a:r>
                <a:rPr lang="en-US" sz="2000" dirty="0" err="1">
                  <a:solidFill>
                    <a:srgbClr val="FFFFFF"/>
                  </a:solidFill>
                  <a:latin typeface="Open Sans"/>
                </a:rPr>
                <a:t>borgere</a:t>
              </a:r>
              <a:endParaRPr lang="en-US" sz="2000" dirty="0">
                <a:solidFill>
                  <a:srgbClr val="FFFFFF"/>
                </a:solidFill>
                <a:latin typeface="Open Sans"/>
              </a:endParaRPr>
            </a:p>
            <a:p>
              <a:pPr algn="ctr">
                <a:lnSpc>
                  <a:spcPts val="2659"/>
                </a:lnSpc>
              </a:pPr>
              <a:endParaRPr lang="en-US" sz="1899" dirty="0">
                <a:solidFill>
                  <a:srgbClr val="FFFFFF"/>
                </a:solidFill>
                <a:latin typeface="Open Sans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6278415" y="5492762"/>
            <a:ext cx="3232817" cy="3765538"/>
          </a:xfrm>
          <a:custGeom>
            <a:avLst/>
            <a:gdLst/>
            <a:ahLst/>
            <a:cxnLst/>
            <a:rect l="l" t="t" r="r" b="b"/>
            <a:pathLst>
              <a:path w="3232817" h="3765538">
                <a:moveTo>
                  <a:pt x="0" y="0"/>
                </a:moveTo>
                <a:lnTo>
                  <a:pt x="3232817" y="0"/>
                </a:lnTo>
                <a:lnTo>
                  <a:pt x="3232817" y="3765538"/>
                </a:lnTo>
                <a:lnTo>
                  <a:pt x="0" y="37655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>
          <a:xfrm>
            <a:off x="8690654" y="3434202"/>
            <a:ext cx="3104026" cy="3283796"/>
          </a:xfrm>
          <a:custGeom>
            <a:avLst/>
            <a:gdLst/>
            <a:ahLst/>
            <a:cxnLst/>
            <a:rect l="l" t="t" r="r" b="b"/>
            <a:pathLst>
              <a:path w="3104026" h="3283796">
                <a:moveTo>
                  <a:pt x="0" y="0"/>
                </a:moveTo>
                <a:lnTo>
                  <a:pt x="3104026" y="0"/>
                </a:lnTo>
                <a:lnTo>
                  <a:pt x="3104026" y="3283796"/>
                </a:lnTo>
                <a:lnTo>
                  <a:pt x="0" y="328379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12" name="TextBox 12"/>
          <p:cNvSpPr txBox="1"/>
          <p:nvPr/>
        </p:nvSpPr>
        <p:spPr>
          <a:xfrm>
            <a:off x="2010744" y="3845159"/>
            <a:ext cx="3823216" cy="54623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62"/>
              </a:lnSpc>
            </a:pPr>
            <a:r>
              <a:rPr lang="en-US" sz="3616" dirty="0">
                <a:solidFill>
                  <a:srgbClr val="3A84B0"/>
                </a:solidFill>
                <a:latin typeface="Open Sans Bold"/>
              </a:rPr>
              <a:t> Vi </a:t>
            </a:r>
            <a:r>
              <a:rPr lang="en-US" sz="3616" dirty="0" err="1">
                <a:solidFill>
                  <a:srgbClr val="3A84B0"/>
                </a:solidFill>
                <a:latin typeface="Open Sans Bold"/>
              </a:rPr>
              <a:t>gør</a:t>
            </a:r>
            <a:r>
              <a:rPr lang="en-US" sz="3616" dirty="0">
                <a:solidFill>
                  <a:srgbClr val="3A84B0"/>
                </a:solidFill>
                <a:latin typeface="Open Sans Bold"/>
              </a:rPr>
              <a:t> det </a:t>
            </a:r>
            <a:r>
              <a:rPr lang="en-US" sz="3616" dirty="0" err="1">
                <a:solidFill>
                  <a:srgbClr val="3A84B0"/>
                </a:solidFill>
                <a:latin typeface="Open Sans Bold"/>
              </a:rPr>
              <a:t>igen</a:t>
            </a:r>
            <a:r>
              <a:rPr lang="en-US" sz="3616" dirty="0">
                <a:solidFill>
                  <a:srgbClr val="3A84B0"/>
                </a:solidFill>
                <a:latin typeface="Open Sans Bold"/>
              </a:rPr>
              <a:t>! </a:t>
            </a:r>
          </a:p>
          <a:p>
            <a:pPr algn="ctr">
              <a:lnSpc>
                <a:spcPts val="2962"/>
              </a:lnSpc>
            </a:pPr>
            <a:endParaRPr lang="en-US" sz="3616" dirty="0">
              <a:solidFill>
                <a:srgbClr val="3A84B0"/>
              </a:solidFill>
              <a:latin typeface="Open Sans Bold"/>
            </a:endParaRPr>
          </a:p>
          <a:p>
            <a:pPr algn="ctr">
              <a:lnSpc>
                <a:spcPts val="2962"/>
              </a:lnSpc>
            </a:pPr>
            <a:r>
              <a:rPr lang="en-US" sz="2116" dirty="0" err="1">
                <a:solidFill>
                  <a:srgbClr val="000000"/>
                </a:solidFill>
                <a:latin typeface="Open Sans Bold"/>
              </a:rPr>
              <a:t>Kom</a:t>
            </a:r>
            <a:r>
              <a:rPr lang="en-US" sz="211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116" dirty="0" err="1">
                <a:solidFill>
                  <a:srgbClr val="000000"/>
                </a:solidFill>
                <a:latin typeface="Open Sans Bold"/>
              </a:rPr>
              <a:t>til</a:t>
            </a:r>
            <a:r>
              <a:rPr lang="en-US" sz="2116" dirty="0">
                <a:solidFill>
                  <a:srgbClr val="000000"/>
                </a:solidFill>
                <a:latin typeface="Open Sans Bold"/>
              </a:rPr>
              <a:t> to </a:t>
            </a:r>
            <a:r>
              <a:rPr lang="en-US" sz="2116" dirty="0" err="1">
                <a:solidFill>
                  <a:srgbClr val="000000"/>
                </a:solidFill>
                <a:latin typeface="Open Sans Bold"/>
              </a:rPr>
              <a:t>fantastiske</a:t>
            </a:r>
            <a:r>
              <a:rPr lang="en-US" sz="211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116" dirty="0" err="1">
                <a:solidFill>
                  <a:srgbClr val="000000"/>
                </a:solidFill>
                <a:latin typeface="Open Sans Bold"/>
              </a:rPr>
              <a:t>dage</a:t>
            </a:r>
            <a:r>
              <a:rPr lang="en-US" sz="2116" dirty="0">
                <a:solidFill>
                  <a:srgbClr val="000000"/>
                </a:solidFill>
                <a:latin typeface="Open Sans Bold"/>
              </a:rPr>
              <a:t>, </a:t>
            </a:r>
            <a:r>
              <a:rPr lang="en-US" sz="2116" dirty="0" err="1">
                <a:solidFill>
                  <a:srgbClr val="000000"/>
                </a:solidFill>
                <a:latin typeface="Open Sans Bold"/>
              </a:rPr>
              <a:t>hvor</a:t>
            </a:r>
            <a:r>
              <a:rPr lang="en-US" sz="2116" dirty="0">
                <a:solidFill>
                  <a:srgbClr val="000000"/>
                </a:solidFill>
                <a:latin typeface="Open Sans Bold"/>
              </a:rPr>
              <a:t> vi </a:t>
            </a:r>
            <a:r>
              <a:rPr lang="en-US" sz="2116" dirty="0" err="1">
                <a:solidFill>
                  <a:srgbClr val="000000"/>
                </a:solidFill>
                <a:latin typeface="Open Sans Bold"/>
              </a:rPr>
              <a:t>fylder</a:t>
            </a:r>
            <a:r>
              <a:rPr lang="en-US" sz="2116" dirty="0">
                <a:solidFill>
                  <a:srgbClr val="000000"/>
                </a:solidFill>
                <a:latin typeface="Open Sans Bold"/>
              </a:rPr>
              <a:t> Dokk1 med alt </a:t>
            </a:r>
            <a:r>
              <a:rPr lang="en-US" sz="2116" dirty="0" err="1">
                <a:solidFill>
                  <a:srgbClr val="000000"/>
                </a:solidFill>
                <a:latin typeface="Open Sans Bold"/>
              </a:rPr>
              <a:t>fra</a:t>
            </a:r>
            <a:r>
              <a:rPr lang="en-US" sz="211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116" dirty="0" err="1">
                <a:solidFill>
                  <a:srgbClr val="000000"/>
                </a:solidFill>
                <a:latin typeface="Open Sans Bold"/>
              </a:rPr>
              <a:t>robotter</a:t>
            </a:r>
            <a:r>
              <a:rPr lang="en-US" sz="2116" dirty="0">
                <a:solidFill>
                  <a:srgbClr val="000000"/>
                </a:solidFill>
                <a:latin typeface="Open Sans Bold"/>
              </a:rPr>
              <a:t>, droner, AI-</a:t>
            </a:r>
            <a:r>
              <a:rPr lang="en-US" sz="2116" dirty="0" err="1">
                <a:solidFill>
                  <a:srgbClr val="000000"/>
                </a:solidFill>
                <a:latin typeface="Open Sans Bold"/>
              </a:rPr>
              <a:t>løsninger</a:t>
            </a:r>
            <a:r>
              <a:rPr lang="en-US" sz="2116" dirty="0">
                <a:solidFill>
                  <a:srgbClr val="000000"/>
                </a:solidFill>
                <a:latin typeface="Open Sans Bold"/>
              </a:rPr>
              <a:t>, talks, </a:t>
            </a:r>
            <a:r>
              <a:rPr lang="en-US" sz="2116" dirty="0" err="1">
                <a:solidFill>
                  <a:srgbClr val="000000"/>
                </a:solidFill>
                <a:latin typeface="Open Sans Bold"/>
              </a:rPr>
              <a:t>debatter</a:t>
            </a:r>
            <a:r>
              <a:rPr lang="en-US" sz="211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116" dirty="0" err="1">
                <a:solidFill>
                  <a:srgbClr val="000000"/>
                </a:solidFill>
                <a:latin typeface="Open Sans Bold"/>
              </a:rPr>
              <a:t>til</a:t>
            </a:r>
            <a:r>
              <a:rPr lang="en-US" sz="2116" dirty="0">
                <a:solidFill>
                  <a:srgbClr val="000000"/>
                </a:solidFill>
                <a:latin typeface="Open Sans Bold"/>
              </a:rPr>
              <a:t> workshops </a:t>
            </a:r>
          </a:p>
          <a:p>
            <a:pPr algn="ctr">
              <a:lnSpc>
                <a:spcPts val="2682"/>
              </a:lnSpc>
            </a:pPr>
            <a:endParaRPr lang="en-US" sz="2116" dirty="0">
              <a:solidFill>
                <a:srgbClr val="000000"/>
              </a:solidFill>
              <a:latin typeface="Open Sans Bold"/>
            </a:endParaRPr>
          </a:p>
          <a:p>
            <a:pPr algn="ctr">
              <a:lnSpc>
                <a:spcPts val="2682"/>
              </a:lnSpc>
            </a:pPr>
            <a:r>
              <a:rPr lang="en-US" sz="1916" dirty="0">
                <a:solidFill>
                  <a:srgbClr val="000000"/>
                </a:solidFill>
                <a:latin typeface="Open Sans Bold"/>
              </a:rPr>
              <a:t>- alt </a:t>
            </a:r>
            <a:r>
              <a:rPr lang="en-US" sz="1916" dirty="0" err="1">
                <a:solidFill>
                  <a:srgbClr val="000000"/>
                </a:solidFill>
                <a:latin typeface="Open Sans Bold"/>
              </a:rPr>
              <a:t>sammen</a:t>
            </a:r>
            <a:r>
              <a:rPr lang="en-US" sz="1916" dirty="0">
                <a:solidFill>
                  <a:srgbClr val="000000"/>
                </a:solidFill>
                <a:latin typeface="Open Sans Bold"/>
              </a:rPr>
              <a:t> med </a:t>
            </a:r>
            <a:r>
              <a:rPr lang="en-US" sz="1916" dirty="0" err="1">
                <a:solidFill>
                  <a:srgbClr val="000000"/>
                </a:solidFill>
                <a:latin typeface="Open Sans Bold"/>
              </a:rPr>
              <a:t>fokus</a:t>
            </a:r>
            <a:r>
              <a:rPr lang="en-US" sz="191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1916" dirty="0" err="1">
                <a:solidFill>
                  <a:srgbClr val="000000"/>
                </a:solidFill>
                <a:latin typeface="Open Sans Bold"/>
              </a:rPr>
              <a:t>på</a:t>
            </a:r>
            <a:r>
              <a:rPr lang="en-US" sz="1916" dirty="0">
                <a:solidFill>
                  <a:srgbClr val="000000"/>
                </a:solidFill>
                <a:latin typeface="Open Sans Bold"/>
              </a:rPr>
              <a:t>, </a:t>
            </a:r>
            <a:r>
              <a:rPr lang="en-US" sz="1916" dirty="0" err="1">
                <a:solidFill>
                  <a:srgbClr val="000000"/>
                </a:solidFill>
                <a:latin typeface="Open Sans Bold"/>
              </a:rPr>
              <a:t>hvordan</a:t>
            </a:r>
            <a:r>
              <a:rPr lang="en-US" sz="191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1916" dirty="0" err="1">
                <a:solidFill>
                  <a:srgbClr val="000000"/>
                </a:solidFill>
                <a:latin typeface="Open Sans Bold"/>
              </a:rPr>
              <a:t>teknologi</a:t>
            </a:r>
            <a:r>
              <a:rPr lang="en-US" sz="1916" dirty="0">
                <a:solidFill>
                  <a:srgbClr val="000000"/>
                </a:solidFill>
                <a:latin typeface="Open Sans Bold"/>
              </a:rPr>
              <a:t> nu </a:t>
            </a:r>
            <a:r>
              <a:rPr lang="en-US" sz="1916" dirty="0" err="1">
                <a:solidFill>
                  <a:srgbClr val="000000"/>
                </a:solidFill>
                <a:latin typeface="Open Sans Bold"/>
              </a:rPr>
              <a:t>og</a:t>
            </a:r>
            <a:r>
              <a:rPr lang="en-US" sz="191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1916" dirty="0" err="1">
                <a:solidFill>
                  <a:srgbClr val="000000"/>
                </a:solidFill>
                <a:latin typeface="Open Sans Bold"/>
              </a:rPr>
              <a:t>i</a:t>
            </a:r>
            <a:r>
              <a:rPr lang="en-US" sz="191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1916" dirty="0" err="1">
                <a:solidFill>
                  <a:srgbClr val="000000"/>
                </a:solidFill>
                <a:latin typeface="Open Sans Bold"/>
              </a:rPr>
              <a:t>fremtiden</a:t>
            </a:r>
            <a:r>
              <a:rPr lang="en-US" sz="191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1916" dirty="0" err="1">
                <a:solidFill>
                  <a:srgbClr val="000000"/>
                </a:solidFill>
                <a:latin typeface="Open Sans Bold"/>
              </a:rPr>
              <a:t>kan</a:t>
            </a:r>
            <a:r>
              <a:rPr lang="en-US" sz="191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1916" dirty="0" err="1">
                <a:solidFill>
                  <a:srgbClr val="000000"/>
                </a:solidFill>
                <a:latin typeface="Open Sans Bold"/>
              </a:rPr>
              <a:t>bidrage</a:t>
            </a:r>
            <a:r>
              <a:rPr lang="en-US" sz="191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1916" dirty="0" err="1">
                <a:solidFill>
                  <a:srgbClr val="000000"/>
                </a:solidFill>
                <a:latin typeface="Open Sans Bold"/>
              </a:rPr>
              <a:t>til</a:t>
            </a:r>
            <a:r>
              <a:rPr lang="en-US" sz="191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1916" dirty="0" err="1">
                <a:solidFill>
                  <a:srgbClr val="000000"/>
                </a:solidFill>
                <a:latin typeface="Open Sans Bold"/>
              </a:rPr>
              <a:t>løsning</a:t>
            </a:r>
            <a:r>
              <a:rPr lang="en-US" sz="191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1916" dirty="0" err="1">
                <a:solidFill>
                  <a:srgbClr val="000000"/>
                </a:solidFill>
                <a:latin typeface="Open Sans Bold"/>
              </a:rPr>
              <a:t>af</a:t>
            </a:r>
            <a:r>
              <a:rPr lang="en-US" sz="191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1916" dirty="0" err="1">
                <a:solidFill>
                  <a:srgbClr val="000000"/>
                </a:solidFill>
                <a:latin typeface="Open Sans Bold"/>
              </a:rPr>
              <a:t>vores</a:t>
            </a:r>
            <a:r>
              <a:rPr lang="en-US" sz="1916" dirty="0">
                <a:solidFill>
                  <a:srgbClr val="000000"/>
                </a:solidFill>
                <a:latin typeface="Open Sans Bold"/>
              </a:rPr>
              <a:t> store </a:t>
            </a:r>
            <a:r>
              <a:rPr lang="en-US" sz="1916" dirty="0" err="1">
                <a:solidFill>
                  <a:srgbClr val="000000"/>
                </a:solidFill>
                <a:latin typeface="Open Sans Bold"/>
              </a:rPr>
              <a:t>samfundsproblemer</a:t>
            </a:r>
            <a:r>
              <a:rPr lang="en-US" sz="1916" dirty="0">
                <a:solidFill>
                  <a:srgbClr val="000000"/>
                </a:solidFill>
                <a:latin typeface="Open Sans Bold"/>
              </a:rPr>
              <a:t>.</a:t>
            </a:r>
          </a:p>
          <a:p>
            <a:pPr algn="ctr">
              <a:lnSpc>
                <a:spcPts val="4936"/>
              </a:lnSpc>
            </a:pPr>
            <a:endParaRPr lang="en-US" sz="1916" dirty="0">
              <a:solidFill>
                <a:srgbClr val="000000"/>
              </a:solidFill>
              <a:latin typeface="Open Sans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828218" y="2406914"/>
            <a:ext cx="13718679" cy="8871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5199" dirty="0" err="1">
                <a:solidFill>
                  <a:srgbClr val="000000"/>
                </a:solidFill>
                <a:latin typeface="Open Sans Bold"/>
              </a:rPr>
              <a:t>indtager</a:t>
            </a:r>
            <a:r>
              <a:rPr lang="en-US" sz="5199" dirty="0">
                <a:solidFill>
                  <a:srgbClr val="000000"/>
                </a:solidFill>
                <a:latin typeface="Open Sans Bold"/>
              </a:rPr>
              <a:t> Dokk1 30. </a:t>
            </a:r>
            <a:r>
              <a:rPr lang="en-US" sz="5199" dirty="0" err="1">
                <a:solidFill>
                  <a:srgbClr val="000000"/>
                </a:solidFill>
                <a:latin typeface="Open Sans Bold"/>
              </a:rPr>
              <a:t>og</a:t>
            </a:r>
            <a:r>
              <a:rPr lang="en-US" sz="5199" dirty="0">
                <a:solidFill>
                  <a:srgbClr val="000000"/>
                </a:solidFill>
                <a:latin typeface="Open Sans Bold"/>
              </a:rPr>
              <a:t> 31. August 2024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4" name="TextBox 4"/>
          <p:cNvSpPr txBox="1"/>
          <p:nvPr/>
        </p:nvSpPr>
        <p:spPr>
          <a:xfrm>
            <a:off x="1614643" y="1402017"/>
            <a:ext cx="15167138" cy="880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40"/>
              </a:lnSpc>
            </a:pPr>
            <a:r>
              <a:rPr lang="en-US" sz="5100">
                <a:solidFill>
                  <a:srgbClr val="000000"/>
                </a:solidFill>
                <a:latin typeface="Open Sans Bold"/>
              </a:rPr>
              <a:t>Recap af 2023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152868" y="3257416"/>
            <a:ext cx="3570187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DB0079"/>
                </a:solidFill>
                <a:latin typeface="Open Sans Bold"/>
              </a:rPr>
              <a:t>11.500 </a:t>
            </a:r>
            <a:r>
              <a:rPr lang="en-US" sz="3000" dirty="0" err="1">
                <a:solidFill>
                  <a:srgbClr val="DB0079"/>
                </a:solidFill>
                <a:latin typeface="Open Sans Bold"/>
              </a:rPr>
              <a:t>besøgende</a:t>
            </a:r>
            <a:endParaRPr lang="en-US" sz="3000" dirty="0">
              <a:solidFill>
                <a:srgbClr val="DB0079"/>
              </a:solidFill>
              <a:latin typeface="Open Sans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370017" y="5381629"/>
            <a:ext cx="2908697" cy="10161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60"/>
              </a:lnSpc>
              <a:spcBef>
                <a:spcPct val="0"/>
              </a:spcBef>
            </a:pPr>
            <a:r>
              <a:rPr lang="en-US" sz="2900" dirty="0">
                <a:solidFill>
                  <a:srgbClr val="1EA349"/>
                </a:solidFill>
                <a:latin typeface="Open Sans Bold"/>
              </a:rPr>
              <a:t>50 </a:t>
            </a:r>
            <a:r>
              <a:rPr lang="en-US" sz="2900" dirty="0" err="1">
                <a:solidFill>
                  <a:srgbClr val="1EA349"/>
                </a:solidFill>
                <a:latin typeface="Open Sans Bold"/>
              </a:rPr>
              <a:t>talere</a:t>
            </a:r>
            <a:r>
              <a:rPr lang="en-US" sz="2900" dirty="0">
                <a:solidFill>
                  <a:srgbClr val="1EA349"/>
                </a:solidFill>
                <a:latin typeface="Open Sans Bold"/>
              </a:rPr>
              <a:t> </a:t>
            </a:r>
            <a:r>
              <a:rPr lang="en-US" sz="2900" dirty="0" err="1">
                <a:solidFill>
                  <a:srgbClr val="1EA349"/>
                </a:solidFill>
                <a:latin typeface="Open Sans Bold"/>
              </a:rPr>
              <a:t>fra</a:t>
            </a:r>
            <a:r>
              <a:rPr lang="en-US" sz="2900" dirty="0">
                <a:solidFill>
                  <a:srgbClr val="1EA349"/>
                </a:solidFill>
                <a:latin typeface="Open Sans Bold"/>
              </a:rPr>
              <a:t> </a:t>
            </a:r>
            <a:r>
              <a:rPr lang="en-US" sz="2900" dirty="0" err="1">
                <a:solidFill>
                  <a:srgbClr val="1EA349"/>
                </a:solidFill>
                <a:latin typeface="Open Sans Bold"/>
              </a:rPr>
              <a:t>ind</a:t>
            </a:r>
            <a:r>
              <a:rPr lang="en-US" sz="2900" dirty="0">
                <a:solidFill>
                  <a:srgbClr val="1EA349"/>
                </a:solidFill>
                <a:latin typeface="Open Sans Bold"/>
              </a:rPr>
              <a:t>- </a:t>
            </a:r>
            <a:r>
              <a:rPr lang="en-US" sz="2900" dirty="0" err="1">
                <a:solidFill>
                  <a:srgbClr val="1EA349"/>
                </a:solidFill>
                <a:latin typeface="Open Sans Bold"/>
              </a:rPr>
              <a:t>og</a:t>
            </a:r>
            <a:r>
              <a:rPr lang="en-US" sz="2900" dirty="0">
                <a:solidFill>
                  <a:srgbClr val="1EA349"/>
                </a:solidFill>
                <a:latin typeface="Open Sans Bold"/>
              </a:rPr>
              <a:t> </a:t>
            </a:r>
            <a:r>
              <a:rPr lang="en-US" sz="2900" dirty="0" err="1">
                <a:solidFill>
                  <a:srgbClr val="1EA349"/>
                </a:solidFill>
                <a:latin typeface="Open Sans Bold"/>
              </a:rPr>
              <a:t>udland</a:t>
            </a:r>
            <a:endParaRPr lang="en-US" sz="2900" dirty="0">
              <a:solidFill>
                <a:srgbClr val="1EA349"/>
              </a:solidFill>
              <a:latin typeface="Open Sans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370066" y="7556095"/>
            <a:ext cx="2908895" cy="497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60"/>
              </a:lnSpc>
              <a:spcBef>
                <a:spcPct val="0"/>
              </a:spcBef>
            </a:pPr>
            <a:r>
              <a:rPr lang="en-US" sz="2900" dirty="0">
                <a:solidFill>
                  <a:srgbClr val="3A84B0"/>
                </a:solidFill>
                <a:latin typeface="Open Sans Bold"/>
              </a:rPr>
              <a:t>6 masterclasses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404446" y="3207163"/>
            <a:ext cx="2608163" cy="10161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60"/>
              </a:lnSpc>
              <a:spcBef>
                <a:spcPct val="0"/>
              </a:spcBef>
            </a:pPr>
            <a:r>
              <a:rPr lang="en-US" sz="2900" dirty="0" err="1">
                <a:solidFill>
                  <a:srgbClr val="1EA349"/>
                </a:solidFill>
                <a:latin typeface="Open Sans Bold"/>
              </a:rPr>
              <a:t>Omtale</a:t>
            </a:r>
            <a:r>
              <a:rPr lang="en-US" sz="2900" dirty="0">
                <a:solidFill>
                  <a:srgbClr val="1EA349"/>
                </a:solidFill>
                <a:latin typeface="Open Sans Bold"/>
              </a:rPr>
              <a:t> </a:t>
            </a:r>
            <a:r>
              <a:rPr lang="en-US" sz="2900" dirty="0" err="1">
                <a:solidFill>
                  <a:srgbClr val="1EA349"/>
                </a:solidFill>
                <a:latin typeface="Open Sans Bold"/>
              </a:rPr>
              <a:t>på</a:t>
            </a:r>
            <a:r>
              <a:rPr lang="en-US" sz="2900" dirty="0">
                <a:solidFill>
                  <a:srgbClr val="1EA349"/>
                </a:solidFill>
                <a:latin typeface="Open Sans Bold"/>
              </a:rPr>
              <a:t> national TV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404445" y="5356503"/>
            <a:ext cx="2477131" cy="4903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60"/>
              </a:lnSpc>
              <a:spcBef>
                <a:spcPct val="0"/>
              </a:spcBef>
            </a:pPr>
            <a:r>
              <a:rPr lang="en-US" sz="2900" dirty="0">
                <a:solidFill>
                  <a:srgbClr val="3A84B0"/>
                </a:solidFill>
                <a:latin typeface="Open Sans Bold"/>
              </a:rPr>
              <a:t>25 </a:t>
            </a:r>
            <a:r>
              <a:rPr lang="en-US" sz="2900" dirty="0" err="1">
                <a:solidFill>
                  <a:srgbClr val="3A84B0"/>
                </a:solidFill>
                <a:latin typeface="Open Sans Bold"/>
              </a:rPr>
              <a:t>udstillere</a:t>
            </a:r>
            <a:endParaRPr lang="en-US" sz="2900" dirty="0">
              <a:solidFill>
                <a:srgbClr val="3A84B0"/>
              </a:solidFill>
              <a:latin typeface="Open San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404446" y="7530969"/>
            <a:ext cx="3501554" cy="15418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60"/>
              </a:lnSpc>
              <a:spcBef>
                <a:spcPct val="0"/>
              </a:spcBef>
            </a:pPr>
            <a:r>
              <a:rPr lang="en-US" sz="2900" dirty="0" err="1">
                <a:solidFill>
                  <a:srgbClr val="DB0079"/>
                </a:solidFill>
                <a:latin typeface="Open Sans Bold"/>
              </a:rPr>
              <a:t>Borgmester</a:t>
            </a:r>
            <a:r>
              <a:rPr lang="en-US" sz="2900" dirty="0">
                <a:solidFill>
                  <a:srgbClr val="DB0079"/>
                </a:solidFill>
                <a:latin typeface="Open Sans Bold"/>
              </a:rPr>
              <a:t> Jacob </a:t>
            </a:r>
            <a:r>
              <a:rPr lang="en-US" sz="2900" dirty="0" err="1">
                <a:solidFill>
                  <a:srgbClr val="DB0079"/>
                </a:solidFill>
                <a:latin typeface="Open Sans Bold"/>
              </a:rPr>
              <a:t>Bundsgaard</a:t>
            </a:r>
            <a:r>
              <a:rPr lang="en-US" sz="2900" dirty="0">
                <a:solidFill>
                  <a:srgbClr val="DB0079"/>
                </a:solidFill>
                <a:latin typeface="Open Sans Bold"/>
              </a:rPr>
              <a:t> </a:t>
            </a:r>
            <a:r>
              <a:rPr lang="en-US" sz="2900" dirty="0" err="1">
                <a:solidFill>
                  <a:srgbClr val="DB0079"/>
                </a:solidFill>
                <a:latin typeface="Open Sans Bold"/>
              </a:rPr>
              <a:t>blev</a:t>
            </a:r>
            <a:r>
              <a:rPr lang="en-US" sz="2900" dirty="0">
                <a:solidFill>
                  <a:srgbClr val="DB0079"/>
                </a:solidFill>
                <a:latin typeface="Open Sans Bold"/>
              </a:rPr>
              <a:t> </a:t>
            </a:r>
            <a:r>
              <a:rPr lang="en-US" sz="2900" dirty="0" err="1">
                <a:solidFill>
                  <a:srgbClr val="DB0079"/>
                </a:solidFill>
                <a:latin typeface="Open Sans Bold"/>
              </a:rPr>
              <a:t>reddet</a:t>
            </a:r>
            <a:r>
              <a:rPr lang="en-US" sz="2900" dirty="0">
                <a:solidFill>
                  <a:srgbClr val="DB0079"/>
                </a:solidFill>
                <a:latin typeface="Open Sans Bold"/>
              </a:rPr>
              <a:t> </a:t>
            </a:r>
            <a:r>
              <a:rPr lang="en-US" sz="2900" dirty="0" err="1">
                <a:solidFill>
                  <a:srgbClr val="DB0079"/>
                </a:solidFill>
                <a:latin typeface="Open Sans Bold"/>
              </a:rPr>
              <a:t>i</a:t>
            </a:r>
            <a:r>
              <a:rPr lang="en-US" sz="2900" dirty="0">
                <a:solidFill>
                  <a:srgbClr val="DB0079"/>
                </a:solidFill>
                <a:latin typeface="Open Sans Bold"/>
              </a:rPr>
              <a:t> land</a:t>
            </a:r>
          </a:p>
        </p:txBody>
      </p:sp>
      <p:sp>
        <p:nvSpPr>
          <p:cNvPr id="11" name="Freeform 11"/>
          <p:cNvSpPr/>
          <p:nvPr/>
        </p:nvSpPr>
        <p:spPr>
          <a:xfrm>
            <a:off x="5789730" y="3264313"/>
            <a:ext cx="489311" cy="489311"/>
          </a:xfrm>
          <a:custGeom>
            <a:avLst/>
            <a:gdLst/>
            <a:ahLst/>
            <a:cxnLst/>
            <a:rect l="l" t="t" r="r" b="b"/>
            <a:pathLst>
              <a:path w="489311" h="489311">
                <a:moveTo>
                  <a:pt x="0" y="0"/>
                </a:moveTo>
                <a:lnTo>
                  <a:pt x="489311" y="0"/>
                </a:lnTo>
                <a:lnTo>
                  <a:pt x="489311" y="489311"/>
                </a:lnTo>
                <a:lnTo>
                  <a:pt x="0" y="4893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12" name="Freeform 12"/>
          <p:cNvSpPr/>
          <p:nvPr/>
        </p:nvSpPr>
        <p:spPr>
          <a:xfrm>
            <a:off x="5789730" y="5413653"/>
            <a:ext cx="489311" cy="489311"/>
          </a:xfrm>
          <a:custGeom>
            <a:avLst/>
            <a:gdLst/>
            <a:ahLst/>
            <a:cxnLst/>
            <a:rect l="l" t="t" r="r" b="b"/>
            <a:pathLst>
              <a:path w="489311" h="489311">
                <a:moveTo>
                  <a:pt x="0" y="0"/>
                </a:moveTo>
                <a:lnTo>
                  <a:pt x="489311" y="0"/>
                </a:lnTo>
                <a:lnTo>
                  <a:pt x="489311" y="489311"/>
                </a:lnTo>
                <a:lnTo>
                  <a:pt x="0" y="4893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13" name="Freeform 13"/>
          <p:cNvSpPr/>
          <p:nvPr/>
        </p:nvSpPr>
        <p:spPr>
          <a:xfrm>
            <a:off x="5789730" y="7562993"/>
            <a:ext cx="489311" cy="489311"/>
          </a:xfrm>
          <a:custGeom>
            <a:avLst/>
            <a:gdLst/>
            <a:ahLst/>
            <a:cxnLst/>
            <a:rect l="l" t="t" r="r" b="b"/>
            <a:pathLst>
              <a:path w="489311" h="489311">
                <a:moveTo>
                  <a:pt x="0" y="0"/>
                </a:moveTo>
                <a:lnTo>
                  <a:pt x="489311" y="0"/>
                </a:lnTo>
                <a:lnTo>
                  <a:pt x="489311" y="489311"/>
                </a:lnTo>
                <a:lnTo>
                  <a:pt x="0" y="4893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14" name="Freeform 14"/>
          <p:cNvSpPr/>
          <p:nvPr/>
        </p:nvSpPr>
        <p:spPr>
          <a:xfrm>
            <a:off x="1697556" y="7600682"/>
            <a:ext cx="489311" cy="489311"/>
          </a:xfrm>
          <a:custGeom>
            <a:avLst/>
            <a:gdLst/>
            <a:ahLst/>
            <a:cxnLst/>
            <a:rect l="l" t="t" r="r" b="b"/>
            <a:pathLst>
              <a:path w="489311" h="489311">
                <a:moveTo>
                  <a:pt x="0" y="0"/>
                </a:moveTo>
                <a:lnTo>
                  <a:pt x="489312" y="0"/>
                </a:lnTo>
                <a:lnTo>
                  <a:pt x="489312" y="489311"/>
                </a:lnTo>
                <a:lnTo>
                  <a:pt x="0" y="4893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15" name="Freeform 15"/>
          <p:cNvSpPr/>
          <p:nvPr/>
        </p:nvSpPr>
        <p:spPr>
          <a:xfrm>
            <a:off x="1697556" y="5438779"/>
            <a:ext cx="489311" cy="489311"/>
          </a:xfrm>
          <a:custGeom>
            <a:avLst/>
            <a:gdLst/>
            <a:ahLst/>
            <a:cxnLst/>
            <a:rect l="l" t="t" r="r" b="b"/>
            <a:pathLst>
              <a:path w="489311" h="489311">
                <a:moveTo>
                  <a:pt x="0" y="0"/>
                </a:moveTo>
                <a:lnTo>
                  <a:pt x="489312" y="0"/>
                </a:lnTo>
                <a:lnTo>
                  <a:pt x="489312" y="489311"/>
                </a:lnTo>
                <a:lnTo>
                  <a:pt x="0" y="4893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16" name="Freeform 16"/>
          <p:cNvSpPr/>
          <p:nvPr/>
        </p:nvSpPr>
        <p:spPr>
          <a:xfrm>
            <a:off x="1697556" y="3314566"/>
            <a:ext cx="489311" cy="489311"/>
          </a:xfrm>
          <a:custGeom>
            <a:avLst/>
            <a:gdLst/>
            <a:ahLst/>
            <a:cxnLst/>
            <a:rect l="l" t="t" r="r" b="b"/>
            <a:pathLst>
              <a:path w="489311" h="489311">
                <a:moveTo>
                  <a:pt x="0" y="0"/>
                </a:moveTo>
                <a:lnTo>
                  <a:pt x="489312" y="0"/>
                </a:lnTo>
                <a:lnTo>
                  <a:pt x="489312" y="489311"/>
                </a:lnTo>
                <a:lnTo>
                  <a:pt x="0" y="4893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pic>
        <p:nvPicPr>
          <p:cNvPr id="17" name="Billede 16" descr="Et billede, der indeholder tøj, person, menneske, fodtøj&#10;&#10;Automatisk genereret beskrivelse">
            <a:extLst>
              <a:ext uri="{FF2B5EF4-FFF2-40B4-BE49-F238E27FC236}">
                <a16:creationId xmlns:a16="http://schemas.microsoft.com/office/drawing/2014/main" id="{B7703ACA-3954-6EFA-9284-D7BFAAB095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40634" y="3207163"/>
            <a:ext cx="4995539" cy="3330360"/>
          </a:xfrm>
          <a:prstGeom prst="rect">
            <a:avLst/>
          </a:prstGeom>
        </p:spPr>
      </p:pic>
      <p:pic>
        <p:nvPicPr>
          <p:cNvPr id="20" name="Billede 19" descr="Et billede, der indeholder udendørs, redningsvest, vand, sø&#10;&#10;Automatisk genereret beskrivelse">
            <a:extLst>
              <a:ext uri="{FF2B5EF4-FFF2-40B4-BE49-F238E27FC236}">
                <a16:creationId xmlns:a16="http://schemas.microsoft.com/office/drawing/2014/main" id="{671A274B-FE15-9521-02B5-8D615E712D4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5" t="14519" r="1205" b="31483"/>
          <a:stretch/>
        </p:blipFill>
        <p:spPr>
          <a:xfrm>
            <a:off x="9940634" y="6248115"/>
            <a:ext cx="7204366" cy="3129188"/>
          </a:xfrm>
          <a:prstGeom prst="rect">
            <a:avLst/>
          </a:prstGeom>
        </p:spPr>
      </p:pic>
      <p:cxnSp>
        <p:nvCxnSpPr>
          <p:cNvPr id="23" name="Forbindelse: buet 22">
            <a:extLst>
              <a:ext uri="{FF2B5EF4-FFF2-40B4-BE49-F238E27FC236}">
                <a16:creationId xmlns:a16="http://schemas.microsoft.com/office/drawing/2014/main" id="{0C60F4CF-6ADA-2209-2A68-ACF918F6DC34}"/>
              </a:ext>
            </a:extLst>
          </p:cNvPr>
          <p:cNvCxnSpPr>
            <a:cxnSpLocks/>
          </p:cNvCxnSpPr>
          <p:nvPr/>
        </p:nvCxnSpPr>
        <p:spPr>
          <a:xfrm rot="16200000" flipH="1">
            <a:off x="15152580" y="2617048"/>
            <a:ext cx="1068127" cy="1066066"/>
          </a:xfrm>
          <a:prstGeom prst="curvedConnector3">
            <a:avLst>
              <a:gd name="adj1" fmla="val 50000"/>
            </a:avLst>
          </a:prstGeom>
          <a:ln>
            <a:solidFill>
              <a:srgbClr val="E3004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kstfelt 28">
            <a:extLst>
              <a:ext uri="{FF2B5EF4-FFF2-40B4-BE49-F238E27FC236}">
                <a16:creationId xmlns:a16="http://schemas.microsoft.com/office/drawing/2014/main" id="{BC922A5B-BD72-25E9-7966-025872D330EE}"/>
              </a:ext>
            </a:extLst>
          </p:cNvPr>
          <p:cNvSpPr txBox="1"/>
          <p:nvPr/>
        </p:nvSpPr>
        <p:spPr>
          <a:xfrm>
            <a:off x="14327041" y="1589140"/>
            <a:ext cx="24547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dirty="0">
                <a:solidFill>
                  <a:srgbClr val="3A84B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Oplev stemningen fra sidste års festival</a:t>
            </a:r>
          </a:p>
        </p:txBody>
      </p:sp>
      <p:pic>
        <p:nvPicPr>
          <p:cNvPr id="18" name="Billede 17" descr="Et billede, der indeholder mønster, kvadratisk, pixel, sting&#10;&#10;Automatisk genereret beskrivelse">
            <a:extLst>
              <a:ext uri="{FF2B5EF4-FFF2-40B4-BE49-F238E27FC236}">
                <a16:creationId xmlns:a16="http://schemas.microsoft.com/office/drawing/2014/main" id="{5789294A-AD49-CDBC-3EA3-0E96D5372BC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00" y="3905335"/>
            <a:ext cx="1524000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610580" y="1058922"/>
            <a:ext cx="7357006" cy="827663"/>
          </a:xfrm>
          <a:custGeom>
            <a:avLst/>
            <a:gdLst/>
            <a:ahLst/>
            <a:cxnLst/>
            <a:rect l="l" t="t" r="r" b="b"/>
            <a:pathLst>
              <a:path w="7357006" h="827663">
                <a:moveTo>
                  <a:pt x="0" y="0"/>
                </a:moveTo>
                <a:lnTo>
                  <a:pt x="7357007" y="0"/>
                </a:lnTo>
                <a:lnTo>
                  <a:pt x="7357007" y="827663"/>
                </a:lnTo>
                <a:lnTo>
                  <a:pt x="0" y="8276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3" name="TextBox 3"/>
          <p:cNvSpPr txBox="1"/>
          <p:nvPr/>
        </p:nvSpPr>
        <p:spPr>
          <a:xfrm>
            <a:off x="1028700" y="933450"/>
            <a:ext cx="9320472" cy="1811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Open Sans Bold"/>
              </a:rPr>
              <a:t>Bliv officiel partner for  </a:t>
            </a:r>
          </a:p>
          <a:p>
            <a:pPr algn="ctr">
              <a:lnSpc>
                <a:spcPts val="7279"/>
              </a:lnSpc>
            </a:pPr>
            <a:endParaRPr lang="en-US" sz="5199">
              <a:solidFill>
                <a:srgbClr val="000000"/>
              </a:solidFill>
              <a:latin typeface="Open Sans Bold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0" y="6265119"/>
            <a:ext cx="3046809" cy="4021881"/>
          </a:xfrm>
          <a:custGeom>
            <a:avLst/>
            <a:gdLst/>
            <a:ahLst/>
            <a:cxnLst/>
            <a:rect l="l" t="t" r="r" b="b"/>
            <a:pathLst>
              <a:path w="3046809" h="4021881">
                <a:moveTo>
                  <a:pt x="0" y="0"/>
                </a:moveTo>
                <a:lnTo>
                  <a:pt x="3046809" y="0"/>
                </a:lnTo>
                <a:lnTo>
                  <a:pt x="3046809" y="4021881"/>
                </a:lnTo>
                <a:lnTo>
                  <a:pt x="0" y="402188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5" name="Freeform 5"/>
          <p:cNvSpPr/>
          <p:nvPr/>
        </p:nvSpPr>
        <p:spPr>
          <a:xfrm>
            <a:off x="-47627" y="-47627"/>
            <a:ext cx="1821971" cy="1821563"/>
          </a:xfrm>
          <a:custGeom>
            <a:avLst/>
            <a:gdLst/>
            <a:ahLst/>
            <a:cxnLst/>
            <a:rect l="l" t="t" r="r" b="b"/>
            <a:pathLst>
              <a:path w="1821971" h="1821563">
                <a:moveTo>
                  <a:pt x="0" y="0"/>
                </a:moveTo>
                <a:lnTo>
                  <a:pt x="1821970" y="0"/>
                </a:lnTo>
                <a:lnTo>
                  <a:pt x="1821970" y="1821563"/>
                </a:lnTo>
                <a:lnTo>
                  <a:pt x="0" y="182156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6" name="Freeform 6"/>
          <p:cNvSpPr/>
          <p:nvPr/>
        </p:nvSpPr>
        <p:spPr>
          <a:xfrm>
            <a:off x="-47427" y="2641509"/>
            <a:ext cx="1409605" cy="2233915"/>
          </a:xfrm>
          <a:custGeom>
            <a:avLst/>
            <a:gdLst/>
            <a:ahLst/>
            <a:cxnLst/>
            <a:rect l="l" t="t" r="r" b="b"/>
            <a:pathLst>
              <a:path w="1409605" h="2233915">
                <a:moveTo>
                  <a:pt x="0" y="0"/>
                </a:moveTo>
                <a:lnTo>
                  <a:pt x="1409604" y="0"/>
                </a:lnTo>
                <a:lnTo>
                  <a:pt x="1409604" y="2233915"/>
                </a:lnTo>
                <a:lnTo>
                  <a:pt x="0" y="223391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7" name="Freeform 7"/>
          <p:cNvSpPr/>
          <p:nvPr/>
        </p:nvSpPr>
        <p:spPr>
          <a:xfrm>
            <a:off x="825246" y="5349433"/>
            <a:ext cx="489311" cy="489311"/>
          </a:xfrm>
          <a:custGeom>
            <a:avLst/>
            <a:gdLst/>
            <a:ahLst/>
            <a:cxnLst/>
            <a:rect l="l" t="t" r="r" b="b"/>
            <a:pathLst>
              <a:path w="489311" h="489311">
                <a:moveTo>
                  <a:pt x="0" y="0"/>
                </a:moveTo>
                <a:lnTo>
                  <a:pt x="489311" y="0"/>
                </a:lnTo>
                <a:lnTo>
                  <a:pt x="489311" y="489311"/>
                </a:lnTo>
                <a:lnTo>
                  <a:pt x="0" y="48931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8" name="Freeform 8"/>
          <p:cNvSpPr/>
          <p:nvPr/>
        </p:nvSpPr>
        <p:spPr>
          <a:xfrm>
            <a:off x="5410198" y="9796217"/>
            <a:ext cx="902741" cy="490783"/>
          </a:xfrm>
          <a:custGeom>
            <a:avLst/>
            <a:gdLst/>
            <a:ahLst/>
            <a:cxnLst/>
            <a:rect l="l" t="t" r="r" b="b"/>
            <a:pathLst>
              <a:path w="902741" h="490783">
                <a:moveTo>
                  <a:pt x="0" y="0"/>
                </a:moveTo>
                <a:lnTo>
                  <a:pt x="902741" y="0"/>
                </a:lnTo>
                <a:lnTo>
                  <a:pt x="902741" y="490783"/>
                </a:lnTo>
                <a:lnTo>
                  <a:pt x="0" y="49078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9" name="Freeform 9"/>
          <p:cNvSpPr/>
          <p:nvPr/>
        </p:nvSpPr>
        <p:spPr>
          <a:xfrm>
            <a:off x="13055117" y="9336974"/>
            <a:ext cx="1410005" cy="997646"/>
          </a:xfrm>
          <a:custGeom>
            <a:avLst/>
            <a:gdLst/>
            <a:ahLst/>
            <a:cxnLst/>
            <a:rect l="l" t="t" r="r" b="b"/>
            <a:pathLst>
              <a:path w="1410005" h="997646">
                <a:moveTo>
                  <a:pt x="0" y="0"/>
                </a:moveTo>
                <a:lnTo>
                  <a:pt x="1410005" y="0"/>
                </a:lnTo>
                <a:lnTo>
                  <a:pt x="1410005" y="997646"/>
                </a:lnTo>
                <a:lnTo>
                  <a:pt x="0" y="99764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10" name="Freeform 10"/>
          <p:cNvSpPr/>
          <p:nvPr/>
        </p:nvSpPr>
        <p:spPr>
          <a:xfrm>
            <a:off x="16236351" y="9450645"/>
            <a:ext cx="1623024" cy="407730"/>
          </a:xfrm>
          <a:custGeom>
            <a:avLst/>
            <a:gdLst/>
            <a:ahLst/>
            <a:cxnLst/>
            <a:rect l="l" t="t" r="r" b="b"/>
            <a:pathLst>
              <a:path w="1623024" h="407730">
                <a:moveTo>
                  <a:pt x="0" y="0"/>
                </a:moveTo>
                <a:lnTo>
                  <a:pt x="1623024" y="0"/>
                </a:lnTo>
                <a:lnTo>
                  <a:pt x="1623024" y="407730"/>
                </a:lnTo>
                <a:lnTo>
                  <a:pt x="0" y="40773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>
          <a:xfrm>
            <a:off x="10916136" y="-47627"/>
            <a:ext cx="2234229" cy="998153"/>
          </a:xfrm>
          <a:custGeom>
            <a:avLst/>
            <a:gdLst/>
            <a:ahLst/>
            <a:cxnLst/>
            <a:rect l="l" t="t" r="r" b="b"/>
            <a:pathLst>
              <a:path w="2234229" h="998153">
                <a:moveTo>
                  <a:pt x="0" y="0"/>
                </a:moveTo>
                <a:lnTo>
                  <a:pt x="2234229" y="0"/>
                </a:lnTo>
                <a:lnTo>
                  <a:pt x="2234229" y="998153"/>
                </a:lnTo>
                <a:lnTo>
                  <a:pt x="0" y="998153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12" name="Freeform 12"/>
          <p:cNvSpPr/>
          <p:nvPr/>
        </p:nvSpPr>
        <p:spPr>
          <a:xfrm>
            <a:off x="9944100" y="0"/>
            <a:ext cx="489311" cy="489311"/>
          </a:xfrm>
          <a:custGeom>
            <a:avLst/>
            <a:gdLst/>
            <a:ahLst/>
            <a:cxnLst/>
            <a:rect l="l" t="t" r="r" b="b"/>
            <a:pathLst>
              <a:path w="489311" h="489311">
                <a:moveTo>
                  <a:pt x="0" y="0"/>
                </a:moveTo>
                <a:lnTo>
                  <a:pt x="489311" y="0"/>
                </a:lnTo>
                <a:lnTo>
                  <a:pt x="489311" y="489311"/>
                </a:lnTo>
                <a:lnTo>
                  <a:pt x="0" y="489311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13" name="Freeform 13"/>
          <p:cNvSpPr/>
          <p:nvPr/>
        </p:nvSpPr>
        <p:spPr>
          <a:xfrm>
            <a:off x="17289111" y="3250485"/>
            <a:ext cx="998889" cy="1822206"/>
          </a:xfrm>
          <a:custGeom>
            <a:avLst/>
            <a:gdLst/>
            <a:ahLst/>
            <a:cxnLst/>
            <a:rect l="l" t="t" r="r" b="b"/>
            <a:pathLst>
              <a:path w="998889" h="1822206">
                <a:moveTo>
                  <a:pt x="0" y="0"/>
                </a:moveTo>
                <a:lnTo>
                  <a:pt x="998889" y="0"/>
                </a:lnTo>
                <a:lnTo>
                  <a:pt x="998889" y="1822206"/>
                </a:lnTo>
                <a:lnTo>
                  <a:pt x="0" y="1822206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14" name="Freeform 14"/>
          <p:cNvSpPr/>
          <p:nvPr/>
        </p:nvSpPr>
        <p:spPr>
          <a:xfrm>
            <a:off x="3599050" y="9798317"/>
            <a:ext cx="488683" cy="488683"/>
          </a:xfrm>
          <a:custGeom>
            <a:avLst/>
            <a:gdLst/>
            <a:ahLst/>
            <a:cxnLst/>
            <a:rect l="l" t="t" r="r" b="b"/>
            <a:pathLst>
              <a:path w="488683" h="488683">
                <a:moveTo>
                  <a:pt x="0" y="0"/>
                </a:moveTo>
                <a:lnTo>
                  <a:pt x="488682" y="0"/>
                </a:lnTo>
                <a:lnTo>
                  <a:pt x="488682" y="488683"/>
                </a:lnTo>
                <a:lnTo>
                  <a:pt x="0" y="488683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16" name="TextBox 16"/>
          <p:cNvSpPr txBox="1"/>
          <p:nvPr/>
        </p:nvSpPr>
        <p:spPr>
          <a:xfrm>
            <a:off x="2305748" y="4458844"/>
            <a:ext cx="5968262" cy="4878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759"/>
              </a:lnSpc>
            </a:pPr>
            <a:endParaRPr dirty="0"/>
          </a:p>
          <a:p>
            <a:pPr marL="474986" lvl="1" indent="-237493">
              <a:lnSpc>
                <a:spcPts val="3080"/>
              </a:lnSpc>
              <a:buFont typeface="Arial"/>
              <a:buChar char="•"/>
            </a:pPr>
            <a:r>
              <a:rPr lang="en-US" sz="2200" dirty="0" err="1">
                <a:solidFill>
                  <a:srgbClr val="000000"/>
                </a:solidFill>
                <a:latin typeface="Open Sans"/>
              </a:rPr>
              <a:t>Mulighed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for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fysisk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synlighed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og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slideshows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til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talks*</a:t>
            </a:r>
          </a:p>
          <a:p>
            <a:pPr marL="474986" lvl="1" indent="-237493">
              <a:lnSpc>
                <a:spcPts val="3080"/>
              </a:lnSpc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Eksponering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på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LinkedIn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og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hjemmeside</a:t>
            </a:r>
            <a:endParaRPr lang="en-US" sz="2200" dirty="0">
              <a:solidFill>
                <a:srgbClr val="000000"/>
              </a:solidFill>
              <a:latin typeface="Open Sans"/>
            </a:endParaRPr>
          </a:p>
          <a:p>
            <a:pPr marL="474986" lvl="1" indent="-237493">
              <a:lnSpc>
                <a:spcPts val="3080"/>
              </a:lnSpc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Præsentationsvideo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/ video interview</a:t>
            </a:r>
          </a:p>
          <a:p>
            <a:pPr marL="474986" lvl="1" indent="-237493">
              <a:lnSpc>
                <a:spcPts val="3080"/>
              </a:lnSpc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  <a:latin typeface="Open Sans"/>
              </a:rPr>
              <a:t> Logo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på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hjemmeside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og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logo +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præsentation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Expo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katalog</a:t>
            </a:r>
            <a:endParaRPr lang="en-US" sz="2200" dirty="0">
              <a:solidFill>
                <a:srgbClr val="000000"/>
              </a:solidFill>
              <a:latin typeface="Open Sans"/>
            </a:endParaRPr>
          </a:p>
          <a:p>
            <a:pPr marL="474986" lvl="1" indent="-237493">
              <a:lnSpc>
                <a:spcPts val="3080"/>
              </a:lnSpc>
              <a:buFont typeface="Arial"/>
              <a:buChar char="•"/>
            </a:pPr>
            <a:r>
              <a:rPr lang="en-US" sz="2200" dirty="0" err="1">
                <a:solidFill>
                  <a:srgbClr val="000000"/>
                </a:solidFill>
                <a:latin typeface="Open Sans"/>
              </a:rPr>
              <a:t>Mulighed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for at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være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vært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ved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enten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frokost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,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fredagsbar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, VIP-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middag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eller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tilsvarende</a:t>
            </a:r>
            <a:endParaRPr lang="en-US" sz="2200" dirty="0">
              <a:solidFill>
                <a:srgbClr val="000000"/>
              </a:solidFill>
              <a:latin typeface="Open Sans"/>
            </a:endParaRPr>
          </a:p>
          <a:p>
            <a:pPr marL="474986" lvl="1" indent="-237493">
              <a:lnSpc>
                <a:spcPts val="3080"/>
              </a:lnSpc>
              <a:buFont typeface="Arial"/>
              <a:buChar char="•"/>
            </a:pPr>
            <a:r>
              <a:rPr lang="en-US" sz="2200" dirty="0" err="1">
                <a:solidFill>
                  <a:srgbClr val="000000"/>
                </a:solidFill>
                <a:latin typeface="Open Sans"/>
              </a:rPr>
              <a:t>Mulighed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for at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få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sin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egen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stand</a:t>
            </a:r>
          </a:p>
          <a:p>
            <a:pPr>
              <a:lnSpc>
                <a:spcPts val="2380"/>
              </a:lnSpc>
            </a:pPr>
            <a:r>
              <a:rPr lang="en-US" sz="1700" dirty="0">
                <a:solidFill>
                  <a:srgbClr val="000000"/>
                </a:solidFill>
                <a:latin typeface="Open Sans"/>
              </a:rPr>
              <a:t>         </a:t>
            </a:r>
          </a:p>
        </p:txBody>
      </p:sp>
      <p:sp>
        <p:nvSpPr>
          <p:cNvPr id="17" name="Freeform 17"/>
          <p:cNvSpPr/>
          <p:nvPr/>
        </p:nvSpPr>
        <p:spPr>
          <a:xfrm>
            <a:off x="1719986" y="4260452"/>
            <a:ext cx="488683" cy="488683"/>
          </a:xfrm>
          <a:custGeom>
            <a:avLst/>
            <a:gdLst/>
            <a:ahLst/>
            <a:cxnLst/>
            <a:rect l="l" t="t" r="r" b="b"/>
            <a:pathLst>
              <a:path w="488683" h="488683">
                <a:moveTo>
                  <a:pt x="0" y="0"/>
                </a:moveTo>
                <a:lnTo>
                  <a:pt x="488683" y="0"/>
                </a:lnTo>
                <a:lnTo>
                  <a:pt x="488683" y="488683"/>
                </a:lnTo>
                <a:lnTo>
                  <a:pt x="0" y="488683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18" name="TextBox 18"/>
          <p:cNvSpPr txBox="1"/>
          <p:nvPr/>
        </p:nvSpPr>
        <p:spPr>
          <a:xfrm>
            <a:off x="2560419" y="4160307"/>
            <a:ext cx="3128516" cy="6889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dirty="0" err="1">
                <a:solidFill>
                  <a:srgbClr val="DB0079"/>
                </a:solidFill>
                <a:latin typeface="Open Sans Bold"/>
              </a:rPr>
              <a:t>Eksponering</a:t>
            </a:r>
            <a:endParaRPr lang="en-US" sz="4000" dirty="0">
              <a:solidFill>
                <a:srgbClr val="DB0079"/>
              </a:solidFill>
              <a:latin typeface="Open Sans Bold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10272177" y="4260451"/>
            <a:ext cx="488683" cy="488683"/>
          </a:xfrm>
          <a:custGeom>
            <a:avLst/>
            <a:gdLst/>
            <a:ahLst/>
            <a:cxnLst/>
            <a:rect l="l" t="t" r="r" b="b"/>
            <a:pathLst>
              <a:path w="488683" h="488683">
                <a:moveTo>
                  <a:pt x="0" y="0"/>
                </a:moveTo>
                <a:lnTo>
                  <a:pt x="488682" y="0"/>
                </a:lnTo>
                <a:lnTo>
                  <a:pt x="488682" y="488682"/>
                </a:lnTo>
                <a:lnTo>
                  <a:pt x="0" y="488682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a-DK"/>
          </a:p>
        </p:txBody>
      </p:sp>
      <p:sp>
        <p:nvSpPr>
          <p:cNvPr id="21" name="TextBox 21"/>
          <p:cNvSpPr txBox="1"/>
          <p:nvPr/>
        </p:nvSpPr>
        <p:spPr>
          <a:xfrm>
            <a:off x="11118189" y="4178263"/>
            <a:ext cx="3653518" cy="6710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dirty="0" err="1">
                <a:solidFill>
                  <a:srgbClr val="DB0079"/>
                </a:solidFill>
                <a:latin typeface="Open Sans Bold"/>
              </a:rPr>
              <a:t>Særlig</a:t>
            </a:r>
            <a:r>
              <a:rPr lang="en-US" sz="3999" dirty="0">
                <a:solidFill>
                  <a:srgbClr val="DB0079"/>
                </a:solidFill>
                <a:latin typeface="Open Sans Bold"/>
              </a:rPr>
              <a:t> </a:t>
            </a:r>
            <a:r>
              <a:rPr lang="en-US" sz="3999" dirty="0" err="1">
                <a:solidFill>
                  <a:srgbClr val="DB0079"/>
                </a:solidFill>
                <a:latin typeface="Open Sans Bold"/>
              </a:rPr>
              <a:t>fordele</a:t>
            </a:r>
            <a:endParaRPr lang="en-US" sz="3999" dirty="0">
              <a:solidFill>
                <a:srgbClr val="DB0079"/>
              </a:solidFill>
              <a:latin typeface="Open Sans Bold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0962156" y="5062191"/>
            <a:ext cx="4945664" cy="27562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86" lvl="1" indent="-237493">
              <a:lnSpc>
                <a:spcPts val="3080"/>
              </a:lnSpc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  <a:latin typeface="Open Sans"/>
              </a:rPr>
              <a:t>Ret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til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at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bruge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titlen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”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officiel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partner”</a:t>
            </a:r>
          </a:p>
          <a:p>
            <a:pPr marL="474986" lvl="1" indent="-237493">
              <a:lnSpc>
                <a:spcPts val="3080"/>
              </a:lnSpc>
              <a:buFont typeface="Arial"/>
              <a:buChar char="•"/>
            </a:pPr>
            <a:r>
              <a:rPr lang="en-US" sz="2200" dirty="0" err="1">
                <a:solidFill>
                  <a:srgbClr val="000000"/>
                </a:solidFill>
                <a:latin typeface="Open Sans"/>
              </a:rPr>
              <a:t>Mulighed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for at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få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en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tematisk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rundvisning</a:t>
            </a:r>
            <a:endParaRPr lang="en-US" sz="2200" dirty="0">
              <a:solidFill>
                <a:srgbClr val="000000"/>
              </a:solidFill>
              <a:latin typeface="Open Sans"/>
            </a:endParaRPr>
          </a:p>
          <a:p>
            <a:pPr marL="474986" lvl="1" indent="-237493" algn="l">
              <a:lnSpc>
                <a:spcPts val="3080"/>
              </a:lnSpc>
              <a:buFont typeface="Arial"/>
              <a:buChar char="•"/>
            </a:pPr>
            <a:r>
              <a:rPr lang="en-US" sz="2200" dirty="0" err="1">
                <a:solidFill>
                  <a:srgbClr val="000000"/>
                </a:solidFill>
                <a:latin typeface="Open Sans"/>
              </a:rPr>
              <a:t>Deltagelse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i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VIP-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middag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og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Open Sans"/>
              </a:rPr>
              <a:t>fredagsbar</a:t>
            </a:r>
            <a:r>
              <a:rPr lang="en-US" sz="2200" dirty="0">
                <a:solidFill>
                  <a:srgbClr val="000000"/>
                </a:solidFill>
                <a:latin typeface="Open Sans"/>
              </a:rPr>
              <a:t> </a:t>
            </a:r>
          </a:p>
          <a:p>
            <a:pPr algn="ctr">
              <a:lnSpc>
                <a:spcPts val="3080"/>
              </a:lnSpc>
            </a:pPr>
            <a:endParaRPr lang="en-US" sz="2200" dirty="0">
              <a:solidFill>
                <a:srgbClr val="000000"/>
              </a:solidFill>
              <a:latin typeface="Open Sans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2743469" y="2544560"/>
            <a:ext cx="12931093" cy="11382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</a:pPr>
            <a:r>
              <a:rPr lang="da-DK" sz="3200" b="1" i="0" u="none" strike="noStrike" dirty="0">
                <a:solidFill>
                  <a:srgbClr val="0098D5"/>
                </a:solidFill>
                <a:effectLst/>
                <a:latin typeface="Open Sans" panose="020B0606030504020204" pitchFamily="34" charset="0"/>
              </a:rPr>
              <a:t>Som officiel partner får I unikke og spændende muligheder til den kommende festival for 50.000 kr</a:t>
            </a:r>
            <a:r>
              <a:rPr lang="da-DK" sz="1800" b="1" i="0" u="none" strike="noStrike" dirty="0">
                <a:solidFill>
                  <a:srgbClr val="0098D5"/>
                </a:solidFill>
                <a:effectLst/>
                <a:latin typeface="Open Sans" panose="020B0606030504020204" pitchFamily="34" charset="0"/>
              </a:rPr>
              <a:t>.</a:t>
            </a:r>
            <a:endParaRPr lang="en-US" sz="3300" dirty="0">
              <a:solidFill>
                <a:srgbClr val="0098D5"/>
              </a:solidFill>
              <a:latin typeface="Open Sans Bold"/>
            </a:endParaRPr>
          </a:p>
        </p:txBody>
      </p:sp>
      <p:sp>
        <p:nvSpPr>
          <p:cNvPr id="25" name="Tekstfelt 24">
            <a:extLst>
              <a:ext uri="{FF2B5EF4-FFF2-40B4-BE49-F238E27FC236}">
                <a16:creationId xmlns:a16="http://schemas.microsoft.com/office/drawing/2014/main" id="{91272318-6296-7646-BEE6-999D0D8A436E}"/>
              </a:ext>
            </a:extLst>
          </p:cNvPr>
          <p:cNvSpPr txBox="1"/>
          <p:nvPr/>
        </p:nvSpPr>
        <p:spPr>
          <a:xfrm>
            <a:off x="14318101" y="8975925"/>
            <a:ext cx="3032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  <a:latin typeface="Open Sans"/>
              </a:rPr>
              <a:t>*</a:t>
            </a:r>
            <a:r>
              <a:rPr lang="en-US" sz="1400" dirty="0" err="1">
                <a:solidFill>
                  <a:srgbClr val="000000"/>
                </a:solidFill>
                <a:latin typeface="Open Sans"/>
              </a:rPr>
              <a:t>indenfor</a:t>
            </a:r>
            <a:r>
              <a:rPr lang="en-US" sz="14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"/>
              </a:rPr>
              <a:t>gældende</a:t>
            </a:r>
            <a:r>
              <a:rPr lang="en-US" sz="14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Open Sans"/>
              </a:rPr>
              <a:t>retningslinjer</a:t>
            </a:r>
            <a:endParaRPr lang="da-DK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1f27a57-5daa-4240-845d-578cc8bddeed" xsi:nil="true"/>
    <lcf76f155ced4ddcb4097134ff3c332f xmlns="a408f06c-1694-489f-9cdc-5efa500d75a8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24B8291D849F4459D7AB60B6E79C880" ma:contentTypeVersion="18" ma:contentTypeDescription="Opret et nyt dokument." ma:contentTypeScope="" ma:versionID="e13038188c43a451ae9662c68d07bd17">
  <xsd:schema xmlns:xsd="http://www.w3.org/2001/XMLSchema" xmlns:xs="http://www.w3.org/2001/XMLSchema" xmlns:p="http://schemas.microsoft.com/office/2006/metadata/properties" xmlns:ns2="a408f06c-1694-489f-9cdc-5efa500d75a8" xmlns:ns3="31f27a57-5daa-4240-845d-578cc8bddeed" targetNamespace="http://schemas.microsoft.com/office/2006/metadata/properties" ma:root="true" ma:fieldsID="c4b71fbd4d34c69dc3765bed209ce4ac" ns2:_="" ns3:_="">
    <xsd:import namespace="a408f06c-1694-489f-9cdc-5efa500d75a8"/>
    <xsd:import namespace="31f27a57-5daa-4240-845d-578cc8bdde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08f06c-1694-489f-9cdc-5efa500d75a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ledmærker" ma:readOnly="false" ma:fieldId="{5cf76f15-5ced-4ddc-b409-7134ff3c332f}" ma:taxonomyMulti="true" ma:sspId="3fe80aff-8094-4148-a725-0517f31fcd5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f27a57-5daa-4240-845d-578cc8bddee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bbe7c16-6d61-4ab5-a057-6d1a67339d84}" ma:internalName="TaxCatchAll" ma:showField="CatchAllData" ma:web="31f27a57-5daa-4240-845d-578cc8bdde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DF1E951-7F25-4274-90C3-B9FAD812237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322E9E-17D6-4252-B601-AE62F0930C96}">
  <ds:schemaRefs>
    <ds:schemaRef ds:uri="http://purl.org/dc/dcmitype/"/>
    <ds:schemaRef ds:uri="31f27a57-5daa-4240-845d-578cc8bddeed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a408f06c-1694-489f-9cdc-5efa500d75a8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36DE64B-2BEA-4E5C-A089-1CC228A57D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08f06c-1694-489f-9cdc-5efa500d75a8"/>
    <ds:schemaRef ds:uri="31f27a57-5daa-4240-845d-578cc8bdde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242</Words>
  <Application>Microsoft Office PowerPoint</Application>
  <PresentationFormat>Brugerdefineret</PresentationFormat>
  <Paragraphs>36</Paragraphs>
  <Slides>3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</vt:i4>
      </vt:variant>
    </vt:vector>
  </HeadingPairs>
  <TitlesOfParts>
    <vt:vector size="8" baseType="lpstr">
      <vt:lpstr>Arial</vt:lpstr>
      <vt:lpstr>Open Sans Bold</vt:lpstr>
      <vt:lpstr>Calibri</vt:lpstr>
      <vt:lpstr>Open Sans</vt:lpstr>
      <vt:lpstr>Office Theme</vt:lpstr>
      <vt:lpstr>PowerPoint-præsentation</vt:lpstr>
      <vt:lpstr>PowerPoint-præsentation</vt:lpstr>
      <vt:lpstr>PowerPoint-præsentation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Partnerskabspakke - vilde teknologier</dc:title>
  <dc:creator>Stine Lucia Skødt Rasmussen</dc:creator>
  <cp:lastModifiedBy>Stine Lucia Skødt Rasmussen</cp:lastModifiedBy>
  <cp:revision>5</cp:revision>
  <dcterms:created xsi:type="dcterms:W3CDTF">2006-08-16T00:00:00Z</dcterms:created>
  <dcterms:modified xsi:type="dcterms:W3CDTF">2024-06-03T07:41:25Z</dcterms:modified>
  <dc:identifier>DAGFeEjPVI8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0x010100224B8291D849F4459D7AB60B6E79C880</vt:lpwstr>
  </property>
  <property fmtid="{D5CDD505-2E9C-101B-9397-08002B2CF9AE}" pid="3" name="MediaServiceImageTags">
    <vt:lpwstr/>
  </property>
</Properties>
</file>