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20.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26.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7.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72.xml" ContentType="application/vnd.openxmlformats-officedocument.presentationml.tags+xml"/>
  <Override PartName="/ppt/notesSlides/notesSlide30.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31.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32.xml" ContentType="application/vnd.openxmlformats-officedocument.presentationml.notesSlide+xml"/>
  <Override PartName="/ppt/tags/tag78.xml" ContentType="application/vnd.openxmlformats-officedocument.presentationml.tags+xml"/>
  <Override PartName="/ppt/notesSlides/notesSlide33.xml" ContentType="application/vnd.openxmlformats-officedocument.presentationml.notesSlide+xml"/>
  <Override PartName="/ppt/tags/tag79.xml" ContentType="application/vnd.openxmlformats-officedocument.presentationml.tags+xml"/>
  <Override PartName="/ppt/notesSlides/notesSlide34.xml" ContentType="application/vnd.openxmlformats-officedocument.presentationml.notesSlide+xml"/>
  <Override PartName="/ppt/tags/tag80.xml" ContentType="application/vnd.openxmlformats-officedocument.presentationml.tags+xml"/>
  <Override PartName="/ppt/notesSlides/notesSlide35.xml" ContentType="application/vnd.openxmlformats-officedocument.presentationml.notesSlide+xml"/>
  <Override PartName="/ppt/tags/tag8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38.xml" ContentType="application/vnd.openxmlformats-officedocument.presentationml.notesSlide+xml"/>
  <Override PartName="/ppt/tags/tag84.xml" ContentType="application/vnd.openxmlformats-officedocument.presentationml.tags+xml"/>
  <Override PartName="/ppt/notesSlides/notesSlide39.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43.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91.xml" ContentType="application/vnd.openxmlformats-officedocument.presentationml.tags+xml"/>
  <Override PartName="/ppt/notesSlides/notesSlide46.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47.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48.xml" ContentType="application/vnd.openxmlformats-officedocument.presentationml.notesSlide+xml"/>
  <Override PartName="/ppt/tags/tag97.xml" ContentType="application/vnd.openxmlformats-officedocument.presentationml.tags+xml"/>
  <Override PartName="/ppt/notesSlides/notesSlide49.xml" ContentType="application/vnd.openxmlformats-officedocument.presentationml.notesSlide+xml"/>
  <Override PartName="/ppt/tags/tag98.xml" ContentType="application/vnd.openxmlformats-officedocument.presentationml.tags+xml"/>
  <Override PartName="/ppt/notesSlides/notesSlide50.xml" ContentType="application/vnd.openxmlformats-officedocument.presentationml.notesSlide+xml"/>
  <Override PartName="/ppt/tags/tag99.xml" ContentType="application/vnd.openxmlformats-officedocument.presentationml.tags+xml"/>
  <Override PartName="/ppt/notesSlides/notesSlide51.xml" ContentType="application/vnd.openxmlformats-officedocument.presentationml.notesSlide+xml"/>
  <Override PartName="/ppt/tags/tag100.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54.xml" ContentType="application/vnd.openxmlformats-officedocument.presentationml.notesSlide+xml"/>
  <Override PartName="/ppt/tags/tag103.xml" ContentType="application/vnd.openxmlformats-officedocument.presentationml.tags+xml"/>
  <Override PartName="/ppt/notesSlides/notesSlide55.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67.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68.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69.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 id="2147483706" r:id="rId6"/>
    <p:sldMasterId id="2147483726" r:id="rId7"/>
  </p:sldMasterIdLst>
  <p:notesMasterIdLst>
    <p:notesMasterId r:id="rId106"/>
  </p:notesMasterIdLst>
  <p:sldIdLst>
    <p:sldId id="309" r:id="rId8"/>
    <p:sldId id="300" r:id="rId9"/>
    <p:sldId id="307" r:id="rId10"/>
    <p:sldId id="301" r:id="rId11"/>
    <p:sldId id="283" r:id="rId12"/>
    <p:sldId id="285" r:id="rId13"/>
    <p:sldId id="287" r:id="rId14"/>
    <p:sldId id="292" r:id="rId15"/>
    <p:sldId id="288" r:id="rId16"/>
    <p:sldId id="306" r:id="rId17"/>
    <p:sldId id="290" r:id="rId18"/>
    <p:sldId id="289" r:id="rId19"/>
    <p:sldId id="293" r:id="rId20"/>
    <p:sldId id="275" r:id="rId21"/>
    <p:sldId id="280" r:id="rId22"/>
    <p:sldId id="312" r:id="rId23"/>
    <p:sldId id="276" r:id="rId24"/>
    <p:sldId id="279" r:id="rId25"/>
    <p:sldId id="260" r:id="rId26"/>
    <p:sldId id="313" r:id="rId27"/>
    <p:sldId id="308" r:id="rId28"/>
    <p:sldId id="314" r:id="rId29"/>
    <p:sldId id="315" r:id="rId30"/>
    <p:sldId id="266" r:id="rId31"/>
    <p:sldId id="269" r:id="rId32"/>
    <p:sldId id="270" r:id="rId33"/>
    <p:sldId id="271" r:id="rId34"/>
    <p:sldId id="259" r:id="rId35"/>
    <p:sldId id="310" r:id="rId36"/>
    <p:sldId id="277" r:id="rId37"/>
    <p:sldId id="284" r:id="rId38"/>
    <p:sldId id="316" r:id="rId39"/>
    <p:sldId id="272" r:id="rId40"/>
    <p:sldId id="263" r:id="rId41"/>
    <p:sldId id="317" r:id="rId42"/>
    <p:sldId id="281" r:id="rId43"/>
    <p:sldId id="282" r:id="rId44"/>
    <p:sldId id="318" r:id="rId45"/>
    <p:sldId id="278" r:id="rId46"/>
    <p:sldId id="401" r:id="rId47"/>
    <p:sldId id="402" r:id="rId48"/>
    <p:sldId id="403" r:id="rId49"/>
    <p:sldId id="404" r:id="rId50"/>
    <p:sldId id="405" r:id="rId51"/>
    <p:sldId id="397" r:id="rId52"/>
    <p:sldId id="958" r:id="rId53"/>
    <p:sldId id="962" r:id="rId54"/>
    <p:sldId id="985" r:id="rId55"/>
    <p:sldId id="950" r:id="rId56"/>
    <p:sldId id="980" r:id="rId57"/>
    <p:sldId id="986" r:id="rId58"/>
    <p:sldId id="399" r:id="rId59"/>
    <p:sldId id="975" r:id="rId60"/>
    <p:sldId id="398" r:id="rId61"/>
    <p:sldId id="989" r:id="rId62"/>
    <p:sldId id="990" r:id="rId63"/>
    <p:sldId id="991" r:id="rId64"/>
    <p:sldId id="992" r:id="rId65"/>
    <p:sldId id="994" r:id="rId66"/>
    <p:sldId id="995" r:id="rId67"/>
    <p:sldId id="996" r:id="rId68"/>
    <p:sldId id="997" r:id="rId69"/>
    <p:sldId id="998" r:id="rId70"/>
    <p:sldId id="999" r:id="rId71"/>
    <p:sldId id="1000" r:id="rId72"/>
    <p:sldId id="1001" r:id="rId73"/>
    <p:sldId id="1002" r:id="rId74"/>
    <p:sldId id="1003" r:id="rId75"/>
    <p:sldId id="1004" r:id="rId76"/>
    <p:sldId id="1005" r:id="rId77"/>
    <p:sldId id="1006" r:id="rId78"/>
    <p:sldId id="1007" r:id="rId79"/>
    <p:sldId id="1008" r:id="rId80"/>
    <p:sldId id="1009" r:id="rId81"/>
    <p:sldId id="1010" r:id="rId82"/>
    <p:sldId id="362" r:id="rId83"/>
    <p:sldId id="367" r:id="rId84"/>
    <p:sldId id="370" r:id="rId85"/>
    <p:sldId id="372" r:id="rId86"/>
    <p:sldId id="376" r:id="rId87"/>
    <p:sldId id="384" r:id="rId88"/>
    <p:sldId id="509" r:id="rId89"/>
    <p:sldId id="375" r:id="rId90"/>
    <p:sldId id="391" r:id="rId91"/>
    <p:sldId id="388" r:id="rId92"/>
    <p:sldId id="389" r:id="rId93"/>
    <p:sldId id="390" r:id="rId94"/>
    <p:sldId id="380" r:id="rId95"/>
    <p:sldId id="381" r:id="rId96"/>
    <p:sldId id="382" r:id="rId97"/>
    <p:sldId id="510" r:id="rId98"/>
    <p:sldId id="383" r:id="rId99"/>
    <p:sldId id="1011" r:id="rId100"/>
    <p:sldId id="1012" r:id="rId101"/>
    <p:sldId id="256" r:id="rId102"/>
    <p:sldId id="1013" r:id="rId103"/>
    <p:sldId id="394" r:id="rId104"/>
    <p:sldId id="511" r:id="rId105"/>
  </p:sldIdLst>
  <p:sldSz cx="12192000" cy="6858000"/>
  <p:notesSz cx="6797675" cy="9926638"/>
  <p:custDataLst>
    <p:tags r:id="rId107"/>
  </p:custDataLst>
  <p:defaultTextStyle>
    <a:defPPr>
      <a:defRPr lang="da-DK"/>
    </a:defPPr>
    <a:lvl1pPr marL="0" algn="l" defTabSz="713203" rtl="0" eaLnBrk="1" latinLnBrk="0" hangingPunct="1">
      <a:defRPr sz="1404" kern="1200">
        <a:solidFill>
          <a:schemeClr val="tx1"/>
        </a:solidFill>
        <a:latin typeface="+mn-lt"/>
        <a:ea typeface="+mn-ea"/>
        <a:cs typeface="+mn-cs"/>
      </a:defRPr>
    </a:lvl1pPr>
    <a:lvl2pPr marL="356602" algn="l" defTabSz="713203" rtl="0" eaLnBrk="1" latinLnBrk="0" hangingPunct="1">
      <a:defRPr sz="1404" kern="1200">
        <a:solidFill>
          <a:schemeClr val="tx1"/>
        </a:solidFill>
        <a:latin typeface="+mn-lt"/>
        <a:ea typeface="+mn-ea"/>
        <a:cs typeface="+mn-cs"/>
      </a:defRPr>
    </a:lvl2pPr>
    <a:lvl3pPr marL="713203" algn="l" defTabSz="713203" rtl="0" eaLnBrk="1" latinLnBrk="0" hangingPunct="1">
      <a:defRPr sz="1404" kern="1200">
        <a:solidFill>
          <a:schemeClr val="tx1"/>
        </a:solidFill>
        <a:latin typeface="+mn-lt"/>
        <a:ea typeface="+mn-ea"/>
        <a:cs typeface="+mn-cs"/>
      </a:defRPr>
    </a:lvl3pPr>
    <a:lvl4pPr marL="1069805" algn="l" defTabSz="713203" rtl="0" eaLnBrk="1" latinLnBrk="0" hangingPunct="1">
      <a:defRPr sz="1404" kern="1200">
        <a:solidFill>
          <a:schemeClr val="tx1"/>
        </a:solidFill>
        <a:latin typeface="+mn-lt"/>
        <a:ea typeface="+mn-ea"/>
        <a:cs typeface="+mn-cs"/>
      </a:defRPr>
    </a:lvl4pPr>
    <a:lvl5pPr marL="1426407" algn="l" defTabSz="713203" rtl="0" eaLnBrk="1" latinLnBrk="0" hangingPunct="1">
      <a:defRPr sz="1404" kern="1200">
        <a:solidFill>
          <a:schemeClr val="tx1"/>
        </a:solidFill>
        <a:latin typeface="+mn-lt"/>
        <a:ea typeface="+mn-ea"/>
        <a:cs typeface="+mn-cs"/>
      </a:defRPr>
    </a:lvl5pPr>
    <a:lvl6pPr marL="1783009" algn="l" defTabSz="713203" rtl="0" eaLnBrk="1" latinLnBrk="0" hangingPunct="1">
      <a:defRPr sz="1404" kern="1200">
        <a:solidFill>
          <a:schemeClr val="tx1"/>
        </a:solidFill>
        <a:latin typeface="+mn-lt"/>
        <a:ea typeface="+mn-ea"/>
        <a:cs typeface="+mn-cs"/>
      </a:defRPr>
    </a:lvl6pPr>
    <a:lvl7pPr marL="2139610" algn="l" defTabSz="713203" rtl="0" eaLnBrk="1" latinLnBrk="0" hangingPunct="1">
      <a:defRPr sz="1404" kern="1200">
        <a:solidFill>
          <a:schemeClr val="tx1"/>
        </a:solidFill>
        <a:latin typeface="+mn-lt"/>
        <a:ea typeface="+mn-ea"/>
        <a:cs typeface="+mn-cs"/>
      </a:defRPr>
    </a:lvl7pPr>
    <a:lvl8pPr marL="2496212" algn="l" defTabSz="713203" rtl="0" eaLnBrk="1" latinLnBrk="0" hangingPunct="1">
      <a:defRPr sz="1404" kern="1200">
        <a:solidFill>
          <a:schemeClr val="tx1"/>
        </a:solidFill>
        <a:latin typeface="+mn-lt"/>
        <a:ea typeface="+mn-ea"/>
        <a:cs typeface="+mn-cs"/>
      </a:defRPr>
    </a:lvl8pPr>
    <a:lvl9pPr marL="2852814" algn="l" defTabSz="713203" rtl="0" eaLnBrk="1" latinLnBrk="0" hangingPunct="1">
      <a:defRPr sz="1404"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B12628C1-C8D7-4A2C-BFE8-B895E7052B4D}">
          <p14:sldIdLst>
            <p14:sldId id="309"/>
            <p14:sldId id="300"/>
            <p14:sldId id="307"/>
            <p14:sldId id="301"/>
            <p14:sldId id="283"/>
            <p14:sldId id="285"/>
            <p14:sldId id="287"/>
            <p14:sldId id="292"/>
            <p14:sldId id="288"/>
            <p14:sldId id="306"/>
            <p14:sldId id="290"/>
            <p14:sldId id="289"/>
            <p14:sldId id="293"/>
            <p14:sldId id="275"/>
            <p14:sldId id="280"/>
            <p14:sldId id="312"/>
            <p14:sldId id="276"/>
            <p14:sldId id="279"/>
            <p14:sldId id="260"/>
            <p14:sldId id="313"/>
            <p14:sldId id="308"/>
            <p14:sldId id="314"/>
            <p14:sldId id="315"/>
            <p14:sldId id="266"/>
            <p14:sldId id="269"/>
            <p14:sldId id="270"/>
            <p14:sldId id="271"/>
            <p14:sldId id="259"/>
            <p14:sldId id="310"/>
            <p14:sldId id="277"/>
            <p14:sldId id="284"/>
            <p14:sldId id="316"/>
            <p14:sldId id="272"/>
            <p14:sldId id="263"/>
            <p14:sldId id="317"/>
            <p14:sldId id="281"/>
            <p14:sldId id="282"/>
            <p14:sldId id="318"/>
            <p14:sldId id="278"/>
            <p14:sldId id="401"/>
            <p14:sldId id="402"/>
            <p14:sldId id="403"/>
            <p14:sldId id="404"/>
            <p14:sldId id="405"/>
            <p14:sldId id="397"/>
            <p14:sldId id="958"/>
            <p14:sldId id="962"/>
            <p14:sldId id="985"/>
            <p14:sldId id="950"/>
            <p14:sldId id="980"/>
            <p14:sldId id="986"/>
            <p14:sldId id="399"/>
            <p14:sldId id="975"/>
            <p14:sldId id="398"/>
            <p14:sldId id="989"/>
            <p14:sldId id="990"/>
            <p14:sldId id="991"/>
            <p14:sldId id="992"/>
            <p14:sldId id="994"/>
            <p14:sldId id="995"/>
            <p14:sldId id="996"/>
            <p14:sldId id="997"/>
            <p14:sldId id="998"/>
            <p14:sldId id="999"/>
            <p14:sldId id="1000"/>
            <p14:sldId id="1001"/>
            <p14:sldId id="1002"/>
            <p14:sldId id="1003"/>
            <p14:sldId id="1004"/>
            <p14:sldId id="1005"/>
            <p14:sldId id="1006"/>
            <p14:sldId id="1007"/>
            <p14:sldId id="1008"/>
          </p14:sldIdLst>
        </p14:section>
        <p14:section name="Default Section" id="{9CF92E16-BAEE-4960-ADCA-1FB3911328C9}">
          <p14:sldIdLst>
            <p14:sldId id="1009"/>
            <p14:sldId id="1010"/>
            <p14:sldId id="362"/>
            <p14:sldId id="367"/>
            <p14:sldId id="370"/>
            <p14:sldId id="372"/>
            <p14:sldId id="376"/>
            <p14:sldId id="384"/>
            <p14:sldId id="509"/>
            <p14:sldId id="375"/>
            <p14:sldId id="391"/>
            <p14:sldId id="388"/>
            <p14:sldId id="389"/>
            <p14:sldId id="390"/>
            <p14:sldId id="380"/>
            <p14:sldId id="381"/>
            <p14:sldId id="382"/>
            <p14:sldId id="510"/>
            <p14:sldId id="383"/>
            <p14:sldId id="1011"/>
            <p14:sldId id="1012"/>
            <p14:sldId id="256"/>
            <p14:sldId id="1013"/>
            <p14:sldId id="394"/>
            <p14:sldId id="51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rsten Kåg Mortensen" initials="KKM" lastIdx="2" clrIdx="0">
    <p:extLst>
      <p:ext uri="{19B8F6BF-5375-455C-9EA6-DF929625EA0E}">
        <p15:presenceInfo xmlns:p15="http://schemas.microsoft.com/office/powerpoint/2012/main" userId="S::kikm@aarhus.dk::2896b428-d8dc-44d6-8e1d-b69bb07677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28994"/>
    <a:srgbClr val="E32F4A"/>
    <a:srgbClr val="002E55"/>
    <a:srgbClr val="2F95BF"/>
    <a:srgbClr val="FFF123"/>
    <a:srgbClr val="10BDB7"/>
    <a:srgbClr val="FFFFFF"/>
    <a:srgbClr val="F34E2F"/>
    <a:srgbClr val="17638E"/>
    <a:srgbClr val="337D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94249" autoAdjust="0"/>
  </p:normalViewPr>
  <p:slideViewPr>
    <p:cSldViewPr snapToGrid="0">
      <p:cViewPr varScale="1">
        <p:scale>
          <a:sx n="107" d="100"/>
          <a:sy n="107" d="100"/>
        </p:scale>
        <p:origin x="696" y="114"/>
      </p:cViewPr>
      <p:guideLst/>
    </p:cSldViewPr>
  </p:slideViewPr>
  <p:outlineViewPr>
    <p:cViewPr>
      <p:scale>
        <a:sx n="33" d="100"/>
        <a:sy n="33" d="100"/>
      </p:scale>
      <p:origin x="0" y="-600"/>
    </p:cViewPr>
  </p:outlin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tags" Target="tags/tag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presProps" Target="presProp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0044AD23-51AC-4E03-A45E-80EE2BB7A9F8}" type="datetimeFigureOut">
              <a:rPr lang="da-DK" smtClean="0"/>
              <a:t>25-02-2019</a:t>
            </a:fld>
            <a:endParaRPr lang="da-DK"/>
          </a:p>
        </p:txBody>
      </p:sp>
      <p:sp>
        <p:nvSpPr>
          <p:cNvPr id="4" name="Pladsholder til slidebillede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F566856C-1270-41DC-A6F7-50545A246C19}" type="slidenum">
              <a:rPr lang="da-DK" smtClean="0"/>
              <a:t>‹nr.›</a:t>
            </a:fld>
            <a:endParaRPr lang="da-DK"/>
          </a:p>
        </p:txBody>
      </p:sp>
    </p:spTree>
    <p:extLst>
      <p:ext uri="{BB962C8B-B14F-4D97-AF65-F5344CB8AC3E}">
        <p14:creationId xmlns:p14="http://schemas.microsoft.com/office/powerpoint/2010/main" val="2116687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566856C-1270-41DC-A6F7-50545A246C19}" type="slidenum">
              <a:rPr lang="da-DK" smtClean="0"/>
              <a:t>2</a:t>
            </a:fld>
            <a:endParaRPr lang="da-DK"/>
          </a:p>
        </p:txBody>
      </p:sp>
    </p:spTree>
    <p:extLst>
      <p:ext uri="{BB962C8B-B14F-4D97-AF65-F5344CB8AC3E}">
        <p14:creationId xmlns:p14="http://schemas.microsoft.com/office/powerpoint/2010/main" val="196189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11</a:t>
            </a:fld>
            <a:endParaRPr lang="da-DK"/>
          </a:p>
        </p:txBody>
      </p:sp>
    </p:spTree>
    <p:extLst>
      <p:ext uri="{BB962C8B-B14F-4D97-AF65-F5344CB8AC3E}">
        <p14:creationId xmlns:p14="http://schemas.microsoft.com/office/powerpoint/2010/main" val="2051411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12</a:t>
            </a:fld>
            <a:endParaRPr lang="da-DK"/>
          </a:p>
        </p:txBody>
      </p:sp>
    </p:spTree>
    <p:extLst>
      <p:ext uri="{BB962C8B-B14F-4D97-AF65-F5344CB8AC3E}">
        <p14:creationId xmlns:p14="http://schemas.microsoft.com/office/powerpoint/2010/main" val="2587873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13</a:t>
            </a:fld>
            <a:endParaRPr lang="da-DK"/>
          </a:p>
        </p:txBody>
      </p:sp>
    </p:spTree>
    <p:extLst>
      <p:ext uri="{BB962C8B-B14F-4D97-AF65-F5344CB8AC3E}">
        <p14:creationId xmlns:p14="http://schemas.microsoft.com/office/powerpoint/2010/main" val="2839200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14</a:t>
            </a:fld>
            <a:endParaRPr lang="da-DK"/>
          </a:p>
        </p:txBody>
      </p:sp>
    </p:spTree>
    <p:extLst>
      <p:ext uri="{BB962C8B-B14F-4D97-AF65-F5344CB8AC3E}">
        <p14:creationId xmlns:p14="http://schemas.microsoft.com/office/powerpoint/2010/main" val="4204908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15</a:t>
            </a:fld>
            <a:endParaRPr lang="da-DK"/>
          </a:p>
        </p:txBody>
      </p:sp>
    </p:spTree>
    <p:extLst>
      <p:ext uri="{BB962C8B-B14F-4D97-AF65-F5344CB8AC3E}">
        <p14:creationId xmlns:p14="http://schemas.microsoft.com/office/powerpoint/2010/main" val="835797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16</a:t>
            </a:fld>
            <a:endParaRPr lang="da-DK"/>
          </a:p>
        </p:txBody>
      </p:sp>
    </p:spTree>
    <p:extLst>
      <p:ext uri="{BB962C8B-B14F-4D97-AF65-F5344CB8AC3E}">
        <p14:creationId xmlns:p14="http://schemas.microsoft.com/office/powerpoint/2010/main" val="1345245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17</a:t>
            </a:fld>
            <a:endParaRPr lang="da-DK"/>
          </a:p>
        </p:txBody>
      </p:sp>
    </p:spTree>
    <p:extLst>
      <p:ext uri="{BB962C8B-B14F-4D97-AF65-F5344CB8AC3E}">
        <p14:creationId xmlns:p14="http://schemas.microsoft.com/office/powerpoint/2010/main" val="247828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18</a:t>
            </a:fld>
            <a:endParaRPr lang="da-DK"/>
          </a:p>
        </p:txBody>
      </p:sp>
    </p:spTree>
    <p:extLst>
      <p:ext uri="{BB962C8B-B14F-4D97-AF65-F5344CB8AC3E}">
        <p14:creationId xmlns:p14="http://schemas.microsoft.com/office/powerpoint/2010/main" val="3766956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766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609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566856C-1270-41DC-A6F7-50545A246C19}" type="slidenum">
              <a:rPr lang="da-DK" smtClean="0"/>
              <a:t>3</a:t>
            </a:fld>
            <a:endParaRPr lang="da-DK"/>
          </a:p>
        </p:txBody>
      </p:sp>
    </p:spTree>
    <p:extLst>
      <p:ext uri="{BB962C8B-B14F-4D97-AF65-F5344CB8AC3E}">
        <p14:creationId xmlns:p14="http://schemas.microsoft.com/office/powerpoint/2010/main" val="3678766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40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F566856C-1270-41DC-A6F7-50545A246C1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89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368DE9EE-56FE-449C-A62C-C8EA30BA507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91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Sammen med pilotskolerne er der udviklet et gruppetræ, der burde dække de mest grundlæggende behov på skolerne for samarbejdsrum og postlister.</a:t>
            </a:r>
          </a:p>
          <a:p>
            <a:endParaRPr lang="da-DK"/>
          </a:p>
          <a:p>
            <a:r>
              <a:rPr lang="da-DK"/>
              <a:t>Vi anbefaler, at skolens grupper udarbejdes med udgangspunkt i gruppetræet, men at det selvfølgelig skal tilpasses lokale forhold – så har I fx andre opdelinger eller har organiseret jer på andre måder på jeres skole, skal grupperne selvfølgelig afspejle dette</a:t>
            </a:r>
          </a:p>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368DE9EE-56FE-449C-A62C-C8EA30BA507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232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368DE9EE-56FE-449C-A62C-C8EA30BA507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850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368DE9EE-56FE-449C-A62C-C8EA30BA507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261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fontAlgn="base">
              <a:buFont typeface="Wingdings" panose="05000000000000000000" pitchFamily="2" charset="2"/>
              <a:buChar char="q"/>
            </a:pPr>
            <a:endParaRPr lang="da-DK" sz="1200"/>
          </a:p>
          <a:p>
            <a:pPr fontAlgn="base">
              <a:buFont typeface="Wingdings" panose="05000000000000000000" pitchFamily="2" charset="2"/>
              <a:buChar char="q"/>
            </a:pPr>
            <a:endParaRPr lang="da-DK" sz="1200"/>
          </a:p>
          <a:p>
            <a:pPr fontAlgn="base">
              <a:buFont typeface="Wingdings" panose="05000000000000000000" pitchFamily="2" charset="2"/>
              <a:buChar char="q"/>
            </a:pPr>
            <a:endParaRPr lang="da-DK" sz="1200"/>
          </a:p>
          <a:p>
            <a:pPr fontAlgn="base">
              <a:buFont typeface="Wingdings" panose="05000000000000000000" pitchFamily="2" charset="2"/>
              <a:buChar char="q"/>
            </a:pPr>
            <a:endParaRPr lang="da-DK" sz="1200"/>
          </a:p>
          <a:p>
            <a:pPr fontAlgn="base">
              <a:buFont typeface="Wingdings" panose="05000000000000000000" pitchFamily="2" charset="2"/>
              <a:buChar char="q"/>
            </a:pPr>
            <a:r>
              <a:rPr lang="da-DK" sz="1200"/>
              <a:t>Hvem har rettighed til at oprette grupper på jeres skole?</a:t>
            </a:r>
          </a:p>
          <a:p>
            <a:pPr lvl="1" fontAlgn="base"/>
            <a:r>
              <a:rPr lang="da-DK" sz="1200"/>
              <a:t>Hvem giver det mening også skal kunne oprette grupper (Håndter grupper)</a:t>
            </a:r>
          </a:p>
          <a:p>
            <a:endParaRPr lang="da-DK"/>
          </a:p>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368DE9EE-56FE-449C-A62C-C8EA30BA507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34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177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t>Vi fortæller skolerne, at der er fem opgaver i overgangen fra </a:t>
            </a:r>
            <a:r>
              <a:rPr lang="da-DK" b="0" dirty="0" err="1"/>
              <a:t>SkoleIntra</a:t>
            </a:r>
            <a:r>
              <a:rPr lang="da-DK" b="0" dirty="0"/>
              <a:t> til Aula: </a:t>
            </a:r>
          </a:p>
          <a:p>
            <a:r>
              <a:rPr lang="da-DK" b="0" dirty="0"/>
              <a:t>– oprydning i </a:t>
            </a:r>
            <a:r>
              <a:rPr lang="da-DK" b="0" dirty="0" err="1"/>
              <a:t>SkoleIntra</a:t>
            </a:r>
            <a:r>
              <a:rPr lang="da-DK" b="0" dirty="0"/>
              <a:t> og opsætning af Aula, Undervisning og træning, Support </a:t>
            </a:r>
            <a:r>
              <a:rPr lang="da-DK" b="0" dirty="0" err="1"/>
              <a:t>setup</a:t>
            </a:r>
            <a:r>
              <a:rPr lang="da-DK" b="0" dirty="0"/>
              <a:t>, Nye hjemmesider og Anvendelsesstrategi</a:t>
            </a:r>
          </a:p>
          <a:p>
            <a:endParaRPr lang="da-DK" b="0" dirty="0"/>
          </a:p>
          <a:p>
            <a:r>
              <a:rPr lang="da-DK" b="0" dirty="0">
                <a:highlight>
                  <a:srgbClr val="FFFF00"/>
                </a:highlight>
              </a:rPr>
              <a:t>For skolernes vedkommende fik forældrene UNI-Login i vinteren 2018 og vi har rullet vikardækning ud henover vinteren </a:t>
            </a:r>
          </a:p>
          <a:p>
            <a:r>
              <a:rPr lang="da-DK" b="0" dirty="0">
                <a:highlight>
                  <a:srgbClr val="FFFF00"/>
                </a:highlight>
              </a:rPr>
              <a:t>På dagtilbud vil der ligeledes komme UNI-Login til forældre. </a:t>
            </a:r>
          </a:p>
          <a:p>
            <a:endParaRPr lang="da-DK" b="0" dirty="0"/>
          </a:p>
          <a:p>
            <a:r>
              <a:rPr lang="da-DK" b="0" dirty="0"/>
              <a:t>En af de store opgaver for skolerne er anvendelsesstrategi</a:t>
            </a:r>
          </a:p>
          <a:p>
            <a:r>
              <a:rPr lang="da-DK" b="0" dirty="0"/>
              <a:t>Det handler om tre ting: </a:t>
            </a:r>
          </a:p>
          <a:p>
            <a:endParaRPr lang="da-DK" b="0" dirty="0"/>
          </a:p>
          <a:p>
            <a:pPr marL="228600" indent="-228600">
              <a:buAutoNum type="arabicPeriod"/>
            </a:pPr>
            <a:r>
              <a:rPr lang="da-DK" b="0" dirty="0"/>
              <a:t>Hvad vi vil med Aula og hvordan vi skal anvende Aula – så det bliver nemmere for forældrene</a:t>
            </a:r>
          </a:p>
          <a:p>
            <a:pPr marL="228600" indent="-228600">
              <a:buAutoNum type="arabicPeriod"/>
            </a:pPr>
            <a:r>
              <a:rPr lang="da-DK" b="0" dirty="0"/>
              <a:t>Skabe overblik for medarbejderne om, hvornår de skal bruge de mange forskellige digitale platforme</a:t>
            </a:r>
          </a:p>
          <a:p>
            <a:pPr marL="228600" indent="-228600">
              <a:buAutoNum type="arabicPeriod"/>
            </a:pPr>
            <a:r>
              <a:rPr lang="da-DK" b="0" dirty="0"/>
              <a:t>Skabe opmærksomhed omkring at det handler om mere end den digitale kommunikation – få afdelingerne til at tage stilling til deres kommunikation bredt/kommunikationsstrategi</a:t>
            </a:r>
          </a:p>
          <a:p>
            <a:endParaRPr lang="da-DK" b="0" dirty="0"/>
          </a:p>
          <a:p>
            <a:r>
              <a:rPr lang="da-DK" sz="936" b="0" i="0" kern="1200" dirty="0">
                <a:solidFill>
                  <a:schemeClr val="tx1"/>
                </a:solidFill>
                <a:effectLst/>
                <a:latin typeface="+mn-lt"/>
                <a:ea typeface="+mn-ea"/>
                <a:cs typeface="+mn-cs"/>
              </a:rPr>
              <a:t>Målet med Aula er at styrke samarbejdet mellem forældre, medarbejdere, børn og unge, fordi det styrker børns læring, trivsel og udvikling. Med Aula får vi et fælles rum til kommunikation og samarbejde i en mere enkel, brugervenlig og sikker løsning, som samtidig følger barnet lige fra vuggestuen til udgangen af folkeskolen. Det vil gøre det nemmere for alle forældre at anvende Aula. Men det handler ikke kun om, at vi får en digital løsning, som er nem at tage i brug. Det handler i endnu højere grad om at gøre sig overvejelser om, hvordan vi vil anvende Aula i forældresamarbejdet og det indhold, som vi fylder i Aula, hvis vi skal styrke samarbejdet med hinanden.  </a:t>
            </a:r>
            <a:endParaRPr lang="da-DK" b="0" dirty="0"/>
          </a:p>
          <a:p>
            <a:endParaRPr lang="da-DK" b="0" dirty="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375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Hvad skal vi gøre anderledes for at sikre en god forældrekommunikation? </a:t>
            </a:r>
            <a:r>
              <a:rPr lang="da-DK" sz="936" b="0" i="0" kern="1200" dirty="0">
                <a:solidFill>
                  <a:schemeClr val="tx1"/>
                </a:solidFill>
                <a:effectLst/>
                <a:latin typeface="+mn-lt"/>
                <a:ea typeface="+mn-ea"/>
                <a:cs typeface="+mn-cs"/>
              </a:rPr>
              <a:t>Derfor samlede vi interesserede forældre i maj 2018 til en workshop, der stillede skarpt på, hvad vi skal tage med fra </a:t>
            </a:r>
            <a:r>
              <a:rPr lang="da-DK" sz="936" b="0" i="0" kern="1200" dirty="0" err="1">
                <a:solidFill>
                  <a:schemeClr val="tx1"/>
                </a:solidFill>
                <a:effectLst/>
                <a:latin typeface="+mn-lt"/>
                <a:ea typeface="+mn-ea"/>
                <a:cs typeface="+mn-cs"/>
              </a:rPr>
              <a:t>SkoleIntra</a:t>
            </a:r>
            <a:r>
              <a:rPr lang="da-DK" sz="936" b="0" i="0" kern="1200" dirty="0">
                <a:solidFill>
                  <a:schemeClr val="tx1"/>
                </a:solidFill>
                <a:effectLst/>
                <a:latin typeface="+mn-lt"/>
                <a:ea typeface="+mn-ea"/>
                <a:cs typeface="+mn-cs"/>
              </a:rPr>
              <a:t>, hvad vi skal lade blive samt deres behov og ønsker til Aula. </a:t>
            </a:r>
          </a:p>
          <a:p>
            <a:r>
              <a:rPr lang="da-DK" sz="936" b="0" i="0" kern="1200" dirty="0">
                <a:solidFill>
                  <a:schemeClr val="tx1"/>
                </a:solidFill>
                <a:effectLst/>
                <a:latin typeface="+mn-lt"/>
                <a:ea typeface="+mn-ea"/>
                <a:cs typeface="+mn-cs"/>
              </a:rPr>
              <a:t>Sammen med output fra en række fokusgruppeinterviews med forældre om kommunikation og samarbejde og </a:t>
            </a:r>
            <a:r>
              <a:rPr lang="da-DK" sz="936" b="0" i="0" kern="1200" dirty="0" err="1">
                <a:solidFill>
                  <a:schemeClr val="tx1"/>
                </a:solidFill>
                <a:effectLst/>
                <a:latin typeface="+mn-lt"/>
                <a:ea typeface="+mn-ea"/>
                <a:cs typeface="+mn-cs"/>
              </a:rPr>
              <a:t>PHd</a:t>
            </a:r>
            <a:r>
              <a:rPr lang="da-DK" sz="936" b="0" i="0" kern="1200" dirty="0">
                <a:solidFill>
                  <a:schemeClr val="tx1"/>
                </a:solidFill>
                <a:effectLst/>
                <a:latin typeface="+mn-lt"/>
                <a:ea typeface="+mn-ea"/>
                <a:cs typeface="+mn-cs"/>
              </a:rPr>
              <a:t>. Om </a:t>
            </a:r>
            <a:r>
              <a:rPr lang="da-DK" sz="936" b="0" i="0" kern="1200" dirty="0" err="1">
                <a:solidFill>
                  <a:schemeClr val="tx1"/>
                </a:solidFill>
                <a:effectLst/>
                <a:latin typeface="+mn-lt"/>
                <a:ea typeface="+mn-ea"/>
                <a:cs typeface="+mn-cs"/>
              </a:rPr>
              <a:t>ForældreIntra</a:t>
            </a:r>
            <a:r>
              <a:rPr lang="da-DK" sz="936" b="0" i="0" kern="1200" dirty="0">
                <a:solidFill>
                  <a:schemeClr val="tx1"/>
                </a:solidFill>
                <a:effectLst/>
                <a:latin typeface="+mn-lt"/>
                <a:ea typeface="+mn-ea"/>
                <a:cs typeface="+mn-cs"/>
              </a:rPr>
              <a:t> har det dannet grundlaget for vores mål for anvendelsen af Aula:</a:t>
            </a:r>
          </a:p>
          <a:p>
            <a:endParaRPr lang="da-DK" dirty="0"/>
          </a:p>
          <a:p>
            <a:r>
              <a:rPr lang="da-DK" dirty="0"/>
              <a:t>Workshops med forældre, medarbejdere og ledere på 0-18 års området under overskriften ”Hvad vil vi med Aula” (anvendelsesstrategi)</a:t>
            </a:r>
          </a:p>
          <a:p>
            <a:pPr marL="285750" indent="-285750">
              <a:lnSpc>
                <a:spcPct val="100000"/>
              </a:lnSpc>
              <a:buFont typeface="Arial" panose="020B0604020202020204" pitchFamily="34" charset="0"/>
              <a:buChar char="•"/>
            </a:pPr>
            <a:r>
              <a:rPr lang="da-DK" b="1" dirty="0"/>
              <a:t>Mere ensartet anvendelse på tværs af 0-18 års området</a:t>
            </a:r>
          </a:p>
          <a:p>
            <a:pPr marL="285750" indent="-285750">
              <a:lnSpc>
                <a:spcPct val="100000"/>
              </a:lnSpc>
              <a:buFont typeface="Arial" panose="020B0604020202020204" pitchFamily="34" charset="0"/>
              <a:buChar char="•"/>
            </a:pPr>
            <a:r>
              <a:rPr lang="da-DK" b="1" dirty="0"/>
              <a:t>Tydelig struktur </a:t>
            </a:r>
          </a:p>
          <a:p>
            <a:pPr marL="511175" lvl="1" indent="-285750">
              <a:lnSpc>
                <a:spcPct val="100000"/>
              </a:lnSpc>
              <a:buFont typeface="Courier New" panose="02070309020205020404" pitchFamily="49" charset="0"/>
              <a:buChar char="o"/>
            </a:pPr>
            <a:r>
              <a:rPr lang="da-DK" dirty="0"/>
              <a:t>hvor finder jeg hvad</a:t>
            </a:r>
          </a:p>
          <a:p>
            <a:pPr marL="285750" indent="-285750">
              <a:lnSpc>
                <a:spcPct val="100000"/>
              </a:lnSpc>
              <a:buFont typeface="Arial" panose="020B0604020202020204" pitchFamily="34" charset="0"/>
              <a:buChar char="•"/>
            </a:pPr>
            <a:r>
              <a:rPr lang="da-DK" b="1" dirty="0"/>
              <a:t>Mindre strøm af informationer</a:t>
            </a:r>
          </a:p>
          <a:p>
            <a:pPr marL="511175" lvl="1" indent="-285750">
              <a:lnSpc>
                <a:spcPct val="100000"/>
              </a:lnSpc>
              <a:buFont typeface="Courier New" panose="02070309020205020404" pitchFamily="49" charset="0"/>
              <a:buChar char="o"/>
            </a:pPr>
            <a:r>
              <a:rPr lang="da-DK" dirty="0"/>
              <a:t>Målrettet kommunikation til grupper </a:t>
            </a:r>
          </a:p>
          <a:p>
            <a:pPr marL="511175" lvl="1" indent="-285750">
              <a:lnSpc>
                <a:spcPct val="100000"/>
              </a:lnSpc>
              <a:buFont typeface="Courier New" panose="02070309020205020404" pitchFamily="49" charset="0"/>
              <a:buChar char="o"/>
            </a:pPr>
            <a:r>
              <a:rPr lang="da-DK" dirty="0"/>
              <a:t>Skelnen ml. </a:t>
            </a:r>
            <a:r>
              <a:rPr lang="da-DK" dirty="0" err="1"/>
              <a:t>need</a:t>
            </a:r>
            <a:r>
              <a:rPr lang="da-DK" dirty="0"/>
              <a:t>-to og </a:t>
            </a:r>
            <a:r>
              <a:rPr lang="da-DK" dirty="0" err="1"/>
              <a:t>nice</a:t>
            </a:r>
            <a:r>
              <a:rPr lang="da-DK" dirty="0"/>
              <a:t>-to-</a:t>
            </a:r>
            <a:r>
              <a:rPr lang="da-DK" dirty="0" err="1"/>
              <a:t>know</a:t>
            </a:r>
            <a:endParaRPr lang="da-DK" dirty="0"/>
          </a:p>
          <a:p>
            <a:pPr marL="285750" indent="-285750">
              <a:lnSpc>
                <a:spcPct val="100000"/>
              </a:lnSpc>
              <a:buFont typeface="Arial" panose="020B0604020202020204" pitchFamily="34" charset="0"/>
              <a:buChar char="•"/>
            </a:pPr>
            <a:r>
              <a:rPr lang="da-DK" b="1" dirty="0"/>
              <a:t>Fælles forventningsafstemning</a:t>
            </a:r>
          </a:p>
          <a:p>
            <a:pPr marL="285750" indent="-285750">
              <a:lnSpc>
                <a:spcPct val="100000"/>
              </a:lnSpc>
              <a:buFont typeface="Arial" panose="020B0604020202020204" pitchFamily="34" charset="0"/>
              <a:buChar char="•"/>
            </a:pPr>
            <a:r>
              <a:rPr lang="da-DK" b="1" dirty="0"/>
              <a:t>Klart budskab og enkelt sprog</a:t>
            </a:r>
          </a:p>
          <a:p>
            <a:endParaRPr lang="da-DK" dirty="0"/>
          </a:p>
          <a:p>
            <a:r>
              <a:rPr lang="da-DK" dirty="0"/>
              <a:t>Udgangspunkt til at lave en anvendelsesstrategi for Aula og de omkringliggende digitale systemer</a:t>
            </a:r>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233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36" b="0" i="0" kern="1200" dirty="0">
                <a:solidFill>
                  <a:schemeClr val="tx1"/>
                </a:solidFill>
                <a:effectLst/>
                <a:latin typeface="+mn-lt"/>
                <a:ea typeface="+mn-ea"/>
                <a:cs typeface="+mn-cs"/>
              </a:rPr>
              <a:t>Derfor samlede vi interesserede forældre i maj 2018 til en workshop, der stillede skarpt på, hvad vi skal tage med fra </a:t>
            </a:r>
            <a:r>
              <a:rPr lang="da-DK" sz="936" b="0" i="0" kern="1200" dirty="0" err="1">
                <a:solidFill>
                  <a:schemeClr val="tx1"/>
                </a:solidFill>
                <a:effectLst/>
                <a:latin typeface="+mn-lt"/>
                <a:ea typeface="+mn-ea"/>
                <a:cs typeface="+mn-cs"/>
              </a:rPr>
              <a:t>SkoleIntra</a:t>
            </a:r>
            <a:r>
              <a:rPr lang="da-DK" sz="936" b="0" i="0" kern="1200" dirty="0">
                <a:solidFill>
                  <a:schemeClr val="tx1"/>
                </a:solidFill>
                <a:effectLst/>
                <a:latin typeface="+mn-lt"/>
                <a:ea typeface="+mn-ea"/>
                <a:cs typeface="+mn-cs"/>
              </a:rPr>
              <a:t>, hvad vi skal lade blive samt deres behov og ønsker til Aula. </a:t>
            </a:r>
          </a:p>
          <a:p>
            <a:r>
              <a:rPr lang="da-DK" sz="936" b="0" i="0" kern="1200" dirty="0">
                <a:solidFill>
                  <a:schemeClr val="tx1"/>
                </a:solidFill>
                <a:effectLst/>
                <a:latin typeface="+mn-lt"/>
                <a:ea typeface="+mn-ea"/>
                <a:cs typeface="+mn-cs"/>
              </a:rPr>
              <a:t>Sammen med output fra en række fokusgruppeinterviews med forældre om kommunikation og samarbejde og </a:t>
            </a:r>
            <a:r>
              <a:rPr lang="da-DK" sz="936" b="0" i="0" kern="1200" dirty="0" err="1">
                <a:solidFill>
                  <a:schemeClr val="tx1"/>
                </a:solidFill>
                <a:effectLst/>
                <a:latin typeface="+mn-lt"/>
                <a:ea typeface="+mn-ea"/>
                <a:cs typeface="+mn-cs"/>
              </a:rPr>
              <a:t>PHd</a:t>
            </a:r>
            <a:r>
              <a:rPr lang="da-DK" sz="936" b="0" i="0" kern="1200" dirty="0">
                <a:solidFill>
                  <a:schemeClr val="tx1"/>
                </a:solidFill>
                <a:effectLst/>
                <a:latin typeface="+mn-lt"/>
                <a:ea typeface="+mn-ea"/>
                <a:cs typeface="+mn-cs"/>
              </a:rPr>
              <a:t>. Om </a:t>
            </a:r>
            <a:r>
              <a:rPr lang="da-DK" sz="936" b="0" i="0" kern="1200" dirty="0" err="1">
                <a:solidFill>
                  <a:schemeClr val="tx1"/>
                </a:solidFill>
                <a:effectLst/>
                <a:latin typeface="+mn-lt"/>
                <a:ea typeface="+mn-ea"/>
                <a:cs typeface="+mn-cs"/>
              </a:rPr>
              <a:t>ForældreIntra</a:t>
            </a:r>
            <a:r>
              <a:rPr lang="da-DK" sz="936" b="0" i="0" kern="1200" dirty="0">
                <a:solidFill>
                  <a:schemeClr val="tx1"/>
                </a:solidFill>
                <a:effectLst/>
                <a:latin typeface="+mn-lt"/>
                <a:ea typeface="+mn-ea"/>
                <a:cs typeface="+mn-cs"/>
              </a:rPr>
              <a:t> har det dannet grundlaget for vores mål for anvendelsen af Aula og andre digitale platforme:</a:t>
            </a:r>
          </a:p>
          <a:p>
            <a:endParaRPr lang="da-DK" sz="936" b="0" i="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23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4</a:t>
            </a:fld>
            <a:endParaRPr lang="da-DK"/>
          </a:p>
        </p:txBody>
      </p:sp>
    </p:spTree>
    <p:extLst>
      <p:ext uri="{BB962C8B-B14F-4D97-AF65-F5344CB8AC3E}">
        <p14:creationId xmlns:p14="http://schemas.microsoft.com/office/powerpoint/2010/main" val="440569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36" b="0" i="0" kern="1200" dirty="0">
                <a:solidFill>
                  <a:schemeClr val="tx1"/>
                </a:solidFill>
                <a:effectLst/>
                <a:latin typeface="+mn-lt"/>
                <a:ea typeface="+mn-ea"/>
                <a:cs typeface="+mn-cs"/>
              </a:rPr>
              <a:t>Alle opslag, beskeder osv. fra </a:t>
            </a:r>
            <a:r>
              <a:rPr lang="da-DK" sz="936" b="0" i="0" kern="1200" dirty="0" err="1">
                <a:solidFill>
                  <a:schemeClr val="tx1"/>
                </a:solidFill>
                <a:effectLst/>
                <a:latin typeface="+mn-lt"/>
                <a:ea typeface="+mn-ea"/>
                <a:cs typeface="+mn-cs"/>
              </a:rPr>
              <a:t>ForældreIntra</a:t>
            </a:r>
            <a:r>
              <a:rPr lang="da-DK" sz="936" b="0" i="0" kern="1200" dirty="0">
                <a:solidFill>
                  <a:schemeClr val="tx1"/>
                </a:solidFill>
                <a:effectLst/>
                <a:latin typeface="+mn-lt"/>
                <a:ea typeface="+mn-ea"/>
                <a:cs typeface="+mn-cs"/>
              </a:rPr>
              <a:t> blev gennemgået med pilotskolernes ledelse – hvor placerer vi det – både i Aula eller andre digitale platforme</a:t>
            </a:r>
          </a:p>
          <a:p>
            <a:r>
              <a:rPr lang="da-DK" sz="936" b="0" i="0" kern="1200" dirty="0">
                <a:solidFill>
                  <a:schemeClr val="tx1"/>
                </a:solidFill>
                <a:effectLst/>
                <a:latin typeface="+mn-lt"/>
                <a:ea typeface="+mn-ea"/>
                <a:cs typeface="+mn-cs"/>
              </a:rPr>
              <a:t>- Langsommelig proces fordelt på kategorierne </a:t>
            </a:r>
          </a:p>
          <a:p>
            <a:endParaRPr lang="da-DK" dirty="0"/>
          </a:p>
          <a:p>
            <a:r>
              <a:rPr lang="da-DK" dirty="0"/>
              <a:t>På de mange forskellige workshops tog vi fat i Aula opdelt i funktionalitet: </a:t>
            </a:r>
          </a:p>
          <a:p>
            <a:endParaRPr lang="da-DK" dirty="0"/>
          </a:p>
          <a:p>
            <a:pPr marL="171450" indent="-171450">
              <a:buFont typeface="Arial" panose="020B0604020202020204" pitchFamily="34" charset="0"/>
              <a:buChar char="•"/>
            </a:pPr>
            <a:r>
              <a:rPr lang="da-DK" dirty="0"/>
              <a:t>Kalender</a:t>
            </a:r>
          </a:p>
          <a:p>
            <a:pPr marL="171450" indent="-171450">
              <a:buFont typeface="Arial" panose="020B0604020202020204" pitchFamily="34" charset="0"/>
              <a:buChar char="•"/>
            </a:pPr>
            <a:r>
              <a:rPr lang="da-DK" dirty="0"/>
              <a:t>Grupper</a:t>
            </a:r>
          </a:p>
          <a:p>
            <a:pPr marL="171450" indent="-171450">
              <a:buFont typeface="Arial" panose="020B0604020202020204" pitchFamily="34" charset="0"/>
              <a:buChar char="•"/>
            </a:pPr>
            <a:r>
              <a:rPr lang="da-DK" dirty="0"/>
              <a:t>Beskeder og opslag</a:t>
            </a:r>
          </a:p>
          <a:p>
            <a:pPr marL="171450" indent="-171450">
              <a:buFont typeface="Arial" panose="020B0604020202020204" pitchFamily="34" charset="0"/>
              <a:buChar char="•"/>
            </a:pPr>
            <a:r>
              <a:rPr lang="da-DK" dirty="0"/>
              <a:t>Filopbevaring og fildeling</a:t>
            </a:r>
          </a:p>
          <a:p>
            <a:pPr marL="171450" indent="-171450">
              <a:buFont typeface="Arial" panose="020B0604020202020204" pitchFamily="34" charset="0"/>
              <a:buChar char="•"/>
            </a:pPr>
            <a:r>
              <a:rPr lang="da-DK" dirty="0"/>
              <a:t>Galleri og opsamling</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293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kern="1200" dirty="0">
                <a:solidFill>
                  <a:schemeClr val="tx1"/>
                </a:solidFill>
                <a:effectLst/>
                <a:latin typeface="+mn-lt"/>
                <a:ea typeface="+mn-ea"/>
                <a:cs typeface="+mn-cs"/>
              </a:rPr>
              <a:t>Formålet er at se, om vi kan skabe ensartethed i brugen af Aula, så det bliver nemmere for brugerne (herunder også forældre med børn i skole, dagtilbud og UngiAarhus) at finde de relevante informationer. </a:t>
            </a:r>
          </a:p>
          <a:p>
            <a:pPr marL="0" indent="0">
              <a:buFont typeface="Wingdings" panose="05000000000000000000" pitchFamily="2" charset="2"/>
              <a:buNone/>
            </a:pPr>
            <a:r>
              <a:rPr lang="da-DK" dirty="0"/>
              <a:t>Udkast til anvendelsesstrategi, som hele 0-18 års området kan se sig selv ind i. Indgår i en større anvendelsesstrategi</a:t>
            </a:r>
          </a:p>
          <a:p>
            <a:pPr marL="0" indent="0">
              <a:buFont typeface="Wingdings" panose="05000000000000000000" pitchFamily="2" charset="2"/>
              <a:buNone/>
            </a:pPr>
            <a:endParaRPr lang="da-DK" dirty="0"/>
          </a:p>
          <a:p>
            <a:pPr marL="0" marR="0" lvl="0" indent="0" algn="l" defTabSz="713203"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sz="936" kern="1200" dirty="0">
                <a:solidFill>
                  <a:schemeClr val="tx1"/>
                </a:solidFill>
                <a:effectLst/>
                <a:latin typeface="+mn-lt"/>
                <a:ea typeface="+mn-ea"/>
                <a:cs typeface="+mn-cs"/>
              </a:rPr>
              <a:t>Det skal være nemmere, hurtigere og sikkert for alle medarbejdere i MBU at kommunikere, dele viden, samarbejde og finde den rette information. </a:t>
            </a:r>
          </a:p>
          <a:p>
            <a:pPr marL="0" marR="0" lvl="0" indent="0" algn="l" defTabSz="713203"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sz="936" kern="1200" dirty="0">
                <a:solidFill>
                  <a:schemeClr val="tx1"/>
                </a:solidFill>
                <a:effectLst/>
                <a:latin typeface="+mn-lt"/>
                <a:ea typeface="+mn-ea"/>
                <a:cs typeface="+mn-cs"/>
              </a:rPr>
              <a:t>Derfor skal anvendelsesstrategien give medarbejderne det nødvendige overblik over tilgængelige digitale systemer og gøre det enkelt og tydeligt for den enkelte medarbejder hvilket digitalt system, der skal anvendes hvornår, så man som medarbejder kan vælge det rette system til kommunikation, videndeling og samarbejde. En mere ensartet anvendelse i brugen af de forskellige systemer vil også gøre det hurtigere og nemmere for brugerne at finde den rette information. </a:t>
            </a:r>
          </a:p>
          <a:p>
            <a:pPr marL="0" indent="0">
              <a:buFont typeface="Wingdings" panose="05000000000000000000" pitchFamily="2" charset="2"/>
              <a:buNone/>
            </a:pPr>
            <a:endParaRPr lang="da-DK" dirty="0"/>
          </a:p>
          <a:p>
            <a:pPr marL="0" indent="0">
              <a:buFont typeface="Wingdings" panose="05000000000000000000" pitchFamily="2" charset="2"/>
              <a:buNone/>
            </a:pPr>
            <a:endParaRPr lang="da-DK" dirty="0"/>
          </a:p>
          <a:p>
            <a:pPr marL="0" indent="0">
              <a:buFont typeface="Wingdings" panose="05000000000000000000" pitchFamily="2" charset="2"/>
              <a:buNone/>
            </a:pPr>
            <a:endParaRPr lang="da-DK" dirty="0"/>
          </a:p>
          <a:p>
            <a:pPr marL="0" indent="0">
              <a:buFont typeface="Wingdings" panose="05000000000000000000" pitchFamily="2" charset="2"/>
              <a:buNone/>
            </a:pPr>
            <a:endParaRPr lang="da-DK" dirty="0"/>
          </a:p>
          <a:p>
            <a:pPr marL="171450" indent="-171450">
              <a:buFont typeface="Wingdings" panose="05000000000000000000" pitchFamily="2" charset="2"/>
              <a:buChar char="Ø"/>
            </a:pPr>
            <a:endParaRPr lang="da-DK" dirty="0"/>
          </a:p>
          <a:p>
            <a:pPr marL="0" indent="0">
              <a:buFont typeface="Wingdings" panose="05000000000000000000" pitchFamily="2" charset="2"/>
              <a:buNone/>
            </a:pPr>
            <a:endParaRPr lang="da-DK" dirty="0"/>
          </a:p>
          <a:p>
            <a:endParaRPr lang="da-DK" sz="1000" dirty="0"/>
          </a:p>
          <a:p>
            <a:endParaRPr lang="da-DK" sz="1000" dirty="0"/>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1451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a:t>Som nævnt i forrige kapitel, skal kalenderen i Aula så vidt muligt indeholde alt det, der er relateret til tid, så man både som elev, forælder og medarbejder hurtigt kan få et overblik over hverdagen. I dette kapitel får du et dybere indblik i mulighederne i kalenderen samt viden om, hvad du må anvende Aulas kalender til og hvornår du i stedet skal anvende Outlook – dvs. din @aarhus.dk-mail.</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a:p>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414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00"/>
              <a:t>Kræver en aktivitet derimod handling, så skal du oprette dem i kalenderen. </a:t>
            </a:r>
            <a:endParaRPr lang="da-DK"/>
          </a:p>
          <a:p>
            <a:endParaRPr lang="da-DK"/>
          </a:p>
          <a:p>
            <a:r>
              <a:rPr lang="da-DK" sz="900"/>
              <a:t>Dette gælder fx forældremøde, skole-hjem-samtale, ture ud af huset, skolefest og lignende. Har du, efter aftale med din ledelse, ved planlagt fravær uden for skolernes ferier, ligeledes sørge for at oprette dem i din kalender, så det er synligt for andre, at du ikke kan bookes til møder og andet, mens du er væk.</a:t>
            </a:r>
            <a:endParaRPr lang="da-DK" sz="900">
              <a:cs typeface="Calibri"/>
            </a:endParaRPr>
          </a:p>
          <a:p>
            <a:endParaRPr lang="da-DK"/>
          </a:p>
          <a:p>
            <a:pPr>
              <a:defRPr/>
            </a:pPr>
            <a:r>
              <a:rPr lang="da-DK" sz="900"/>
              <a:t>Aula sørger for, at ved begivenheder, hvor du fx er valgt som målgruppe eller deltager vises i din kalender, får du hjælp til at samle det, du skal handle på eller huske ét sted. Endvidere kan du fra din forside, når du folder dagsvisningen ud, få et hurtigt overblik over de 5 næstkommende begivenheder for dig.</a:t>
            </a:r>
            <a:endParaRPr lang="da-DK" sz="900">
              <a:cs typeface="Calibri"/>
            </a:endParaRPr>
          </a:p>
          <a:p>
            <a:endParaRPr lang="da-DK"/>
          </a:p>
          <a:p>
            <a:endParaRPr lang="da-DK"/>
          </a:p>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3616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Mødet kan markeres som privat, så kun deltagere i mødet kan se titel, beskrivelse og vedhæftninger. Så har du brug for at navngive et møde om et barn, så du ved, hvem det drejer om, så skal du markere begivenheden som privat. Det er ikke nok at anonymisere ved fx kun at anvende forbogstav eller klasse.</a:t>
            </a:r>
          </a:p>
          <a:p>
            <a:endParaRPr lang="da-DK" dirty="0"/>
          </a:p>
          <a:p>
            <a:r>
              <a:rPr lang="da-DK" dirty="0"/>
              <a:t>Når det gælder beskrivelse, vedhæftninger og links i en kalenderbegivenhed, så er indhold af følsom og/eller fortrolig karakter absolut ikke tilladt! Har du brug for at udsende en beskrivelse eller bilag med indhold af fortrolig eller følsom karakter, så skal dette ske via Aulas beskedmodul, hvor du markerer beskeden som følsom. Kalendermodulet er IKKE sikkerhedsgodkendt til dette.</a:t>
            </a:r>
          </a:p>
          <a:p>
            <a:endParaRPr lang="da-DK" dirty="0"/>
          </a:p>
          <a:p>
            <a:r>
              <a:rPr lang="da-DK" dirty="0"/>
              <a:t>Til møder, der involverer eksterne eller sker i forbindelse med sagsbehandling omkring et barn (fagligt, socialt), og dertilhørende beskrivelser eller bilag med følsomt eller fortroligt indhold, SKAL du anvende Outlook. Du skal også reservere tiden i din Aula kalender, så du fremtræder som optaget der.</a:t>
            </a: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331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000" dirty="0"/>
              <a:t>Da Aula samler kommunikation og samarbejde mellem elever, forældre og medarbejdere på hele 0-18 års området, er der behov for en sammenhæng omkring, hvordan vi bruger kommunikationsmulighederne. Derfor skal du overveje følgende, inden du kommunikerer: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Tidsperspektivet: Dvs. Er det knyttet til en bestemt dag og eller tidspunkt? Er der tale om akut information eller er det noget, der godt kan vente?.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Betydning for modtageren: Er det information, der er "</a:t>
            </a:r>
            <a:r>
              <a:rPr lang="da-DK" dirty="0" err="1"/>
              <a:t>need</a:t>
            </a:r>
            <a:r>
              <a:rPr lang="da-DK" dirty="0"/>
              <a:t> to </a:t>
            </a:r>
            <a:r>
              <a:rPr lang="da-DK" dirty="0" err="1"/>
              <a:t>know</a:t>
            </a:r>
            <a:r>
              <a:rPr lang="da-DK" dirty="0"/>
              <a:t>", dvs. noget der måske skal handles på eller er det information, som er rart at vide - </a:t>
            </a:r>
            <a:r>
              <a:rPr lang="da-DK" dirty="0" err="1"/>
              <a:t>nice</a:t>
            </a:r>
            <a:r>
              <a:rPr lang="da-DK" dirty="0"/>
              <a:t> to </a:t>
            </a:r>
            <a:r>
              <a:rPr lang="da-DK" dirty="0" err="1"/>
              <a:t>know</a:t>
            </a:r>
            <a:r>
              <a:rPr lang="da-DK" dirty="0"/>
              <a:t> - men som ikke har betydning for fx afviklingen af et arrangement, undervisning eller lignende?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Hvem er målgruppen: Er det relevant for alle i gruppen? Eller er det kun nogle enkelte eller udvalgte?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Og til sidst: Hvilket indhold, vil du kommunikere? Er det af følsom eller fortrolig karakter? Og hvis det er, er det så bedre at tage en personlig kontakt?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49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551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sz="900" dirty="0"/>
              <a:t>Fælles filer skal derfor anvendes meget begrænset – PDF formatet er statisk og er derfor bøvlet at opdatere, så det anbefales derfor kun at anvende Fælles filer til følgende:</a:t>
            </a:r>
            <a:endParaRPr lang="da-DK" sz="900" dirty="0">
              <a:cs typeface="Calibri"/>
            </a:endParaRPr>
          </a:p>
          <a:p>
            <a:endParaRPr lang="da-DK" dirty="0"/>
          </a:p>
          <a:p>
            <a:pPr marL="171450" indent="-171450">
              <a:buFont typeface="Arial" panose="020B0604020202020204" pitchFamily="34" charset="0"/>
              <a:buChar char="•"/>
            </a:pPr>
            <a:r>
              <a:rPr lang="da-DK" sz="900" dirty="0"/>
              <a:t>Dokumenter, der ikke skal opdateres ofte</a:t>
            </a:r>
            <a:endParaRPr lang="da-DK" sz="900" dirty="0">
              <a:cs typeface="Calibri"/>
            </a:endParaRPr>
          </a:p>
          <a:p>
            <a:pPr marL="171450" indent="-171450">
              <a:buFont typeface="Arial" panose="020B0604020202020204" pitchFamily="34" charset="0"/>
              <a:buChar char="•"/>
            </a:pPr>
            <a:r>
              <a:rPr lang="da-DK" sz="900" dirty="0"/>
              <a:t>Primært forældrerettede dokumenter a la skolestartspjece ved skolestart, mobbepolitik, BYOD-politik og lign.</a:t>
            </a:r>
            <a:endParaRPr lang="da-DK" sz="900" dirty="0">
              <a:cs typeface="Calibri"/>
            </a:endParaRPr>
          </a:p>
          <a:p>
            <a:pPr marL="171450" indent="-171450">
              <a:buFont typeface="Arial" panose="020B0604020202020204" pitchFamily="34" charset="0"/>
              <a:buChar char="•"/>
            </a:pPr>
            <a:r>
              <a:rPr lang="da-DK" sz="900" dirty="0"/>
              <a:t>Medarbejderrettede dokumenter som fx beredskabsplan, personalehåndbog, sygemeldingsprocedure og lign.</a:t>
            </a:r>
            <a:endParaRPr lang="da-DK" sz="900" dirty="0">
              <a:cs typeface="Calibri"/>
            </a:endParaRPr>
          </a:p>
          <a:p>
            <a:endParaRPr lang="da-DK" dirty="0"/>
          </a:p>
          <a:p>
            <a:r>
              <a:rPr lang="da-DK" sz="900" dirty="0"/>
              <a:t>Der kan tildeles rettigheder til, at andre end Aula-administratoren kan uploade filer til Fælles filer. Men vi anbefaler, at det primært er ledelsen og de administrative medarbejdere, der får adgang, så I undgår en overflod af forældede dokumenter eller at der skal bruges meget tid på at opdatere dokumenter.</a:t>
            </a:r>
            <a:endParaRPr lang="da-DK" sz="900" dirty="0">
              <a:cs typeface="Calibri"/>
            </a:endParaRPr>
          </a:p>
          <a:p>
            <a:r>
              <a:rPr lang="da-DK" sz="900" dirty="0"/>
              <a:t> </a:t>
            </a:r>
            <a:endParaRPr lang="da-DK" sz="900" dirty="0">
              <a:cs typeface="Calibri"/>
            </a:endParaRPr>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024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Mange veje fører til Rom – vi valgte denne efter flere forsøg – en opdeling af temaer i anvendelsesstrategi – pt. for pæd. Medarbejdere</a:t>
            </a:r>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Udfordringen er klart, at djævlen ligger i detaljen – og det tager tid. 18 workshops og så står vi med et slide m. retningslinjer </a:t>
            </a:r>
            <a:r>
              <a:rPr lang="da-DK" dirty="0">
                <a:sym typeface="Wingdings" panose="05000000000000000000" pitchFamily="2" charset="2"/>
              </a:rPr>
              <a: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dirty="0"/>
          </a:p>
          <a:p>
            <a:pPr marL="0" marR="0" lvl="0" indent="0" algn="l" defTabSz="713203" rtl="0" eaLnBrk="1" fontAlgn="auto" latinLnBrk="0" hangingPunct="1">
              <a:lnSpc>
                <a:spcPct val="100000"/>
              </a:lnSpc>
              <a:spcBef>
                <a:spcPts val="0"/>
              </a:spcBef>
              <a:spcAft>
                <a:spcPts val="0"/>
              </a:spcAft>
              <a:buClrTx/>
              <a:buSzTx/>
              <a:buFontTx/>
              <a:buNone/>
              <a:tabLst/>
              <a:defRPr/>
            </a:pPr>
            <a:r>
              <a:rPr lang="da-DK" dirty="0"/>
              <a:t>Digitalisering af elev-, børne- og ungemapper </a:t>
            </a:r>
          </a:p>
          <a:p>
            <a:endParaRPr lang="da-DK" dirty="0"/>
          </a:p>
          <a:p>
            <a:r>
              <a:rPr lang="da-DK" dirty="0" err="1"/>
              <a:t>Udfordinger</a:t>
            </a:r>
            <a:r>
              <a:rPr lang="da-DK" dirty="0"/>
              <a:t>?</a:t>
            </a:r>
          </a:p>
          <a:p>
            <a:r>
              <a:rPr lang="da-DK" dirty="0"/>
              <a:t>Elevmappe – hvordan håndterer I det?</a:t>
            </a: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2851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sz="936" kern="1200" dirty="0">
                <a:solidFill>
                  <a:schemeClr val="tx1"/>
                </a:solidFill>
                <a:effectLst/>
                <a:latin typeface="+mn-lt"/>
                <a:ea typeface="+mn-ea"/>
                <a:cs typeface="+mn-cs"/>
              </a:rPr>
              <a:t>Det skal være nemmere, hurtigere og sikkert for alle medarbejdere i MBU at kommunikere, dele viden, samarbejde og finde den rette information. </a:t>
            </a:r>
          </a:p>
          <a:p>
            <a:pPr marL="0" marR="0" lvl="0" indent="0" algn="l" defTabSz="713203"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sz="936" kern="1200" dirty="0">
                <a:solidFill>
                  <a:schemeClr val="tx1"/>
                </a:solidFill>
                <a:effectLst/>
                <a:latin typeface="+mn-lt"/>
                <a:ea typeface="+mn-ea"/>
                <a:cs typeface="+mn-cs"/>
              </a:rPr>
              <a:t>Derfor skal anvendelsesstrategien give medarbejderne det nødvendige overblik over tilgængelige digitale systemer og gøre det enkelt og tydeligt for den enkelte medarbejder hvilket digitalt system, der skal anvendes hvornår, så man som medarbejder kan vælge det rette system til kommunikation, videndeling og samarbejde. </a:t>
            </a:r>
          </a:p>
          <a:p>
            <a:pPr marL="0" marR="0" lvl="0" indent="0" algn="l" defTabSz="713203"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sz="936" kern="1200" dirty="0">
                <a:solidFill>
                  <a:schemeClr val="tx1"/>
                </a:solidFill>
                <a:effectLst/>
                <a:latin typeface="+mn-lt"/>
                <a:ea typeface="+mn-ea"/>
                <a:cs typeface="+mn-cs"/>
              </a:rPr>
              <a:t>En mere ensartet anvendelse i brugen af de forskellige systemer vil også gøre det hurtigere og nemmere for brugerne at finde den rette information. </a:t>
            </a:r>
          </a:p>
          <a:p>
            <a:pPr marL="0" indent="0">
              <a:buFont typeface="Wingdings" panose="05000000000000000000" pitchFamily="2" charset="2"/>
              <a:buNone/>
            </a:pPr>
            <a:endParaRPr lang="da-DK" dirty="0"/>
          </a:p>
          <a:p>
            <a:pPr marL="0" indent="0">
              <a:buFont typeface="Wingdings" panose="05000000000000000000" pitchFamily="2" charset="2"/>
              <a:buNone/>
            </a:pPr>
            <a:r>
              <a:rPr lang="da-DK" dirty="0"/>
              <a:t>Flere </a:t>
            </a:r>
            <a:r>
              <a:rPr lang="da-DK" dirty="0" err="1"/>
              <a:t>mails-</a:t>
            </a:r>
            <a:r>
              <a:rPr lang="da-DK" dirty="0"/>
              <a:t>/beskedsystemer: fx aarhus.dk ud af Aula, to-faktor-login, officiel arbejdsmail</a:t>
            </a:r>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288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Måske er du i tvivl om, hvornår du skal skrive noget som en pædagogisk note i Aula? Og hvordan adskiller den sig fra de noter, du fx kan skrive i elevplanen i MinUddannelse eller Momo</a:t>
            </a:r>
          </a:p>
          <a:p>
            <a:endParaRPr lang="da-DK" dirty="0"/>
          </a:p>
          <a:p>
            <a:r>
              <a:rPr lang="da-DK" dirty="0"/>
              <a:t>Noter i læringsplatformen er ikke godkendt til følsomt og fortroligt indhold. Noter skal derfor primært være til:</a:t>
            </a:r>
          </a:p>
          <a:p>
            <a:endParaRPr lang="da-DK" dirty="0"/>
          </a:p>
          <a:p>
            <a:pPr marL="171450" indent="-171450">
              <a:buFont typeface="Arial" panose="020B0604020202020204" pitchFamily="34" charset="0"/>
              <a:buChar char="•"/>
            </a:pPr>
            <a:r>
              <a:rPr lang="da-DK" dirty="0"/>
              <a:t>Vedkommende oplysninger, som medarbejderen skal huske at drøfte til samtalen</a:t>
            </a:r>
          </a:p>
          <a:p>
            <a:pPr marL="171450" indent="-171450">
              <a:buFont typeface="Arial" panose="020B0604020202020204" pitchFamily="34" charset="0"/>
              <a:buChar char="•"/>
            </a:pPr>
            <a:r>
              <a:rPr lang="da-DK" dirty="0"/>
              <a:t>Aftaler, der er vedtaget ved skole-hjem-samtalerne</a:t>
            </a:r>
          </a:p>
          <a:p>
            <a:pPr marL="171450" indent="-171450">
              <a:buFont typeface="Arial" panose="020B0604020202020204" pitchFamily="34" charset="0"/>
              <a:buChar char="•"/>
            </a:pPr>
            <a:r>
              <a:rPr lang="da-DK" dirty="0"/>
              <a:t>Faglig og socialt status</a:t>
            </a:r>
          </a:p>
          <a:p>
            <a:pPr marL="171450" indent="-171450">
              <a:buFont typeface="Arial" panose="020B0604020202020204" pitchFamily="34" charset="0"/>
              <a:buChar char="•"/>
            </a:pPr>
            <a:endParaRPr lang="da-DK" dirty="0"/>
          </a:p>
          <a:p>
            <a:r>
              <a:rPr lang="da-DK" dirty="0"/>
              <a:t>Kort sagt skal elevplanen være elevens plan og derfor beregnet til, at eleven og elevens forældre læser den.</a:t>
            </a:r>
          </a:p>
          <a:p>
            <a:endParaRPr lang="da-DK" dirty="0"/>
          </a:p>
          <a:p>
            <a:r>
              <a:rPr lang="da-DK" dirty="0"/>
              <a:t>Så får du under en skole-hjem-samtale oplysninger, som er af fortrolig eller følsom karakter, aftales der noget særligt eller sker der noget, som går ud over den ”almindelige” skole-hjem-samtale, som der er brug for at notere eller fastholde, skal du i stedet anvende den pædagogiske note. </a:t>
            </a:r>
          </a:p>
          <a:p>
            <a:endParaRPr lang="da-DK" dirty="0"/>
          </a:p>
          <a:p>
            <a:r>
              <a:rPr lang="da-DK" dirty="0"/>
              <a:t>Den pædagogiske note skal bruges til at samle oplevelser eller oplysninger vedrørende et barn, som der er behov for at fastholde. Dette er på mange måder lig den funktion vi kender fra klasseloggen i dag: At du sammen med de andre medarbejdere omkring et barn er med til at bidrage til, at der fx opdages noget, der skal handles på. Oplysningerne kan være fortrolige, men er det ikke nødvendigvis. Kort sagt skal du notere det ned, hvis noget undrer dig, er anderledes eller særligt. Fx hvis barnet pludseligt begynder at møde for sent, reagere voldsomt i konflikter, ikke får lavet lektier eller lign.</a:t>
            </a:r>
          </a:p>
          <a:p>
            <a:endParaRPr lang="da-DK" dirty="0"/>
          </a:p>
          <a:p>
            <a:r>
              <a:rPr lang="da-DK" dirty="0"/>
              <a:t>Selvom ”pædagogisk note” kun er tilgængelig for skolens medarbejdere, skal du skrive så objektivt sprog som muligt, da der kan begæres udlevering af noterne ved en aktindsigtssag.</a:t>
            </a:r>
          </a:p>
          <a:p>
            <a:endParaRPr lang="da-DK" dirty="0"/>
          </a:p>
          <a:p>
            <a:r>
              <a:rPr lang="da-DK" dirty="0"/>
              <a:t>Du kan redigere indholdet og evt. vedhæftninger til en pædagogisk note, men har du først oprettet en pædagogisk note, kan du af sikkerhedsmæssige grunde ikke slette den, ligesom der er logning af evt. ændringer.</a:t>
            </a:r>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468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5</a:t>
            </a:fld>
            <a:endParaRPr lang="da-DK"/>
          </a:p>
        </p:txBody>
      </p:sp>
    </p:spTree>
    <p:extLst>
      <p:ext uri="{BB962C8B-B14F-4D97-AF65-F5344CB8AC3E}">
        <p14:creationId xmlns:p14="http://schemas.microsoft.com/office/powerpoint/2010/main" val="1211609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Excel-ark jf. </a:t>
            </a:r>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098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36" kern="1200" dirty="0">
                <a:solidFill>
                  <a:schemeClr val="tx1"/>
                </a:solidFill>
                <a:effectLst/>
                <a:latin typeface="+mn-lt"/>
                <a:ea typeface="+mn-ea"/>
                <a:cs typeface="+mn-cs"/>
              </a:rPr>
              <a:t>Samtidig er det vigtigt at huske, at selvom vi kommunikerer meget digitalt, så bør vi også bruge Aula som momentum til at arbejde med kommunikationskulturen. For der er kommunikation i alt, hvad vi gør, lige fra det hastige møde på gangen, skiltene på vuggestuen, infomøder for kommende elever og meget mere. Hvis vores kommunikation skal være troværdig, skal alle kunne bidrage til fortællingen om skolen, dagtilbuddet eller klubben i ord og i handling. </a:t>
            </a:r>
          </a:p>
          <a:p>
            <a:endParaRPr lang="da-DK" sz="936" b="0" i="0" kern="1200" dirty="0">
              <a:solidFill>
                <a:schemeClr val="tx1"/>
              </a:solidFill>
              <a:effectLst/>
              <a:latin typeface="+mn-lt"/>
              <a:ea typeface="+mn-ea"/>
              <a:cs typeface="+mn-cs"/>
              <a:sym typeface="Wingdings" panose="05000000000000000000" pitchFamily="2" charset="2"/>
            </a:endParaRPr>
          </a:p>
          <a:p>
            <a:r>
              <a:rPr lang="da-DK" sz="936" b="0" i="0" kern="1200" dirty="0">
                <a:solidFill>
                  <a:schemeClr val="tx1"/>
                </a:solidFill>
                <a:effectLst/>
                <a:latin typeface="+mn-lt"/>
                <a:ea typeface="+mn-ea"/>
                <a:cs typeface="+mn-cs"/>
                <a:sym typeface="Wingdings" panose="05000000000000000000" pitchFamily="2" charset="2"/>
              </a:rPr>
              <a:t>Det vi siger, er det vi gør – særligt også på spil i arbejdet med hjemmesider – så afdelingerne kan bruge Aula som anledning til at udarbejde eller genbesøge </a:t>
            </a:r>
            <a:r>
              <a:rPr lang="da-DK" sz="936" b="0" i="0" kern="1200">
                <a:solidFill>
                  <a:schemeClr val="tx1"/>
                </a:solidFill>
                <a:effectLst/>
                <a:latin typeface="+mn-lt"/>
                <a:ea typeface="+mn-ea"/>
                <a:cs typeface="+mn-cs"/>
                <a:sym typeface="Wingdings" panose="05000000000000000000" pitchFamily="2" charset="2"/>
              </a:rPr>
              <a:t>deres kommunikationsstrategi</a:t>
            </a:r>
            <a:endParaRPr lang="da-DK" sz="936" b="0" i="0" kern="1200" dirty="0">
              <a:solidFill>
                <a:schemeClr val="tx1"/>
              </a:solidFill>
              <a:effectLst/>
              <a:latin typeface="+mn-lt"/>
              <a:ea typeface="+mn-ea"/>
              <a:cs typeface="+mn-cs"/>
            </a:endParaRPr>
          </a:p>
          <a:p>
            <a:endParaRPr lang="da-DK" sz="936" b="0" i="0" kern="1200" dirty="0">
              <a:solidFill>
                <a:schemeClr val="tx1"/>
              </a:solidFill>
              <a:effectLst/>
              <a:latin typeface="+mn-lt"/>
              <a:ea typeface="+mn-ea"/>
              <a:cs typeface="+mn-cs"/>
            </a:endParaRPr>
          </a:p>
          <a:p>
            <a:r>
              <a:rPr lang="da-DK" sz="936" b="0" i="0" kern="1200" dirty="0">
                <a:solidFill>
                  <a:schemeClr val="tx1"/>
                </a:solidFill>
                <a:effectLst/>
                <a:latin typeface="+mn-lt"/>
                <a:ea typeface="+mn-ea"/>
                <a:cs typeface="+mn-cs"/>
              </a:rPr>
              <a:t>Børn og Unge Kommunikation er sammen med en række skoler og dagtilbud blevet klogere på de kommunikationsudfordringer, som vi står overfor nu og i fremtiden – pilotprojekt m 3 skoler og 3 dagtilbud </a:t>
            </a:r>
          </a:p>
          <a:p>
            <a:r>
              <a:rPr lang="da-DK" sz="936" b="0" i="0" kern="1200" dirty="0">
                <a:solidFill>
                  <a:schemeClr val="tx1"/>
                </a:solidFill>
                <a:effectLst/>
                <a:latin typeface="+mn-lt"/>
                <a:ea typeface="+mn-ea"/>
                <a:cs typeface="+mn-cs"/>
              </a:rPr>
              <a:t>Det er blevet til en håndbog om kommunikation som strategisk ledelsesredskab.</a:t>
            </a:r>
          </a:p>
          <a:p>
            <a:endParaRPr lang="da-DK" sz="936" b="0" i="0" kern="1200" dirty="0">
              <a:solidFill>
                <a:schemeClr val="tx1"/>
              </a:solidFill>
              <a:effectLst/>
              <a:latin typeface="+mn-lt"/>
              <a:ea typeface="+mn-ea"/>
              <a:cs typeface="+mn-cs"/>
            </a:endParaRPr>
          </a:p>
          <a:p>
            <a:r>
              <a:rPr lang="da-DK" sz="936" b="1" i="0" kern="1200" cap="all" dirty="0">
                <a:solidFill>
                  <a:schemeClr val="tx1"/>
                </a:solidFill>
                <a:effectLst/>
                <a:latin typeface="+mn-lt"/>
                <a:ea typeface="+mn-ea"/>
                <a:cs typeface="+mn-cs"/>
              </a:rPr>
              <a:t>OM KOMMUNIKATIONSHÅNDBOGEN</a:t>
            </a:r>
          </a:p>
          <a:p>
            <a:r>
              <a:rPr lang="da-DK" sz="936" b="0" i="0" kern="1200" dirty="0">
                <a:solidFill>
                  <a:schemeClr val="tx1"/>
                </a:solidFill>
                <a:effectLst/>
                <a:latin typeface="+mn-lt"/>
                <a:ea typeface="+mn-ea"/>
                <a:cs typeface="+mn-cs"/>
              </a:rPr>
              <a:t>Håndbogen består af fire kapitler med tilhørende værktøjer:</a:t>
            </a:r>
          </a:p>
          <a:p>
            <a:r>
              <a:rPr lang="da-DK" sz="936" b="0" i="0" kern="1200" dirty="0">
                <a:solidFill>
                  <a:schemeClr val="tx1"/>
                </a:solidFill>
                <a:effectLst/>
                <a:latin typeface="+mn-lt"/>
                <a:ea typeface="+mn-ea"/>
                <a:cs typeface="+mn-cs"/>
              </a:rPr>
              <a:t>Hvorfor kommunikation?</a:t>
            </a:r>
          </a:p>
          <a:p>
            <a:r>
              <a:rPr lang="da-DK" sz="936" b="0" i="0" kern="1200" dirty="0">
                <a:solidFill>
                  <a:schemeClr val="tx1"/>
                </a:solidFill>
                <a:effectLst/>
                <a:latin typeface="+mn-lt"/>
                <a:ea typeface="+mn-ea"/>
                <a:cs typeface="+mn-cs"/>
              </a:rPr>
              <a:t>Hvad er god kommunikation?</a:t>
            </a:r>
          </a:p>
          <a:p>
            <a:r>
              <a:rPr lang="da-DK" sz="936" b="0" i="0" kern="1200" dirty="0">
                <a:solidFill>
                  <a:schemeClr val="tx1"/>
                </a:solidFill>
                <a:effectLst/>
                <a:latin typeface="+mn-lt"/>
                <a:ea typeface="+mn-ea"/>
                <a:cs typeface="+mn-cs"/>
              </a:rPr>
              <a:t>Sådan lægger du en kommunikationsstrategi</a:t>
            </a:r>
          </a:p>
          <a:p>
            <a:r>
              <a:rPr lang="da-DK" sz="936" b="0" i="0" kern="1200" dirty="0">
                <a:solidFill>
                  <a:schemeClr val="tx1"/>
                </a:solidFill>
                <a:effectLst/>
                <a:latin typeface="+mn-lt"/>
                <a:ea typeface="+mn-ea"/>
                <a:cs typeface="+mn-cs"/>
              </a:rPr>
              <a:t>Sådan laver du en procesplan</a:t>
            </a:r>
          </a:p>
          <a:p>
            <a:endParaRPr lang="da-DK" sz="936" b="0" i="0" kern="1200" dirty="0">
              <a:solidFill>
                <a:schemeClr val="tx1"/>
              </a:solidFill>
              <a:effectLst/>
              <a:latin typeface="+mn-lt"/>
              <a:ea typeface="+mn-ea"/>
              <a:cs typeface="+mn-cs"/>
            </a:endParaRPr>
          </a:p>
          <a:p>
            <a:r>
              <a:rPr lang="da-DK" sz="936" b="0" i="0" kern="1200" dirty="0">
                <a:solidFill>
                  <a:schemeClr val="tx1"/>
                </a:solidFill>
                <a:effectLst/>
                <a:latin typeface="+mn-lt"/>
                <a:ea typeface="+mn-ea"/>
                <a:cs typeface="+mn-cs"/>
              </a:rPr>
              <a:t>Se mere på aarhus.dk/</a:t>
            </a:r>
            <a:r>
              <a:rPr lang="da-DK" sz="936" b="0" i="0" kern="1200" dirty="0" err="1">
                <a:solidFill>
                  <a:schemeClr val="tx1"/>
                </a:solidFill>
                <a:effectLst/>
                <a:latin typeface="+mn-lt"/>
                <a:ea typeface="+mn-ea"/>
                <a:cs typeface="+mn-cs"/>
              </a:rPr>
              <a:t>detvigør</a:t>
            </a:r>
            <a:endParaRPr lang="da-DK" sz="936"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999090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ctr"/>
            <a:r>
              <a:rPr lang="da-DK" sz="936" kern="1200" dirty="0">
                <a:solidFill>
                  <a:schemeClr val="tx1"/>
                </a:solidFill>
                <a:effectLst/>
                <a:latin typeface="+mn-lt"/>
                <a:ea typeface="+mn-ea"/>
                <a:cs typeface="+mn-cs"/>
              </a:rPr>
              <a:t>Djævlen ligger i detaljen – det bliver svært når man går helt ned i de bittesmå detaljer – det er der, hvor udfordringerne opstår</a:t>
            </a:r>
          </a:p>
          <a:p>
            <a:pPr rtl="0" fontAlgn="ctr"/>
            <a:r>
              <a:rPr lang="da-DK" sz="936" kern="1200" dirty="0">
                <a:solidFill>
                  <a:schemeClr val="tx1"/>
                </a:solidFill>
                <a:effectLst/>
                <a:latin typeface="+mn-lt"/>
                <a:ea typeface="+mn-ea"/>
                <a:cs typeface="+mn-cs"/>
              </a:rPr>
              <a:t>18 workshops – og så står vi med en slide med retningslinjer for Aula </a:t>
            </a:r>
            <a:r>
              <a:rPr lang="da-DK" sz="936" kern="1200" dirty="0">
                <a:solidFill>
                  <a:schemeClr val="tx1"/>
                </a:solidFill>
                <a:effectLst/>
                <a:latin typeface="+mn-lt"/>
                <a:ea typeface="+mn-ea"/>
                <a:cs typeface="+mn-cs"/>
                <a:sym typeface="Wingdings" panose="05000000000000000000" pitchFamily="2" charset="2"/>
              </a:rPr>
              <a:t> </a:t>
            </a:r>
            <a:endParaRPr lang="da-DK" sz="936" kern="1200" dirty="0">
              <a:solidFill>
                <a:schemeClr val="tx1"/>
              </a:solidFill>
              <a:effectLst/>
              <a:latin typeface="+mn-lt"/>
              <a:ea typeface="+mn-ea"/>
              <a:cs typeface="+mn-cs"/>
            </a:endParaRPr>
          </a:p>
          <a:p>
            <a:pPr rtl="0" fontAlgn="ctr"/>
            <a:r>
              <a:rPr lang="da-DK" sz="936" kern="1200" dirty="0">
                <a:solidFill>
                  <a:schemeClr val="tx1"/>
                </a:solidFill>
                <a:effectLst/>
                <a:latin typeface="+mn-lt"/>
                <a:ea typeface="+mn-ea"/>
                <a:cs typeface="+mn-cs"/>
              </a:rPr>
              <a:t>Positiv modtagelse generelt - fra superbrugerne – behov for overblik – sparringsforum fra privat praksis til god ide – lederne fokus på det, som de er gode til. </a:t>
            </a:r>
            <a:br>
              <a:rPr lang="da-DK" sz="936" kern="1200" dirty="0">
                <a:solidFill>
                  <a:schemeClr val="tx1"/>
                </a:solidFill>
                <a:effectLst/>
                <a:latin typeface="+mn-lt"/>
                <a:ea typeface="+mn-ea"/>
                <a:cs typeface="+mn-cs"/>
              </a:rPr>
            </a:br>
            <a:r>
              <a:rPr lang="da-DK" sz="936" kern="1200" dirty="0">
                <a:solidFill>
                  <a:schemeClr val="tx1"/>
                </a:solidFill>
                <a:effectLst/>
                <a:latin typeface="+mn-lt"/>
                <a:ea typeface="+mn-ea"/>
                <a:cs typeface="+mn-cs"/>
              </a:rPr>
              <a:t>- men hvem vil ikke gerne have mindre information, nemt at finde det væsentlige osv. </a:t>
            </a:r>
          </a:p>
          <a:p>
            <a:pPr rtl="0" fontAlgn="ctr"/>
            <a:endParaRPr lang="da-DK" sz="936" kern="1200" dirty="0">
              <a:solidFill>
                <a:schemeClr val="tx1"/>
              </a:solidFill>
              <a:effectLst/>
              <a:latin typeface="+mn-lt"/>
              <a:ea typeface="+mn-ea"/>
              <a:cs typeface="+mn-cs"/>
            </a:endParaRPr>
          </a:p>
          <a:p>
            <a:pPr rtl="0" fontAlgn="ctr"/>
            <a:r>
              <a:rPr lang="da-DK" sz="936" kern="1200" dirty="0">
                <a:solidFill>
                  <a:schemeClr val="tx1"/>
                </a:solidFill>
                <a:effectLst/>
                <a:latin typeface="+mn-lt"/>
                <a:ea typeface="+mn-ea"/>
                <a:cs typeface="+mn-cs"/>
              </a:rPr>
              <a:t>En del af superbrugeruddannelsen og medarbejderuddannelse, workshop med ledere inden medarbejderundervisning – understøttende materiale o.a.  </a:t>
            </a:r>
          </a:p>
          <a:p>
            <a:pPr rtl="0" fontAlgn="ctr"/>
            <a:r>
              <a:rPr lang="da-DK" sz="936" kern="1200" dirty="0">
                <a:solidFill>
                  <a:schemeClr val="tx1"/>
                </a:solidFill>
                <a:effectLst/>
                <a:latin typeface="+mn-lt"/>
                <a:ea typeface="+mn-ea"/>
                <a:cs typeface="+mn-cs"/>
              </a:rPr>
              <a:t>- Det kræver en større grad af indsats!</a:t>
            </a:r>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2129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36" b="0" i="0" kern="1200">
                <a:solidFill>
                  <a:schemeClr val="tx1"/>
                </a:solidFill>
                <a:effectLst/>
                <a:latin typeface="+mn-lt"/>
                <a:ea typeface="+mn-ea"/>
                <a:cs typeface="+mn-cs"/>
              </a:rPr>
              <a:t>I så stort et projekt som Aula er der gang i mange aktiviteter. Vi vil gerne sikre en god dialog med de vigtigste interessenter, der bliver berørte af Aula eller spiller en rolle i implementeringen. Derfor har vi en høj grad af involvering i projektet. Samtidig spiller lederkommunikation en vigtig rolle.</a:t>
            </a:r>
            <a:endParaRPr lang="da-DK" b="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3752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36" b="0" i="0" kern="1200">
                <a:solidFill>
                  <a:schemeClr val="tx1"/>
                </a:solidFill>
                <a:effectLst/>
                <a:latin typeface="+mn-lt"/>
                <a:ea typeface="+mn-ea"/>
                <a:cs typeface="+mn-cs"/>
              </a:rPr>
              <a:t>Aula-projektet er en del af vores Digitale Børn og Unge program, der har til formål at realisere det nationale brugerportalsinitiativ og andre digitale projekter og initiativer, der understøtter børn og unges læring, udvikling og trivsel. </a:t>
            </a:r>
          </a:p>
          <a:p>
            <a:r>
              <a:rPr lang="da-DK" sz="936" b="0" i="0" kern="1200">
                <a:solidFill>
                  <a:schemeClr val="tx1"/>
                </a:solidFill>
                <a:effectLst/>
                <a:latin typeface="+mn-lt"/>
                <a:ea typeface="+mn-ea"/>
                <a:cs typeface="+mn-cs"/>
              </a:rPr>
              <a:t>Der er en høj grad af involvering, så de digitale forandringer tager udgangspunkt i brugerne og den pædagogiske praksis.</a:t>
            </a:r>
          </a:p>
          <a:p>
            <a:endParaRPr lang="da-DK" sz="936" b="0" i="0" kern="1200">
              <a:solidFill>
                <a:schemeClr val="tx1"/>
              </a:solidFill>
              <a:effectLst/>
              <a:latin typeface="+mn-lt"/>
              <a:ea typeface="+mn-ea"/>
              <a:cs typeface="+mn-cs"/>
            </a:endParaRPr>
          </a:p>
          <a:p>
            <a:r>
              <a:rPr lang="da-DK" sz="936" b="0" i="0" kern="1200">
                <a:solidFill>
                  <a:schemeClr val="tx1"/>
                </a:solidFill>
                <a:effectLst/>
                <a:latin typeface="+mn-lt"/>
                <a:ea typeface="+mn-ea"/>
                <a:cs typeface="+mn-cs"/>
              </a:rPr>
              <a:t>Digitale Børn og Unge stræber efter en høj grad af involvering af både ledere, medarbejdere og forældre på 0-18 års området. </a:t>
            </a:r>
          </a:p>
          <a:p>
            <a:r>
              <a:rPr lang="da-DK" sz="936" b="0" i="0" kern="1200">
                <a:solidFill>
                  <a:schemeClr val="tx1"/>
                </a:solidFill>
                <a:effectLst/>
                <a:latin typeface="+mn-lt"/>
                <a:ea typeface="+mn-ea"/>
                <a:cs typeface="+mn-cs"/>
              </a:rPr>
              <a:t>Derfor inviterer vi pædagogiske og administrative medarbejdere og ledere fra dagtilbud, skoler, SFO og </a:t>
            </a:r>
            <a:r>
              <a:rPr lang="da-DK" sz="936" b="0" i="0" kern="1200" err="1">
                <a:solidFill>
                  <a:schemeClr val="tx1"/>
                </a:solidFill>
                <a:effectLst/>
                <a:latin typeface="+mn-lt"/>
                <a:ea typeface="+mn-ea"/>
                <a:cs typeface="+mn-cs"/>
              </a:rPr>
              <a:t>UngiAarhus</a:t>
            </a:r>
            <a:r>
              <a:rPr lang="da-DK" sz="936" b="0" i="0" kern="1200">
                <a:solidFill>
                  <a:schemeClr val="tx1"/>
                </a:solidFill>
                <a:effectLst/>
                <a:latin typeface="+mn-lt"/>
                <a:ea typeface="+mn-ea"/>
                <a:cs typeface="+mn-cs"/>
              </a:rPr>
              <a:t> ind til sparring om anvendelsen og implementering af nye digitale løsninger. </a:t>
            </a:r>
          </a:p>
          <a:p>
            <a:r>
              <a:rPr lang="da-DK" sz="936" b="0" i="0" kern="1200">
                <a:solidFill>
                  <a:schemeClr val="tx1"/>
                </a:solidFill>
                <a:effectLst/>
                <a:latin typeface="+mn-lt"/>
                <a:ea typeface="+mn-ea"/>
                <a:cs typeface="+mn-cs"/>
              </a:rPr>
              <a:t>Her inddrager vi også lederforeninger, medarbejderorganisationer og forældreorganisationer. </a:t>
            </a:r>
          </a:p>
          <a:p>
            <a:r>
              <a:rPr lang="da-DK" sz="936" b="0" i="0" kern="1200">
                <a:solidFill>
                  <a:schemeClr val="tx1"/>
                </a:solidFill>
                <a:effectLst/>
                <a:latin typeface="+mn-lt"/>
                <a:ea typeface="+mn-ea"/>
                <a:cs typeface="+mn-cs"/>
              </a:rPr>
              <a:t>Formålet med involveringen er at sikre sparring og kvalificering af de digitale løsninger, forankring i den pædagogiske praksis og en god understøttelse ifm. implementering.</a:t>
            </a:r>
          </a:p>
          <a:p>
            <a:endParaRPr lang="da-DK" sz="936" b="0" i="0" kern="1200">
              <a:solidFill>
                <a:schemeClr val="tx1"/>
              </a:solidFill>
              <a:effectLst/>
              <a:latin typeface="+mn-lt"/>
              <a:ea typeface="+mn-ea"/>
              <a:cs typeface="+mn-cs"/>
            </a:endParaRPr>
          </a:p>
          <a:p>
            <a:r>
              <a:rPr lang="da-DK" sz="936" b="1" i="0" kern="1200" cap="all">
                <a:solidFill>
                  <a:schemeClr val="tx1"/>
                </a:solidFill>
                <a:effectLst/>
                <a:latin typeface="+mn-lt"/>
                <a:ea typeface="+mn-ea"/>
                <a:cs typeface="+mn-cs"/>
              </a:rPr>
              <a:t>KVALIFICERE BESLUTNINGER OG SIKRE SPARRING</a:t>
            </a:r>
          </a:p>
          <a:p>
            <a:r>
              <a:rPr lang="da-DK" sz="936" b="0" i="0" kern="1200">
                <a:solidFill>
                  <a:schemeClr val="tx1"/>
                </a:solidFill>
                <a:effectLst/>
                <a:latin typeface="+mn-lt"/>
                <a:ea typeface="+mn-ea"/>
                <a:cs typeface="+mn-cs"/>
              </a:rPr>
              <a:t>Vores forskellige fora er med til at kvalificere beslutninger og sparre om, hvordan vi får sikret en god implementering, når vi laver digitale forandringer. Det handler fx om hvordan vi skal anvende og tage nye digitale løsninger i brug - om behovet for involvering, indspark til fagligt indhold og målsætninger, hvordan vi bedst klæder ledere og medarbejdere på til forandringer - uddannelse, kommunikation og meget andet. Det betyder, at vi bliver klogere på brugerne, som er med til at sikre forankring i den praksis og hverdag, som de digitale forandringer skal leve i.</a:t>
            </a:r>
          </a:p>
          <a:p>
            <a:endParaRPr lang="da-DK" sz="936" b="0" i="0" kern="1200">
              <a:solidFill>
                <a:schemeClr val="tx1"/>
              </a:solidFill>
              <a:effectLst/>
              <a:latin typeface="+mn-lt"/>
              <a:ea typeface="+mn-ea"/>
              <a:cs typeface="+mn-cs"/>
            </a:endParaRPr>
          </a:p>
          <a:p>
            <a:r>
              <a:rPr lang="da-DK" sz="936" b="0" i="0" kern="1200">
                <a:solidFill>
                  <a:schemeClr val="tx1"/>
                </a:solidFill>
                <a:effectLst/>
                <a:latin typeface="+mn-lt"/>
                <a:ea typeface="+mn-ea"/>
                <a:cs typeface="+mn-cs"/>
              </a:rPr>
              <a:t>Aula-specifikt </a:t>
            </a:r>
          </a:p>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233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36" b="0" i="0" kern="1200">
                <a:solidFill>
                  <a:schemeClr val="tx1"/>
                </a:solidFill>
                <a:effectLst/>
                <a:latin typeface="+mn-lt"/>
                <a:ea typeface="+mn-ea"/>
                <a:cs typeface="+mn-cs"/>
              </a:rPr>
              <a:t>Derfor samlede vi interesserede forældre i maj 2018 til en workshop, der stillede skarpt på, hvad vi skal tage med fra </a:t>
            </a:r>
            <a:r>
              <a:rPr lang="da-DK" sz="936" b="0" i="0" kern="1200" err="1">
                <a:solidFill>
                  <a:schemeClr val="tx1"/>
                </a:solidFill>
                <a:effectLst/>
                <a:latin typeface="+mn-lt"/>
                <a:ea typeface="+mn-ea"/>
                <a:cs typeface="+mn-cs"/>
              </a:rPr>
              <a:t>SkoleIntra</a:t>
            </a:r>
            <a:r>
              <a:rPr lang="da-DK" sz="936" b="0" i="0" kern="1200">
                <a:solidFill>
                  <a:schemeClr val="tx1"/>
                </a:solidFill>
                <a:effectLst/>
                <a:latin typeface="+mn-lt"/>
                <a:ea typeface="+mn-ea"/>
                <a:cs typeface="+mn-cs"/>
              </a:rPr>
              <a:t>, hvad vi skal lade blive samt deres behov og ønsker til Aula. </a:t>
            </a:r>
          </a:p>
          <a:p>
            <a:r>
              <a:rPr lang="da-DK" sz="936" b="0" i="0" kern="1200">
                <a:solidFill>
                  <a:schemeClr val="tx1"/>
                </a:solidFill>
                <a:effectLst/>
                <a:latin typeface="+mn-lt"/>
                <a:ea typeface="+mn-ea"/>
                <a:cs typeface="+mn-cs"/>
              </a:rPr>
              <a:t>Sammen med output fra en række fokusgruppeinterviews med forældre om kommunikation og samarbejde og </a:t>
            </a:r>
            <a:r>
              <a:rPr lang="da-DK" sz="936" b="0" i="0" kern="1200" err="1">
                <a:solidFill>
                  <a:schemeClr val="tx1"/>
                </a:solidFill>
                <a:effectLst/>
                <a:latin typeface="+mn-lt"/>
                <a:ea typeface="+mn-ea"/>
                <a:cs typeface="+mn-cs"/>
              </a:rPr>
              <a:t>PHd</a:t>
            </a:r>
            <a:r>
              <a:rPr lang="da-DK" sz="936" b="0" i="0" kern="1200">
                <a:solidFill>
                  <a:schemeClr val="tx1"/>
                </a:solidFill>
                <a:effectLst/>
                <a:latin typeface="+mn-lt"/>
                <a:ea typeface="+mn-ea"/>
                <a:cs typeface="+mn-cs"/>
              </a:rPr>
              <a:t>. Om </a:t>
            </a:r>
            <a:r>
              <a:rPr lang="da-DK" sz="936" b="0" i="0" kern="1200" err="1">
                <a:solidFill>
                  <a:schemeClr val="tx1"/>
                </a:solidFill>
                <a:effectLst/>
                <a:latin typeface="+mn-lt"/>
                <a:ea typeface="+mn-ea"/>
                <a:cs typeface="+mn-cs"/>
              </a:rPr>
              <a:t>ForældreIntra</a:t>
            </a:r>
            <a:r>
              <a:rPr lang="da-DK" sz="936" b="0" i="0" kern="1200">
                <a:solidFill>
                  <a:schemeClr val="tx1"/>
                </a:solidFill>
                <a:effectLst/>
                <a:latin typeface="+mn-lt"/>
                <a:ea typeface="+mn-ea"/>
                <a:cs typeface="+mn-cs"/>
              </a:rPr>
              <a:t> har det dannet grundlaget for vores mål for anvendelsen af Aula og andre digitale platforme:</a:t>
            </a:r>
          </a:p>
          <a:p>
            <a:endParaRPr lang="da-DK" sz="936" b="0" i="0" kern="120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59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231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36" b="0" i="0" kern="1200">
                <a:solidFill>
                  <a:schemeClr val="tx1"/>
                </a:solidFill>
                <a:effectLst/>
                <a:latin typeface="+mn-lt"/>
                <a:ea typeface="+mn-ea"/>
                <a:cs typeface="+mn-cs"/>
              </a:rPr>
              <a:t>Alle opslag, beskeder osv. fra </a:t>
            </a:r>
            <a:r>
              <a:rPr lang="da-DK" sz="936" b="0" i="0" kern="1200" err="1">
                <a:solidFill>
                  <a:schemeClr val="tx1"/>
                </a:solidFill>
                <a:effectLst/>
                <a:latin typeface="+mn-lt"/>
                <a:ea typeface="+mn-ea"/>
                <a:cs typeface="+mn-cs"/>
              </a:rPr>
              <a:t>ForældreIntra</a:t>
            </a:r>
            <a:r>
              <a:rPr lang="da-DK" sz="936" b="0" i="0" kern="1200">
                <a:solidFill>
                  <a:schemeClr val="tx1"/>
                </a:solidFill>
                <a:effectLst/>
                <a:latin typeface="+mn-lt"/>
                <a:ea typeface="+mn-ea"/>
                <a:cs typeface="+mn-cs"/>
              </a:rPr>
              <a:t> blev gennemgået med pilotskolernes ledelse – hvor placerer vi det – både i Aula eller andre digitale platforme</a:t>
            </a:r>
          </a:p>
          <a:p>
            <a:r>
              <a:rPr lang="da-DK" sz="936" b="0" i="0" kern="1200">
                <a:solidFill>
                  <a:schemeClr val="tx1"/>
                </a:solidFill>
                <a:effectLst/>
                <a:latin typeface="+mn-lt"/>
                <a:ea typeface="+mn-ea"/>
                <a:cs typeface="+mn-cs"/>
              </a:rPr>
              <a:t>- Langsommelig proces fordelt på kategorierne </a:t>
            </a:r>
          </a:p>
          <a:p>
            <a:endParaRPr lang="da-DK"/>
          </a:p>
          <a:p>
            <a:r>
              <a:rPr lang="da-DK"/>
              <a:t>På de mange forskellige workshops tog vi fat i Aula opdelt i funktionalitet: </a:t>
            </a:r>
          </a:p>
          <a:p>
            <a:endParaRPr lang="da-DK"/>
          </a:p>
          <a:p>
            <a:pPr marL="171450" indent="-171450">
              <a:buFont typeface="Arial" panose="020B0604020202020204" pitchFamily="34" charset="0"/>
              <a:buChar char="•"/>
            </a:pPr>
            <a:r>
              <a:rPr lang="da-DK"/>
              <a:t>Kalender</a:t>
            </a:r>
          </a:p>
          <a:p>
            <a:pPr marL="171450" indent="-171450">
              <a:buFont typeface="Arial" panose="020B0604020202020204" pitchFamily="34" charset="0"/>
              <a:buChar char="•"/>
            </a:pPr>
            <a:r>
              <a:rPr lang="da-DK"/>
              <a:t>Grupper</a:t>
            </a:r>
          </a:p>
          <a:p>
            <a:pPr marL="171450" indent="-171450">
              <a:buFont typeface="Arial" panose="020B0604020202020204" pitchFamily="34" charset="0"/>
              <a:buChar char="•"/>
            </a:pPr>
            <a:r>
              <a:rPr lang="da-DK"/>
              <a:t>Beskeder og opslag</a:t>
            </a:r>
          </a:p>
          <a:p>
            <a:pPr marL="171450" indent="-171450">
              <a:buFont typeface="Arial" panose="020B0604020202020204" pitchFamily="34" charset="0"/>
              <a:buChar char="•"/>
            </a:pPr>
            <a:r>
              <a:rPr lang="da-DK"/>
              <a:t>Filopbevaring og fildeling</a:t>
            </a:r>
          </a:p>
          <a:p>
            <a:pPr marL="171450" indent="-171450">
              <a:buFont typeface="Arial" panose="020B0604020202020204" pitchFamily="34" charset="0"/>
              <a:buChar char="•"/>
            </a:pPr>
            <a:r>
              <a:rPr lang="da-DK"/>
              <a:t>Galleri og opsamling</a:t>
            </a:r>
          </a:p>
          <a:p>
            <a:pPr marL="171450" indent="-171450">
              <a:buFont typeface="Arial" panose="020B0604020202020204" pitchFamily="34" charset="0"/>
              <a:buChar char="•"/>
            </a:pPr>
            <a:endParaRPr lang="da-DK"/>
          </a:p>
          <a:p>
            <a:pPr marL="171450" indent="-171450">
              <a:buFont typeface="Arial" panose="020B0604020202020204" pitchFamily="34" charset="0"/>
              <a:buChar char="•"/>
            </a:pPr>
            <a:endParaRPr lang="da-DK"/>
          </a:p>
          <a:p>
            <a:pPr marL="171450" indent="-171450">
              <a:buFont typeface="Arial" panose="020B0604020202020204" pitchFamily="34" charset="0"/>
              <a:buChar char="•"/>
            </a:pPr>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2939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kern="1200">
                <a:solidFill>
                  <a:schemeClr val="tx1"/>
                </a:solidFill>
                <a:effectLst/>
                <a:latin typeface="+mn-lt"/>
                <a:ea typeface="+mn-ea"/>
                <a:cs typeface="+mn-cs"/>
              </a:rPr>
              <a:t>Formålet er at se, om vi kan skabe ensartethed i brugen af Aula, så det bliver nemmere for brugerne (herunder også forældre med børn i skole, dagtilbud og UngiAarhus) at finde de relevante informationer. </a:t>
            </a:r>
          </a:p>
          <a:p>
            <a:pPr marL="0" indent="0">
              <a:buFont typeface="Wingdings" panose="05000000000000000000" pitchFamily="2" charset="2"/>
              <a:buNone/>
            </a:pPr>
            <a:r>
              <a:rPr lang="da-DK"/>
              <a:t>Udkast til anvendelsesstrategi, som hele 0-18 års området kan se sig selv ind i. Indgår i en større anvendelsesstrategi</a:t>
            </a:r>
          </a:p>
          <a:p>
            <a:pPr marL="0" indent="0">
              <a:buFont typeface="Wingdings" panose="05000000000000000000" pitchFamily="2" charset="2"/>
              <a:buNone/>
            </a:pPr>
            <a:endParaRPr lang="da-DK"/>
          </a:p>
          <a:p>
            <a:pPr marL="0" marR="0" lvl="0" indent="0" algn="l" defTabSz="713203"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sz="936" kern="1200">
                <a:solidFill>
                  <a:schemeClr val="tx1"/>
                </a:solidFill>
                <a:effectLst/>
                <a:latin typeface="+mn-lt"/>
                <a:ea typeface="+mn-ea"/>
                <a:cs typeface="+mn-cs"/>
              </a:rPr>
              <a:t>Det skal være nemmere, hurtigere og sikkert for alle medarbejdere i MBU at kommunikere, dele viden, samarbejde og finde den rette information. </a:t>
            </a:r>
          </a:p>
          <a:p>
            <a:pPr marL="0" marR="0" lvl="0" indent="0" algn="l" defTabSz="713203"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sz="936" kern="1200">
                <a:solidFill>
                  <a:schemeClr val="tx1"/>
                </a:solidFill>
                <a:effectLst/>
                <a:latin typeface="+mn-lt"/>
                <a:ea typeface="+mn-ea"/>
                <a:cs typeface="+mn-cs"/>
              </a:rPr>
              <a:t>Derfor skal anvendelsesstrategien give medarbejderne det nødvendige overblik over tilgængelige digitale systemer og gøre det enkelt og tydeligt for den enkelte medarbejder hvilket digitalt system, der skal anvendes hvornår, så man som medarbejder kan vælge det rette system til kommunikation, videndeling og samarbejde. En mere ensartet anvendelse i brugen af de forskellige systemer vil også gøre det hurtigere og nemmere for brugerne at finde den rette information. </a:t>
            </a:r>
          </a:p>
          <a:p>
            <a:pPr marL="0" indent="0">
              <a:buFont typeface="Wingdings" panose="05000000000000000000" pitchFamily="2" charset="2"/>
              <a:buNone/>
            </a:pPr>
            <a:endParaRPr lang="da-DK"/>
          </a:p>
          <a:p>
            <a:pPr marL="0" indent="0">
              <a:buFont typeface="Wingdings" panose="05000000000000000000" pitchFamily="2" charset="2"/>
              <a:buNone/>
            </a:pPr>
            <a:endParaRPr lang="da-DK"/>
          </a:p>
          <a:p>
            <a:pPr marL="0" indent="0">
              <a:buFont typeface="Wingdings" panose="05000000000000000000" pitchFamily="2" charset="2"/>
              <a:buNone/>
            </a:pPr>
            <a:endParaRPr lang="da-DK"/>
          </a:p>
          <a:p>
            <a:pPr marL="0" indent="0">
              <a:buFont typeface="Wingdings" panose="05000000000000000000" pitchFamily="2" charset="2"/>
              <a:buNone/>
            </a:pPr>
            <a:endParaRPr lang="da-DK"/>
          </a:p>
          <a:p>
            <a:pPr marL="171450" indent="-171450">
              <a:buFont typeface="Wingdings" panose="05000000000000000000" pitchFamily="2" charset="2"/>
              <a:buChar char="Ø"/>
            </a:pPr>
            <a:endParaRPr lang="da-DK"/>
          </a:p>
          <a:p>
            <a:pPr marL="0" indent="0">
              <a:buFont typeface="Wingdings" panose="05000000000000000000" pitchFamily="2" charset="2"/>
              <a:buNone/>
            </a:pPr>
            <a:endParaRPr lang="da-DK"/>
          </a:p>
          <a:p>
            <a:endParaRPr lang="da-DK" sz="1000"/>
          </a:p>
          <a:p>
            <a:endParaRPr lang="da-DK" sz="1000"/>
          </a:p>
          <a:p>
            <a:endParaRPr lang="da-DK"/>
          </a:p>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145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a:t>Som nævnt i forrige kapitel, skal kalenderen i Aula så vidt muligt indeholde alt det, der er relateret til tid, så man både som elev, forælder og medarbejder hurtigt kan få et overblik over hverdagen. I dette kapitel får du et dybere indblik i mulighederne i kalenderen samt viden om, hvad du må anvende Aulas kalender til og hvornår du i stedet skal anvende Outlook – dvs. din @aarhus.dk-mail.</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a:p>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4147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00"/>
              <a:t>Kræver en aktivitet derimod handling, så skal du oprette dem i kalenderen. </a:t>
            </a:r>
            <a:endParaRPr lang="da-DK"/>
          </a:p>
          <a:p>
            <a:endParaRPr lang="da-DK"/>
          </a:p>
          <a:p>
            <a:r>
              <a:rPr lang="da-DK" sz="900"/>
              <a:t>Dette gælder fx forældremøde, skole-hjem-samtale, ture ud af huset, skolefest og lignende. Har du, efter aftale med din ledelse, ved planlagt fravær uden for skolernes ferier, ligeledes sørge for at oprette dem i din kalender, så det er synligt for andre, at du ikke kan bookes til møder og andet, mens du er væk.</a:t>
            </a:r>
            <a:endParaRPr lang="da-DK" sz="900">
              <a:cs typeface="Calibri"/>
            </a:endParaRPr>
          </a:p>
          <a:p>
            <a:endParaRPr lang="da-DK"/>
          </a:p>
          <a:p>
            <a:pPr>
              <a:defRPr/>
            </a:pPr>
            <a:r>
              <a:rPr lang="da-DK" sz="900"/>
              <a:t>Aula sørger for, at ved begivenheder, hvor du fx er valgt som målgruppe eller deltager vises i din kalender, får du hjælp til at samle det, du skal handle på eller huske ét sted. Endvidere kan du fra din forside, når du folder dagsvisningen ud, få et hurtigt overblik over de 5 næstkommende begivenheder for dig.</a:t>
            </a:r>
            <a:endParaRPr lang="da-DK" sz="900">
              <a:cs typeface="Calibri"/>
            </a:endParaRPr>
          </a:p>
          <a:p>
            <a:endParaRPr lang="da-DK"/>
          </a:p>
          <a:p>
            <a:endParaRPr lang="da-DK"/>
          </a:p>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361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6</a:t>
            </a:fld>
            <a:endParaRPr lang="da-DK"/>
          </a:p>
        </p:txBody>
      </p:sp>
    </p:spTree>
    <p:extLst>
      <p:ext uri="{BB962C8B-B14F-4D97-AF65-F5344CB8AC3E}">
        <p14:creationId xmlns:p14="http://schemas.microsoft.com/office/powerpoint/2010/main" val="5618866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Mødet kan markeres som privat, så kun deltagere i mødet kan se titel, beskrivelse og vedhæftninger. Så har du brug for at navngive et møde om et barn, så du ved, hvem det drejer om, så skal du markere begivenheden som privat. Det er ikke nok at anonymisere ved fx kun at anvende forbogstav eller klasse.</a:t>
            </a:r>
          </a:p>
          <a:p>
            <a:endParaRPr lang="da-DK"/>
          </a:p>
          <a:p>
            <a:r>
              <a:rPr lang="da-DK"/>
              <a:t>Når det gælder beskrivelse, vedhæftninger og links i en kalenderbegivenhed, så er indhold af følsom og/eller fortrolig karakter absolut ikke tilladt! Har du brug for at udsende en beskrivelse eller bilag med indhold af fortrolig eller følsom karakter, så skal dette ske via Aulas beskedmodul, hvor du markerer beskeden som følsom. Kalendermodulet er IKKE sikkerhedsgodkendt til dette.</a:t>
            </a:r>
          </a:p>
          <a:p>
            <a:endParaRPr lang="da-DK"/>
          </a:p>
          <a:p>
            <a:r>
              <a:rPr lang="da-DK"/>
              <a:t>Til møder, der involverer eksterne eller sker i forbindelse med sagsbehandling omkring et barn (fagligt, socialt), og dertilhørende beskrivelser eller bilag med følsomt eller fortroligt indhold, SKAL du anvende Outlook. Du skal også reservere tiden i din Aula kalender, så du fremtræder som optaget der.</a:t>
            </a:r>
          </a:p>
          <a:p>
            <a:endParaRPr lang="da-DK"/>
          </a:p>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3311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sz="1000"/>
              <a:t>Da Aula samler kommunikation og samarbejde mellem elever, forældre og medarbejdere på hele 0-18 års området, er der behov for en sammenhæng omkring, hvordan vi bruger kommunikationsmulighederne. Derfor skal du overveje følgende, inden du kommunikerer:</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sz="1000"/>
          </a:p>
          <a:p>
            <a:pPr marL="0" marR="0" lvl="0" indent="0" algn="l" defTabSz="713203" rtl="0" eaLnBrk="1" fontAlgn="auto" latinLnBrk="0" hangingPunct="1">
              <a:lnSpc>
                <a:spcPct val="100000"/>
              </a:lnSpc>
              <a:spcBef>
                <a:spcPts val="0"/>
              </a:spcBef>
              <a:spcAft>
                <a:spcPts val="0"/>
              </a:spcAft>
              <a:buClrTx/>
              <a:buSzTx/>
              <a:buFontTx/>
              <a:buNone/>
              <a:tabLst/>
              <a:defRPr/>
            </a:pPr>
            <a:r>
              <a:rPr lang="da-DK"/>
              <a:t>Tidsperspektivet: Dvs. Er det knyttet til en bestemt dag og eller tidspunkt? Er der tale om akut information eller er det noget, der godt kan vente?.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a:p>
          <a:p>
            <a:pPr marL="0" marR="0" lvl="0" indent="0" algn="l" defTabSz="713203" rtl="0" eaLnBrk="1" fontAlgn="auto" latinLnBrk="0" hangingPunct="1">
              <a:lnSpc>
                <a:spcPct val="100000"/>
              </a:lnSpc>
              <a:spcBef>
                <a:spcPts val="0"/>
              </a:spcBef>
              <a:spcAft>
                <a:spcPts val="0"/>
              </a:spcAft>
              <a:buClrTx/>
              <a:buSzTx/>
              <a:buFontTx/>
              <a:buNone/>
              <a:tabLst/>
              <a:defRPr/>
            </a:pPr>
            <a:r>
              <a:rPr lang="da-DK"/>
              <a:t>Betydning for modtageren: Er det information, der er "</a:t>
            </a:r>
            <a:r>
              <a:rPr lang="da-DK" err="1"/>
              <a:t>need</a:t>
            </a:r>
            <a:r>
              <a:rPr lang="da-DK"/>
              <a:t> to </a:t>
            </a:r>
            <a:r>
              <a:rPr lang="da-DK" err="1"/>
              <a:t>know</a:t>
            </a:r>
            <a:r>
              <a:rPr lang="da-DK"/>
              <a:t>", dvs. noget der måske skal handles på eller er det information, som er rart at vide - </a:t>
            </a:r>
            <a:r>
              <a:rPr lang="da-DK" err="1"/>
              <a:t>nice</a:t>
            </a:r>
            <a:r>
              <a:rPr lang="da-DK"/>
              <a:t> to </a:t>
            </a:r>
            <a:r>
              <a:rPr lang="da-DK" err="1"/>
              <a:t>know</a:t>
            </a:r>
            <a:r>
              <a:rPr lang="da-DK"/>
              <a:t> - men som ikke har betydning for fx afviklingen af et arrangement, undervisning eller lignende?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a:p>
          <a:p>
            <a:pPr marL="0" marR="0" lvl="0" indent="0" algn="l" defTabSz="713203" rtl="0" eaLnBrk="1" fontAlgn="auto" latinLnBrk="0" hangingPunct="1">
              <a:lnSpc>
                <a:spcPct val="100000"/>
              </a:lnSpc>
              <a:spcBef>
                <a:spcPts val="0"/>
              </a:spcBef>
              <a:spcAft>
                <a:spcPts val="0"/>
              </a:spcAft>
              <a:buClrTx/>
              <a:buSzTx/>
              <a:buFontTx/>
              <a:buNone/>
              <a:tabLst/>
              <a:defRPr/>
            </a:pPr>
            <a:r>
              <a:rPr lang="da-DK"/>
              <a:t>Hvem er målgruppen: Er det relevant for alle i gruppen? Eller er det kun nogle enkelte eller udvalgte? </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a:p>
          <a:p>
            <a:pPr marL="0" marR="0" lvl="0" indent="0" algn="l" defTabSz="713203" rtl="0" eaLnBrk="1" fontAlgn="auto" latinLnBrk="0" hangingPunct="1">
              <a:lnSpc>
                <a:spcPct val="100000"/>
              </a:lnSpc>
              <a:spcBef>
                <a:spcPts val="0"/>
              </a:spcBef>
              <a:spcAft>
                <a:spcPts val="0"/>
              </a:spcAft>
              <a:buClrTx/>
              <a:buSzTx/>
              <a:buFontTx/>
              <a:buNone/>
              <a:tabLst/>
              <a:defRPr/>
            </a:pPr>
            <a:r>
              <a:rPr lang="da-DK"/>
              <a:t>Og til sidst: Hvilket indhold, vil du kommunikere? Er det af følsom eller fortrolig karakter? Og hvis det er, er det så bedre at tage en personlig kontakt?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a:p>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5510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a:p>
            <a:r>
              <a:rPr lang="da-DK" sz="900"/>
              <a:t>Fælles filer skal derfor anvendes meget begrænset – PDF formatet er statisk og er derfor bøvlet at opdatere, så det anbefales derfor kun at anvende Fælles filer til følgende:</a:t>
            </a:r>
            <a:endParaRPr lang="da-DK" sz="900">
              <a:cs typeface="Calibri"/>
            </a:endParaRPr>
          </a:p>
          <a:p>
            <a:endParaRPr lang="da-DK"/>
          </a:p>
          <a:p>
            <a:pPr marL="171450" indent="-171450">
              <a:buFont typeface="Arial" panose="020B0604020202020204" pitchFamily="34" charset="0"/>
              <a:buChar char="•"/>
            </a:pPr>
            <a:r>
              <a:rPr lang="da-DK" sz="900"/>
              <a:t>Dokumenter, der ikke skal opdateres ofte</a:t>
            </a:r>
            <a:endParaRPr lang="da-DK" sz="900">
              <a:cs typeface="Calibri"/>
            </a:endParaRPr>
          </a:p>
          <a:p>
            <a:pPr marL="171450" indent="-171450">
              <a:buFont typeface="Arial" panose="020B0604020202020204" pitchFamily="34" charset="0"/>
              <a:buChar char="•"/>
            </a:pPr>
            <a:r>
              <a:rPr lang="da-DK" sz="900"/>
              <a:t>Primært forældrerettede dokumenter a la skolestartspjece ved skolestart, mobbepolitik, BYOD-politik og lign.</a:t>
            </a:r>
            <a:endParaRPr lang="da-DK" sz="900">
              <a:cs typeface="Calibri"/>
            </a:endParaRPr>
          </a:p>
          <a:p>
            <a:pPr marL="171450" indent="-171450">
              <a:buFont typeface="Arial" panose="020B0604020202020204" pitchFamily="34" charset="0"/>
              <a:buChar char="•"/>
            </a:pPr>
            <a:r>
              <a:rPr lang="da-DK" sz="900"/>
              <a:t>Medarbejderrettede dokumenter som fx beredskabsplan, personalehåndbog, sygemeldingsprocedure og lign.</a:t>
            </a:r>
            <a:endParaRPr lang="da-DK" sz="900">
              <a:cs typeface="Calibri"/>
            </a:endParaRPr>
          </a:p>
          <a:p>
            <a:endParaRPr lang="da-DK"/>
          </a:p>
          <a:p>
            <a:r>
              <a:rPr lang="da-DK" sz="900"/>
              <a:t>Der kan tildeles rettigheder til, at andre end Aula-administratoren kan uploade filer til Fælles filer. Men vi anbefaler, at det primært er ledelsen og de administrative medarbejdere, der får adgang, så I undgår en overflod af forældede dokumenter eller at der skal bruges meget tid på at opdatere dokumenter.</a:t>
            </a:r>
            <a:endParaRPr lang="da-DK" sz="900">
              <a:cs typeface="Calibri"/>
            </a:endParaRPr>
          </a:p>
          <a:p>
            <a:r>
              <a:rPr lang="da-DK" sz="900"/>
              <a:t> </a:t>
            </a:r>
            <a:endParaRPr lang="da-DK" sz="900">
              <a:cs typeface="Calibri"/>
            </a:endParaRPr>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0243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Tx/>
              <a:buNone/>
              <a:tabLst/>
              <a:defRPr/>
            </a:pPr>
            <a:r>
              <a:rPr lang="da-DK"/>
              <a:t>Mange veje fører til Rom – vi valgte denne efter flere forsøg – en opdeling af temaer i anvendelsesstrategi – pt. for pæd. Medarbejdere</a:t>
            </a:r>
          </a:p>
          <a:p>
            <a:pPr marL="0" marR="0" lvl="0" indent="0" algn="l" defTabSz="713203" rtl="0" eaLnBrk="1" fontAlgn="auto" latinLnBrk="0" hangingPunct="1">
              <a:lnSpc>
                <a:spcPct val="100000"/>
              </a:lnSpc>
              <a:spcBef>
                <a:spcPts val="0"/>
              </a:spcBef>
              <a:spcAft>
                <a:spcPts val="0"/>
              </a:spcAft>
              <a:buClrTx/>
              <a:buSzTx/>
              <a:buFontTx/>
              <a:buNone/>
              <a:tabLst/>
              <a:defRPr/>
            </a:pPr>
            <a:r>
              <a:rPr lang="da-DK"/>
              <a:t>Udfordringen er klart, at djævlen ligger i detaljen – og det tager tid. 18 workshops og så står vi med et slide m. retningslinjer </a:t>
            </a:r>
            <a:r>
              <a:rPr lang="da-DK">
                <a:sym typeface="Wingdings" panose="05000000000000000000" pitchFamily="2" charset="2"/>
              </a:rPr>
              <a:t></a:t>
            </a:r>
          </a:p>
          <a:p>
            <a:pPr marL="0" marR="0" lvl="0" indent="0" algn="l" defTabSz="713203" rtl="0" eaLnBrk="1" fontAlgn="auto" latinLnBrk="0" hangingPunct="1">
              <a:lnSpc>
                <a:spcPct val="100000"/>
              </a:lnSpc>
              <a:spcBef>
                <a:spcPts val="0"/>
              </a:spcBef>
              <a:spcAft>
                <a:spcPts val="0"/>
              </a:spcAft>
              <a:buClrTx/>
              <a:buSzTx/>
              <a:buFontTx/>
              <a:buNone/>
              <a:tabLst/>
              <a:defRPr/>
            </a:pPr>
            <a:endParaRPr lang="da-DK"/>
          </a:p>
          <a:p>
            <a:pPr marL="0" marR="0" lvl="0" indent="0" algn="l" defTabSz="713203" rtl="0" eaLnBrk="1" fontAlgn="auto" latinLnBrk="0" hangingPunct="1">
              <a:lnSpc>
                <a:spcPct val="100000"/>
              </a:lnSpc>
              <a:spcBef>
                <a:spcPts val="0"/>
              </a:spcBef>
              <a:spcAft>
                <a:spcPts val="0"/>
              </a:spcAft>
              <a:buClrTx/>
              <a:buSzTx/>
              <a:buFontTx/>
              <a:buNone/>
              <a:tabLst/>
              <a:defRPr/>
            </a:pPr>
            <a:r>
              <a:rPr lang="da-DK"/>
              <a:t>Digitalisering af elev-, børne- og ungemapper </a:t>
            </a:r>
          </a:p>
          <a:p>
            <a:endParaRPr lang="da-DK"/>
          </a:p>
          <a:p>
            <a:r>
              <a:rPr lang="da-DK" err="1"/>
              <a:t>Udfordinger</a:t>
            </a:r>
            <a:r>
              <a:rPr lang="da-DK"/>
              <a:t>?</a:t>
            </a:r>
          </a:p>
          <a:p>
            <a:r>
              <a:rPr lang="da-DK"/>
              <a:t>Elevmappe – hvordan håndterer I det?</a:t>
            </a:r>
          </a:p>
          <a:p>
            <a:endParaRPr lang="da-DK"/>
          </a:p>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2851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713203"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sz="936" kern="1200">
                <a:solidFill>
                  <a:schemeClr val="tx1"/>
                </a:solidFill>
                <a:effectLst/>
                <a:latin typeface="+mn-lt"/>
                <a:ea typeface="+mn-ea"/>
                <a:cs typeface="+mn-cs"/>
              </a:rPr>
              <a:t>Det skal være nemmere, hurtigere og sikkert for alle medarbejdere i MBU at kommunikere, dele viden, samarbejde og finde den rette information. </a:t>
            </a:r>
          </a:p>
          <a:p>
            <a:pPr marL="0" marR="0" lvl="0" indent="0" algn="l" defTabSz="713203"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sz="936" kern="1200">
                <a:solidFill>
                  <a:schemeClr val="tx1"/>
                </a:solidFill>
                <a:effectLst/>
                <a:latin typeface="+mn-lt"/>
                <a:ea typeface="+mn-ea"/>
                <a:cs typeface="+mn-cs"/>
              </a:rPr>
              <a:t>Derfor skal anvendelsesstrategien give medarbejderne det nødvendige overblik over tilgængelige digitale systemer og gøre det enkelt og tydeligt for den enkelte medarbejder hvilket digitalt system, der skal anvendes hvornår, så man som medarbejder kan vælge det rette system til kommunikation, videndeling og samarbejde. </a:t>
            </a:r>
          </a:p>
          <a:p>
            <a:pPr marL="0" marR="0" lvl="0" indent="0" algn="l" defTabSz="713203"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sz="936" kern="1200">
                <a:solidFill>
                  <a:schemeClr val="tx1"/>
                </a:solidFill>
                <a:effectLst/>
                <a:latin typeface="+mn-lt"/>
                <a:ea typeface="+mn-ea"/>
                <a:cs typeface="+mn-cs"/>
              </a:rPr>
              <a:t>En mere ensartet anvendelse i brugen af de forskellige systemer vil også gøre det hurtigere og nemmere for brugerne at finde den rette information. </a:t>
            </a:r>
          </a:p>
          <a:p>
            <a:pPr marL="0" indent="0">
              <a:buFont typeface="Wingdings" panose="05000000000000000000" pitchFamily="2" charset="2"/>
              <a:buNone/>
            </a:pPr>
            <a:endParaRPr lang="da-DK"/>
          </a:p>
          <a:p>
            <a:pPr marL="0" indent="0">
              <a:buFont typeface="Wingdings" panose="05000000000000000000" pitchFamily="2" charset="2"/>
              <a:buNone/>
            </a:pPr>
            <a:r>
              <a:rPr lang="da-DK"/>
              <a:t>Flere </a:t>
            </a:r>
            <a:r>
              <a:rPr lang="da-DK" err="1"/>
              <a:t>mails-</a:t>
            </a:r>
            <a:r>
              <a:rPr lang="da-DK"/>
              <a:t>/beskedsystemer: fx aarhus.dk ud af Aula, to-faktor-login, officiel arbejdsmail</a:t>
            </a:r>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69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2885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Måske er du i tvivl om, hvornår du skal skrive noget som en pædagogisk note i Aula? Og hvordan adskiller den sig fra de noter, du fx kan skrive i elevplanen i MinUddannelse eller Momo</a:t>
            </a:r>
          </a:p>
          <a:p>
            <a:endParaRPr lang="da-DK"/>
          </a:p>
          <a:p>
            <a:r>
              <a:rPr lang="da-DK"/>
              <a:t>Noter i læringsplatformen er ikke godkendt til følsomt og fortroligt indhold. Noter skal derfor primært være til:</a:t>
            </a:r>
          </a:p>
          <a:p>
            <a:endParaRPr lang="da-DK"/>
          </a:p>
          <a:p>
            <a:pPr marL="171450" indent="-171450">
              <a:buFont typeface="Arial" panose="020B0604020202020204" pitchFamily="34" charset="0"/>
              <a:buChar char="•"/>
            </a:pPr>
            <a:r>
              <a:rPr lang="da-DK"/>
              <a:t>Vedkommende oplysninger, som medarbejderen skal huske at drøfte til samtalen</a:t>
            </a:r>
          </a:p>
          <a:p>
            <a:pPr marL="171450" indent="-171450">
              <a:buFont typeface="Arial" panose="020B0604020202020204" pitchFamily="34" charset="0"/>
              <a:buChar char="•"/>
            </a:pPr>
            <a:r>
              <a:rPr lang="da-DK"/>
              <a:t>Aftaler, der er vedtaget ved skole-hjem-samtalerne</a:t>
            </a:r>
          </a:p>
          <a:p>
            <a:pPr marL="171450" indent="-171450">
              <a:buFont typeface="Arial" panose="020B0604020202020204" pitchFamily="34" charset="0"/>
              <a:buChar char="•"/>
            </a:pPr>
            <a:r>
              <a:rPr lang="da-DK"/>
              <a:t>Faglig og socialt status</a:t>
            </a:r>
          </a:p>
          <a:p>
            <a:pPr marL="171450" indent="-171450">
              <a:buFont typeface="Arial" panose="020B0604020202020204" pitchFamily="34" charset="0"/>
              <a:buChar char="•"/>
            </a:pPr>
            <a:endParaRPr lang="da-DK"/>
          </a:p>
          <a:p>
            <a:r>
              <a:rPr lang="da-DK"/>
              <a:t>Kort sagt skal elevplanen være elevens plan og derfor beregnet til, at eleven og elevens forældre læser den.</a:t>
            </a:r>
          </a:p>
          <a:p>
            <a:endParaRPr lang="da-DK"/>
          </a:p>
          <a:p>
            <a:r>
              <a:rPr lang="da-DK"/>
              <a:t>Så får du under en skole-hjem-samtale oplysninger, som er af fortrolig eller følsom karakter, aftales der noget særligt eller sker der noget, som går ud over den ”almindelige” skole-hjem-samtale, som der er brug for at notere eller fastholde, skal du i stedet anvende den pædagogiske note. </a:t>
            </a:r>
          </a:p>
          <a:p>
            <a:endParaRPr lang="da-DK"/>
          </a:p>
          <a:p>
            <a:r>
              <a:rPr lang="da-DK"/>
              <a:t>Den pædagogiske note skal bruges til at samle oplevelser eller oplysninger vedrørende et barn, som der er behov for at fastholde. Dette er på mange måder lig den funktion vi kender fra klasseloggen i dag: At du sammen med de andre medarbejdere omkring et barn er med til at bidrage til, at der fx opdages noget, der skal handles på. Oplysningerne kan være fortrolige, men er det ikke nødvendigvis. Kort sagt skal du notere det ned, hvis noget undrer dig, er anderledes eller særligt. Fx hvis barnet pludseligt begynder at møde for sent, reagere voldsomt i konflikter, ikke får lavet lektier eller lign.</a:t>
            </a:r>
          </a:p>
          <a:p>
            <a:endParaRPr lang="da-DK"/>
          </a:p>
          <a:p>
            <a:r>
              <a:rPr lang="da-DK"/>
              <a:t>Selvom ”pædagogisk note” kun er tilgængelig for skolens medarbejdere, skal du skrive så objektivt sprog som muligt, da der kan begæres udlevering af noterne ved en aktindsigtssag.</a:t>
            </a:r>
          </a:p>
          <a:p>
            <a:endParaRPr lang="da-DK"/>
          </a:p>
          <a:p>
            <a:r>
              <a:rPr lang="da-DK"/>
              <a:t>Du kan redigere indholdet og evt. vedhæftninger til en pædagogisk note, men har du først oprettet en pædagogisk note, kan du af sikkerhedsmæssige grunde ikke slette den, ligesom der er logning af evt. ændringer.</a:t>
            </a:r>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4684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Excel-ark jf. </a:t>
            </a:r>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0987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36" kern="1200">
                <a:solidFill>
                  <a:schemeClr val="tx1"/>
                </a:solidFill>
                <a:effectLst/>
                <a:latin typeface="+mn-lt"/>
                <a:ea typeface="+mn-ea"/>
                <a:cs typeface="+mn-cs"/>
              </a:rPr>
              <a:t>Samtidig er det vigtigt at huske, at selvom vi kommunikerer meget digitalt, så bør vi også bruge Aula som momentum til at arbejde med kommunikationskulturen. For der er kommunikation i alt, hvad vi gør, lige fra det hastige møde på gangen, skiltene på vuggestuen, infomøder for kommende elever og meget mere. Hvis vores kommunikation skal være troværdig, skal alle kunne bidrage til fortællingen om skolen, dagtilbuddet eller klubben i ord og i handling. </a:t>
            </a:r>
          </a:p>
          <a:p>
            <a:endParaRPr lang="da-DK" sz="936" b="0" i="0" kern="1200">
              <a:solidFill>
                <a:schemeClr val="tx1"/>
              </a:solidFill>
              <a:effectLst/>
              <a:latin typeface="+mn-lt"/>
              <a:ea typeface="+mn-ea"/>
              <a:cs typeface="+mn-cs"/>
              <a:sym typeface="Wingdings" panose="05000000000000000000" pitchFamily="2" charset="2"/>
            </a:endParaRPr>
          </a:p>
          <a:p>
            <a:r>
              <a:rPr lang="da-DK" sz="936" b="0" i="0" kern="1200">
                <a:solidFill>
                  <a:schemeClr val="tx1"/>
                </a:solidFill>
                <a:effectLst/>
                <a:latin typeface="+mn-lt"/>
                <a:ea typeface="+mn-ea"/>
                <a:cs typeface="+mn-cs"/>
                <a:sym typeface="Wingdings" panose="05000000000000000000" pitchFamily="2" charset="2"/>
              </a:rPr>
              <a:t>Det vi siger, er det vi gør – særligt også på spil i arbejdet med hjemmesider – så afdelingerne kan bruge Aula som anledning til at udarbejde eller genbesøge deres kommunikationsstrategi</a:t>
            </a:r>
            <a:endParaRPr lang="da-DK" sz="936" b="0" i="0" kern="1200">
              <a:solidFill>
                <a:schemeClr val="tx1"/>
              </a:solidFill>
              <a:effectLst/>
              <a:latin typeface="+mn-lt"/>
              <a:ea typeface="+mn-ea"/>
              <a:cs typeface="+mn-cs"/>
            </a:endParaRPr>
          </a:p>
          <a:p>
            <a:endParaRPr lang="da-DK" sz="936" b="0" i="0" kern="1200">
              <a:solidFill>
                <a:schemeClr val="tx1"/>
              </a:solidFill>
              <a:effectLst/>
              <a:latin typeface="+mn-lt"/>
              <a:ea typeface="+mn-ea"/>
              <a:cs typeface="+mn-cs"/>
            </a:endParaRPr>
          </a:p>
          <a:p>
            <a:r>
              <a:rPr lang="da-DK" sz="936" b="0" i="0" kern="1200">
                <a:solidFill>
                  <a:schemeClr val="tx1"/>
                </a:solidFill>
                <a:effectLst/>
                <a:latin typeface="+mn-lt"/>
                <a:ea typeface="+mn-ea"/>
                <a:cs typeface="+mn-cs"/>
              </a:rPr>
              <a:t>Børn og Unge Kommunikation er sammen med en række skoler og dagtilbud blevet klogere på de kommunikationsudfordringer, som vi står overfor nu og i fremtiden – pilotprojekt m 3 skoler og 3 dagtilbud </a:t>
            </a:r>
          </a:p>
          <a:p>
            <a:r>
              <a:rPr lang="da-DK" sz="936" b="0" i="0" kern="1200">
                <a:solidFill>
                  <a:schemeClr val="tx1"/>
                </a:solidFill>
                <a:effectLst/>
                <a:latin typeface="+mn-lt"/>
                <a:ea typeface="+mn-ea"/>
                <a:cs typeface="+mn-cs"/>
              </a:rPr>
              <a:t>Det er blevet til en håndbog om kommunikation som strategisk ledelsesredskab.</a:t>
            </a:r>
          </a:p>
          <a:p>
            <a:endParaRPr lang="da-DK" sz="936" b="0" i="0" kern="1200">
              <a:solidFill>
                <a:schemeClr val="tx1"/>
              </a:solidFill>
              <a:effectLst/>
              <a:latin typeface="+mn-lt"/>
              <a:ea typeface="+mn-ea"/>
              <a:cs typeface="+mn-cs"/>
            </a:endParaRPr>
          </a:p>
          <a:p>
            <a:r>
              <a:rPr lang="da-DK" sz="936" b="1" i="0" kern="1200" cap="all">
                <a:solidFill>
                  <a:schemeClr val="tx1"/>
                </a:solidFill>
                <a:effectLst/>
                <a:latin typeface="+mn-lt"/>
                <a:ea typeface="+mn-ea"/>
                <a:cs typeface="+mn-cs"/>
              </a:rPr>
              <a:t>OM KOMMUNIKATIONSHÅNDBOGEN</a:t>
            </a:r>
          </a:p>
          <a:p>
            <a:r>
              <a:rPr lang="da-DK" sz="936" b="0" i="0" kern="1200">
                <a:solidFill>
                  <a:schemeClr val="tx1"/>
                </a:solidFill>
                <a:effectLst/>
                <a:latin typeface="+mn-lt"/>
                <a:ea typeface="+mn-ea"/>
                <a:cs typeface="+mn-cs"/>
              </a:rPr>
              <a:t>Håndbogen består af fire kapitler med tilhørende værktøjer:</a:t>
            </a:r>
          </a:p>
          <a:p>
            <a:r>
              <a:rPr lang="da-DK" sz="936" b="0" i="0" kern="1200">
                <a:solidFill>
                  <a:schemeClr val="tx1"/>
                </a:solidFill>
                <a:effectLst/>
                <a:latin typeface="+mn-lt"/>
                <a:ea typeface="+mn-ea"/>
                <a:cs typeface="+mn-cs"/>
              </a:rPr>
              <a:t>Hvorfor kommunikation?</a:t>
            </a:r>
          </a:p>
          <a:p>
            <a:r>
              <a:rPr lang="da-DK" sz="936" b="0" i="0" kern="1200">
                <a:solidFill>
                  <a:schemeClr val="tx1"/>
                </a:solidFill>
                <a:effectLst/>
                <a:latin typeface="+mn-lt"/>
                <a:ea typeface="+mn-ea"/>
                <a:cs typeface="+mn-cs"/>
              </a:rPr>
              <a:t>Hvad er god kommunikation?</a:t>
            </a:r>
          </a:p>
          <a:p>
            <a:r>
              <a:rPr lang="da-DK" sz="936" b="0" i="0" kern="1200">
                <a:solidFill>
                  <a:schemeClr val="tx1"/>
                </a:solidFill>
                <a:effectLst/>
                <a:latin typeface="+mn-lt"/>
                <a:ea typeface="+mn-ea"/>
                <a:cs typeface="+mn-cs"/>
              </a:rPr>
              <a:t>Sådan lægger du en kommunikationsstrategi</a:t>
            </a:r>
          </a:p>
          <a:p>
            <a:r>
              <a:rPr lang="da-DK" sz="936" b="0" i="0" kern="1200">
                <a:solidFill>
                  <a:schemeClr val="tx1"/>
                </a:solidFill>
                <a:effectLst/>
                <a:latin typeface="+mn-lt"/>
                <a:ea typeface="+mn-ea"/>
                <a:cs typeface="+mn-cs"/>
              </a:rPr>
              <a:t>Sådan laver du en procesplan</a:t>
            </a:r>
          </a:p>
          <a:p>
            <a:endParaRPr lang="da-DK" sz="936" b="0" i="0" kern="1200">
              <a:solidFill>
                <a:schemeClr val="tx1"/>
              </a:solidFill>
              <a:effectLst/>
              <a:latin typeface="+mn-lt"/>
              <a:ea typeface="+mn-ea"/>
              <a:cs typeface="+mn-cs"/>
            </a:endParaRPr>
          </a:p>
          <a:p>
            <a:r>
              <a:rPr lang="da-DK" sz="936" b="0" i="0" kern="1200">
                <a:solidFill>
                  <a:schemeClr val="tx1"/>
                </a:solidFill>
                <a:effectLst/>
                <a:latin typeface="+mn-lt"/>
                <a:ea typeface="+mn-ea"/>
                <a:cs typeface="+mn-cs"/>
              </a:rPr>
              <a:t>Se mere på aarhus.dk/</a:t>
            </a:r>
            <a:r>
              <a:rPr lang="da-DK" sz="936" b="0" i="0" kern="1200" err="1">
                <a:solidFill>
                  <a:schemeClr val="tx1"/>
                </a:solidFill>
                <a:effectLst/>
                <a:latin typeface="+mn-lt"/>
                <a:ea typeface="+mn-ea"/>
                <a:cs typeface="+mn-cs"/>
              </a:rPr>
              <a:t>detvigør</a:t>
            </a:r>
            <a:endParaRPr lang="da-DK" sz="936" b="0" i="0" kern="1200">
              <a:solidFill>
                <a:schemeClr val="tx1"/>
              </a:solidFill>
              <a:effectLst/>
              <a:latin typeface="+mn-lt"/>
              <a:ea typeface="+mn-ea"/>
              <a:cs typeface="+mn-cs"/>
            </a:endParaRPr>
          </a:p>
        </p:txBody>
      </p:sp>
    </p:spTree>
    <p:extLst>
      <p:ext uri="{BB962C8B-B14F-4D97-AF65-F5344CB8AC3E}">
        <p14:creationId xmlns:p14="http://schemas.microsoft.com/office/powerpoint/2010/main" val="11999090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fontAlgn="ctr"/>
            <a:r>
              <a:rPr lang="da-DK" sz="936" kern="1200">
                <a:solidFill>
                  <a:schemeClr val="tx1"/>
                </a:solidFill>
                <a:effectLst/>
                <a:latin typeface="+mn-lt"/>
                <a:ea typeface="+mn-ea"/>
                <a:cs typeface="+mn-cs"/>
              </a:rPr>
              <a:t>Djævlen ligger i detaljen – det bliver svært når man går helt ned i de bittesmå detaljer – det er der, hvor udfordringerne opstår</a:t>
            </a:r>
          </a:p>
          <a:p>
            <a:pPr rtl="0" fontAlgn="ctr"/>
            <a:r>
              <a:rPr lang="da-DK" sz="936" kern="1200">
                <a:solidFill>
                  <a:schemeClr val="tx1"/>
                </a:solidFill>
                <a:effectLst/>
                <a:latin typeface="+mn-lt"/>
                <a:ea typeface="+mn-ea"/>
                <a:cs typeface="+mn-cs"/>
              </a:rPr>
              <a:t>18 workshops – og så står vi med en slide med retningslinjer for Aula </a:t>
            </a:r>
            <a:r>
              <a:rPr lang="da-DK" sz="936" kern="1200">
                <a:solidFill>
                  <a:schemeClr val="tx1"/>
                </a:solidFill>
                <a:effectLst/>
                <a:latin typeface="+mn-lt"/>
                <a:ea typeface="+mn-ea"/>
                <a:cs typeface="+mn-cs"/>
                <a:sym typeface="Wingdings" panose="05000000000000000000" pitchFamily="2" charset="2"/>
              </a:rPr>
              <a:t> </a:t>
            </a:r>
            <a:endParaRPr lang="da-DK" sz="936" kern="1200">
              <a:solidFill>
                <a:schemeClr val="tx1"/>
              </a:solidFill>
              <a:effectLst/>
              <a:latin typeface="+mn-lt"/>
              <a:ea typeface="+mn-ea"/>
              <a:cs typeface="+mn-cs"/>
            </a:endParaRPr>
          </a:p>
          <a:p>
            <a:pPr rtl="0" fontAlgn="ctr"/>
            <a:r>
              <a:rPr lang="da-DK" sz="936" kern="1200">
                <a:solidFill>
                  <a:schemeClr val="tx1"/>
                </a:solidFill>
                <a:effectLst/>
                <a:latin typeface="+mn-lt"/>
                <a:ea typeface="+mn-ea"/>
                <a:cs typeface="+mn-cs"/>
              </a:rPr>
              <a:t>Positiv modtagelse generelt - fra superbrugerne – behov for overblik – sparringsforum fra privat praksis til god ide – lederne fokus på det, som de er gode til. </a:t>
            </a:r>
            <a:br>
              <a:rPr lang="da-DK" sz="936" kern="1200">
                <a:solidFill>
                  <a:schemeClr val="tx1"/>
                </a:solidFill>
                <a:effectLst/>
                <a:latin typeface="+mn-lt"/>
                <a:ea typeface="+mn-ea"/>
                <a:cs typeface="+mn-cs"/>
              </a:rPr>
            </a:br>
            <a:r>
              <a:rPr lang="da-DK" sz="936" kern="1200">
                <a:solidFill>
                  <a:schemeClr val="tx1"/>
                </a:solidFill>
                <a:effectLst/>
                <a:latin typeface="+mn-lt"/>
                <a:ea typeface="+mn-ea"/>
                <a:cs typeface="+mn-cs"/>
              </a:rPr>
              <a:t>- men hvem vil ikke gerne have mindre information, nemt at finde det væsentlige osv. </a:t>
            </a:r>
          </a:p>
          <a:p>
            <a:pPr rtl="0" fontAlgn="ctr"/>
            <a:endParaRPr lang="da-DK" sz="936" kern="1200">
              <a:solidFill>
                <a:schemeClr val="tx1"/>
              </a:solidFill>
              <a:effectLst/>
              <a:latin typeface="+mn-lt"/>
              <a:ea typeface="+mn-ea"/>
              <a:cs typeface="+mn-cs"/>
            </a:endParaRPr>
          </a:p>
          <a:p>
            <a:pPr rtl="0" fontAlgn="ctr"/>
            <a:r>
              <a:rPr lang="da-DK" sz="936" kern="1200">
                <a:solidFill>
                  <a:schemeClr val="tx1"/>
                </a:solidFill>
                <a:effectLst/>
                <a:latin typeface="+mn-lt"/>
                <a:ea typeface="+mn-ea"/>
                <a:cs typeface="+mn-cs"/>
              </a:rPr>
              <a:t>En del af superbrugeruddannelsen og medarbejderuddannelse, workshop med ledere inden medarbejderundervisning – understøttende materiale o.a.  </a:t>
            </a:r>
          </a:p>
          <a:p>
            <a:pPr rtl="0" fontAlgn="ctr"/>
            <a:r>
              <a:rPr lang="da-DK" sz="936" kern="1200">
                <a:solidFill>
                  <a:schemeClr val="tx1"/>
                </a:solidFill>
                <a:effectLst/>
                <a:latin typeface="+mn-lt"/>
                <a:ea typeface="+mn-ea"/>
                <a:cs typeface="+mn-cs"/>
              </a:rPr>
              <a:t>- Det kræver en større grad af indsats!</a:t>
            </a:r>
            <a:endParaRPr lang="da-DK"/>
          </a:p>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73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2129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a:t>Vi fortæller skolerne, at der er fem opgaver i overgangen fra </a:t>
            </a:r>
            <a:r>
              <a:rPr lang="da-DK" b="0" err="1"/>
              <a:t>SkoleIntra</a:t>
            </a:r>
            <a:r>
              <a:rPr lang="da-DK" b="0"/>
              <a:t> til Aula: </a:t>
            </a:r>
          </a:p>
          <a:p>
            <a:r>
              <a:rPr lang="da-DK" b="0"/>
              <a:t>– oprydning i </a:t>
            </a:r>
            <a:r>
              <a:rPr lang="da-DK" b="0" err="1"/>
              <a:t>SkoleIntra</a:t>
            </a:r>
            <a:r>
              <a:rPr lang="da-DK" b="0"/>
              <a:t> og opsætning af Aula, Undervisning og træning, Support </a:t>
            </a:r>
            <a:r>
              <a:rPr lang="da-DK" b="0" err="1"/>
              <a:t>setup</a:t>
            </a:r>
            <a:r>
              <a:rPr lang="da-DK" b="0"/>
              <a:t>, Nye hjemmesider og Anvendelsesstrategi</a:t>
            </a:r>
          </a:p>
          <a:p>
            <a:endParaRPr lang="da-DK" b="0"/>
          </a:p>
          <a:p>
            <a:r>
              <a:rPr lang="da-DK" b="0">
                <a:highlight>
                  <a:srgbClr val="FFFF00"/>
                </a:highlight>
              </a:rPr>
              <a:t>(Disse to linjer flyttes til kommunikationspræsentationen) :</a:t>
            </a:r>
            <a:br>
              <a:rPr lang="da-DK" b="0">
                <a:highlight>
                  <a:srgbClr val="FFFF00"/>
                </a:highlight>
              </a:rPr>
            </a:br>
            <a:r>
              <a:rPr lang="da-DK" b="0">
                <a:highlight>
                  <a:srgbClr val="FFFF00"/>
                </a:highlight>
              </a:rPr>
              <a:t>For skolernes vedkommende fik forældrene UNI-Login i vinteren 2018 og vi har rullet vikardækning ud. </a:t>
            </a:r>
          </a:p>
          <a:p>
            <a:r>
              <a:rPr lang="da-DK" b="0">
                <a:highlight>
                  <a:srgbClr val="FFFF00"/>
                </a:highlight>
              </a:rPr>
              <a:t>På dagtilbud vil der ligeledes komme UNI-Login til forældre. </a:t>
            </a:r>
          </a:p>
          <a:p>
            <a:endParaRPr lang="da-DK" b="0"/>
          </a:p>
          <a:p>
            <a:r>
              <a:rPr lang="da-DK" b="0"/>
              <a:t>To af opgaverne er relativt simple for skolerne – undervisning og support </a:t>
            </a:r>
            <a:r>
              <a:rPr lang="da-DK" b="0" err="1"/>
              <a:t>setup</a:t>
            </a:r>
            <a:endParaRPr lang="da-DK" b="0"/>
          </a:p>
          <a:p>
            <a:endParaRPr lang="da-DK" b="0"/>
          </a:p>
          <a:p>
            <a:endParaRPr lang="da-DK" b="0"/>
          </a:p>
          <a:p>
            <a:endParaRPr lang="da-DK" b="0"/>
          </a:p>
        </p:txBody>
      </p:sp>
      <p:sp>
        <p:nvSpPr>
          <p:cNvPr id="4" name="Pladsholder til slidenummer 3"/>
          <p:cNvSpPr>
            <a:spLocks noGrp="1"/>
          </p:cNvSpPr>
          <p:nvPr>
            <p:ph type="sldNum" sz="quarter" idx="5"/>
          </p:nvPr>
        </p:nvSpPr>
        <p:spPr/>
        <p:txBody>
          <a:bodyPr/>
          <a:lstStyle/>
          <a:p>
            <a:fld id="{0DA0114A-87C3-AE42-9FE6-947C2632DDED}" type="slidenum">
              <a:rPr lang="da-DK" smtClean="0"/>
              <a:t>74</a:t>
            </a:fld>
            <a:endParaRPr lang="da-DK"/>
          </a:p>
        </p:txBody>
      </p:sp>
    </p:spTree>
    <p:extLst>
      <p:ext uri="{BB962C8B-B14F-4D97-AF65-F5344CB8AC3E}">
        <p14:creationId xmlns:p14="http://schemas.microsoft.com/office/powerpoint/2010/main" val="3225375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7</a:t>
            </a:fld>
            <a:endParaRPr lang="da-DK"/>
          </a:p>
        </p:txBody>
      </p:sp>
    </p:spTree>
    <p:extLst>
      <p:ext uri="{BB962C8B-B14F-4D97-AF65-F5344CB8AC3E}">
        <p14:creationId xmlns:p14="http://schemas.microsoft.com/office/powerpoint/2010/main" val="32948695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36" kern="1200">
                <a:solidFill>
                  <a:schemeClr val="tx1"/>
                </a:solidFill>
                <a:effectLst/>
                <a:latin typeface="+mn-lt"/>
                <a:ea typeface="+mn-ea"/>
                <a:cs typeface="+mn-cs"/>
              </a:rPr>
              <a:t>Det betyder i lidt mindre grad noget: </a:t>
            </a:r>
          </a:p>
          <a:p>
            <a:pPr lvl="0"/>
            <a:r>
              <a:rPr lang="da-DK" sz="936" kern="1200">
                <a:solidFill>
                  <a:schemeClr val="tx1"/>
                </a:solidFill>
                <a:effectLst/>
                <a:latin typeface="+mn-lt"/>
                <a:ea typeface="+mn-ea"/>
                <a:cs typeface="+mn-cs"/>
              </a:rPr>
              <a:t>At der er forholdsvis små klasser. </a:t>
            </a:r>
          </a:p>
          <a:p>
            <a:pPr lvl="0"/>
            <a:r>
              <a:rPr lang="da-DK" sz="936" kern="1200">
                <a:solidFill>
                  <a:schemeClr val="tx1"/>
                </a:solidFill>
                <a:effectLst/>
                <a:latin typeface="+mn-lt"/>
                <a:ea typeface="+mn-ea"/>
                <a:cs typeface="+mn-cs"/>
              </a:rPr>
              <a:t>At skolen er mangfoldig, så mit barn lærer at samarbejde med mange forskellige. </a:t>
            </a:r>
          </a:p>
          <a:p>
            <a:pPr lvl="0"/>
            <a:r>
              <a:rPr lang="da-DK" sz="936" kern="1200">
                <a:solidFill>
                  <a:schemeClr val="tx1"/>
                </a:solidFill>
                <a:effectLst/>
                <a:latin typeface="+mn-lt"/>
                <a:ea typeface="+mn-ea"/>
                <a:cs typeface="+mn-cs"/>
              </a:rPr>
              <a:t>At venner og bekendte har fortalt mig, at det er en god skole. </a:t>
            </a:r>
          </a:p>
          <a:p>
            <a:r>
              <a:rPr lang="da-DK" sz="936" kern="1200">
                <a:solidFill>
                  <a:schemeClr val="tx1"/>
                </a:solidFill>
                <a:effectLst/>
                <a:latin typeface="+mn-lt"/>
                <a:ea typeface="+mn-ea"/>
                <a:cs typeface="+mn-cs"/>
              </a:rPr>
              <a:t>Undersøgelsen viser samtidigt, at disse 5 ting har mindst betydning for forældres skolevalg: </a:t>
            </a:r>
          </a:p>
          <a:p>
            <a:pPr lvl="0"/>
            <a:r>
              <a:rPr lang="da-DK" sz="936" kern="1200">
                <a:solidFill>
                  <a:schemeClr val="tx1"/>
                </a:solidFill>
                <a:effectLst/>
                <a:latin typeface="+mn-lt"/>
                <a:ea typeface="+mn-ea"/>
                <a:cs typeface="+mn-cs"/>
              </a:rPr>
              <a:t>Typen af skole (om skolen er privat eller kommunal). </a:t>
            </a:r>
          </a:p>
          <a:p>
            <a:pPr lvl="0"/>
            <a:r>
              <a:rPr lang="da-DK" sz="936" kern="1200">
                <a:solidFill>
                  <a:schemeClr val="tx1"/>
                </a:solidFill>
                <a:effectLst/>
                <a:latin typeface="+mn-lt"/>
                <a:ea typeface="+mn-ea"/>
                <a:cs typeface="+mn-cs"/>
              </a:rPr>
              <a:t>At skolen er gratis. </a:t>
            </a:r>
          </a:p>
          <a:p>
            <a:pPr lvl="0"/>
            <a:r>
              <a:rPr lang="da-DK" sz="936" kern="1200">
                <a:solidFill>
                  <a:schemeClr val="tx1"/>
                </a:solidFill>
                <a:effectLst/>
                <a:latin typeface="+mn-lt"/>
                <a:ea typeface="+mn-ea"/>
                <a:cs typeface="+mn-cs"/>
              </a:rPr>
              <a:t>At der er kortest mulig vej til skolen. </a:t>
            </a:r>
          </a:p>
          <a:p>
            <a:pPr lvl="0"/>
            <a:r>
              <a:rPr lang="da-DK" sz="936" kern="1200">
                <a:solidFill>
                  <a:schemeClr val="tx1"/>
                </a:solidFill>
                <a:effectLst/>
                <a:latin typeface="+mn-lt"/>
                <a:ea typeface="+mn-ea"/>
                <a:cs typeface="+mn-cs"/>
              </a:rPr>
              <a:t>At der er mange elever med ressourcestærke forældre. </a:t>
            </a:r>
          </a:p>
          <a:p>
            <a:pPr lvl="0"/>
            <a:r>
              <a:rPr lang="da-DK" sz="936" kern="1200">
                <a:solidFill>
                  <a:schemeClr val="tx1"/>
                </a:solidFill>
                <a:effectLst/>
                <a:latin typeface="+mn-lt"/>
                <a:ea typeface="+mn-ea"/>
                <a:cs typeface="+mn-cs"/>
              </a:rPr>
              <a:t>At skolen har en lav andel af tosprogede elever. </a:t>
            </a:r>
          </a:p>
        </p:txBody>
      </p:sp>
      <p:sp>
        <p:nvSpPr>
          <p:cNvPr id="4" name="Pladsholder til slidenummer 3"/>
          <p:cNvSpPr>
            <a:spLocks noGrp="1"/>
          </p:cNvSpPr>
          <p:nvPr>
            <p:ph type="sldNum" sz="quarter" idx="5"/>
          </p:nvPr>
        </p:nvSpPr>
        <p:spPr/>
        <p:txBody>
          <a:bodyPr/>
          <a:lstStyle/>
          <a:p>
            <a:fld id="{0DA0114A-87C3-AE42-9FE6-947C2632DDED}" type="slidenum">
              <a:rPr lang="da-DK" smtClean="0"/>
              <a:t>78</a:t>
            </a:fld>
            <a:endParaRPr lang="da-DK"/>
          </a:p>
        </p:txBody>
      </p:sp>
    </p:spTree>
    <p:extLst>
      <p:ext uri="{BB962C8B-B14F-4D97-AF65-F5344CB8AC3E}">
        <p14:creationId xmlns:p14="http://schemas.microsoft.com/office/powerpoint/2010/main" val="30055608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dirty="0"/>
              <a:t>Hvad skal en hjemmeside kunne?</a:t>
            </a:r>
          </a:p>
          <a:p>
            <a:r>
              <a:rPr lang="da-DK" sz="1000" dirty="0"/>
              <a:t>Hvordan skal hjemmesiden fungere?</a:t>
            </a:r>
          </a:p>
          <a:p>
            <a:r>
              <a:rPr lang="da-DK" sz="1000" dirty="0"/>
              <a:t>Gør hjemmesiden det, vi vil have den til at gøre?</a:t>
            </a:r>
          </a:p>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81</a:t>
            </a:fld>
            <a:endParaRPr lang="da-DK"/>
          </a:p>
        </p:txBody>
      </p:sp>
    </p:spTree>
    <p:extLst>
      <p:ext uri="{BB962C8B-B14F-4D97-AF65-F5344CB8AC3E}">
        <p14:creationId xmlns:p14="http://schemas.microsoft.com/office/powerpoint/2010/main" val="33560613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Fortæl om forside, menustruktur og indhold</a:t>
            </a:r>
          </a:p>
        </p:txBody>
      </p:sp>
      <p:sp>
        <p:nvSpPr>
          <p:cNvPr id="4" name="Pladsholder til slidenummer 3"/>
          <p:cNvSpPr>
            <a:spLocks noGrp="1"/>
          </p:cNvSpPr>
          <p:nvPr>
            <p:ph type="sldNum" sz="quarter" idx="5"/>
          </p:nvPr>
        </p:nvSpPr>
        <p:spPr/>
        <p:txBody>
          <a:bodyPr/>
          <a:lstStyle/>
          <a:p>
            <a:fld id="{0DA0114A-87C3-AE42-9FE6-947C2632DDED}" type="slidenum">
              <a:rPr lang="da-DK" smtClean="0"/>
              <a:t>89</a:t>
            </a:fld>
            <a:endParaRPr lang="da-DK"/>
          </a:p>
        </p:txBody>
      </p:sp>
    </p:spTree>
    <p:extLst>
      <p:ext uri="{BB962C8B-B14F-4D97-AF65-F5344CB8AC3E}">
        <p14:creationId xmlns:p14="http://schemas.microsoft.com/office/powerpoint/2010/main" val="24026414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dirty="0"/>
              <a:t>Hvad skal en hjemmeside kunne?</a:t>
            </a:r>
          </a:p>
          <a:p>
            <a:r>
              <a:rPr lang="da-DK" sz="1000" dirty="0"/>
              <a:t>Hvordan skal hjemmesiden fungere?</a:t>
            </a:r>
          </a:p>
          <a:p>
            <a:r>
              <a:rPr lang="da-DK" sz="1000" dirty="0"/>
              <a:t>Gør hjemmesiden det, vi vil have den til at gøre?</a:t>
            </a:r>
          </a:p>
          <a:p>
            <a:endParaRPr lang="da-DK" dirty="0"/>
          </a:p>
        </p:txBody>
      </p:sp>
      <p:sp>
        <p:nvSpPr>
          <p:cNvPr id="4" name="Pladsholder til slidenummer 3"/>
          <p:cNvSpPr>
            <a:spLocks noGrp="1"/>
          </p:cNvSpPr>
          <p:nvPr>
            <p:ph type="sldNum" sz="quarter" idx="5"/>
          </p:nvPr>
        </p:nvSpPr>
        <p:spPr/>
        <p:txBody>
          <a:bodyPr/>
          <a:lstStyle/>
          <a:p>
            <a:fld id="{0DA0114A-87C3-AE42-9FE6-947C2632DDED}" type="slidenum">
              <a:rPr lang="da-DK" smtClean="0"/>
              <a:t>91</a:t>
            </a:fld>
            <a:endParaRPr lang="da-DK"/>
          </a:p>
        </p:txBody>
      </p:sp>
    </p:spTree>
    <p:extLst>
      <p:ext uri="{BB962C8B-B14F-4D97-AF65-F5344CB8AC3E}">
        <p14:creationId xmlns:p14="http://schemas.microsoft.com/office/powerpoint/2010/main" val="32239440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Evt. behov for ressourcer ift. upload af skolernes indhold.</a:t>
            </a:r>
          </a:p>
        </p:txBody>
      </p:sp>
      <p:sp>
        <p:nvSpPr>
          <p:cNvPr id="4" name="Pladsholder til slidenummer 3"/>
          <p:cNvSpPr>
            <a:spLocks noGrp="1"/>
          </p:cNvSpPr>
          <p:nvPr>
            <p:ph type="sldNum" sz="quarter" idx="5"/>
          </p:nvPr>
        </p:nvSpPr>
        <p:spPr/>
        <p:txBody>
          <a:bodyPr/>
          <a:lstStyle/>
          <a:p>
            <a:fld id="{0DA0114A-87C3-AE42-9FE6-947C2632DDED}" type="slidenum">
              <a:rPr lang="da-DK" smtClean="0"/>
              <a:t>92</a:t>
            </a:fld>
            <a:endParaRPr lang="da-DK"/>
          </a:p>
        </p:txBody>
      </p:sp>
    </p:spTree>
    <p:extLst>
      <p:ext uri="{BB962C8B-B14F-4D97-AF65-F5344CB8AC3E}">
        <p14:creationId xmlns:p14="http://schemas.microsoft.com/office/powerpoint/2010/main" val="27401071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a:t>Vi fortæller skolerne, at der er fem opgaver i overgangen fra </a:t>
            </a:r>
            <a:r>
              <a:rPr lang="da-DK" b="0" err="1"/>
              <a:t>SkoleIntra</a:t>
            </a:r>
            <a:r>
              <a:rPr lang="da-DK" b="0"/>
              <a:t> til Aula: </a:t>
            </a:r>
          </a:p>
          <a:p>
            <a:r>
              <a:rPr lang="da-DK" b="0"/>
              <a:t>– oprydning i </a:t>
            </a:r>
            <a:r>
              <a:rPr lang="da-DK" b="0" err="1"/>
              <a:t>SkoleIntra</a:t>
            </a:r>
            <a:r>
              <a:rPr lang="da-DK" b="0"/>
              <a:t> og opsætning af Aula, Undervisning og træning, Support </a:t>
            </a:r>
            <a:r>
              <a:rPr lang="da-DK" b="0" err="1"/>
              <a:t>setup</a:t>
            </a:r>
            <a:r>
              <a:rPr lang="da-DK" b="0"/>
              <a:t>, Nye hjemmesider og Anvendelsesstrategi</a:t>
            </a:r>
          </a:p>
          <a:p>
            <a:endParaRPr lang="da-DK" b="0"/>
          </a:p>
          <a:p>
            <a:r>
              <a:rPr lang="da-DK" b="0">
                <a:highlight>
                  <a:srgbClr val="FFFF00"/>
                </a:highlight>
              </a:rPr>
              <a:t>(Disse to linjer flyttes til kommunikationspræsentationen) :</a:t>
            </a:r>
            <a:br>
              <a:rPr lang="da-DK" b="0">
                <a:highlight>
                  <a:srgbClr val="FFFF00"/>
                </a:highlight>
              </a:rPr>
            </a:br>
            <a:r>
              <a:rPr lang="da-DK" b="0">
                <a:highlight>
                  <a:srgbClr val="FFFF00"/>
                </a:highlight>
              </a:rPr>
              <a:t>For skolernes vedkommende fik forældrene UNI-Login i vinteren 2018 og vi har rullet vikardækning ud. </a:t>
            </a:r>
          </a:p>
          <a:p>
            <a:r>
              <a:rPr lang="da-DK" b="0">
                <a:highlight>
                  <a:srgbClr val="FFFF00"/>
                </a:highlight>
              </a:rPr>
              <a:t>På dagtilbud vil der ligeledes komme UNI-Login til forældre. </a:t>
            </a:r>
          </a:p>
          <a:p>
            <a:endParaRPr lang="da-DK" b="0"/>
          </a:p>
          <a:p>
            <a:r>
              <a:rPr lang="da-DK" b="0"/>
              <a:t>To af opgaverne er relativt simple for skolerne – undervisning og support </a:t>
            </a:r>
            <a:r>
              <a:rPr lang="da-DK" b="0" err="1"/>
              <a:t>setup</a:t>
            </a:r>
            <a:endParaRPr lang="da-DK" b="0"/>
          </a:p>
          <a:p>
            <a:endParaRPr lang="da-DK" b="0"/>
          </a:p>
          <a:p>
            <a:endParaRPr lang="da-DK" b="0"/>
          </a:p>
          <a:p>
            <a:endParaRPr lang="da-DK" b="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3752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Undervisning og træning</a:t>
            </a:r>
          </a:p>
          <a:p>
            <a:r>
              <a:rPr lang="da-DK" dirty="0"/>
              <a:t>Skoleledelserne får introduktion til Aula i foråret 2019 for at få den relevante viden om Aula</a:t>
            </a:r>
          </a:p>
          <a:p>
            <a:r>
              <a:rPr lang="da-DK" dirty="0"/>
              <a:t>Det var meningen, at det skulle foregå inden superbrugerundervisningen på mindre monofaglige ledermøder (skolelederne samlet i deres respektive områder) men vi var nødt til at skyde møderne planlagt i januar 2019, da vi ikke var langt nok med vores anvendelsesstrategi (Aula var ikke klar til at vi kunne teste det, som vi gerne ville teste)</a:t>
            </a:r>
          </a:p>
          <a:p>
            <a:r>
              <a:rPr lang="da-DK" dirty="0"/>
              <a:t>Nu håber vi på at kunne samle ledelserne i marts 2019 (ny organisationsstruktur i Børn og Unge har skabt nye mødestrukturer fra 1. feb.) </a:t>
            </a: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8704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a:t>Undervisning og træning</a:t>
            </a:r>
            <a:br>
              <a:rPr lang="da-DK" b="1"/>
            </a:br>
            <a:endParaRPr lang="da-DK" b="1"/>
          </a:p>
          <a:p>
            <a:r>
              <a:rPr lang="da-DK" b="1"/>
              <a:t>Den kommunale Aula administrator </a:t>
            </a:r>
            <a:r>
              <a:rPr lang="da-DK"/>
              <a:t>har fulgt </a:t>
            </a:r>
            <a:r>
              <a:rPr lang="da-DK" err="1"/>
              <a:t>Netcompanys</a:t>
            </a:r>
            <a:r>
              <a:rPr lang="da-DK"/>
              <a:t> </a:t>
            </a:r>
            <a:r>
              <a:rPr lang="da-DK" err="1"/>
              <a:t>to-dages</a:t>
            </a:r>
            <a:r>
              <a:rPr lang="da-DK"/>
              <a:t> undervisning</a:t>
            </a:r>
          </a:p>
          <a:p>
            <a:endParaRPr lang="da-DK"/>
          </a:p>
          <a:p>
            <a:r>
              <a:rPr lang="da-DK" b="1"/>
              <a:t>Skolelederne</a:t>
            </a:r>
            <a:r>
              <a:rPr lang="da-DK"/>
              <a:t> får introduktion til Aula i foråret 2019 for at få den relevante viden om Aula</a:t>
            </a:r>
          </a:p>
          <a:p>
            <a:r>
              <a:rPr lang="da-DK"/>
              <a:t>Det var meningen, at det skulle foregå inden superbrugerundervisningen på mindre monofaglige ledermøder (skolelederne samlet i deres respektive områder) men vi var nødt til at skyde møderne planlagt i januar 2019, da vi ikke var langt nok med vores anvendelsesstrategi (Aula var ikke klar til at vi kunne teste det, som vi gerne ville teste)</a:t>
            </a:r>
          </a:p>
          <a:p>
            <a:r>
              <a:rPr lang="da-DK"/>
              <a:t>Nu håber vi på at kunne samle ledelserne i marts 2019 (ny organisationsstruktur i Børn og Unge har skabt nye mødestrukturer fra 1. feb.) </a:t>
            </a:r>
          </a:p>
          <a:p>
            <a:endParaRPr lang="da-DK"/>
          </a:p>
          <a:p>
            <a:r>
              <a:rPr lang="da-DK"/>
              <a:t>Lederne skal have </a:t>
            </a:r>
          </a:p>
          <a:p>
            <a:pPr marL="171450" indent="-171450">
              <a:buFont typeface="Arial" panose="020B0604020202020204" pitchFamily="34" charset="0"/>
              <a:buChar char="•"/>
            </a:pPr>
            <a:r>
              <a:rPr lang="da-DK"/>
              <a:t>En kort video (baseret på e-læringsmaterialet) inden mødet på ca. 30 min., som giver dem en fornemmelse af Aula</a:t>
            </a:r>
          </a:p>
          <a:p>
            <a:pPr marL="171450" indent="-171450">
              <a:buFont typeface="Arial" panose="020B0604020202020204" pitchFamily="34" charset="0"/>
              <a:buChar char="•"/>
            </a:pPr>
            <a:r>
              <a:rPr lang="da-DK" sz="936" b="0" kern="1200">
                <a:solidFill>
                  <a:schemeClr val="tx1"/>
                </a:solidFill>
                <a:effectLst/>
                <a:latin typeface="+mn-lt"/>
                <a:ea typeface="+mn-ea"/>
                <a:cs typeface="+mn-cs"/>
              </a:rPr>
              <a:t>Aula – introduktion til skoleledere på monofaglige møder januar 2019</a:t>
            </a:r>
          </a:p>
          <a:p>
            <a:pPr lvl="1"/>
            <a:r>
              <a:rPr lang="da-DK" sz="936" b="0" kern="1200">
                <a:solidFill>
                  <a:schemeClr val="tx1"/>
                </a:solidFill>
                <a:effectLst/>
                <a:latin typeface="+mn-lt"/>
                <a:ea typeface="+mn-ea"/>
                <a:cs typeface="+mn-cs"/>
              </a:rPr>
              <a:t>Tid: 1,5 time</a:t>
            </a:r>
            <a:br>
              <a:rPr lang="da-DK" sz="936" b="0" kern="1200">
                <a:solidFill>
                  <a:schemeClr val="tx1"/>
                </a:solidFill>
                <a:effectLst/>
                <a:latin typeface="+mn-lt"/>
                <a:ea typeface="+mn-ea"/>
                <a:cs typeface="+mn-cs"/>
              </a:rPr>
            </a:br>
            <a:r>
              <a:rPr lang="da-DK" sz="936" b="0" kern="1200">
                <a:solidFill>
                  <a:schemeClr val="tx1"/>
                </a:solidFill>
                <a:effectLst/>
                <a:latin typeface="+mn-lt"/>
                <a:ea typeface="+mn-ea"/>
                <a:cs typeface="+mn-cs"/>
              </a:rPr>
              <a:t>Målgruppe: skoleledere + en lederkollega fra skoleledelsen – så de sammen kan tage hul på at drøfte anvendelsesstrategi</a:t>
            </a:r>
            <a:br>
              <a:rPr lang="da-DK" sz="936" b="0" kern="1200">
                <a:solidFill>
                  <a:schemeClr val="tx1"/>
                </a:solidFill>
                <a:effectLst/>
                <a:latin typeface="+mn-lt"/>
                <a:ea typeface="+mn-ea"/>
                <a:cs typeface="+mn-cs"/>
              </a:rPr>
            </a:br>
            <a:br>
              <a:rPr lang="da-DK" sz="936" b="0" kern="1200">
                <a:solidFill>
                  <a:schemeClr val="tx1"/>
                </a:solidFill>
                <a:effectLst/>
                <a:latin typeface="+mn-lt"/>
                <a:ea typeface="+mn-ea"/>
                <a:cs typeface="+mn-cs"/>
              </a:rPr>
            </a:br>
            <a:r>
              <a:rPr lang="da-DK" sz="936" b="0" kern="1200">
                <a:solidFill>
                  <a:schemeClr val="tx1"/>
                </a:solidFill>
                <a:effectLst/>
                <a:latin typeface="+mn-lt"/>
                <a:ea typeface="+mn-ea"/>
                <a:cs typeface="+mn-cs"/>
              </a:rPr>
              <a:t>Indhold: </a:t>
            </a:r>
          </a:p>
          <a:p>
            <a:pPr lvl="1"/>
            <a:r>
              <a:rPr lang="da-DK" sz="936" b="0" kern="1200">
                <a:solidFill>
                  <a:schemeClr val="tx1"/>
                </a:solidFill>
                <a:effectLst/>
                <a:latin typeface="+mn-lt"/>
                <a:ea typeface="+mn-ea"/>
                <a:cs typeface="+mn-cs"/>
              </a:rPr>
              <a:t>Kort intro til Aula</a:t>
            </a:r>
          </a:p>
          <a:p>
            <a:pPr lvl="1"/>
            <a:r>
              <a:rPr lang="da-DK" sz="936" b="0" kern="1200">
                <a:solidFill>
                  <a:schemeClr val="tx1"/>
                </a:solidFill>
                <a:effectLst/>
                <a:latin typeface="+mn-lt"/>
                <a:ea typeface="+mn-ea"/>
                <a:cs typeface="+mn-cs"/>
              </a:rPr>
              <a:t>Ledelsens rolle </a:t>
            </a:r>
          </a:p>
          <a:p>
            <a:pPr lvl="1"/>
            <a:r>
              <a:rPr lang="da-DK" sz="936" b="0" kern="1200">
                <a:solidFill>
                  <a:schemeClr val="tx1"/>
                </a:solidFill>
                <a:effectLst/>
                <a:latin typeface="+mn-lt"/>
                <a:ea typeface="+mn-ea"/>
                <a:cs typeface="+mn-cs"/>
              </a:rPr>
              <a:t>Aula – anvendelse og kommunikation (fylder det meste)</a:t>
            </a:r>
          </a:p>
          <a:p>
            <a:pPr lvl="1"/>
            <a:r>
              <a:rPr lang="da-DK" sz="936" b="0" kern="1200">
                <a:solidFill>
                  <a:schemeClr val="tx1"/>
                </a:solidFill>
                <a:effectLst/>
                <a:latin typeface="+mn-lt"/>
                <a:ea typeface="+mn-ea"/>
                <a:cs typeface="+mn-cs"/>
              </a:rPr>
              <a:t>Elevmapper i Aula (pilot)</a:t>
            </a:r>
            <a:br>
              <a:rPr lang="da-DK" sz="936" b="0" kern="1200">
                <a:solidFill>
                  <a:schemeClr val="tx1"/>
                </a:solidFill>
                <a:effectLst/>
                <a:latin typeface="+mn-lt"/>
                <a:ea typeface="+mn-ea"/>
                <a:cs typeface="+mn-cs"/>
              </a:rPr>
            </a:br>
            <a:endParaRPr lang="da-DK" sz="936" b="0" kern="1200">
              <a:solidFill>
                <a:schemeClr val="tx1"/>
              </a:solidFill>
              <a:effectLst/>
              <a:latin typeface="+mn-lt"/>
              <a:ea typeface="+mn-ea"/>
              <a:cs typeface="+mn-cs"/>
            </a:endParaRPr>
          </a:p>
          <a:p>
            <a:pPr lvl="1"/>
            <a:r>
              <a:rPr lang="da-DK" sz="936" kern="1200">
                <a:solidFill>
                  <a:schemeClr val="tx1"/>
                </a:solidFill>
                <a:effectLst/>
                <a:latin typeface="+mn-lt"/>
                <a:ea typeface="+mn-ea"/>
                <a:cs typeface="+mn-cs"/>
              </a:rPr>
              <a:t>Vekslen mellem kort oplæg og øvelse, så I får taget hul på nogle af de opgaver og drøftelser, som I skal tage efterfølgende på skolen</a:t>
            </a:r>
          </a:p>
          <a:p>
            <a:pPr lvl="1"/>
            <a:endParaRPr lang="da-DK" sz="936" kern="1200">
              <a:solidFill>
                <a:schemeClr val="tx1"/>
              </a:solidFill>
              <a:effectLst/>
              <a:latin typeface="+mn-lt"/>
              <a:ea typeface="+mn-ea"/>
              <a:cs typeface="+mn-cs"/>
            </a:endParaRPr>
          </a:p>
          <a:p>
            <a:pPr lvl="0"/>
            <a:r>
              <a:rPr lang="da-DK" sz="936" b="1" kern="1200">
                <a:solidFill>
                  <a:schemeClr val="tx1"/>
                </a:solidFill>
                <a:effectLst/>
                <a:latin typeface="+mn-lt"/>
                <a:ea typeface="+mn-ea"/>
                <a:cs typeface="+mn-cs"/>
              </a:rPr>
              <a:t>Den lokale Aula-administrator</a:t>
            </a:r>
          </a:p>
          <a:p>
            <a:pPr lvl="0"/>
            <a:r>
              <a:rPr lang="da-DK" sz="936" b="0" i="0" kern="1200">
                <a:solidFill>
                  <a:schemeClr val="tx1"/>
                </a:solidFill>
                <a:effectLst/>
                <a:latin typeface="+mn-lt"/>
                <a:ea typeface="+mn-ea"/>
                <a:cs typeface="+mn-cs"/>
              </a:rPr>
              <a:t>Skolens egen Aula-administrator skal deltage i to obligatoriske møder/workshops: 1) Informationsmøde om oprydningsprocessen og 2) Aula opsætningsworkshop. Vi anbefaler også, at Aula-administratorerne tilmelder sig superbrugerkurset, da det giver det bedste grundlag for fuldt udbytte af opsætningsworkshoppen.</a:t>
            </a:r>
            <a:endParaRPr lang="da-DK" sz="936" kern="1200">
              <a:solidFill>
                <a:schemeClr val="tx1"/>
              </a:solidFill>
              <a:effectLst/>
              <a:latin typeface="+mn-lt"/>
              <a:ea typeface="+mn-ea"/>
              <a:cs typeface="+mn-cs"/>
            </a:endParaRPr>
          </a:p>
          <a:p>
            <a:pPr lvl="1"/>
            <a:endParaRPr lang="da-DK" sz="936" kern="1200">
              <a:solidFill>
                <a:schemeClr val="tx1"/>
              </a:solidFill>
              <a:effectLst/>
              <a:latin typeface="+mn-lt"/>
              <a:ea typeface="+mn-ea"/>
              <a:cs typeface="+mn-cs"/>
            </a:endParaRPr>
          </a:p>
          <a:p>
            <a:pPr lvl="0"/>
            <a:r>
              <a:rPr lang="da-DK" sz="936" b="1" kern="1200">
                <a:solidFill>
                  <a:schemeClr val="tx1"/>
                </a:solidFill>
                <a:effectLst/>
                <a:latin typeface="+mn-lt"/>
                <a:ea typeface="+mn-ea"/>
                <a:cs typeface="+mn-cs"/>
              </a:rPr>
              <a:t>Superbrugerne</a:t>
            </a:r>
            <a:br>
              <a:rPr lang="da-DK"/>
            </a:br>
            <a:r>
              <a:rPr lang="da-DK" sz="936" b="0" i="0" kern="1200" err="1">
                <a:solidFill>
                  <a:schemeClr val="tx1"/>
                </a:solidFill>
                <a:effectLst/>
                <a:latin typeface="+mn-lt"/>
                <a:ea typeface="+mn-ea"/>
                <a:cs typeface="+mn-cs"/>
              </a:rPr>
              <a:t>Superbrugerne</a:t>
            </a:r>
            <a:r>
              <a:rPr lang="da-DK" sz="936" b="0" i="0" kern="1200">
                <a:solidFill>
                  <a:schemeClr val="tx1"/>
                </a:solidFill>
                <a:effectLst/>
                <a:latin typeface="+mn-lt"/>
                <a:ea typeface="+mn-ea"/>
                <a:cs typeface="+mn-cs"/>
              </a:rPr>
              <a:t> fra skolerne og </a:t>
            </a:r>
            <a:r>
              <a:rPr lang="da-DK" sz="936" b="0" i="0" kern="1200" err="1">
                <a:solidFill>
                  <a:schemeClr val="tx1"/>
                </a:solidFill>
                <a:effectLst/>
                <a:latin typeface="+mn-lt"/>
                <a:ea typeface="+mn-ea"/>
                <a:cs typeface="+mn-cs"/>
              </a:rPr>
              <a:t>UngiAarhus</a:t>
            </a:r>
            <a:r>
              <a:rPr lang="da-DK" sz="936" b="0" i="0" kern="1200">
                <a:solidFill>
                  <a:schemeClr val="tx1"/>
                </a:solidFill>
                <a:effectLst/>
                <a:latin typeface="+mn-lt"/>
                <a:ea typeface="+mn-ea"/>
                <a:cs typeface="+mn-cs"/>
              </a:rPr>
              <a:t> skal have undervisning i Aula for at kunne hjælpe deres kolleger. </a:t>
            </a:r>
          </a:p>
          <a:p>
            <a:pPr lvl="0"/>
            <a:r>
              <a:rPr lang="da-DK" sz="936" b="0" i="0" kern="1200">
                <a:solidFill>
                  <a:schemeClr val="tx1"/>
                </a:solidFill>
                <a:effectLst/>
                <a:latin typeface="+mn-lt"/>
                <a:ea typeface="+mn-ea"/>
                <a:cs typeface="+mn-cs"/>
              </a:rPr>
              <a:t>Den enkelte superbruger skal deltage i én dags uddannelse i perioden 18. februar – 29. marts 2019.</a:t>
            </a:r>
            <a:br>
              <a:rPr lang="da-DK" sz="936" b="0" i="0" kern="1200">
                <a:solidFill>
                  <a:schemeClr val="tx1"/>
                </a:solidFill>
                <a:effectLst/>
                <a:latin typeface="+mn-lt"/>
                <a:ea typeface="+mn-ea"/>
                <a:cs typeface="+mn-cs"/>
              </a:rPr>
            </a:br>
            <a:r>
              <a:rPr lang="da-DK" sz="936" b="0" i="0" kern="1200">
                <a:solidFill>
                  <a:schemeClr val="tx1"/>
                </a:solidFill>
                <a:effectLst/>
                <a:latin typeface="+mn-lt"/>
                <a:ea typeface="+mn-ea"/>
                <a:cs typeface="+mn-cs"/>
              </a:rPr>
              <a:t>Vi underviser selv, fordi en stor del af dagen berører anvendelsesstrategi – giver os mulighed for at sige præcist, hvad der er besluttet, hvad der er åbent endnu og hvad ledelsens rolle er – for det er i høj grad ledelsens rolle at tage de lokale beslutninger/drøftelser</a:t>
            </a:r>
            <a:br>
              <a:rPr lang="da-DK" sz="936" b="0" i="0" kern="1200">
                <a:solidFill>
                  <a:schemeClr val="tx1"/>
                </a:solidFill>
                <a:effectLst/>
                <a:latin typeface="+mn-lt"/>
                <a:ea typeface="+mn-ea"/>
                <a:cs typeface="+mn-cs"/>
              </a:rPr>
            </a:br>
            <a:r>
              <a:rPr lang="da-DK" sz="936" b="0" i="0" kern="1200">
                <a:solidFill>
                  <a:schemeClr val="tx1"/>
                </a:solidFill>
                <a:effectLst/>
                <a:latin typeface="+mn-lt"/>
                <a:ea typeface="+mn-ea"/>
                <a:cs typeface="+mn-cs"/>
              </a:rPr>
              <a:t>Vi lægger materialet tilgængelige hurtigst muligt</a:t>
            </a:r>
          </a:p>
          <a:p>
            <a:pPr lvl="0"/>
            <a:endParaRPr lang="da-DK" sz="936" b="0" i="0" kern="1200">
              <a:solidFill>
                <a:schemeClr val="tx1"/>
              </a:solidFill>
              <a:effectLst/>
              <a:latin typeface="+mn-lt"/>
              <a:ea typeface="+mn-ea"/>
              <a:cs typeface="+mn-cs"/>
            </a:endParaRPr>
          </a:p>
          <a:p>
            <a:r>
              <a:rPr lang="da-DK" sz="936" b="1" i="0" kern="1200">
                <a:solidFill>
                  <a:schemeClr val="tx1"/>
                </a:solidFill>
                <a:effectLst/>
                <a:latin typeface="+mn-lt"/>
                <a:ea typeface="+mn-ea"/>
                <a:cs typeface="+mn-cs"/>
              </a:rPr>
              <a:t>Alle medarbejdere </a:t>
            </a:r>
            <a:r>
              <a:rPr lang="da-DK" sz="936" b="0" i="0" kern="1200">
                <a:solidFill>
                  <a:schemeClr val="tx1"/>
                </a:solidFill>
                <a:effectLst/>
                <a:latin typeface="+mn-lt"/>
                <a:ea typeface="+mn-ea"/>
                <a:cs typeface="+mn-cs"/>
              </a:rPr>
              <a:t>fra skolerne og </a:t>
            </a:r>
            <a:r>
              <a:rPr lang="da-DK" sz="936" b="0" i="0" kern="1200" err="1">
                <a:solidFill>
                  <a:schemeClr val="tx1"/>
                </a:solidFill>
                <a:effectLst/>
                <a:latin typeface="+mn-lt"/>
                <a:ea typeface="+mn-ea"/>
                <a:cs typeface="+mn-cs"/>
              </a:rPr>
              <a:t>UngiAarhus</a:t>
            </a:r>
            <a:r>
              <a:rPr lang="da-DK" sz="936" b="0" i="0" kern="1200">
                <a:solidFill>
                  <a:schemeClr val="tx1"/>
                </a:solidFill>
                <a:effectLst/>
                <a:latin typeface="+mn-lt"/>
                <a:ea typeface="+mn-ea"/>
                <a:cs typeface="+mn-cs"/>
              </a:rPr>
              <a:t> skal gennemføre e-læring i Aula fra ultimo april 2019. </a:t>
            </a:r>
          </a:p>
          <a:p>
            <a:r>
              <a:rPr lang="da-DK" sz="936" b="0" i="0" kern="1200">
                <a:solidFill>
                  <a:schemeClr val="tx1"/>
                </a:solidFill>
                <a:effectLst/>
                <a:latin typeface="+mn-lt"/>
                <a:ea typeface="+mn-ea"/>
                <a:cs typeface="+mn-cs"/>
              </a:rPr>
              <a:t>E-læring giver medarbejderne mulighed for at kunne deltage i eget tempo og eventuelt gentage undervisningen efter behov.</a:t>
            </a:r>
          </a:p>
          <a:p>
            <a:r>
              <a:rPr lang="da-DK" sz="936" b="0" i="0" kern="1200">
                <a:solidFill>
                  <a:schemeClr val="tx1"/>
                </a:solidFill>
                <a:effectLst/>
                <a:latin typeface="+mn-lt"/>
                <a:ea typeface="+mn-ea"/>
                <a:cs typeface="+mn-cs"/>
              </a:rPr>
              <a:t>Vi anbefaler at ledelsen samler alle medarbejdere, når e-læringen skal i gang, så man starter samlet – giver superbrugerne mulighed for at være tilstede og hjælpe, ledelsen rammesætter (for det er vigtigt at ledelsen går foran i forandringen)</a:t>
            </a:r>
            <a:br>
              <a:rPr lang="da-DK" sz="936" b="0" i="0" kern="1200">
                <a:solidFill>
                  <a:schemeClr val="tx1"/>
                </a:solidFill>
                <a:effectLst/>
                <a:latin typeface="+mn-lt"/>
                <a:ea typeface="+mn-ea"/>
                <a:cs typeface="+mn-cs"/>
              </a:rPr>
            </a:br>
            <a:r>
              <a:rPr lang="da-DK" sz="936" b="0" i="0" kern="1200">
                <a:solidFill>
                  <a:schemeClr val="tx1"/>
                </a:solidFill>
                <a:effectLst/>
                <a:latin typeface="+mn-lt"/>
                <a:ea typeface="+mn-ea"/>
                <a:cs typeface="+mn-cs"/>
              </a:rPr>
              <a:t>Alle medarbejdere vil blive tilbudt opfølgningsundervisning (tilstedeværelsesundervisning) efter sommerferien efter behov. </a:t>
            </a:r>
          </a:p>
          <a:p>
            <a:endParaRPr lang="da-DK" sz="936" b="0" i="0" kern="1200">
              <a:solidFill>
                <a:schemeClr val="tx1"/>
              </a:solidFill>
              <a:effectLst/>
              <a:latin typeface="+mn-lt"/>
              <a:ea typeface="+mn-ea"/>
              <a:cs typeface="+mn-cs"/>
            </a:endParaRPr>
          </a:p>
          <a:p>
            <a:r>
              <a:rPr lang="da-DK" sz="936" b="0" i="0" kern="1200">
                <a:solidFill>
                  <a:schemeClr val="tx1"/>
                </a:solidFill>
                <a:effectLst/>
                <a:latin typeface="+mn-lt"/>
                <a:ea typeface="+mn-ea"/>
                <a:cs typeface="+mn-cs"/>
              </a:rPr>
              <a:t>Skolelederne har fået at vide, at det er vigtigt at de afsætter tid til at medarbejderne får mulighed for træne i Aula, inden forældre og elever kommer på</a:t>
            </a:r>
          </a:p>
          <a:p>
            <a:endParaRPr lang="da-DK" sz="936" b="0" i="0" kern="1200">
              <a:solidFill>
                <a:schemeClr val="tx1"/>
              </a:solidFill>
              <a:effectLst/>
              <a:latin typeface="+mn-lt"/>
              <a:ea typeface="+mn-ea"/>
              <a:cs typeface="+mn-cs"/>
            </a:endParaRPr>
          </a:p>
          <a:p>
            <a:r>
              <a:rPr lang="da-DK" sz="936" b="0" i="0" kern="1200">
                <a:solidFill>
                  <a:schemeClr val="tx1"/>
                </a:solidFill>
                <a:effectLst/>
                <a:latin typeface="+mn-lt"/>
                <a:ea typeface="+mn-ea"/>
                <a:cs typeface="+mn-cs"/>
              </a:rPr>
              <a:t>Medio marts tester vi </a:t>
            </a:r>
            <a:r>
              <a:rPr lang="da-DK" sz="936" b="0" i="0" kern="1200" err="1">
                <a:solidFill>
                  <a:schemeClr val="tx1"/>
                </a:solidFill>
                <a:effectLst/>
                <a:latin typeface="+mn-lt"/>
                <a:ea typeface="+mn-ea"/>
                <a:cs typeface="+mn-cs"/>
              </a:rPr>
              <a:t>Kombits</a:t>
            </a:r>
            <a:r>
              <a:rPr lang="da-DK" sz="936" b="0" i="0" kern="1200">
                <a:solidFill>
                  <a:schemeClr val="tx1"/>
                </a:solidFill>
                <a:effectLst/>
                <a:latin typeface="+mn-lt"/>
                <a:ea typeface="+mn-ea"/>
                <a:cs typeface="+mn-cs"/>
              </a:rPr>
              <a:t> tilstedeværelsesundervisning og vores eget e-læringsforløb på den ene af de to pilotskoler. </a:t>
            </a:r>
            <a:br>
              <a:rPr lang="da-DK" sz="936" b="0" i="0" kern="1200">
                <a:solidFill>
                  <a:schemeClr val="tx1"/>
                </a:solidFill>
                <a:effectLst/>
                <a:latin typeface="+mn-lt"/>
                <a:ea typeface="+mn-ea"/>
                <a:cs typeface="+mn-cs"/>
              </a:rPr>
            </a:br>
            <a:r>
              <a:rPr lang="da-DK" sz="936" b="0" i="0" kern="1200">
                <a:solidFill>
                  <a:schemeClr val="tx1"/>
                </a:solidFill>
                <a:effectLst/>
                <a:latin typeface="+mn-lt"/>
                <a:ea typeface="+mn-ea"/>
                <a:cs typeface="+mn-cs"/>
              </a:rPr>
              <a:t>Halvdelen af medarbejderne skal følge e-læringsforløbet, mens den anden halvdel skal følge </a:t>
            </a:r>
            <a:r>
              <a:rPr lang="da-DK" sz="936" b="0" i="0" kern="1200" err="1">
                <a:solidFill>
                  <a:schemeClr val="tx1"/>
                </a:solidFill>
                <a:effectLst/>
                <a:latin typeface="+mn-lt"/>
                <a:ea typeface="+mn-ea"/>
                <a:cs typeface="+mn-cs"/>
              </a:rPr>
              <a:t>Kombits</a:t>
            </a:r>
            <a:r>
              <a:rPr lang="da-DK" sz="936" b="0" i="0" kern="1200">
                <a:solidFill>
                  <a:schemeClr val="tx1"/>
                </a:solidFill>
                <a:effectLst/>
                <a:latin typeface="+mn-lt"/>
                <a:ea typeface="+mn-ea"/>
                <a:cs typeface="+mn-cs"/>
              </a:rPr>
              <a:t> undervisning. Efterfølgende evaluerer vi på de to læringsforløb.</a:t>
            </a:r>
            <a:br>
              <a:rPr lang="da-DK" sz="936" b="0" i="0" kern="1200">
                <a:solidFill>
                  <a:schemeClr val="tx1"/>
                </a:solidFill>
                <a:effectLst/>
                <a:latin typeface="+mn-lt"/>
                <a:ea typeface="+mn-ea"/>
                <a:cs typeface="+mn-cs"/>
              </a:rPr>
            </a:br>
            <a:endParaRPr lang="da-DK" sz="936" b="0" i="0" kern="1200">
              <a:solidFill>
                <a:schemeClr val="tx1"/>
              </a:solidFill>
              <a:effectLst/>
              <a:latin typeface="+mn-lt"/>
              <a:ea typeface="+mn-ea"/>
              <a:cs typeface="+mn-cs"/>
            </a:endParaRPr>
          </a:p>
          <a:p>
            <a:r>
              <a:rPr lang="da-DK" sz="936" b="0" i="0" kern="1200">
                <a:solidFill>
                  <a:schemeClr val="tx1"/>
                </a:solidFill>
                <a:effectLst/>
                <a:latin typeface="+mn-lt"/>
                <a:ea typeface="+mn-ea"/>
                <a:cs typeface="+mn-cs"/>
              </a:rPr>
              <a:t>Undervisning for dagtilbud er endnu ikke fastlagt, da vi afventer erfaringerne fra skolerne og </a:t>
            </a:r>
            <a:r>
              <a:rPr lang="da-DK" sz="936" b="0" i="0" kern="1200" err="1">
                <a:solidFill>
                  <a:schemeClr val="tx1"/>
                </a:solidFill>
                <a:effectLst/>
                <a:latin typeface="+mn-lt"/>
                <a:ea typeface="+mn-ea"/>
                <a:cs typeface="+mn-cs"/>
              </a:rPr>
              <a:t>UngiAarhus</a:t>
            </a:r>
            <a:r>
              <a:rPr lang="da-DK" sz="936" b="0" i="0" kern="1200">
                <a:solidFill>
                  <a:schemeClr val="tx1"/>
                </a:solidFill>
                <a:effectLst/>
                <a:latin typeface="+mn-lt"/>
                <a:ea typeface="+mn-ea"/>
                <a:cs typeface="+mn-cs"/>
              </a:rPr>
              <a:t>.</a:t>
            </a:r>
          </a:p>
          <a:p>
            <a:endParaRPr lang="da-DK" sz="936" b="0" i="0" kern="1200">
              <a:solidFill>
                <a:schemeClr val="tx1"/>
              </a:solidFill>
              <a:effectLst/>
              <a:latin typeface="+mn-lt"/>
              <a:ea typeface="+mn-ea"/>
              <a:cs typeface="+mn-cs"/>
            </a:endParaRPr>
          </a:p>
          <a:p>
            <a:r>
              <a:rPr lang="da-DK" sz="936" b="0" i="0" kern="1200">
                <a:solidFill>
                  <a:schemeClr val="tx1"/>
                </a:solidFill>
                <a:effectLst/>
                <a:latin typeface="+mn-lt"/>
                <a:ea typeface="+mn-ea"/>
                <a:cs typeface="+mn-cs"/>
              </a:rPr>
              <a:t>Undervisning af forvaltning – sundhedsplejersker, tandplejen, </a:t>
            </a:r>
            <a:r>
              <a:rPr lang="da-DK" sz="936" b="0" i="0" kern="1200" err="1">
                <a:solidFill>
                  <a:schemeClr val="tx1"/>
                </a:solidFill>
                <a:effectLst/>
                <a:latin typeface="+mn-lt"/>
                <a:ea typeface="+mn-ea"/>
                <a:cs typeface="+mn-cs"/>
              </a:rPr>
              <a:t>ppr</a:t>
            </a:r>
            <a:r>
              <a:rPr lang="da-DK" sz="936" b="0" i="0" kern="1200">
                <a:solidFill>
                  <a:schemeClr val="tx1"/>
                </a:solidFill>
                <a:effectLst/>
                <a:latin typeface="+mn-lt"/>
                <a:ea typeface="+mn-ea"/>
                <a:cs typeface="+mn-cs"/>
              </a:rPr>
              <a:t>, læsevejledere, tale-høre-konsulenter mv.</a:t>
            </a:r>
          </a:p>
          <a:p>
            <a:endParaRPr lang="da-DK" sz="936" b="0" i="0" kern="1200">
              <a:solidFill>
                <a:schemeClr val="tx1"/>
              </a:solidFill>
              <a:effectLst/>
              <a:latin typeface="+mn-lt"/>
              <a:ea typeface="+mn-ea"/>
              <a:cs typeface="+mn-cs"/>
            </a:endParaRPr>
          </a:p>
          <a:p>
            <a:r>
              <a:rPr lang="da-DK" sz="936" b="0" i="0" kern="1200">
                <a:solidFill>
                  <a:schemeClr val="tx1"/>
                </a:solidFill>
                <a:effectLst/>
                <a:latin typeface="+mn-lt"/>
                <a:ea typeface="+mn-ea"/>
                <a:cs typeface="+mn-cs"/>
              </a:rPr>
              <a:t>Instrukst</a:t>
            </a:r>
          </a:p>
          <a:p>
            <a:endParaRPr lang="da-DK" sz="936" b="0" i="0" kern="1200">
              <a:solidFill>
                <a:schemeClr val="tx1"/>
              </a:solidFill>
              <a:effectLst/>
              <a:latin typeface="+mn-lt"/>
              <a:ea typeface="+mn-ea"/>
              <a:cs typeface="+mn-cs"/>
            </a:endParaRPr>
          </a:p>
          <a:p>
            <a:r>
              <a:rPr lang="da-DK" sz="936" b="1" i="0" kern="1200">
                <a:solidFill>
                  <a:schemeClr val="tx1"/>
                </a:solidFill>
                <a:effectLst/>
                <a:latin typeface="+mn-lt"/>
                <a:ea typeface="+mn-ea"/>
                <a:cs typeface="+mn-cs"/>
              </a:rPr>
              <a:t>DRØFTELSE: </a:t>
            </a:r>
          </a:p>
          <a:p>
            <a:pPr lvl="0"/>
            <a:r>
              <a:rPr lang="da-DK" sz="936" b="0" i="0" kern="1200">
                <a:solidFill>
                  <a:schemeClr val="tx1"/>
                </a:solidFill>
                <a:effectLst/>
                <a:latin typeface="+mn-lt"/>
                <a:ea typeface="+mn-ea"/>
                <a:cs typeface="+mn-cs"/>
              </a:rPr>
              <a:t>Vi har overvejet, om de administrative medarbejdere skal have en særlig undervisning (go-to-personer på skolen og dermed Aula-ambassadører)</a:t>
            </a:r>
          </a:p>
          <a:p>
            <a:pPr lvl="0"/>
            <a:r>
              <a:rPr lang="da-DK" sz="936" b="0" i="0" kern="1200">
                <a:solidFill>
                  <a:schemeClr val="tx1"/>
                </a:solidFill>
                <a:effectLst/>
                <a:latin typeface="+mn-lt"/>
                <a:ea typeface="+mn-ea"/>
                <a:cs typeface="+mn-cs"/>
              </a:rPr>
              <a:t>Endnu ikke afklaret</a:t>
            </a:r>
          </a:p>
          <a:p>
            <a:pPr lvl="0"/>
            <a:r>
              <a:rPr lang="da-DK" sz="936" b="0" i="0" kern="1200">
                <a:solidFill>
                  <a:schemeClr val="tx1"/>
                </a:solidFill>
                <a:effectLst/>
                <a:latin typeface="+mn-lt"/>
                <a:ea typeface="+mn-ea"/>
                <a:cs typeface="+mn-cs"/>
              </a:rPr>
              <a:t>Hvad gør I?</a:t>
            </a:r>
          </a:p>
          <a:p>
            <a:pPr lvl="0"/>
            <a:endParaRPr lang="da-DK" sz="936" b="0" i="0" kern="1200">
              <a:solidFill>
                <a:schemeClr val="tx1"/>
              </a:solidFill>
              <a:effectLst/>
              <a:latin typeface="+mn-lt"/>
              <a:ea typeface="+mn-ea"/>
              <a:cs typeface="+mn-cs"/>
            </a:endParaRPr>
          </a:p>
          <a:p>
            <a:pPr lvl="0"/>
            <a:r>
              <a:rPr lang="da-DK" sz="936" b="0" i="0" kern="1200">
                <a:solidFill>
                  <a:schemeClr val="tx1"/>
                </a:solidFill>
                <a:effectLst/>
                <a:latin typeface="+mn-lt"/>
                <a:ea typeface="+mn-ea"/>
                <a:cs typeface="+mn-cs"/>
              </a:rPr>
              <a:t>Hvordan tænker I at lade undervisningen til medarbejdere foregå?</a:t>
            </a:r>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9823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936" b="0" i="0" kern="1200">
                <a:solidFill>
                  <a:schemeClr val="tx1"/>
                </a:solidFill>
                <a:effectLst/>
                <a:latin typeface="+mn-lt"/>
                <a:ea typeface="+mn-ea"/>
                <a:cs typeface="+mn-cs"/>
              </a:rPr>
              <a:t>Aula bliver som udgangspunkt en enkel og brugervenlig løsning. Derfor forventer vi, at Aulas brugere vil kunne komme langt ved at følge undervisningen og med hjælp til selvhjælp med vejledningerne, som bliver tilgængelige. Hvis brugerne har behov for hjælp, kan de spørge deres lokale superbrugere til råds.</a:t>
            </a:r>
          </a:p>
          <a:p>
            <a:r>
              <a:rPr lang="da-DK" sz="936" b="1" i="0" kern="1200" cap="all">
                <a:solidFill>
                  <a:schemeClr val="tx1"/>
                </a:solidFill>
                <a:effectLst/>
                <a:latin typeface="+mn-lt"/>
                <a:ea typeface="+mn-ea"/>
                <a:cs typeface="+mn-cs"/>
              </a:rPr>
              <a:t>SUPERBRUGERE</a:t>
            </a:r>
          </a:p>
          <a:p>
            <a:r>
              <a:rPr lang="da-DK" sz="936" b="0" i="0" kern="1200">
                <a:solidFill>
                  <a:schemeClr val="tx1"/>
                </a:solidFill>
                <a:effectLst/>
                <a:latin typeface="+mn-lt"/>
                <a:ea typeface="+mn-ea"/>
                <a:cs typeface="+mn-cs"/>
              </a:rPr>
              <a:t>Alle skoler og </a:t>
            </a:r>
            <a:r>
              <a:rPr lang="da-DK" sz="936" b="0" i="0" kern="1200" err="1">
                <a:solidFill>
                  <a:schemeClr val="tx1"/>
                </a:solidFill>
                <a:effectLst/>
                <a:latin typeface="+mn-lt"/>
                <a:ea typeface="+mn-ea"/>
                <a:cs typeface="+mn-cs"/>
              </a:rPr>
              <a:t>UngiAarhus</a:t>
            </a:r>
            <a:r>
              <a:rPr lang="da-DK" sz="936" b="0" i="0" kern="1200">
                <a:solidFill>
                  <a:schemeClr val="tx1"/>
                </a:solidFill>
                <a:effectLst/>
                <a:latin typeface="+mn-lt"/>
                <a:ea typeface="+mn-ea"/>
                <a:cs typeface="+mn-cs"/>
              </a:rPr>
              <a:t> har udpeget fire lokale superbrugere, som skal hjælpe deres kolleger med Aula. Vi forventer, at dagtilbud skal udpege superbrugere i 3. kvartal 2019. </a:t>
            </a:r>
          </a:p>
          <a:p>
            <a:r>
              <a:rPr lang="da-DK" sz="936" b="0" i="0" kern="1200">
                <a:solidFill>
                  <a:schemeClr val="tx1"/>
                </a:solidFill>
                <a:effectLst/>
                <a:latin typeface="+mn-lt"/>
                <a:ea typeface="+mn-ea"/>
                <a:cs typeface="+mn-cs"/>
              </a:rPr>
              <a:t>Superbrugerne vil kunne dele erfaringer med de andre Aula superbrugere i Aarhus Kommune i en Google+ gruppe, indtil de får mulighed for at kunne samarbejde på tværs af afdelinger via grupper i Aula. Hvis Aula superbrugerne har spørgsmål, kan de kontakte Aula support.</a:t>
            </a:r>
          </a:p>
          <a:p>
            <a:r>
              <a:rPr lang="da-DK" sz="936" b="1" i="0" kern="1200" cap="all">
                <a:solidFill>
                  <a:schemeClr val="tx1"/>
                </a:solidFill>
                <a:effectLst/>
                <a:latin typeface="+mn-lt"/>
                <a:ea typeface="+mn-ea"/>
                <a:cs typeface="+mn-cs"/>
              </a:rPr>
              <a:t>AULA SUPPORT</a:t>
            </a:r>
          </a:p>
          <a:p>
            <a:r>
              <a:rPr lang="da-DK" sz="936" b="0" i="0" kern="1200">
                <a:solidFill>
                  <a:schemeClr val="tx1"/>
                </a:solidFill>
                <a:effectLst/>
                <a:latin typeface="+mn-lt"/>
                <a:ea typeface="+mn-ea"/>
                <a:cs typeface="+mn-cs"/>
              </a:rPr>
              <a:t>Aula supportteam kommer til at bestå af fire medarbejdere fra skole, SFO, </a:t>
            </a:r>
            <a:r>
              <a:rPr lang="da-DK" sz="936" b="0" i="0" kern="1200" err="1">
                <a:solidFill>
                  <a:schemeClr val="tx1"/>
                </a:solidFill>
                <a:effectLst/>
                <a:latin typeface="+mn-lt"/>
                <a:ea typeface="+mn-ea"/>
                <a:cs typeface="+mn-cs"/>
              </a:rPr>
              <a:t>UngiAarhus</a:t>
            </a:r>
            <a:r>
              <a:rPr lang="da-DK" sz="936" b="0" i="0" kern="1200">
                <a:solidFill>
                  <a:schemeClr val="tx1"/>
                </a:solidFill>
                <a:effectLst/>
                <a:latin typeface="+mn-lt"/>
                <a:ea typeface="+mn-ea"/>
                <a:cs typeface="+mn-cs"/>
              </a:rPr>
              <a:t> og dagtilbud med særlige kompetencer og interesse for IT, som er frikøbt en dag ugentligt fra april 2019 – juni 2020. Aula supportteamet skal varetage opgaver med formidling og undervisning, support og vejledning i anvendelsen af Aula for superbrugerne. Supportteamet har mulighed for at kontakte Aula leverandøren for hjælp. Erfaringerne fra pilotskolerne vil vise, om der er behov for yderligere supportmedarbejdere.</a:t>
            </a:r>
          </a:p>
          <a:p>
            <a:r>
              <a:rPr lang="da-DK" sz="936" b="1" i="0" kern="1200" cap="all">
                <a:solidFill>
                  <a:schemeClr val="tx1"/>
                </a:solidFill>
                <a:effectLst/>
                <a:latin typeface="+mn-lt"/>
                <a:ea typeface="+mn-ea"/>
                <a:cs typeface="+mn-cs"/>
              </a:rPr>
              <a:t>FORÆLDRE</a:t>
            </a:r>
          </a:p>
          <a:p>
            <a:r>
              <a:rPr lang="da-DK" sz="936" b="0" i="0" kern="1200">
                <a:solidFill>
                  <a:schemeClr val="tx1"/>
                </a:solidFill>
                <a:effectLst/>
                <a:latin typeface="+mn-lt"/>
                <a:ea typeface="+mn-ea"/>
                <a:cs typeface="+mn-cs"/>
              </a:rPr>
              <a:t>Forældrene og elever vil skulle kontakte skolen, hvis de har brug for hjælp. Vi vil naturligvis udarbejde materialer, der understøtter dem i hjælp til selvhjælp. </a:t>
            </a:r>
          </a:p>
          <a:p>
            <a:r>
              <a:rPr lang="da-DK" sz="936" b="0" i="0" kern="1200">
                <a:solidFill>
                  <a:schemeClr val="tx1"/>
                </a:solidFill>
                <a:effectLst/>
                <a:latin typeface="+mn-lt"/>
                <a:ea typeface="+mn-ea"/>
                <a:cs typeface="+mn-cs"/>
              </a:rPr>
              <a:t>Vi tester også Den Digitale Hotline i piloten. Statistikken vil vise, om der er behov for at fortsætte med denne </a:t>
            </a:r>
          </a:p>
          <a:p>
            <a:endParaRPr lang="da-DK" sz="936" b="0" i="0" kern="1200">
              <a:solidFill>
                <a:schemeClr val="tx1"/>
              </a:solidFill>
              <a:effectLst/>
              <a:latin typeface="+mn-lt"/>
              <a:ea typeface="+mn-ea"/>
              <a:cs typeface="+mn-cs"/>
            </a:endParaRPr>
          </a:p>
          <a:p>
            <a:r>
              <a:rPr lang="da-DK" sz="936" b="0" i="0" kern="1200">
                <a:solidFill>
                  <a:schemeClr val="tx1"/>
                </a:solidFill>
                <a:effectLst/>
                <a:latin typeface="+mn-lt"/>
                <a:ea typeface="+mn-ea"/>
                <a:cs typeface="+mn-cs"/>
              </a:rPr>
              <a:t>Forældrepjece guider forældrene gennem ”sådan får du adgang til Aula” og hvor de finder hjælp. </a:t>
            </a:r>
          </a:p>
          <a:p>
            <a:endParaRPr lang="da-DK"/>
          </a:p>
          <a:p>
            <a:r>
              <a:rPr lang="da-DK"/>
              <a:t>Vi forventer at lave en side på aarhus.dk/aula, hvor vi kan lægge mere info, vejledninger hvis behov ud over aulainfo.dk</a:t>
            </a:r>
          </a:p>
          <a:p>
            <a:endParaRPr lang="da-DK"/>
          </a:p>
          <a:p>
            <a:r>
              <a:rPr lang="da-DK"/>
              <a:t>DRØFTELSE: Hvordan tænker I support? </a:t>
            </a:r>
          </a:p>
          <a:p>
            <a:r>
              <a:rPr lang="da-DK"/>
              <a:t>Hvordan understøttes superbrugerne?</a:t>
            </a:r>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968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Hvad er Aula supporterne?</a:t>
            </a:r>
          </a:p>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491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8</a:t>
            </a:fld>
            <a:endParaRPr lang="da-DK"/>
          </a:p>
        </p:txBody>
      </p:sp>
    </p:spTree>
    <p:extLst>
      <p:ext uri="{BB962C8B-B14F-4D97-AF65-F5344CB8AC3E}">
        <p14:creationId xmlns:p14="http://schemas.microsoft.com/office/powerpoint/2010/main" val="13736213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713203" rtl="0" eaLnBrk="1" fontAlgn="auto" latinLnBrk="0" hangingPunct="1">
              <a:lnSpc>
                <a:spcPct val="100000"/>
              </a:lnSpc>
              <a:spcBef>
                <a:spcPts val="0"/>
              </a:spcBef>
              <a:spcAft>
                <a:spcPts val="0"/>
              </a:spcAft>
              <a:buClrTx/>
              <a:buSzTx/>
              <a:buFontTx/>
              <a:buNone/>
              <a:tabLst/>
              <a:defRPr/>
            </a:pPr>
            <a:fld id="{0DA0114A-87C3-AE42-9FE6-947C2632DDE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03" rtl="0" eaLnBrk="1" fontAlgn="auto" latinLnBrk="0" hangingPunct="1">
                <a:lnSpc>
                  <a:spcPct val="100000"/>
                </a:lnSpc>
                <a:spcBef>
                  <a:spcPts val="0"/>
                </a:spcBef>
                <a:spcAft>
                  <a:spcPts val="0"/>
                </a:spcAft>
                <a:buClrTx/>
                <a:buSzTx/>
                <a:buFontTx/>
                <a:buNone/>
                <a:tabLst/>
                <a:defRPr/>
              </a:pPr>
              <a:t>98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979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9</a:t>
            </a:fld>
            <a:endParaRPr lang="da-DK"/>
          </a:p>
        </p:txBody>
      </p:sp>
    </p:spTree>
    <p:extLst>
      <p:ext uri="{BB962C8B-B14F-4D97-AF65-F5344CB8AC3E}">
        <p14:creationId xmlns:p14="http://schemas.microsoft.com/office/powerpoint/2010/main" val="216114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10</a:t>
            </a:fld>
            <a:endParaRPr lang="da-DK"/>
          </a:p>
        </p:txBody>
      </p:sp>
    </p:spTree>
    <p:extLst>
      <p:ext uri="{BB962C8B-B14F-4D97-AF65-F5344CB8AC3E}">
        <p14:creationId xmlns:p14="http://schemas.microsoft.com/office/powerpoint/2010/main" val="3050560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p:nvPicPr>
        <p:blipFill rotWithShape="1">
          <a:blip r:embed="rId2"/>
          <a:srcRect l="6131" t="1" r="1" b="46919"/>
          <a:stretch/>
        </p:blipFill>
        <p:spPr>
          <a:xfrm>
            <a:off x="1" y="2113707"/>
            <a:ext cx="9322105" cy="4744292"/>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p:nvPicPr>
        <p:blipFill>
          <a:blip r:embed="rId3"/>
          <a:stretch>
            <a:fillRect/>
          </a:stretch>
        </p:blipFill>
        <p:spPr>
          <a:xfrm>
            <a:off x="1270000" y="5772632"/>
            <a:ext cx="2105259" cy="761519"/>
          </a:xfrm>
          <a:prstGeom prst="rect">
            <a:avLst/>
          </a:prstGeom>
        </p:spPr>
      </p:pic>
      <p:sp>
        <p:nvSpPr>
          <p:cNvPr id="2" name="Title 1"/>
          <p:cNvSpPr>
            <a:spLocks noGrp="1"/>
          </p:cNvSpPr>
          <p:nvPr>
            <p:ph type="ctrTitle"/>
          </p:nvPr>
        </p:nvSpPr>
        <p:spPr>
          <a:xfrm>
            <a:off x="1297517" y="1658621"/>
            <a:ext cx="9144000" cy="1199251"/>
          </a:xfrm>
        </p:spPr>
        <p:txBody>
          <a:bodyPr lIns="0" tIns="0" rIns="0" bIns="0" anchor="t" anchorCtr="0">
            <a:noAutofit/>
          </a:bodyPr>
          <a:lstStyle>
            <a:lvl1pPr algn="l">
              <a:lnSpc>
                <a:spcPct val="80000"/>
              </a:lnSpc>
              <a:defRPr sz="4320" b="0" i="0">
                <a:solidFill>
                  <a:schemeClr val="bg1"/>
                </a:solidFill>
                <a:latin typeface="Calibri" panose="020F0502020204030204" pitchFamily="34" charset="0"/>
                <a:cs typeface="Calibri" panose="020F0502020204030204" pitchFamily="34" charset="0"/>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297517" y="3012103"/>
            <a:ext cx="9144000" cy="1655762"/>
          </a:xfrm>
        </p:spPr>
        <p:txBody>
          <a:bodyPr lIns="0" tIns="0" rIns="0" bIns="0">
            <a:noAutofit/>
          </a:bodyPr>
          <a:lstStyle>
            <a:lvl1pPr marL="0" indent="0" algn="l">
              <a:buNone/>
              <a:defRPr sz="1920">
                <a:solidFill>
                  <a:schemeClr val="bg1"/>
                </a:solidFill>
                <a:latin typeface="Calibri" panose="020F0502020204030204" pitchFamily="34" charset="0"/>
                <a:cs typeface="Calibri" panose="020F0502020204030204" pitchFamily="34" charset="0"/>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a-DK"/>
              <a:t>Klik for at redigere undertiteltypografien i masteren</a:t>
            </a:r>
            <a:endParaRPr lang="en-US" dirty="0"/>
          </a:p>
        </p:txBody>
      </p:sp>
      <p:sp>
        <p:nvSpPr>
          <p:cNvPr id="5" name="Footer Placeholder 4"/>
          <p:cNvSpPr>
            <a:spLocks noGrp="1"/>
          </p:cNvSpPr>
          <p:nvPr>
            <p:ph type="ftr" sz="quarter" idx="11"/>
          </p:nvPr>
        </p:nvSpPr>
        <p:spPr>
          <a:xfrm>
            <a:off x="4038600" y="7076073"/>
            <a:ext cx="4114800" cy="365125"/>
          </a:xfrm>
          <a:prstGeom prst="rect">
            <a:avLst/>
          </a:prstGeom>
        </p:spPr>
        <p:txBody>
          <a:bodyPr/>
          <a:lstStyle/>
          <a:p>
            <a:endParaRPr lang="da-DK"/>
          </a:p>
        </p:txBody>
      </p:sp>
      <p:pic>
        <p:nvPicPr>
          <p:cNvPr id="11" name="Billede 10">
            <a:extLst>
              <a:ext uri="{FF2B5EF4-FFF2-40B4-BE49-F238E27FC236}">
                <a16:creationId xmlns:a16="http://schemas.microsoft.com/office/drawing/2014/main" id="{786771B9-0C4B-4007-9B83-3E93067647DF}"/>
              </a:ext>
            </a:extLst>
          </p:cNvPr>
          <p:cNvPicPr>
            <a:picLocks noChangeAspect="1"/>
          </p:cNvPicPr>
          <p:nvPr/>
        </p:nvPicPr>
        <p:blipFill>
          <a:blip r:embed="rId4"/>
          <a:stretch>
            <a:fillRect/>
          </a:stretch>
        </p:blipFill>
        <p:spPr>
          <a:xfrm>
            <a:off x="9896105" y="5679300"/>
            <a:ext cx="1905225" cy="904288"/>
          </a:xfrm>
          <a:prstGeom prst="rect">
            <a:avLst/>
          </a:prstGeom>
        </p:spPr>
      </p:pic>
      <p:pic>
        <p:nvPicPr>
          <p:cNvPr id="9" name="Billede 8">
            <a:extLst>
              <a:ext uri="{FF2B5EF4-FFF2-40B4-BE49-F238E27FC236}">
                <a16:creationId xmlns:a16="http://schemas.microsoft.com/office/drawing/2014/main" id="{8D58DCA8-DEB7-4EB1-9C1D-5A00B6604B83}"/>
              </a:ext>
            </a:extLst>
          </p:cNvPr>
          <p:cNvPicPr>
            <a:picLocks noChangeAspect="1"/>
          </p:cNvPicPr>
          <p:nvPr/>
        </p:nvPicPr>
        <p:blipFill>
          <a:blip r:embed="rId5"/>
          <a:stretch>
            <a:fillRect/>
          </a:stretch>
        </p:blipFill>
        <p:spPr>
          <a:xfrm>
            <a:off x="9253310" y="60079"/>
            <a:ext cx="2987777" cy="1345639"/>
          </a:xfrm>
          <a:prstGeom prst="rect">
            <a:avLst/>
          </a:prstGeom>
        </p:spPr>
      </p:pic>
    </p:spTree>
    <p:extLst>
      <p:ext uri="{BB962C8B-B14F-4D97-AF65-F5344CB8AC3E}">
        <p14:creationId xmlns:p14="http://schemas.microsoft.com/office/powerpoint/2010/main" val="4148651217"/>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2_Titel og indho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8645016-76ED-4EE3-8FFC-B30B39DED5E0}"/>
              </a:ext>
            </a:extLst>
          </p:cNvPr>
          <p:cNvPicPr>
            <a:picLocks noChangeAspect="1"/>
          </p:cNvPicPr>
          <p:nvPr/>
        </p:nvPicPr>
        <p:blipFill>
          <a:blip r:embed="rId2"/>
          <a:stretch>
            <a:fillRect/>
          </a:stretch>
        </p:blipFill>
        <p:spPr>
          <a:xfrm>
            <a:off x="8283697" y="0"/>
            <a:ext cx="5080000" cy="68580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3"/>
          <a:stretch>
            <a:fillRect/>
          </a:stretch>
        </p:blipFill>
        <p:spPr>
          <a:xfrm>
            <a:off x="820983" y="6237715"/>
            <a:ext cx="832679" cy="301199"/>
          </a:xfrm>
          <a:prstGeom prst="rect">
            <a:avLst/>
          </a:prstGeom>
        </p:spPr>
      </p:pic>
      <p:pic>
        <p:nvPicPr>
          <p:cNvPr id="15" name="Billede 14">
            <a:extLst>
              <a:ext uri="{FF2B5EF4-FFF2-40B4-BE49-F238E27FC236}">
                <a16:creationId xmlns:a16="http://schemas.microsoft.com/office/drawing/2014/main" id="{2929B431-9BD3-4E8A-82C6-0CDCF3DA161C}"/>
              </a:ext>
            </a:extLst>
          </p:cNvPr>
          <p:cNvPicPr>
            <a:picLocks noChangeAspect="1"/>
          </p:cNvPicPr>
          <p:nvPr/>
        </p:nvPicPr>
        <p:blipFill rotWithShape="1">
          <a:blip r:embed="rId4"/>
          <a:srcRect t="5812" r="31420" b="11550"/>
          <a:stretch/>
        </p:blipFill>
        <p:spPr>
          <a:xfrm>
            <a:off x="4391422" y="2"/>
            <a:ext cx="8144933" cy="6857999"/>
          </a:xfrm>
          <a:prstGeom prst="rect">
            <a:avLst/>
          </a:prstGeom>
        </p:spPr>
      </p:pic>
    </p:spTree>
    <p:extLst>
      <p:ext uri="{BB962C8B-B14F-4D97-AF65-F5344CB8AC3E}">
        <p14:creationId xmlns:p14="http://schemas.microsoft.com/office/powerpoint/2010/main" val="2128180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E84D96DD-CD55-470E-99C7-FCDCADA64D82}"/>
              </a:ext>
            </a:extLst>
          </p:cNvPr>
          <p:cNvPicPr>
            <a:picLocks noChangeAspect="1"/>
          </p:cNvPicPr>
          <p:nvPr/>
        </p:nvPicPr>
        <p:blipFill>
          <a:blip r:embed="rId2"/>
          <a:stretch>
            <a:fillRect/>
          </a:stretch>
        </p:blipFill>
        <p:spPr>
          <a:xfrm>
            <a:off x="5198944" y="0"/>
            <a:ext cx="11430000" cy="6858000"/>
          </a:xfrm>
          <a:prstGeom prst="rect">
            <a:avLst/>
          </a:prstGeom>
        </p:spPr>
      </p:pic>
      <p:pic>
        <p:nvPicPr>
          <p:cNvPr id="11" name="Billede 10">
            <a:extLst>
              <a:ext uri="{FF2B5EF4-FFF2-40B4-BE49-F238E27FC236}">
                <a16:creationId xmlns:a16="http://schemas.microsoft.com/office/drawing/2014/main" id="{BCEACBA7-A9C8-4585-AA0D-1E4A59D9E96E}"/>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5" name="Titel 15">
            <a:extLst>
              <a:ext uri="{FF2B5EF4-FFF2-40B4-BE49-F238E27FC236}">
                <a16:creationId xmlns:a16="http://schemas.microsoft.com/office/drawing/2014/main" id="{700EA361-643F-4CAB-9597-F8FDCBCECD9B}"/>
              </a:ext>
            </a:extLst>
          </p:cNvPr>
          <p:cNvSpPr>
            <a:spLocks noGrp="1"/>
          </p:cNvSpPr>
          <p:nvPr>
            <p:ph type="title" hasCustomPrompt="1"/>
          </p:nvPr>
        </p:nvSpPr>
        <p:spPr>
          <a:xfrm>
            <a:off x="820983" y="1224916"/>
            <a:ext cx="6650972" cy="725028"/>
          </a:xfrm>
        </p:spPr>
        <p:txBody>
          <a:bodyPr/>
          <a:lstStyle/>
          <a:p>
            <a:r>
              <a:rPr lang="da-DK" dirty="0"/>
              <a:t>Overskrift skal stå her</a:t>
            </a:r>
          </a:p>
        </p:txBody>
      </p:sp>
      <p:sp>
        <p:nvSpPr>
          <p:cNvPr id="6" name="Pladsholder til tekst 22">
            <a:extLst>
              <a:ext uri="{FF2B5EF4-FFF2-40B4-BE49-F238E27FC236}">
                <a16:creationId xmlns:a16="http://schemas.microsoft.com/office/drawing/2014/main" id="{B7B48C13-BD93-4E1B-9456-285902489C90}"/>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7" name="Pladsholder til tekst 24">
            <a:extLst>
              <a:ext uri="{FF2B5EF4-FFF2-40B4-BE49-F238E27FC236}">
                <a16:creationId xmlns:a16="http://schemas.microsoft.com/office/drawing/2014/main" id="{2A941B51-9823-452D-AD17-66EAA5722CF9}"/>
              </a:ext>
            </a:extLst>
          </p:cNvPr>
          <p:cNvSpPr>
            <a:spLocks noGrp="1"/>
          </p:cNvSpPr>
          <p:nvPr>
            <p:ph type="body" sz="quarter" idx="14" hasCustomPrompt="1"/>
          </p:nvPr>
        </p:nvSpPr>
        <p:spPr>
          <a:xfrm>
            <a:off x="821267" y="1994536"/>
            <a:ext cx="6650688" cy="3480436"/>
          </a:xfrm>
        </p:spPr>
        <p:txBody>
          <a:bodyPr/>
          <a:lstStyle/>
          <a:p>
            <a:pPr lvl="0"/>
            <a:r>
              <a:rPr lang="da-DK" dirty="0"/>
              <a:t>Indhold og punktopstilling</a:t>
            </a:r>
          </a:p>
          <a:p>
            <a:pPr lvl="1"/>
            <a:r>
              <a:rPr lang="da-DK" dirty="0"/>
              <a:t>Andet niveau</a:t>
            </a:r>
          </a:p>
          <a:p>
            <a:pPr lvl="2"/>
            <a:r>
              <a:rPr lang="da-DK" dirty="0"/>
              <a:t>Tredje niveau</a:t>
            </a:r>
          </a:p>
        </p:txBody>
      </p:sp>
      <p:pic>
        <p:nvPicPr>
          <p:cNvPr id="8" name="Billede 7">
            <a:extLst>
              <a:ext uri="{FF2B5EF4-FFF2-40B4-BE49-F238E27FC236}">
                <a16:creationId xmlns:a16="http://schemas.microsoft.com/office/drawing/2014/main" id="{D8939471-0D22-4DD2-BBF2-1C71599CD9DD}"/>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474255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p:nvPicPr>
        <p:blipFill rotWithShape="1">
          <a:blip r:embed="rId2"/>
          <a:srcRect l="27164" t="-16854" r="4256" b="77660"/>
          <a:stretch/>
        </p:blipFill>
        <p:spPr>
          <a:xfrm>
            <a:off x="4047067" y="3605350"/>
            <a:ext cx="8144933" cy="325265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8984585" cy="3480436"/>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741559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p:nvPicPr>
        <p:blipFill rotWithShape="1">
          <a:blip r:embed="rId2"/>
          <a:srcRect r="682" b="6657"/>
          <a:stretch/>
        </p:blipFill>
        <p:spPr>
          <a:xfrm>
            <a:off x="1" y="0"/>
            <a:ext cx="12191999" cy="6858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p:nvPicPr>
        <p:blipFill rotWithShape="1">
          <a:blip r:embed="rId3">
            <a:alphaModFix amt="70000"/>
          </a:blip>
          <a:srcRect l="-1" r="26539" b="60967"/>
          <a:stretch/>
        </p:blipFill>
        <p:spPr>
          <a:xfrm>
            <a:off x="5836800" y="3818881"/>
            <a:ext cx="6355200" cy="303912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4189589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450687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9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p:nvPicPr>
        <p:blipFill rotWithShape="1">
          <a:blip r:embed="rId2"/>
          <a:srcRect r="27242" b="61310"/>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39995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p:nvPicPr>
        <p:blipFill rotWithShape="1">
          <a:blip r:embed="rId2"/>
          <a:srcRect r="26539" b="60967"/>
          <a:stretch/>
        </p:blipFill>
        <p:spPr>
          <a:xfrm>
            <a:off x="5836801" y="3818881"/>
            <a:ext cx="6355200" cy="303912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425170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p:nvPicPr>
        <p:blipFill rotWithShape="1">
          <a:blip r:embed="rId2"/>
          <a:srcRect r="26539" b="60967"/>
          <a:stretch/>
        </p:blipFill>
        <p:spPr>
          <a:xfrm>
            <a:off x="5836801" y="3818881"/>
            <a:ext cx="6355200" cy="303912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234235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2"/>
          <a:stretch>
            <a:fillRect/>
          </a:stretch>
        </p:blipFill>
        <p:spPr>
          <a:xfrm>
            <a:off x="820983" y="6237715"/>
            <a:ext cx="832679" cy="301199"/>
          </a:xfrm>
          <a:prstGeom prst="rect">
            <a:avLst/>
          </a:prstGeom>
        </p:spPr>
      </p:pic>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800225" y="1994536"/>
            <a:ext cx="8591551" cy="1685924"/>
          </a:xfrm>
        </p:spPr>
        <p:txBody>
          <a:bodyPr>
            <a:normAutofit/>
          </a:bodyPr>
          <a:lstStyle>
            <a:lvl1pPr algn="ctr">
              <a:defRPr sz="5040">
                <a:solidFill>
                  <a:schemeClr val="bg1"/>
                </a:solidFill>
              </a:defRPr>
            </a:lvl1pPr>
            <a:lvl2pPr algn="ctr">
              <a:defRPr/>
            </a:lvl2pPr>
            <a:lvl3pPr algn="ctr">
              <a:defRPr/>
            </a:lvl3pPr>
            <a:lvl4pPr algn="ctr">
              <a:defRPr/>
            </a:lvl4pPr>
            <a:lvl5pPr algn="ctr">
              <a:defRPr/>
            </a:lvl5pPr>
          </a:lstStyle>
          <a:p>
            <a:pPr lvl="0"/>
            <a:r>
              <a:rPr lang="da-DK"/>
              <a:t>Rediger teksttypografien i masteren</a:t>
            </a:r>
          </a:p>
        </p:txBody>
      </p:sp>
    </p:spTree>
    <p:extLst>
      <p:ext uri="{BB962C8B-B14F-4D97-AF65-F5344CB8AC3E}">
        <p14:creationId xmlns:p14="http://schemas.microsoft.com/office/powerpoint/2010/main" val="2348190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7211850"/>
            <a:ext cx="3897085" cy="365125"/>
          </a:xfrm>
          <a:prstGeom prst="rect">
            <a:avLst/>
          </a:prstGeom>
        </p:spPr>
        <p:txBody>
          <a:bodyPr/>
          <a:lstStyle>
            <a:lvl1pPr>
              <a:defRPr>
                <a:solidFill>
                  <a:schemeClr val="bg1"/>
                </a:solidFill>
              </a:defRPr>
            </a:lvl1p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610798"/>
            <a:ext cx="7137400" cy="312965"/>
          </a:xfrm>
        </p:spPr>
        <p:txBody>
          <a:bodyPr>
            <a:normAutofit/>
          </a:bodyPr>
          <a:lstStyle>
            <a:lvl1pPr>
              <a:defRPr sz="1440" b="1" spc="36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786502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p:nvPicPr>
        <p:blipFill rotWithShape="1">
          <a:blip r:embed="rId2"/>
          <a:srcRect l="6131" t="1" r="1" b="46919"/>
          <a:stretch/>
        </p:blipFill>
        <p:spPr>
          <a:xfrm>
            <a:off x="1" y="2113707"/>
            <a:ext cx="9322105" cy="4744292"/>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p:nvPicPr>
        <p:blipFill>
          <a:blip r:embed="rId3"/>
          <a:stretch>
            <a:fillRect/>
          </a:stretch>
        </p:blipFill>
        <p:spPr>
          <a:xfrm>
            <a:off x="1270000" y="5772632"/>
            <a:ext cx="2105259" cy="761519"/>
          </a:xfrm>
          <a:prstGeom prst="rect">
            <a:avLst/>
          </a:prstGeom>
        </p:spPr>
      </p:pic>
      <p:sp>
        <p:nvSpPr>
          <p:cNvPr id="5" name="Footer Placeholder 4"/>
          <p:cNvSpPr>
            <a:spLocks noGrp="1"/>
          </p:cNvSpPr>
          <p:nvPr>
            <p:ph type="ftr" sz="quarter" idx="11"/>
          </p:nvPr>
        </p:nvSpPr>
        <p:spPr>
          <a:xfrm>
            <a:off x="4038600" y="7076073"/>
            <a:ext cx="4114800" cy="365125"/>
          </a:xfrm>
          <a:prstGeom prst="rect">
            <a:avLst/>
          </a:prstGeom>
        </p:spPr>
        <p:txBody>
          <a:bodyPr/>
          <a:lstStyle/>
          <a:p>
            <a:endParaRPr lang="da-DK"/>
          </a:p>
        </p:txBody>
      </p:sp>
      <p:sp>
        <p:nvSpPr>
          <p:cNvPr id="2" name="Title 1"/>
          <p:cNvSpPr>
            <a:spLocks noGrp="1"/>
          </p:cNvSpPr>
          <p:nvPr>
            <p:ph type="ctrTitle"/>
          </p:nvPr>
        </p:nvSpPr>
        <p:spPr>
          <a:xfrm>
            <a:off x="1297517" y="1658621"/>
            <a:ext cx="7445888" cy="1199251"/>
          </a:xfrm>
        </p:spPr>
        <p:txBody>
          <a:bodyPr lIns="0" tIns="0" rIns="0" bIns="0" anchor="t" anchorCtr="0">
            <a:noAutofit/>
          </a:bodyPr>
          <a:lstStyle>
            <a:lvl1pPr algn="l">
              <a:lnSpc>
                <a:spcPct val="80000"/>
              </a:lnSpc>
              <a:defRPr sz="4320" b="0" i="0">
                <a:solidFill>
                  <a:schemeClr val="bg1"/>
                </a:solidFill>
                <a:latin typeface="Calibri" panose="020F0502020204030204" pitchFamily="34" charset="0"/>
                <a:cs typeface="Calibri" panose="020F0502020204030204" pitchFamily="34" charset="0"/>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297517" y="3012103"/>
            <a:ext cx="9144000" cy="1655762"/>
          </a:xfrm>
        </p:spPr>
        <p:txBody>
          <a:bodyPr lIns="0" tIns="0" rIns="0" bIns="0">
            <a:noAutofit/>
          </a:bodyPr>
          <a:lstStyle>
            <a:lvl1pPr marL="0" indent="0" algn="l">
              <a:buNone/>
              <a:defRPr sz="1920">
                <a:solidFill>
                  <a:schemeClr val="bg1"/>
                </a:solidFill>
                <a:latin typeface="Calibri" panose="020F0502020204030204" pitchFamily="34" charset="0"/>
                <a:cs typeface="Calibri" panose="020F0502020204030204" pitchFamily="34" charset="0"/>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a-DK"/>
              <a:t>Klik for at redigere undertiteltypografien i masteren</a:t>
            </a:r>
            <a:endParaRPr lang="en-US" dirty="0"/>
          </a:p>
        </p:txBody>
      </p:sp>
    </p:spTree>
    <p:extLst>
      <p:ext uri="{BB962C8B-B14F-4D97-AF65-F5344CB8AC3E}">
        <p14:creationId xmlns:p14="http://schemas.microsoft.com/office/powerpoint/2010/main" val="2632449276"/>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7211850"/>
            <a:ext cx="3897085" cy="365125"/>
          </a:xfrm>
          <a:prstGeom prst="rect">
            <a:avLst/>
          </a:prstGeom>
        </p:spPr>
        <p:txBody>
          <a:bodyPr/>
          <a:lstStyle>
            <a:lvl1pPr>
              <a:defRPr>
                <a:solidFill>
                  <a:schemeClr val="bg1"/>
                </a:solidFill>
              </a:defRPr>
            </a:lvl1pPr>
          </a:lstStyle>
          <a:p>
            <a:endParaRPr lang="da-DK"/>
          </a:p>
        </p:txBody>
      </p:sp>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5839037" y="3817538"/>
            <a:ext cx="6352963" cy="3040462"/>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610798"/>
            <a:ext cx="7137400" cy="312965"/>
          </a:xfrm>
        </p:spPr>
        <p:txBody>
          <a:bodyPr>
            <a:normAutofit/>
          </a:bodyPr>
          <a:lstStyle>
            <a:lvl1pPr>
              <a:defRPr sz="1440" b="1" spc="36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p:nvPicPr>
        <p:blipFill>
          <a:blip r:embed="rId3"/>
          <a:stretch>
            <a:fillRect/>
          </a:stretch>
        </p:blipFill>
        <p:spPr>
          <a:xfrm>
            <a:off x="4311825" y="2529895"/>
            <a:ext cx="3559755" cy="1287644"/>
          </a:xfrm>
          <a:prstGeom prst="rect">
            <a:avLst/>
          </a:prstGeom>
        </p:spPr>
      </p:pic>
    </p:spTree>
    <p:extLst>
      <p:ext uri="{BB962C8B-B14F-4D97-AF65-F5344CB8AC3E}">
        <p14:creationId xmlns:p14="http://schemas.microsoft.com/office/powerpoint/2010/main" val="4294253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227015"/>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630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1" y="2113707"/>
            <a:ext cx="9322105" cy="4744292"/>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1270000" y="5772632"/>
            <a:ext cx="2105259" cy="761519"/>
          </a:xfrm>
          <a:prstGeom prst="rect">
            <a:avLst/>
          </a:prstGeom>
        </p:spPr>
      </p:pic>
      <p:sp>
        <p:nvSpPr>
          <p:cNvPr id="2" name="Title 1"/>
          <p:cNvSpPr>
            <a:spLocks noGrp="1"/>
          </p:cNvSpPr>
          <p:nvPr>
            <p:ph type="ctrTitle"/>
          </p:nvPr>
        </p:nvSpPr>
        <p:spPr>
          <a:xfrm>
            <a:off x="1297517" y="1658621"/>
            <a:ext cx="9144000" cy="1199251"/>
          </a:xfrm>
        </p:spPr>
        <p:txBody>
          <a:bodyPr lIns="0" tIns="0" rIns="0" bIns="0" anchor="t" anchorCtr="0">
            <a:noAutofit/>
          </a:bodyPr>
          <a:lstStyle>
            <a:lvl1pPr algn="l">
              <a:lnSpc>
                <a:spcPct val="80000"/>
              </a:lnSpc>
              <a:defRPr sz="432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1297517" y="3012103"/>
            <a:ext cx="9144000" cy="1655762"/>
          </a:xfrm>
        </p:spPr>
        <p:txBody>
          <a:bodyPr lIns="0" tIns="0" rIns="0" bIns="0">
            <a:noAutofit/>
          </a:bodyPr>
          <a:lstStyle>
            <a:lvl1pPr marL="0" indent="0" algn="l">
              <a:buNone/>
              <a:defRPr sz="1920">
                <a:solidFill>
                  <a:schemeClr val="bg1"/>
                </a:solidFill>
                <a:latin typeface="Calibri" panose="020F0502020204030204" pitchFamily="34" charset="0"/>
                <a:cs typeface="Calibri" panose="020F0502020204030204" pitchFamily="34" charset="0"/>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a-DK" dirty="0"/>
              <a:t>Klik for at redigere undertiteltypografien i masteren</a:t>
            </a:r>
            <a:endParaRPr lang="en-US" dirty="0"/>
          </a:p>
        </p:txBody>
      </p:sp>
      <p:sp>
        <p:nvSpPr>
          <p:cNvPr id="5" name="Footer Placeholder 4"/>
          <p:cNvSpPr>
            <a:spLocks noGrp="1"/>
          </p:cNvSpPr>
          <p:nvPr>
            <p:ph type="ftr" sz="quarter" idx="11"/>
          </p:nvPr>
        </p:nvSpPr>
        <p:spPr>
          <a:xfrm>
            <a:off x="4038600" y="7076073"/>
            <a:ext cx="4114800" cy="365125"/>
          </a:xfrm>
          <a:prstGeom prst="rect">
            <a:avLst/>
          </a:prstGeom>
        </p:spPr>
        <p:txBody>
          <a:bodyPr/>
          <a:lstStyle/>
          <a:p>
            <a:endParaRPr lang="da-DK" dirty="0"/>
          </a:p>
        </p:txBody>
      </p:sp>
      <p:pic>
        <p:nvPicPr>
          <p:cNvPr id="11" name="Billede 10">
            <a:extLst>
              <a:ext uri="{FF2B5EF4-FFF2-40B4-BE49-F238E27FC236}">
                <a16:creationId xmlns:a16="http://schemas.microsoft.com/office/drawing/2014/main" id="{786771B9-0C4B-4007-9B83-3E93067647DF}"/>
              </a:ext>
            </a:extLst>
          </p:cNvPr>
          <p:cNvPicPr>
            <a:picLocks noChangeAspect="1"/>
          </p:cNvPicPr>
          <p:nvPr userDrawn="1"/>
        </p:nvPicPr>
        <p:blipFill>
          <a:blip r:embed="rId4"/>
          <a:stretch>
            <a:fillRect/>
          </a:stretch>
        </p:blipFill>
        <p:spPr>
          <a:xfrm>
            <a:off x="9896105" y="5679300"/>
            <a:ext cx="1905225" cy="904288"/>
          </a:xfrm>
          <a:prstGeom prst="rect">
            <a:avLst/>
          </a:prstGeom>
        </p:spPr>
      </p:pic>
      <p:pic>
        <p:nvPicPr>
          <p:cNvPr id="9" name="Billede 8">
            <a:extLst>
              <a:ext uri="{FF2B5EF4-FFF2-40B4-BE49-F238E27FC236}">
                <a16:creationId xmlns:a16="http://schemas.microsoft.com/office/drawing/2014/main" id="{8D58DCA8-DEB7-4EB1-9C1D-5A00B6604B83}"/>
              </a:ext>
            </a:extLst>
          </p:cNvPr>
          <p:cNvPicPr>
            <a:picLocks noChangeAspect="1"/>
          </p:cNvPicPr>
          <p:nvPr userDrawn="1"/>
        </p:nvPicPr>
        <p:blipFill>
          <a:blip r:embed="rId5"/>
          <a:stretch>
            <a:fillRect/>
          </a:stretch>
        </p:blipFill>
        <p:spPr>
          <a:xfrm>
            <a:off x="9253310" y="60079"/>
            <a:ext cx="2987777" cy="1345639"/>
          </a:xfrm>
          <a:prstGeom prst="rect">
            <a:avLst/>
          </a:prstGeom>
        </p:spPr>
      </p:pic>
    </p:spTree>
    <p:extLst>
      <p:ext uri="{BB962C8B-B14F-4D97-AF65-F5344CB8AC3E}">
        <p14:creationId xmlns:p14="http://schemas.microsoft.com/office/powerpoint/2010/main" val="69577707"/>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1" y="2113707"/>
            <a:ext cx="9322105" cy="4744292"/>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1270000" y="5772632"/>
            <a:ext cx="2105259" cy="761519"/>
          </a:xfrm>
          <a:prstGeom prst="rect">
            <a:avLst/>
          </a:prstGeom>
        </p:spPr>
      </p:pic>
      <p:sp>
        <p:nvSpPr>
          <p:cNvPr id="5" name="Footer Placeholder 4"/>
          <p:cNvSpPr>
            <a:spLocks noGrp="1"/>
          </p:cNvSpPr>
          <p:nvPr>
            <p:ph type="ftr" sz="quarter" idx="11"/>
          </p:nvPr>
        </p:nvSpPr>
        <p:spPr>
          <a:xfrm>
            <a:off x="4038600" y="7076073"/>
            <a:ext cx="4114800" cy="365125"/>
          </a:xfrm>
          <a:prstGeom prst="rect">
            <a:avLst/>
          </a:prstGeom>
        </p:spPr>
        <p:txBody>
          <a:bodyPr/>
          <a:lstStyle/>
          <a:p>
            <a:endParaRPr lang="da-DK" dirty="0"/>
          </a:p>
        </p:txBody>
      </p:sp>
      <p:sp>
        <p:nvSpPr>
          <p:cNvPr id="2" name="Title 1"/>
          <p:cNvSpPr>
            <a:spLocks noGrp="1"/>
          </p:cNvSpPr>
          <p:nvPr>
            <p:ph type="ctrTitle"/>
          </p:nvPr>
        </p:nvSpPr>
        <p:spPr>
          <a:xfrm>
            <a:off x="1297517" y="1658621"/>
            <a:ext cx="7445888" cy="1199251"/>
          </a:xfrm>
        </p:spPr>
        <p:txBody>
          <a:bodyPr lIns="0" tIns="0" rIns="0" bIns="0" anchor="t" anchorCtr="0">
            <a:noAutofit/>
          </a:bodyPr>
          <a:lstStyle>
            <a:lvl1pPr algn="l">
              <a:lnSpc>
                <a:spcPct val="80000"/>
              </a:lnSpc>
              <a:defRPr sz="432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1297517" y="3012103"/>
            <a:ext cx="9144000" cy="1655762"/>
          </a:xfrm>
        </p:spPr>
        <p:txBody>
          <a:bodyPr lIns="0" tIns="0" rIns="0" bIns="0">
            <a:noAutofit/>
          </a:bodyPr>
          <a:lstStyle>
            <a:lvl1pPr marL="0" indent="0" algn="l">
              <a:buNone/>
              <a:defRPr sz="1920">
                <a:solidFill>
                  <a:schemeClr val="bg1"/>
                </a:solidFill>
                <a:latin typeface="Calibri" panose="020F0502020204030204" pitchFamily="34" charset="0"/>
                <a:cs typeface="Calibri" panose="020F0502020204030204" pitchFamily="34" charset="0"/>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a-DK" dirty="0"/>
              <a:t>Klik for at redigere undertiteltypografien i masteren</a:t>
            </a:r>
            <a:endParaRPr lang="en-US" dirty="0"/>
          </a:p>
        </p:txBody>
      </p:sp>
    </p:spTree>
    <p:extLst>
      <p:ext uri="{BB962C8B-B14F-4D97-AF65-F5344CB8AC3E}">
        <p14:creationId xmlns:p14="http://schemas.microsoft.com/office/powerpoint/2010/main" val="4172318667"/>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10515600"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10515316" cy="3480436"/>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820983" y="6237715"/>
            <a:ext cx="832679" cy="301199"/>
          </a:xfrm>
          <a:prstGeom prst="rect">
            <a:avLst/>
          </a:prstGeom>
        </p:spPr>
      </p:pic>
    </p:spTree>
    <p:extLst>
      <p:ext uri="{BB962C8B-B14F-4D97-AF65-F5344CB8AC3E}">
        <p14:creationId xmlns:p14="http://schemas.microsoft.com/office/powerpoint/2010/main" val="764291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075284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7161759" y="1"/>
            <a:ext cx="5486276" cy="6857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599913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el og indho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B025B07-46B0-4D1D-B6E2-2CA9A8EA6AE3}"/>
              </a:ext>
            </a:extLst>
          </p:cNvPr>
          <p:cNvPicPr>
            <a:picLocks noChangeAspect="1"/>
          </p:cNvPicPr>
          <p:nvPr userDrawn="1"/>
        </p:nvPicPr>
        <p:blipFill>
          <a:blip r:embed="rId2"/>
          <a:stretch>
            <a:fillRect/>
          </a:stretch>
        </p:blipFill>
        <p:spPr>
          <a:xfrm>
            <a:off x="7703955" y="0"/>
            <a:ext cx="5087112" cy="6858000"/>
          </a:xfrm>
          <a:prstGeom prst="rect">
            <a:avLst/>
          </a:prstGeom>
        </p:spPr>
      </p:pic>
      <p:pic>
        <p:nvPicPr>
          <p:cNvPr id="11" name="Billede 10">
            <a:extLst>
              <a:ext uri="{FF2B5EF4-FFF2-40B4-BE49-F238E27FC236}">
                <a16:creationId xmlns:a16="http://schemas.microsoft.com/office/drawing/2014/main" id="{F100CF3A-B05F-4011-8BCF-8BB74C9BCA78}"/>
              </a:ext>
            </a:extLst>
          </p:cNvPr>
          <p:cNvPicPr>
            <a:picLocks noChangeAspect="1"/>
          </p:cNvPicPr>
          <p:nvPr userDrawn="1"/>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941465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el og indho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24C085C-62C8-41F2-ADBB-7D30B7ADF210}"/>
              </a:ext>
            </a:extLst>
          </p:cNvPr>
          <p:cNvPicPr>
            <a:picLocks noChangeAspect="1"/>
          </p:cNvPicPr>
          <p:nvPr userDrawn="1"/>
        </p:nvPicPr>
        <p:blipFill>
          <a:blip r:embed="rId2"/>
          <a:stretch>
            <a:fillRect/>
          </a:stretch>
        </p:blipFill>
        <p:spPr>
          <a:xfrm>
            <a:off x="6448343" y="1"/>
            <a:ext cx="10160956" cy="6858000"/>
          </a:xfrm>
          <a:prstGeom prst="rect">
            <a:avLst/>
          </a:prstGeom>
        </p:spPr>
      </p:pic>
      <p:pic>
        <p:nvPicPr>
          <p:cNvPr id="11" name="Billede 10">
            <a:extLst>
              <a:ext uri="{FF2B5EF4-FFF2-40B4-BE49-F238E27FC236}">
                <a16:creationId xmlns:a16="http://schemas.microsoft.com/office/drawing/2014/main" id="{9CE7B058-4BCB-49A0-A4E1-C11302046CC5}"/>
              </a:ext>
            </a:extLst>
          </p:cNvPr>
          <p:cNvPicPr>
            <a:picLocks noChangeAspect="1"/>
          </p:cNvPicPr>
          <p:nvPr userDrawn="1"/>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201383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10515600"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10515316" cy="3480436"/>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p:nvPicPr>
        <p:blipFill>
          <a:blip r:embed="rId2"/>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955392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Titel og indho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1AD65F9-14F5-432D-98A3-0D28E1FC9565}"/>
              </a:ext>
            </a:extLst>
          </p:cNvPr>
          <p:cNvPicPr>
            <a:picLocks noChangeAspect="1"/>
          </p:cNvPicPr>
          <p:nvPr userDrawn="1"/>
        </p:nvPicPr>
        <p:blipFill>
          <a:blip r:embed="rId2"/>
          <a:stretch>
            <a:fillRect/>
          </a:stretch>
        </p:blipFill>
        <p:spPr>
          <a:xfrm>
            <a:off x="5656878" y="1"/>
            <a:ext cx="11427711" cy="6857998"/>
          </a:xfrm>
          <a:prstGeom prst="rect">
            <a:avLst/>
          </a:prstGeom>
        </p:spPr>
      </p:pic>
      <p:pic>
        <p:nvPicPr>
          <p:cNvPr id="11" name="Billede 10">
            <a:extLst>
              <a:ext uri="{FF2B5EF4-FFF2-40B4-BE49-F238E27FC236}">
                <a16:creationId xmlns:a16="http://schemas.microsoft.com/office/drawing/2014/main" id="{4C62ECFB-77F1-41D3-95BB-B1C25E3B39B5}"/>
              </a:ext>
            </a:extLst>
          </p:cNvPr>
          <p:cNvPicPr>
            <a:picLocks noChangeAspect="1"/>
          </p:cNvPicPr>
          <p:nvPr userDrawn="1"/>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1758023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Titel og indho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9F93209-7709-4C8F-B5B0-974D05873990}"/>
              </a:ext>
            </a:extLst>
          </p:cNvPr>
          <p:cNvPicPr>
            <a:picLocks noChangeAspect="1"/>
          </p:cNvPicPr>
          <p:nvPr userDrawn="1"/>
        </p:nvPicPr>
        <p:blipFill>
          <a:blip r:embed="rId2"/>
          <a:stretch>
            <a:fillRect/>
          </a:stretch>
        </p:blipFill>
        <p:spPr>
          <a:xfrm>
            <a:off x="5543748" y="0"/>
            <a:ext cx="11432305" cy="6858000"/>
          </a:xfrm>
          <a:prstGeom prst="rect">
            <a:avLst/>
          </a:prstGeom>
        </p:spPr>
      </p:pic>
      <p:pic>
        <p:nvPicPr>
          <p:cNvPr id="11" name="Billede 10">
            <a:extLst>
              <a:ext uri="{FF2B5EF4-FFF2-40B4-BE49-F238E27FC236}">
                <a16:creationId xmlns:a16="http://schemas.microsoft.com/office/drawing/2014/main" id="{4C62ECFB-77F1-41D3-95BB-B1C25E3B39B5}"/>
              </a:ext>
            </a:extLst>
          </p:cNvPr>
          <p:cNvPicPr>
            <a:picLocks noChangeAspect="1"/>
          </p:cNvPicPr>
          <p:nvPr userDrawn="1"/>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589448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Titel og indho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8645016-76ED-4EE3-8FFC-B30B39DED5E0}"/>
              </a:ext>
            </a:extLst>
          </p:cNvPr>
          <p:cNvPicPr>
            <a:picLocks noChangeAspect="1"/>
          </p:cNvPicPr>
          <p:nvPr userDrawn="1"/>
        </p:nvPicPr>
        <p:blipFill>
          <a:blip r:embed="rId2"/>
          <a:stretch>
            <a:fillRect/>
          </a:stretch>
        </p:blipFill>
        <p:spPr>
          <a:xfrm>
            <a:off x="8283697" y="0"/>
            <a:ext cx="5080000" cy="68580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3"/>
          <a:stretch>
            <a:fillRect/>
          </a:stretch>
        </p:blipFill>
        <p:spPr>
          <a:xfrm>
            <a:off x="820983" y="6237715"/>
            <a:ext cx="832679" cy="301199"/>
          </a:xfrm>
          <a:prstGeom prst="rect">
            <a:avLst/>
          </a:prstGeom>
        </p:spPr>
      </p:pic>
      <p:pic>
        <p:nvPicPr>
          <p:cNvPr id="15" name="Billede 14">
            <a:extLst>
              <a:ext uri="{FF2B5EF4-FFF2-40B4-BE49-F238E27FC236}">
                <a16:creationId xmlns:a16="http://schemas.microsoft.com/office/drawing/2014/main" id="{2929B431-9BD3-4E8A-82C6-0CDCF3DA161C}"/>
              </a:ext>
            </a:extLst>
          </p:cNvPr>
          <p:cNvPicPr>
            <a:picLocks noChangeAspect="1"/>
          </p:cNvPicPr>
          <p:nvPr userDrawn="1"/>
        </p:nvPicPr>
        <p:blipFill rotWithShape="1">
          <a:blip r:embed="rId4"/>
          <a:srcRect t="5812" r="31420" b="11550"/>
          <a:stretch/>
        </p:blipFill>
        <p:spPr>
          <a:xfrm>
            <a:off x="4391422" y="2"/>
            <a:ext cx="8144933" cy="6857999"/>
          </a:xfrm>
          <a:prstGeom prst="rect">
            <a:avLst/>
          </a:prstGeom>
        </p:spPr>
      </p:pic>
    </p:spTree>
    <p:extLst>
      <p:ext uri="{BB962C8B-B14F-4D97-AF65-F5344CB8AC3E}">
        <p14:creationId xmlns:p14="http://schemas.microsoft.com/office/powerpoint/2010/main" val="1392850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E84D96DD-CD55-470E-99C7-FCDCADA64D82}"/>
              </a:ext>
            </a:extLst>
          </p:cNvPr>
          <p:cNvPicPr>
            <a:picLocks noChangeAspect="1"/>
          </p:cNvPicPr>
          <p:nvPr userDrawn="1"/>
        </p:nvPicPr>
        <p:blipFill>
          <a:blip r:embed="rId2"/>
          <a:stretch>
            <a:fillRect/>
          </a:stretch>
        </p:blipFill>
        <p:spPr>
          <a:xfrm>
            <a:off x="5198944" y="0"/>
            <a:ext cx="11430000" cy="6858000"/>
          </a:xfrm>
          <a:prstGeom prst="rect">
            <a:avLst/>
          </a:prstGeom>
        </p:spPr>
      </p:pic>
      <p:pic>
        <p:nvPicPr>
          <p:cNvPr id="11" name="Billede 10">
            <a:extLst>
              <a:ext uri="{FF2B5EF4-FFF2-40B4-BE49-F238E27FC236}">
                <a16:creationId xmlns:a16="http://schemas.microsoft.com/office/drawing/2014/main" id="{BCEACBA7-A9C8-4585-AA0D-1E4A59D9E96E}"/>
              </a:ext>
            </a:extLst>
          </p:cNvPr>
          <p:cNvPicPr>
            <a:picLocks noChangeAspect="1"/>
          </p:cNvPicPr>
          <p:nvPr userDrawn="1"/>
        </p:nvPicPr>
        <p:blipFill rotWithShape="1">
          <a:blip r:embed="rId3"/>
          <a:srcRect t="5812" r="31420" b="11550"/>
          <a:stretch/>
        </p:blipFill>
        <p:spPr>
          <a:xfrm>
            <a:off x="4391422" y="2"/>
            <a:ext cx="8144933" cy="6857999"/>
          </a:xfrm>
          <a:prstGeom prst="rect">
            <a:avLst/>
          </a:prstGeom>
        </p:spPr>
      </p:pic>
      <p:sp>
        <p:nvSpPr>
          <p:cNvPr id="5" name="Titel 15">
            <a:extLst>
              <a:ext uri="{FF2B5EF4-FFF2-40B4-BE49-F238E27FC236}">
                <a16:creationId xmlns:a16="http://schemas.microsoft.com/office/drawing/2014/main" id="{700EA361-643F-4CAB-9597-F8FDCBCECD9B}"/>
              </a:ext>
            </a:extLst>
          </p:cNvPr>
          <p:cNvSpPr>
            <a:spLocks noGrp="1"/>
          </p:cNvSpPr>
          <p:nvPr>
            <p:ph type="title" hasCustomPrompt="1"/>
          </p:nvPr>
        </p:nvSpPr>
        <p:spPr>
          <a:xfrm>
            <a:off x="820983" y="1224916"/>
            <a:ext cx="6650972" cy="725028"/>
          </a:xfrm>
        </p:spPr>
        <p:txBody>
          <a:bodyPr/>
          <a:lstStyle/>
          <a:p>
            <a:r>
              <a:rPr lang="da-DK" dirty="0"/>
              <a:t>Overskrift skal stå her</a:t>
            </a:r>
          </a:p>
        </p:txBody>
      </p:sp>
      <p:sp>
        <p:nvSpPr>
          <p:cNvPr id="6" name="Pladsholder til tekst 22">
            <a:extLst>
              <a:ext uri="{FF2B5EF4-FFF2-40B4-BE49-F238E27FC236}">
                <a16:creationId xmlns:a16="http://schemas.microsoft.com/office/drawing/2014/main" id="{B7B48C13-BD93-4E1B-9456-285902489C90}"/>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7" name="Pladsholder til tekst 24">
            <a:extLst>
              <a:ext uri="{FF2B5EF4-FFF2-40B4-BE49-F238E27FC236}">
                <a16:creationId xmlns:a16="http://schemas.microsoft.com/office/drawing/2014/main" id="{2A941B51-9823-452D-AD17-66EAA5722CF9}"/>
              </a:ext>
            </a:extLst>
          </p:cNvPr>
          <p:cNvSpPr>
            <a:spLocks noGrp="1"/>
          </p:cNvSpPr>
          <p:nvPr>
            <p:ph type="body" sz="quarter" idx="14" hasCustomPrompt="1"/>
          </p:nvPr>
        </p:nvSpPr>
        <p:spPr>
          <a:xfrm>
            <a:off x="821267" y="1994536"/>
            <a:ext cx="6650688" cy="3480436"/>
          </a:xfrm>
        </p:spPr>
        <p:txBody>
          <a:bodyPr/>
          <a:lstStyle/>
          <a:p>
            <a:pPr lvl="0"/>
            <a:r>
              <a:rPr lang="da-DK" dirty="0"/>
              <a:t>Indhold og punktopstilling</a:t>
            </a:r>
          </a:p>
          <a:p>
            <a:pPr lvl="1"/>
            <a:r>
              <a:rPr lang="da-DK" dirty="0"/>
              <a:t>Andet niveau</a:t>
            </a:r>
          </a:p>
          <a:p>
            <a:pPr lvl="2"/>
            <a:r>
              <a:rPr lang="da-DK" dirty="0"/>
              <a:t>Tredje niveau</a:t>
            </a:r>
          </a:p>
        </p:txBody>
      </p:sp>
      <p:pic>
        <p:nvPicPr>
          <p:cNvPr id="8" name="Billede 7">
            <a:extLst>
              <a:ext uri="{FF2B5EF4-FFF2-40B4-BE49-F238E27FC236}">
                <a16:creationId xmlns:a16="http://schemas.microsoft.com/office/drawing/2014/main" id="{D8939471-0D22-4DD2-BBF2-1C71599CD9DD}"/>
              </a:ext>
            </a:extLst>
          </p:cNvPr>
          <p:cNvPicPr>
            <a:picLocks noChangeAspect="1"/>
          </p:cNvPicPr>
          <p:nvPr userDrawn="1"/>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4181201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4047067" y="3605350"/>
            <a:ext cx="8144933" cy="325265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8984585" cy="3480436"/>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6731825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1" y="0"/>
            <a:ext cx="12191999" cy="6858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5836800" y="3818881"/>
            <a:ext cx="6355200" cy="303912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7359987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374242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085700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5836801" y="3818881"/>
            <a:ext cx="6355200" cy="303912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9781252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5836801" y="3818881"/>
            <a:ext cx="6355200" cy="303912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881794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p:nvPicPr>
        <p:blipFill>
          <a:blip r:embed="rId2"/>
          <a:stretch>
            <a:fillRect/>
          </a:stretch>
        </p:blipFill>
        <p:spPr>
          <a:xfrm>
            <a:off x="820983" y="6237715"/>
            <a:ext cx="832679" cy="301199"/>
          </a:xfrm>
          <a:prstGeom prst="rect">
            <a:avLst/>
          </a:prstGeom>
        </p:spPr>
      </p:pic>
    </p:spTree>
    <p:extLst>
      <p:ext uri="{BB962C8B-B14F-4D97-AF65-F5344CB8AC3E}">
        <p14:creationId xmlns:p14="http://schemas.microsoft.com/office/powerpoint/2010/main" val="6891614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dirty="0"/>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2"/>
          <a:stretch>
            <a:fillRect/>
          </a:stretch>
        </p:blipFill>
        <p:spPr>
          <a:xfrm>
            <a:off x="820983" y="6237715"/>
            <a:ext cx="832679" cy="301199"/>
          </a:xfrm>
          <a:prstGeom prst="rect">
            <a:avLst/>
          </a:prstGeom>
        </p:spPr>
      </p:pic>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800225" y="1994536"/>
            <a:ext cx="8591551" cy="1685924"/>
          </a:xfrm>
        </p:spPr>
        <p:txBody>
          <a:bodyPr>
            <a:normAutofit/>
          </a:bodyPr>
          <a:lstStyle>
            <a:lvl1pPr algn="ctr">
              <a:defRPr sz="5040">
                <a:solidFill>
                  <a:schemeClr val="bg1"/>
                </a:solidFill>
              </a:defRPr>
            </a:lvl1pPr>
            <a:lvl2pPr algn="ctr">
              <a:defRPr/>
            </a:lvl2pPr>
            <a:lvl3pPr algn="ctr">
              <a:defRPr/>
            </a:lvl3pPr>
            <a:lvl4pPr algn="ctr">
              <a:defRPr/>
            </a:lvl4pPr>
            <a:lvl5pPr algn="ctr">
              <a:defRPr/>
            </a:lvl5pPr>
          </a:lstStyle>
          <a:p>
            <a:pPr lvl="0"/>
            <a:r>
              <a:rPr lang="da-DK" dirty="0"/>
              <a:t>Rediger teksttypografien i masteren</a:t>
            </a:r>
          </a:p>
        </p:txBody>
      </p:sp>
    </p:spTree>
    <p:extLst>
      <p:ext uri="{BB962C8B-B14F-4D97-AF65-F5344CB8AC3E}">
        <p14:creationId xmlns:p14="http://schemas.microsoft.com/office/powerpoint/2010/main" val="9460831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7211850"/>
            <a:ext cx="3897085" cy="365125"/>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610798"/>
            <a:ext cx="7137400" cy="312965"/>
          </a:xfrm>
        </p:spPr>
        <p:txBody>
          <a:bodyPr>
            <a:normAutofit/>
          </a:bodyPr>
          <a:lstStyle>
            <a:lvl1pPr>
              <a:defRPr sz="1440" b="1" spc="36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416108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7211850"/>
            <a:ext cx="3897085" cy="365125"/>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5839037" y="3817538"/>
            <a:ext cx="6352963" cy="3040462"/>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610798"/>
            <a:ext cx="7137400" cy="312965"/>
          </a:xfrm>
        </p:spPr>
        <p:txBody>
          <a:bodyPr>
            <a:normAutofit/>
          </a:bodyPr>
          <a:lstStyle>
            <a:lvl1pPr>
              <a:defRPr sz="1440" b="1" spc="36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4311825" y="2529895"/>
            <a:ext cx="3559755" cy="1287644"/>
          </a:xfrm>
          <a:prstGeom prst="rect">
            <a:avLst/>
          </a:prstGeom>
        </p:spPr>
      </p:pic>
    </p:spTree>
    <p:extLst>
      <p:ext uri="{BB962C8B-B14F-4D97-AF65-F5344CB8AC3E}">
        <p14:creationId xmlns:p14="http://schemas.microsoft.com/office/powerpoint/2010/main" val="1632683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296494"/>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246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1" y="2113707"/>
            <a:ext cx="9322105" cy="4744292"/>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1270000" y="5772632"/>
            <a:ext cx="2105259" cy="761519"/>
          </a:xfrm>
          <a:prstGeom prst="rect">
            <a:avLst/>
          </a:prstGeom>
        </p:spPr>
      </p:pic>
      <p:sp>
        <p:nvSpPr>
          <p:cNvPr id="2" name="Title 1"/>
          <p:cNvSpPr>
            <a:spLocks noGrp="1"/>
          </p:cNvSpPr>
          <p:nvPr>
            <p:ph type="ctrTitle"/>
          </p:nvPr>
        </p:nvSpPr>
        <p:spPr>
          <a:xfrm>
            <a:off x="1297517" y="1658621"/>
            <a:ext cx="9144000" cy="1199251"/>
          </a:xfrm>
        </p:spPr>
        <p:txBody>
          <a:bodyPr lIns="0" tIns="0" rIns="0" bIns="0" anchor="t" anchorCtr="0">
            <a:noAutofit/>
          </a:bodyPr>
          <a:lstStyle>
            <a:lvl1pPr algn="l">
              <a:lnSpc>
                <a:spcPct val="80000"/>
              </a:lnSpc>
              <a:defRPr sz="432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1297517" y="3012103"/>
            <a:ext cx="9144000" cy="1655762"/>
          </a:xfrm>
        </p:spPr>
        <p:txBody>
          <a:bodyPr lIns="0" tIns="0" rIns="0" bIns="0">
            <a:noAutofit/>
          </a:bodyPr>
          <a:lstStyle>
            <a:lvl1pPr marL="0" indent="0" algn="l">
              <a:buNone/>
              <a:defRPr sz="1920">
                <a:solidFill>
                  <a:schemeClr val="bg1"/>
                </a:solidFill>
                <a:latin typeface="Calibri" panose="020F0502020204030204" pitchFamily="34" charset="0"/>
                <a:cs typeface="Calibri" panose="020F0502020204030204" pitchFamily="34" charset="0"/>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a-DK" dirty="0"/>
              <a:t>Klik for at redigere undertiteltypografien i masteren</a:t>
            </a:r>
            <a:endParaRPr lang="en-US" dirty="0"/>
          </a:p>
        </p:txBody>
      </p:sp>
      <p:sp>
        <p:nvSpPr>
          <p:cNvPr id="5" name="Footer Placeholder 4"/>
          <p:cNvSpPr>
            <a:spLocks noGrp="1"/>
          </p:cNvSpPr>
          <p:nvPr>
            <p:ph type="ftr" sz="quarter" idx="11"/>
          </p:nvPr>
        </p:nvSpPr>
        <p:spPr>
          <a:xfrm>
            <a:off x="4038600" y="7076073"/>
            <a:ext cx="4114800" cy="365125"/>
          </a:xfrm>
          <a:prstGeom prst="rect">
            <a:avLst/>
          </a:prstGeom>
        </p:spPr>
        <p:txBody>
          <a:bodyPr/>
          <a:lstStyle/>
          <a:p>
            <a:endParaRPr lang="da-DK" dirty="0"/>
          </a:p>
        </p:txBody>
      </p:sp>
    </p:spTree>
    <p:extLst>
      <p:ext uri="{BB962C8B-B14F-4D97-AF65-F5344CB8AC3E}">
        <p14:creationId xmlns:p14="http://schemas.microsoft.com/office/powerpoint/2010/main" val="1628349631"/>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userDrawn="1"/>
        </p:nvPicPr>
        <p:blipFill rotWithShape="1">
          <a:blip r:embed="rId2"/>
          <a:srcRect l="6131" t="1" r="1" b="46919"/>
          <a:stretch/>
        </p:blipFill>
        <p:spPr>
          <a:xfrm>
            <a:off x="1" y="2113707"/>
            <a:ext cx="9322105" cy="4744292"/>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userDrawn="1"/>
        </p:nvPicPr>
        <p:blipFill>
          <a:blip r:embed="rId3"/>
          <a:stretch>
            <a:fillRect/>
          </a:stretch>
        </p:blipFill>
        <p:spPr>
          <a:xfrm>
            <a:off x="1270000" y="5772632"/>
            <a:ext cx="2105259" cy="761519"/>
          </a:xfrm>
          <a:prstGeom prst="rect">
            <a:avLst/>
          </a:prstGeom>
        </p:spPr>
      </p:pic>
      <p:sp>
        <p:nvSpPr>
          <p:cNvPr id="5" name="Footer Placeholder 4"/>
          <p:cNvSpPr>
            <a:spLocks noGrp="1"/>
          </p:cNvSpPr>
          <p:nvPr>
            <p:ph type="ftr" sz="quarter" idx="11"/>
          </p:nvPr>
        </p:nvSpPr>
        <p:spPr>
          <a:xfrm>
            <a:off x="4038600" y="7076073"/>
            <a:ext cx="4114800" cy="365125"/>
          </a:xfrm>
          <a:prstGeom prst="rect">
            <a:avLst/>
          </a:prstGeom>
        </p:spPr>
        <p:txBody>
          <a:bodyPr/>
          <a:lstStyle/>
          <a:p>
            <a:endParaRPr lang="da-DK" dirty="0"/>
          </a:p>
        </p:txBody>
      </p:sp>
      <p:sp>
        <p:nvSpPr>
          <p:cNvPr id="2" name="Title 1"/>
          <p:cNvSpPr>
            <a:spLocks noGrp="1"/>
          </p:cNvSpPr>
          <p:nvPr>
            <p:ph type="ctrTitle"/>
          </p:nvPr>
        </p:nvSpPr>
        <p:spPr>
          <a:xfrm>
            <a:off x="1297517" y="1658621"/>
            <a:ext cx="7445888" cy="1199251"/>
          </a:xfrm>
        </p:spPr>
        <p:txBody>
          <a:bodyPr lIns="0" tIns="0" rIns="0" bIns="0" anchor="t" anchorCtr="0">
            <a:noAutofit/>
          </a:bodyPr>
          <a:lstStyle>
            <a:lvl1pPr algn="l">
              <a:lnSpc>
                <a:spcPct val="80000"/>
              </a:lnSpc>
              <a:defRPr sz="4320" b="0" i="0">
                <a:solidFill>
                  <a:schemeClr val="bg1"/>
                </a:solidFill>
                <a:latin typeface="Calibri" panose="020F0502020204030204" pitchFamily="34" charset="0"/>
                <a:cs typeface="Calibri" panose="020F0502020204030204" pitchFamily="34" charset="0"/>
              </a:defRPr>
            </a:lvl1pPr>
          </a:lstStyle>
          <a:p>
            <a:r>
              <a:rPr lang="da-DK" dirty="0"/>
              <a:t>Klik for at redigere titeltypografien i masteren</a:t>
            </a:r>
            <a:endParaRPr lang="en-US" dirty="0"/>
          </a:p>
        </p:txBody>
      </p:sp>
      <p:sp>
        <p:nvSpPr>
          <p:cNvPr id="3" name="Subtitle 2"/>
          <p:cNvSpPr>
            <a:spLocks noGrp="1"/>
          </p:cNvSpPr>
          <p:nvPr>
            <p:ph type="subTitle" idx="1"/>
          </p:nvPr>
        </p:nvSpPr>
        <p:spPr>
          <a:xfrm>
            <a:off x="1297517" y="3012103"/>
            <a:ext cx="9144000" cy="1655762"/>
          </a:xfrm>
        </p:spPr>
        <p:txBody>
          <a:bodyPr lIns="0" tIns="0" rIns="0" bIns="0">
            <a:noAutofit/>
          </a:bodyPr>
          <a:lstStyle>
            <a:lvl1pPr marL="0" indent="0" algn="l">
              <a:buNone/>
              <a:defRPr sz="1920">
                <a:solidFill>
                  <a:schemeClr val="bg1"/>
                </a:solidFill>
                <a:latin typeface="Calibri" panose="020F0502020204030204" pitchFamily="34" charset="0"/>
                <a:cs typeface="Calibri" panose="020F0502020204030204" pitchFamily="34" charset="0"/>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a-DK" dirty="0"/>
              <a:t>Klik for at redigere undertiteltypografien i masteren</a:t>
            </a:r>
            <a:endParaRPr lang="en-US" dirty="0"/>
          </a:p>
        </p:txBody>
      </p:sp>
    </p:spTree>
    <p:extLst>
      <p:ext uri="{BB962C8B-B14F-4D97-AF65-F5344CB8AC3E}">
        <p14:creationId xmlns:p14="http://schemas.microsoft.com/office/powerpoint/2010/main" val="4246160761"/>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10515600"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10515316" cy="3480436"/>
          </a:xfrm>
        </p:spPr>
        <p:txBody>
          <a:bodyPr/>
          <a:lstStyle/>
          <a:p>
            <a:pPr lvl="0"/>
            <a:r>
              <a:rPr lang="da-DK" dirty="0"/>
              <a:t>Indhold og punktopstilling</a:t>
            </a:r>
          </a:p>
          <a:p>
            <a:pPr lvl="1"/>
            <a:r>
              <a:rPr lang="da-DK" dirty="0"/>
              <a:t>Andet niveau</a:t>
            </a:r>
          </a:p>
          <a:p>
            <a:pPr lvl="2"/>
            <a:r>
              <a:rPr lang="da-DK" dirty="0"/>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4527431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dirty="0"/>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820983" y="6237715"/>
            <a:ext cx="832679" cy="301199"/>
          </a:xfrm>
          <a:prstGeom prst="rect">
            <a:avLst/>
          </a:prstGeom>
        </p:spPr>
      </p:pic>
    </p:spTree>
    <p:extLst>
      <p:ext uri="{BB962C8B-B14F-4D97-AF65-F5344CB8AC3E}">
        <p14:creationId xmlns:p14="http://schemas.microsoft.com/office/powerpoint/2010/main" val="41337131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userDrawn="1"/>
        </p:nvPicPr>
        <p:blipFill rotWithShape="1">
          <a:blip r:embed="rId2"/>
          <a:srcRect l="1" t="3388" r="-4514"/>
          <a:stretch/>
        </p:blipFill>
        <p:spPr>
          <a:xfrm>
            <a:off x="7161759" y="1"/>
            <a:ext cx="5486276" cy="6857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852939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p:nvPicPr>
        <p:blipFill rotWithShape="1">
          <a:blip r:embed="rId2"/>
          <a:srcRect l="1" t="3388" r="-4514"/>
          <a:stretch/>
        </p:blipFill>
        <p:spPr>
          <a:xfrm>
            <a:off x="7161759" y="1"/>
            <a:ext cx="5486276" cy="6857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0626263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userDrawn="1"/>
        </p:nvPicPr>
        <p:blipFill rotWithShape="1">
          <a:blip r:embed="rId2"/>
          <a:srcRect l="27164" t="-16854" r="4256" b="77660"/>
          <a:stretch/>
        </p:blipFill>
        <p:spPr>
          <a:xfrm>
            <a:off x="4047067" y="3605350"/>
            <a:ext cx="8144933" cy="325265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8984585" cy="3480436"/>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8714614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userDrawn="1"/>
        </p:nvPicPr>
        <p:blipFill rotWithShape="1">
          <a:blip r:embed="rId2"/>
          <a:srcRect r="682" b="6657"/>
          <a:stretch/>
        </p:blipFill>
        <p:spPr>
          <a:xfrm>
            <a:off x="1" y="0"/>
            <a:ext cx="12191999" cy="6858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userDrawn="1"/>
        </p:nvPicPr>
        <p:blipFill rotWithShape="1">
          <a:blip r:embed="rId3">
            <a:alphaModFix amt="70000"/>
          </a:blip>
          <a:srcRect l="-1" r="26539" b="60967"/>
          <a:stretch/>
        </p:blipFill>
        <p:spPr>
          <a:xfrm>
            <a:off x="5836800" y="3818881"/>
            <a:ext cx="6355200" cy="303912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userDrawn="1"/>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1666278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527545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userDrawn="1"/>
        </p:nvPicPr>
        <p:blipFill rotWithShape="1">
          <a:blip r:embed="rId2"/>
          <a:srcRect r="27242" b="61310"/>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3926573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userDrawn="1"/>
        </p:nvPicPr>
        <p:blipFill rotWithShape="1">
          <a:blip r:embed="rId2"/>
          <a:srcRect r="26539" b="60967"/>
          <a:stretch/>
        </p:blipFill>
        <p:spPr>
          <a:xfrm>
            <a:off x="5836801" y="3818881"/>
            <a:ext cx="6355200" cy="303912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5631846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userDrawn="1"/>
        </p:nvPicPr>
        <p:blipFill rotWithShape="1">
          <a:blip r:embed="rId2"/>
          <a:srcRect r="26539" b="60967"/>
          <a:stretch/>
        </p:blipFill>
        <p:spPr>
          <a:xfrm>
            <a:off x="5836801" y="3818881"/>
            <a:ext cx="6355200" cy="303912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dirty="0"/>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dirty="0"/>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dirty="0"/>
              <a:t>Indhold og punktopstilling</a:t>
            </a:r>
          </a:p>
          <a:p>
            <a:pPr lvl="1"/>
            <a:r>
              <a:rPr lang="da-DK" dirty="0"/>
              <a:t>Andet niveau</a:t>
            </a:r>
          </a:p>
          <a:p>
            <a:pPr lvl="2"/>
            <a:r>
              <a:rPr lang="da-DK" dirty="0"/>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2846220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dirty="0"/>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userDrawn="1"/>
        </p:nvPicPr>
        <p:blipFill>
          <a:blip r:embed="rId2"/>
          <a:stretch>
            <a:fillRect/>
          </a:stretch>
        </p:blipFill>
        <p:spPr>
          <a:xfrm>
            <a:off x="820983" y="6237715"/>
            <a:ext cx="832679" cy="301199"/>
          </a:xfrm>
          <a:prstGeom prst="rect">
            <a:avLst/>
          </a:prstGeom>
        </p:spPr>
      </p:pic>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800225" y="1994536"/>
            <a:ext cx="8591551" cy="1685924"/>
          </a:xfrm>
        </p:spPr>
        <p:txBody>
          <a:bodyPr>
            <a:normAutofit/>
          </a:bodyPr>
          <a:lstStyle>
            <a:lvl1pPr algn="ctr">
              <a:defRPr sz="5040">
                <a:solidFill>
                  <a:schemeClr val="bg1"/>
                </a:solidFill>
              </a:defRPr>
            </a:lvl1pPr>
            <a:lvl2pPr algn="ctr">
              <a:defRPr/>
            </a:lvl2pPr>
            <a:lvl3pPr algn="ctr">
              <a:defRPr/>
            </a:lvl3pPr>
            <a:lvl4pPr algn="ctr">
              <a:defRPr/>
            </a:lvl4pPr>
            <a:lvl5pPr algn="ctr">
              <a:defRPr/>
            </a:lvl5pPr>
          </a:lstStyle>
          <a:p>
            <a:pPr lvl="0"/>
            <a:r>
              <a:rPr lang="da-DK" dirty="0"/>
              <a:t>Rediger teksttypografien i masteren</a:t>
            </a:r>
          </a:p>
        </p:txBody>
      </p:sp>
    </p:spTree>
    <p:extLst>
      <p:ext uri="{BB962C8B-B14F-4D97-AF65-F5344CB8AC3E}">
        <p14:creationId xmlns:p14="http://schemas.microsoft.com/office/powerpoint/2010/main" val="3980146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7211850"/>
            <a:ext cx="3897085" cy="365125"/>
          </a:xfrm>
          <a:prstGeom prst="rect">
            <a:avLst/>
          </a:prstGeom>
        </p:spPr>
        <p:txBody>
          <a:bodyPr/>
          <a:lstStyle>
            <a:lvl1pPr>
              <a:defRPr>
                <a:solidFill>
                  <a:schemeClr val="bg1"/>
                </a:solidFill>
              </a:defRPr>
            </a:lvl1pPr>
          </a:lstStyle>
          <a:p>
            <a:endParaRPr lang="da-DK" dirty="0"/>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610798"/>
            <a:ext cx="7137400" cy="312965"/>
          </a:xfrm>
        </p:spPr>
        <p:txBody>
          <a:bodyPr>
            <a:normAutofit/>
          </a:bodyPr>
          <a:lstStyle>
            <a:lvl1pPr>
              <a:defRPr sz="1440" b="1" spc="360">
                <a:solidFill>
                  <a:schemeClr val="bg1"/>
                </a:solidFill>
              </a:defRPr>
            </a:lvl1pPr>
          </a:lstStyle>
          <a:p>
            <a:pPr lvl="0"/>
            <a:r>
              <a:rPr lang="da-DK" dirty="0"/>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userDrawn="1"/>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4547793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7211850"/>
            <a:ext cx="3897085" cy="365125"/>
          </a:xfrm>
          <a:prstGeom prst="rect">
            <a:avLst/>
          </a:prstGeom>
        </p:spPr>
        <p:txBody>
          <a:bodyPr/>
          <a:lstStyle>
            <a:lvl1pPr>
              <a:defRPr>
                <a:solidFill>
                  <a:schemeClr val="bg1"/>
                </a:solidFill>
              </a:defRPr>
            </a:lvl1pPr>
          </a:lstStyle>
          <a:p>
            <a:endParaRPr lang="da-DK" dirty="0"/>
          </a:p>
        </p:txBody>
      </p:sp>
      <p:pic>
        <p:nvPicPr>
          <p:cNvPr id="2" name="Billede 1">
            <a:extLst>
              <a:ext uri="{FF2B5EF4-FFF2-40B4-BE49-F238E27FC236}">
                <a16:creationId xmlns:a16="http://schemas.microsoft.com/office/drawing/2014/main" id="{059A32A2-47D7-1C4D-848A-E69E9E87A767}"/>
              </a:ext>
            </a:extLst>
          </p:cNvPr>
          <p:cNvPicPr>
            <a:picLocks noChangeAspect="1"/>
          </p:cNvPicPr>
          <p:nvPr userDrawn="1"/>
        </p:nvPicPr>
        <p:blipFill rotWithShape="1">
          <a:blip r:embed="rId2"/>
          <a:srcRect r="27088" b="61228"/>
          <a:stretch/>
        </p:blipFill>
        <p:spPr>
          <a:xfrm>
            <a:off x="5839037" y="3817538"/>
            <a:ext cx="6352963" cy="3040462"/>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610798"/>
            <a:ext cx="7137400" cy="312965"/>
          </a:xfrm>
        </p:spPr>
        <p:txBody>
          <a:bodyPr>
            <a:normAutofit/>
          </a:bodyPr>
          <a:lstStyle>
            <a:lvl1pPr>
              <a:defRPr sz="1440" b="1" spc="360">
                <a:solidFill>
                  <a:schemeClr val="bg1"/>
                </a:solidFill>
              </a:defRPr>
            </a:lvl1pPr>
          </a:lstStyle>
          <a:p>
            <a:pPr lvl="0"/>
            <a:r>
              <a:rPr lang="da-DK" dirty="0"/>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userDrawn="1"/>
        </p:nvPicPr>
        <p:blipFill>
          <a:blip r:embed="rId3"/>
          <a:stretch>
            <a:fillRect/>
          </a:stretch>
        </p:blipFill>
        <p:spPr>
          <a:xfrm>
            <a:off x="4311825" y="2529895"/>
            <a:ext cx="3559755" cy="1287644"/>
          </a:xfrm>
          <a:prstGeom prst="rect">
            <a:avLst/>
          </a:prstGeom>
        </p:spPr>
      </p:pic>
    </p:spTree>
    <p:extLst>
      <p:ext uri="{BB962C8B-B14F-4D97-AF65-F5344CB8AC3E}">
        <p14:creationId xmlns:p14="http://schemas.microsoft.com/office/powerpoint/2010/main" val="5749748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678531"/>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3_Titel og indho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B025B07-46B0-4D1D-B6E2-2CA9A8EA6AE3}"/>
              </a:ext>
            </a:extLst>
          </p:cNvPr>
          <p:cNvPicPr>
            <a:picLocks noChangeAspect="1"/>
          </p:cNvPicPr>
          <p:nvPr/>
        </p:nvPicPr>
        <p:blipFill>
          <a:blip r:embed="rId2"/>
          <a:stretch>
            <a:fillRect/>
          </a:stretch>
        </p:blipFill>
        <p:spPr>
          <a:xfrm>
            <a:off x="7703955" y="0"/>
            <a:ext cx="5087112" cy="6858000"/>
          </a:xfrm>
          <a:prstGeom prst="rect">
            <a:avLst/>
          </a:prstGeom>
        </p:spPr>
      </p:pic>
      <p:pic>
        <p:nvPicPr>
          <p:cNvPr id="11" name="Billede 10">
            <a:extLst>
              <a:ext uri="{FF2B5EF4-FFF2-40B4-BE49-F238E27FC236}">
                <a16:creationId xmlns:a16="http://schemas.microsoft.com/office/drawing/2014/main" id="{F100CF3A-B05F-4011-8BCF-8BB74C9BCA78}"/>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286345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598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3_Titeldias">
    <p:spTree>
      <p:nvGrpSpPr>
        <p:cNvPr id="1" name=""/>
        <p:cNvGrpSpPr/>
        <p:nvPr/>
      </p:nvGrpSpPr>
      <p:grpSpPr>
        <a:xfrm>
          <a:off x="0" y="0"/>
          <a:ext cx="0" cy="0"/>
          <a:chOff x="0" y="0"/>
          <a:chExt cx="0" cy="0"/>
        </a:xfrm>
      </p:grpSpPr>
      <p:sp>
        <p:nvSpPr>
          <p:cNvPr id="10" name="Pladsholder til tekst 9"/>
          <p:cNvSpPr>
            <a:spLocks noGrp="1"/>
          </p:cNvSpPr>
          <p:nvPr>
            <p:ph type="body" sz="quarter" idx="13" hasCustomPrompt="1"/>
          </p:nvPr>
        </p:nvSpPr>
        <p:spPr>
          <a:xfrm>
            <a:off x="960000" y="1440000"/>
            <a:ext cx="4800000" cy="4320000"/>
          </a:xfrm>
        </p:spPr>
        <p:txBody>
          <a:bodyPr>
            <a:noAutofit/>
          </a:bodyPr>
          <a:lstStyle>
            <a:lvl1pPr>
              <a:buFontTx/>
              <a:buNone/>
              <a:defRPr sz="1620">
                <a:latin typeface="+mn-lt"/>
              </a:defRPr>
            </a:lvl1pPr>
            <a:lvl2pPr>
              <a:buFontTx/>
              <a:buNone/>
              <a:defRPr sz="1620">
                <a:latin typeface="+mn-lt"/>
              </a:defRPr>
            </a:lvl2pPr>
            <a:lvl3pPr>
              <a:buFontTx/>
              <a:buNone/>
              <a:defRPr sz="1620">
                <a:latin typeface="+mn-lt"/>
              </a:defRPr>
            </a:lvl3pPr>
            <a:lvl4pPr>
              <a:buFontTx/>
              <a:buNone/>
              <a:defRPr sz="1620">
                <a:latin typeface="+mn-lt"/>
              </a:defRPr>
            </a:lvl4pPr>
            <a:lvl5pPr>
              <a:buFontTx/>
              <a:buNone/>
              <a:defRPr sz="1620">
                <a:latin typeface="+mn-lt"/>
              </a:defRPr>
            </a:lvl5pPr>
          </a:lstStyle>
          <a:p>
            <a:pPr lvl="0"/>
            <a:r>
              <a:rPr lang="da-DK" dirty="0"/>
              <a:t>Skriv her</a:t>
            </a:r>
          </a:p>
        </p:txBody>
      </p:sp>
      <p:sp>
        <p:nvSpPr>
          <p:cNvPr id="13" name="Pladsholder til tekst 12"/>
          <p:cNvSpPr>
            <a:spLocks noGrp="1"/>
          </p:cNvSpPr>
          <p:nvPr>
            <p:ph type="body" sz="quarter" idx="15" hasCustomPrompt="1"/>
          </p:nvPr>
        </p:nvSpPr>
        <p:spPr>
          <a:xfrm>
            <a:off x="960000" y="-1"/>
            <a:ext cx="8880000" cy="1080000"/>
          </a:xfrm>
        </p:spPr>
        <p:txBody>
          <a:bodyPr anchor="ctr" anchorCtr="0">
            <a:noAutofit/>
          </a:bodyPr>
          <a:lstStyle>
            <a:lvl1pPr>
              <a:buNone/>
              <a:defRPr sz="1800" b="1" cap="all" baseline="0">
                <a:solidFill>
                  <a:srgbClr val="F7941E"/>
                </a:solidFill>
                <a:latin typeface="+mn-lt"/>
              </a:defRPr>
            </a:lvl1pPr>
            <a:lvl2pPr>
              <a:defRPr sz="1800" b="1" cap="all" baseline="0">
                <a:solidFill>
                  <a:srgbClr val="002957"/>
                </a:solidFill>
                <a:latin typeface="+mn-lt"/>
              </a:defRPr>
            </a:lvl2pPr>
            <a:lvl3pPr>
              <a:defRPr sz="1800" b="1" cap="all" baseline="0">
                <a:solidFill>
                  <a:srgbClr val="002957"/>
                </a:solidFill>
                <a:latin typeface="+mn-lt"/>
              </a:defRPr>
            </a:lvl3pPr>
            <a:lvl4pPr>
              <a:defRPr sz="1800" b="1" cap="all" baseline="0">
                <a:solidFill>
                  <a:srgbClr val="002957"/>
                </a:solidFill>
                <a:latin typeface="+mn-lt"/>
              </a:defRPr>
            </a:lvl4pPr>
            <a:lvl5pPr>
              <a:defRPr sz="1800" b="1" cap="all" baseline="0">
                <a:solidFill>
                  <a:srgbClr val="002957"/>
                </a:solidFill>
                <a:latin typeface="+mn-lt"/>
              </a:defRPr>
            </a:lvl5pPr>
          </a:lstStyle>
          <a:p>
            <a:pPr lvl="0"/>
            <a:r>
              <a:rPr lang="da-DK" dirty="0"/>
              <a:t>Overskrift</a:t>
            </a:r>
          </a:p>
        </p:txBody>
      </p:sp>
      <p:sp>
        <p:nvSpPr>
          <p:cNvPr id="6" name="Pladsholder til billede 5"/>
          <p:cNvSpPr>
            <a:spLocks noGrp="1"/>
          </p:cNvSpPr>
          <p:nvPr>
            <p:ph type="pic" sz="quarter" idx="16"/>
          </p:nvPr>
        </p:nvSpPr>
        <p:spPr>
          <a:xfrm>
            <a:off x="6432000" y="1440000"/>
            <a:ext cx="4800000" cy="4320000"/>
          </a:xfrm>
        </p:spPr>
        <p:txBody>
          <a:bodyPr>
            <a:normAutofit/>
          </a:bodyPr>
          <a:lstStyle>
            <a:lvl1pPr>
              <a:defRPr sz="1620"/>
            </a:lvl1pPr>
          </a:lstStyle>
          <a:p>
            <a:r>
              <a:rPr lang="da-DK"/>
              <a:t>Klik på ikonet for at tilføje et billede</a:t>
            </a:r>
            <a:endParaRPr lang="da-DK" dirty="0"/>
          </a:p>
        </p:txBody>
      </p:sp>
    </p:spTree>
    <p:extLst>
      <p:ext uri="{BB962C8B-B14F-4D97-AF65-F5344CB8AC3E}">
        <p14:creationId xmlns:p14="http://schemas.microsoft.com/office/powerpoint/2010/main" val="5507973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3_Titel og indho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B025B07-46B0-4D1D-B6E2-2CA9A8EA6AE3}"/>
              </a:ext>
            </a:extLst>
          </p:cNvPr>
          <p:cNvPicPr>
            <a:picLocks noChangeAspect="1"/>
          </p:cNvPicPr>
          <p:nvPr userDrawn="1"/>
        </p:nvPicPr>
        <p:blipFill>
          <a:blip r:embed="rId2"/>
          <a:stretch>
            <a:fillRect/>
          </a:stretch>
        </p:blipFill>
        <p:spPr>
          <a:xfrm>
            <a:off x="7703955" y="0"/>
            <a:ext cx="5087112" cy="6858000"/>
          </a:xfrm>
          <a:prstGeom prst="rect">
            <a:avLst/>
          </a:prstGeom>
        </p:spPr>
      </p:pic>
      <p:pic>
        <p:nvPicPr>
          <p:cNvPr id="11" name="Billede 10">
            <a:extLst>
              <a:ext uri="{FF2B5EF4-FFF2-40B4-BE49-F238E27FC236}">
                <a16:creationId xmlns:a16="http://schemas.microsoft.com/office/drawing/2014/main" id="{F100CF3A-B05F-4011-8BCF-8BB74C9BCA78}"/>
              </a:ext>
            </a:extLst>
          </p:cNvPr>
          <p:cNvPicPr>
            <a:picLocks noChangeAspect="1"/>
          </p:cNvPicPr>
          <p:nvPr userDrawn="1"/>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7416025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6_Titel og indho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9F93209-7709-4C8F-B5B0-974D05873990}"/>
              </a:ext>
            </a:extLst>
          </p:cNvPr>
          <p:cNvPicPr>
            <a:picLocks noChangeAspect="1"/>
          </p:cNvPicPr>
          <p:nvPr userDrawn="1"/>
        </p:nvPicPr>
        <p:blipFill>
          <a:blip r:embed="rId2"/>
          <a:stretch>
            <a:fillRect/>
          </a:stretch>
        </p:blipFill>
        <p:spPr>
          <a:xfrm>
            <a:off x="5543748" y="0"/>
            <a:ext cx="11432305" cy="6858000"/>
          </a:xfrm>
          <a:prstGeom prst="rect">
            <a:avLst/>
          </a:prstGeom>
        </p:spPr>
      </p:pic>
      <p:pic>
        <p:nvPicPr>
          <p:cNvPr id="11" name="Billede 10">
            <a:extLst>
              <a:ext uri="{FF2B5EF4-FFF2-40B4-BE49-F238E27FC236}">
                <a16:creationId xmlns:a16="http://schemas.microsoft.com/office/drawing/2014/main" id="{4C62ECFB-77F1-41D3-95BB-B1C25E3B39B5}"/>
              </a:ext>
            </a:extLst>
          </p:cNvPr>
          <p:cNvPicPr>
            <a:picLocks noChangeAspect="1"/>
          </p:cNvPicPr>
          <p:nvPr userDrawn="1"/>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userDrawn="1"/>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217290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5400"/>
            </a:lvl1pPr>
          </a:lstStyle>
          <a:p>
            <a:r>
              <a:rPr lang="da-DK"/>
              <a:t>Klik for at redigere i master</a:t>
            </a:r>
            <a:endParaRPr lang="en-US"/>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a-DK"/>
              <a:t>Klik for at redigere i master</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2/25/2019</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34792522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2/25/2019</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2618707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39"/>
            <a:ext cx="10515600" cy="2852737"/>
          </a:xfrm>
        </p:spPr>
        <p:txBody>
          <a:bodyPr anchor="b"/>
          <a:lstStyle>
            <a:lvl1pPr>
              <a:defRPr sz="5400"/>
            </a:lvl1pPr>
          </a:lstStyle>
          <a:p>
            <a:r>
              <a:rPr lang="da-DK"/>
              <a:t>Klik for at redigere i master</a:t>
            </a:r>
            <a:endParaRPr lang="en-US"/>
          </a:p>
        </p:txBody>
      </p:sp>
      <p:sp>
        <p:nvSpPr>
          <p:cNvPr id="3" name="Pladsholder til tekst 2"/>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B7AE9C44-9DAE-47EA-BF7B-527501938C3F}" type="datetimeFigureOut">
              <a:rPr lang="en-US" smtClean="0"/>
              <a:t>2/25/2019</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26118328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dato 4"/>
          <p:cNvSpPr>
            <a:spLocks noGrp="1"/>
          </p:cNvSpPr>
          <p:nvPr>
            <p:ph type="dt" sz="half" idx="10"/>
          </p:nvPr>
        </p:nvSpPr>
        <p:spPr/>
        <p:txBody>
          <a:bodyPr/>
          <a:lstStyle/>
          <a:p>
            <a:fld id="{B7AE9C44-9DAE-47EA-BF7B-527501938C3F}" type="datetimeFigureOut">
              <a:rPr lang="en-US" smtClean="0"/>
              <a:t>2/25/2019</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25369775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endParaRPr lang="en-US"/>
          </a:p>
        </p:txBody>
      </p:sp>
      <p:sp>
        <p:nvSpPr>
          <p:cNvPr id="3" name="Pladsholder til tekst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da-DK"/>
              <a:t>Klik for at redigere i master</a:t>
            </a:r>
          </a:p>
        </p:txBody>
      </p:sp>
      <p:sp>
        <p:nvSpPr>
          <p:cNvPr id="4" name="Pladsholder til indhold 3"/>
          <p:cNvSpPr>
            <a:spLocks noGrp="1"/>
          </p:cNvSpPr>
          <p:nvPr>
            <p:ph sz="half" idx="2"/>
          </p:nvPr>
        </p:nvSpPr>
        <p:spPr>
          <a:xfrm>
            <a:off x="839789" y="2505076"/>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tekst 4"/>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da-DK"/>
              <a:t>Klik for at redigere i master</a:t>
            </a:r>
          </a:p>
        </p:txBody>
      </p:sp>
      <p:sp>
        <p:nvSpPr>
          <p:cNvPr id="6" name="Pladsholder til indhold 5"/>
          <p:cNvSpPr>
            <a:spLocks noGrp="1"/>
          </p:cNvSpPr>
          <p:nvPr>
            <p:ph sz="quarter" idx="4"/>
          </p:nvPr>
        </p:nvSpPr>
        <p:spPr>
          <a:xfrm>
            <a:off x="6172201" y="2505076"/>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Pladsholder til dato 6"/>
          <p:cNvSpPr>
            <a:spLocks noGrp="1"/>
          </p:cNvSpPr>
          <p:nvPr>
            <p:ph type="dt" sz="half" idx="10"/>
          </p:nvPr>
        </p:nvSpPr>
        <p:spPr/>
        <p:txBody>
          <a:bodyPr/>
          <a:lstStyle/>
          <a:p>
            <a:fld id="{B7AE9C44-9DAE-47EA-BF7B-527501938C3F}" type="datetimeFigureOut">
              <a:rPr lang="en-US" smtClean="0"/>
              <a:t>2/25/2019</a:t>
            </a:fld>
            <a:endParaRPr lang="en-US"/>
          </a:p>
        </p:txBody>
      </p:sp>
      <p:sp>
        <p:nvSpPr>
          <p:cNvPr id="8" name="Pladsholder til sidefod 7"/>
          <p:cNvSpPr>
            <a:spLocks noGrp="1"/>
          </p:cNvSpPr>
          <p:nvPr>
            <p:ph type="ftr" sz="quarter" idx="11"/>
          </p:nvPr>
        </p:nvSpPr>
        <p:spPr/>
        <p:txBody>
          <a:bodyPr/>
          <a:lstStyle/>
          <a:p>
            <a:endParaRPr lang="en-US"/>
          </a:p>
        </p:txBody>
      </p:sp>
      <p:sp>
        <p:nvSpPr>
          <p:cNvPr id="9" name="Pladsholder til slidenummer 8"/>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37982721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dato 2"/>
          <p:cNvSpPr>
            <a:spLocks noGrp="1"/>
          </p:cNvSpPr>
          <p:nvPr>
            <p:ph type="dt" sz="half" idx="10"/>
          </p:nvPr>
        </p:nvSpPr>
        <p:spPr/>
        <p:txBody>
          <a:bodyPr/>
          <a:lstStyle/>
          <a:p>
            <a:fld id="{B7AE9C44-9DAE-47EA-BF7B-527501938C3F}" type="datetimeFigureOut">
              <a:rPr lang="en-US" smtClean="0"/>
              <a:t>2/25/2019</a:t>
            </a:fld>
            <a:endParaRPr lang="en-US"/>
          </a:p>
        </p:txBody>
      </p:sp>
      <p:sp>
        <p:nvSpPr>
          <p:cNvPr id="4" name="Pladsholder til sidefod 3"/>
          <p:cNvSpPr>
            <a:spLocks noGrp="1"/>
          </p:cNvSpPr>
          <p:nvPr>
            <p:ph type="ftr" sz="quarter" idx="11"/>
          </p:nvPr>
        </p:nvSpPr>
        <p:spPr/>
        <p:txBody>
          <a:bodyPr/>
          <a:lstStyle/>
          <a:p>
            <a:endParaRPr lang="en-US"/>
          </a:p>
        </p:txBody>
      </p:sp>
      <p:sp>
        <p:nvSpPr>
          <p:cNvPr id="5" name="Pladsholder til slidenummer 4"/>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326750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4_Titel og indho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24C085C-62C8-41F2-ADBB-7D30B7ADF210}"/>
              </a:ext>
            </a:extLst>
          </p:cNvPr>
          <p:cNvPicPr>
            <a:picLocks noChangeAspect="1"/>
          </p:cNvPicPr>
          <p:nvPr/>
        </p:nvPicPr>
        <p:blipFill>
          <a:blip r:embed="rId2"/>
          <a:stretch>
            <a:fillRect/>
          </a:stretch>
        </p:blipFill>
        <p:spPr>
          <a:xfrm>
            <a:off x="6448343" y="1"/>
            <a:ext cx="10160956" cy="6858000"/>
          </a:xfrm>
          <a:prstGeom prst="rect">
            <a:avLst/>
          </a:prstGeom>
        </p:spPr>
      </p:pic>
      <p:pic>
        <p:nvPicPr>
          <p:cNvPr id="11" name="Billede 10">
            <a:extLst>
              <a:ext uri="{FF2B5EF4-FFF2-40B4-BE49-F238E27FC236}">
                <a16:creationId xmlns:a16="http://schemas.microsoft.com/office/drawing/2014/main" id="{9CE7B058-4BCB-49A0-A4E1-C11302046CC5}"/>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7789308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7AE9C44-9DAE-47EA-BF7B-527501938C3F}" type="datetimeFigureOut">
              <a:rPr lang="en-US" smtClean="0"/>
              <a:t>2/25/2019</a:t>
            </a:fld>
            <a:endParaRPr lang="en-US"/>
          </a:p>
        </p:txBody>
      </p:sp>
      <p:sp>
        <p:nvSpPr>
          <p:cNvPr id="3" name="Pladsholder til sidefod 2"/>
          <p:cNvSpPr>
            <a:spLocks noGrp="1"/>
          </p:cNvSpPr>
          <p:nvPr>
            <p:ph type="ftr" sz="quarter" idx="11"/>
          </p:nvPr>
        </p:nvSpPr>
        <p:spPr/>
        <p:txBody>
          <a:bodyPr/>
          <a:lstStyle/>
          <a:p>
            <a:endParaRPr lang="en-US"/>
          </a:p>
        </p:txBody>
      </p:sp>
      <p:sp>
        <p:nvSpPr>
          <p:cNvPr id="4" name="Pladsholder til slidenummer 3"/>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16569107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2880"/>
            </a:lvl1pPr>
          </a:lstStyle>
          <a:p>
            <a:r>
              <a:rPr lang="da-DK"/>
              <a:t>Klik for at redigere i master</a:t>
            </a:r>
            <a:endParaRPr lang="en-US"/>
          </a:p>
        </p:txBody>
      </p:sp>
      <p:sp>
        <p:nvSpPr>
          <p:cNvPr id="3" name="Pladsholder til indhold 2"/>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2/25/2019</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2766770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2880"/>
            </a:lvl1pPr>
          </a:lstStyle>
          <a:p>
            <a:r>
              <a:rPr lang="da-DK"/>
              <a:t>Klik for at redigere i master</a:t>
            </a:r>
            <a:endParaRPr lang="en-US"/>
          </a:p>
        </p:txBody>
      </p:sp>
      <p:sp>
        <p:nvSpPr>
          <p:cNvPr id="3" name="Pladsholder til billede 2"/>
          <p:cNvSpPr>
            <a:spLocks noGrp="1"/>
          </p:cNvSpPr>
          <p:nvPr>
            <p:ph type="pic" idx="1"/>
          </p:nvPr>
        </p:nvSpPr>
        <p:spPr>
          <a:xfrm>
            <a:off x="5183188" y="987426"/>
            <a:ext cx="6172200" cy="4873625"/>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en-US"/>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B7AE9C44-9DAE-47EA-BF7B-527501938C3F}" type="datetimeFigureOut">
              <a:rPr lang="en-US" smtClean="0"/>
              <a:t>2/25/2019</a:t>
            </a:fld>
            <a:endParaRPr lang="en-US"/>
          </a:p>
        </p:txBody>
      </p:sp>
      <p:sp>
        <p:nvSpPr>
          <p:cNvPr id="6" name="Pladsholder til sidefod 5"/>
          <p:cNvSpPr>
            <a:spLocks noGrp="1"/>
          </p:cNvSpPr>
          <p:nvPr>
            <p:ph type="ftr" sz="quarter" idx="11"/>
          </p:nvPr>
        </p:nvSpPr>
        <p:spPr/>
        <p:txBody>
          <a:bodyPr/>
          <a:lstStyle/>
          <a:p>
            <a:endParaRPr lang="en-US"/>
          </a:p>
        </p:txBody>
      </p:sp>
      <p:sp>
        <p:nvSpPr>
          <p:cNvPr id="7" name="Pladsholder til slidenummer 6"/>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17852280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2/25/2019</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19127709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1" y="365125"/>
            <a:ext cx="2628900" cy="5811838"/>
          </a:xfrm>
        </p:spPr>
        <p:txBody>
          <a:bodyPr vert="eaVert"/>
          <a:lstStyle/>
          <a:p>
            <a:r>
              <a:rPr lang="da-DK"/>
              <a:t>Klik for at redigere i master</a:t>
            </a:r>
            <a:endParaRPr lang="en-US"/>
          </a:p>
        </p:txBody>
      </p:sp>
      <p:sp>
        <p:nvSpPr>
          <p:cNvPr id="3" name="Pladsholder til lodret titel 2"/>
          <p:cNvSpPr>
            <a:spLocks noGrp="1"/>
          </p:cNvSpPr>
          <p:nvPr>
            <p:ph type="body" orient="vert" idx="1"/>
          </p:nvPr>
        </p:nvSpPr>
        <p:spPr>
          <a:xfrm>
            <a:off x="838201"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10"/>
          </p:nvPr>
        </p:nvSpPr>
        <p:spPr/>
        <p:txBody>
          <a:bodyPr/>
          <a:lstStyle/>
          <a:p>
            <a:fld id="{B7AE9C44-9DAE-47EA-BF7B-527501938C3F}" type="datetimeFigureOut">
              <a:rPr lang="en-US" smtClean="0"/>
              <a:t>2/25/2019</a:t>
            </a:fld>
            <a:endParaRPr lang="en-US"/>
          </a:p>
        </p:txBody>
      </p:sp>
      <p:sp>
        <p:nvSpPr>
          <p:cNvPr id="5" name="Pladsholder til sidefod 4"/>
          <p:cNvSpPr>
            <a:spLocks noGrp="1"/>
          </p:cNvSpPr>
          <p:nvPr>
            <p:ph type="ftr" sz="quarter" idx="11"/>
          </p:nvPr>
        </p:nvSpPr>
        <p:spPr/>
        <p:txBody>
          <a:bodyPr/>
          <a:lstStyle/>
          <a:p>
            <a:endParaRPr lang="en-US"/>
          </a:p>
        </p:txBody>
      </p:sp>
      <p:sp>
        <p:nvSpPr>
          <p:cNvPr id="6" name="Pladsholder til slidenummer 5"/>
          <p:cNvSpPr>
            <a:spLocks noGrp="1"/>
          </p:cNvSpPr>
          <p:nvPr>
            <p:ph type="sldNum" sz="quarter" idx="12"/>
          </p:nvPr>
        </p:nvSpPr>
        <p:spPr/>
        <p:txBody>
          <a:bodyPr/>
          <a:lstStyle/>
          <a:p>
            <a:fld id="{0D0FC2E3-A69C-4D5E-9D0D-9F10D106B08F}" type="slidenum">
              <a:rPr lang="en-US" smtClean="0"/>
              <a:t>‹nr.›</a:t>
            </a:fld>
            <a:endParaRPr lang="en-US"/>
          </a:p>
        </p:txBody>
      </p:sp>
    </p:spTree>
    <p:extLst>
      <p:ext uri="{BB962C8B-B14F-4D97-AF65-F5344CB8AC3E}">
        <p14:creationId xmlns:p14="http://schemas.microsoft.com/office/powerpoint/2010/main" val="18995072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10515600"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9"/>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1"/>
            <a:ext cx="7137400" cy="312965"/>
          </a:xfrm>
        </p:spPr>
        <p:txBody>
          <a:bodyPr>
            <a:normAutofit/>
          </a:bodyPr>
          <a:lstStyle>
            <a:lvl1pPr>
              <a:defRPr sz="1296" b="1" spc="324">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10515316" cy="3480436"/>
          </a:xfrm>
        </p:spPr>
        <p:txBody>
          <a:bodyPr/>
          <a:lstStyle/>
          <a:p>
            <a:pPr lvl="0"/>
            <a:r>
              <a:rPr lang="da-DK"/>
              <a:t>Indhold og punktopstilling</a:t>
            </a:r>
          </a:p>
          <a:p>
            <a:pPr lvl="1"/>
            <a:r>
              <a:rPr lang="da-DK"/>
              <a:t>Andet niveau</a:t>
            </a:r>
          </a:p>
          <a:p>
            <a:pPr lvl="2"/>
            <a:r>
              <a:rPr lang="da-DK"/>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userDrawn="1"/>
        </p:nvPicPr>
        <p:blipFill>
          <a:blip r:embed="rId2"/>
          <a:stretch>
            <a:fillRect/>
          </a:stretch>
        </p:blipFill>
        <p:spPr>
          <a:xfrm>
            <a:off x="820985" y="6237716"/>
            <a:ext cx="832679" cy="301199"/>
          </a:xfrm>
          <a:prstGeom prst="rect">
            <a:avLst/>
          </a:prstGeom>
        </p:spPr>
      </p:pic>
    </p:spTree>
    <p:extLst>
      <p:ext uri="{BB962C8B-B14F-4D97-AF65-F5344CB8AC3E}">
        <p14:creationId xmlns:p14="http://schemas.microsoft.com/office/powerpoint/2010/main" val="72794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5_Titel og indho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1AD65F9-14F5-432D-98A3-0D28E1FC9565}"/>
              </a:ext>
            </a:extLst>
          </p:cNvPr>
          <p:cNvPicPr>
            <a:picLocks noChangeAspect="1"/>
          </p:cNvPicPr>
          <p:nvPr/>
        </p:nvPicPr>
        <p:blipFill>
          <a:blip r:embed="rId2"/>
          <a:stretch>
            <a:fillRect/>
          </a:stretch>
        </p:blipFill>
        <p:spPr>
          <a:xfrm>
            <a:off x="5656878" y="1"/>
            <a:ext cx="11427711" cy="6857998"/>
          </a:xfrm>
          <a:prstGeom prst="rect">
            <a:avLst/>
          </a:prstGeom>
        </p:spPr>
      </p:pic>
      <p:pic>
        <p:nvPicPr>
          <p:cNvPr id="11" name="Billede 10">
            <a:extLst>
              <a:ext uri="{FF2B5EF4-FFF2-40B4-BE49-F238E27FC236}">
                <a16:creationId xmlns:a16="http://schemas.microsoft.com/office/drawing/2014/main" id="{4C62ECFB-77F1-41D3-95BB-B1C25E3B39B5}"/>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4090861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6_Titel og indho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9F93209-7709-4C8F-B5B0-974D05873990}"/>
              </a:ext>
            </a:extLst>
          </p:cNvPr>
          <p:cNvPicPr>
            <a:picLocks noChangeAspect="1"/>
          </p:cNvPicPr>
          <p:nvPr/>
        </p:nvPicPr>
        <p:blipFill>
          <a:blip r:embed="rId2"/>
          <a:stretch>
            <a:fillRect/>
          </a:stretch>
        </p:blipFill>
        <p:spPr>
          <a:xfrm>
            <a:off x="5543748" y="0"/>
            <a:ext cx="11432305" cy="6858000"/>
          </a:xfrm>
          <a:prstGeom prst="rect">
            <a:avLst/>
          </a:prstGeom>
        </p:spPr>
      </p:pic>
      <p:pic>
        <p:nvPicPr>
          <p:cNvPr id="11" name="Billede 10">
            <a:extLst>
              <a:ext uri="{FF2B5EF4-FFF2-40B4-BE49-F238E27FC236}">
                <a16:creationId xmlns:a16="http://schemas.microsoft.com/office/drawing/2014/main" id="{4C62ECFB-77F1-41D3-95BB-B1C25E3B39B5}"/>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dirty="0"/>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dirty="0"/>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dirty="0"/>
              <a:t>Indhold og punktopstilling</a:t>
            </a:r>
          </a:p>
          <a:p>
            <a:pPr lvl="1"/>
            <a:r>
              <a:rPr lang="da-DK" dirty="0"/>
              <a:t>Andet niveau</a:t>
            </a:r>
          </a:p>
          <a:p>
            <a:pPr lvl="2"/>
            <a:r>
              <a:rPr lang="da-DK" dirty="0"/>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548496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theme" Target="../theme/theme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4.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0983" y="1224916"/>
            <a:ext cx="10515600" cy="725028"/>
          </a:xfrm>
          <a:prstGeom prst="rect">
            <a:avLst/>
          </a:prstGeom>
        </p:spPr>
        <p:txBody>
          <a:bodyPr vert="horz" lIns="0" tIns="0" rIns="0" bIns="0" rtlCol="0" anchor="t" anchorCtr="0">
            <a:normAutofit/>
          </a:bodyPr>
          <a:lstStyle/>
          <a:p>
            <a:r>
              <a:rPr lang="da-DK" dirty="0"/>
              <a:t>Klik for at redigere i master</a:t>
            </a:r>
            <a:endParaRPr lang="en-US" dirty="0"/>
          </a:p>
        </p:txBody>
      </p:sp>
      <p:sp>
        <p:nvSpPr>
          <p:cNvPr id="3" name="Text Placeholder 2"/>
          <p:cNvSpPr>
            <a:spLocks noGrp="1"/>
          </p:cNvSpPr>
          <p:nvPr>
            <p:ph type="body" idx="1"/>
          </p:nvPr>
        </p:nvSpPr>
        <p:spPr>
          <a:xfrm>
            <a:off x="820983" y="1999819"/>
            <a:ext cx="10515600" cy="3810403"/>
          </a:xfrm>
          <a:prstGeom prst="rect">
            <a:avLst/>
          </a:prstGeom>
        </p:spPr>
        <p:txBody>
          <a:bodyPr vert="horz" lIns="0" tIns="0" rIns="0" bIns="0" rtlCol="0" anchor="t" anchorCtr="0">
            <a:normAutofit/>
          </a:bodyPr>
          <a:lstStyle/>
          <a:p>
            <a:pPr lvl="0"/>
            <a:r>
              <a:rPr lang="da-DK" dirty="0"/>
              <a:t>Rediger typografien i masterens</a:t>
            </a:r>
          </a:p>
          <a:p>
            <a:pPr lvl="1"/>
            <a:r>
              <a:rPr lang="da-DK" dirty="0"/>
              <a:t>Andet niveau</a:t>
            </a:r>
          </a:p>
          <a:p>
            <a:pPr lvl="2"/>
            <a:r>
              <a:rPr lang="da-DK" dirty="0"/>
              <a:t>Tredje niveau</a:t>
            </a:r>
          </a:p>
        </p:txBody>
      </p:sp>
      <p:sp>
        <p:nvSpPr>
          <p:cNvPr id="5" name="Footer Placeholder 4"/>
          <p:cNvSpPr>
            <a:spLocks noGrp="1"/>
          </p:cNvSpPr>
          <p:nvPr>
            <p:ph type="ftr" sz="quarter" idx="3"/>
          </p:nvPr>
        </p:nvSpPr>
        <p:spPr>
          <a:xfrm>
            <a:off x="2032660" y="6428078"/>
            <a:ext cx="3897085" cy="365125"/>
          </a:xfrm>
          <a:prstGeom prst="rect">
            <a:avLst/>
          </a:prstGeom>
        </p:spPr>
        <p:txBody>
          <a:bodyPr vert="horz" lIns="0" tIns="0" rIns="0" bIns="0" rtlCol="0" anchor="t" anchorCtr="0"/>
          <a:lstStyle>
            <a:lvl1pPr algn="l">
              <a:defRPr sz="840">
                <a:solidFill>
                  <a:schemeClr val="tx1">
                    <a:tint val="75000"/>
                  </a:schemeClr>
                </a:solidFill>
                <a:latin typeface="Calibri" panose="020F0502020204030204" pitchFamily="34" charset="0"/>
                <a:cs typeface="Calibri" panose="020F0502020204030204" pitchFamily="34" charset="0"/>
              </a:defRPr>
            </a:lvl1pPr>
          </a:lstStyle>
          <a:p>
            <a:endParaRPr lang="da-DK"/>
          </a:p>
        </p:txBody>
      </p:sp>
    </p:spTree>
    <p:extLst>
      <p:ext uri="{BB962C8B-B14F-4D97-AF65-F5344CB8AC3E}">
        <p14:creationId xmlns:p14="http://schemas.microsoft.com/office/powerpoint/2010/main" val="1540826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822960" rtl="0" eaLnBrk="1" latinLnBrk="0" hangingPunct="1">
        <a:lnSpc>
          <a:spcPct val="90000"/>
        </a:lnSpc>
        <a:spcBef>
          <a:spcPct val="0"/>
        </a:spcBef>
        <a:buNone/>
        <a:defRPr sz="288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0983" y="1224916"/>
            <a:ext cx="10515600" cy="725028"/>
          </a:xfrm>
          <a:prstGeom prst="rect">
            <a:avLst/>
          </a:prstGeom>
        </p:spPr>
        <p:txBody>
          <a:bodyPr vert="horz" lIns="0" tIns="0" rIns="0" bIns="0" rtlCol="0" anchor="t" anchorCtr="0">
            <a:normAutofit/>
          </a:bodyPr>
          <a:lstStyle/>
          <a:p>
            <a:r>
              <a:rPr lang="da-DK" dirty="0"/>
              <a:t>Klik for at redigere i master</a:t>
            </a:r>
            <a:endParaRPr lang="en-US" dirty="0"/>
          </a:p>
        </p:txBody>
      </p:sp>
      <p:sp>
        <p:nvSpPr>
          <p:cNvPr id="3" name="Text Placeholder 2"/>
          <p:cNvSpPr>
            <a:spLocks noGrp="1"/>
          </p:cNvSpPr>
          <p:nvPr>
            <p:ph type="body" idx="1"/>
          </p:nvPr>
        </p:nvSpPr>
        <p:spPr>
          <a:xfrm>
            <a:off x="820983" y="1999819"/>
            <a:ext cx="10515600" cy="3810403"/>
          </a:xfrm>
          <a:prstGeom prst="rect">
            <a:avLst/>
          </a:prstGeom>
        </p:spPr>
        <p:txBody>
          <a:bodyPr vert="horz" lIns="0" tIns="0" rIns="0" bIns="0" rtlCol="0" anchor="t" anchorCtr="0">
            <a:normAutofit/>
          </a:bodyPr>
          <a:lstStyle/>
          <a:p>
            <a:pPr lvl="0"/>
            <a:r>
              <a:rPr lang="da-DK" dirty="0"/>
              <a:t>Rediger typografien i masterens</a:t>
            </a:r>
          </a:p>
          <a:p>
            <a:pPr lvl="1"/>
            <a:r>
              <a:rPr lang="da-DK" dirty="0"/>
              <a:t>Andet niveau</a:t>
            </a:r>
          </a:p>
          <a:p>
            <a:pPr lvl="2"/>
            <a:r>
              <a:rPr lang="da-DK" dirty="0"/>
              <a:t>Tredje niveau</a:t>
            </a:r>
          </a:p>
        </p:txBody>
      </p:sp>
      <p:sp>
        <p:nvSpPr>
          <p:cNvPr id="5" name="Footer Placeholder 4"/>
          <p:cNvSpPr>
            <a:spLocks noGrp="1"/>
          </p:cNvSpPr>
          <p:nvPr>
            <p:ph type="ftr" sz="quarter" idx="3"/>
          </p:nvPr>
        </p:nvSpPr>
        <p:spPr>
          <a:xfrm>
            <a:off x="2032660" y="6428078"/>
            <a:ext cx="3897085" cy="365125"/>
          </a:xfrm>
          <a:prstGeom prst="rect">
            <a:avLst/>
          </a:prstGeom>
        </p:spPr>
        <p:txBody>
          <a:bodyPr vert="horz" lIns="0" tIns="0" rIns="0" bIns="0" rtlCol="0" anchor="t" anchorCtr="0"/>
          <a:lstStyle>
            <a:lvl1pPr algn="l">
              <a:defRPr sz="840">
                <a:solidFill>
                  <a:schemeClr val="tx1">
                    <a:tint val="75000"/>
                  </a:schemeClr>
                </a:solidFill>
                <a:latin typeface="Calibri" panose="020F0502020204030204" pitchFamily="34" charset="0"/>
                <a:cs typeface="Calibri" panose="020F0502020204030204" pitchFamily="34" charset="0"/>
              </a:defRPr>
            </a:lvl1pPr>
          </a:lstStyle>
          <a:p>
            <a:endParaRPr lang="da-DK" dirty="0"/>
          </a:p>
        </p:txBody>
      </p:sp>
    </p:spTree>
    <p:extLst>
      <p:ext uri="{BB962C8B-B14F-4D97-AF65-F5344CB8AC3E}">
        <p14:creationId xmlns:p14="http://schemas.microsoft.com/office/powerpoint/2010/main" val="304970033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p:txStyles>
    <p:titleStyle>
      <a:lvl1pPr algn="l" defTabSz="822960" rtl="0" eaLnBrk="1" latinLnBrk="0" hangingPunct="1">
        <a:lnSpc>
          <a:spcPct val="90000"/>
        </a:lnSpc>
        <a:spcBef>
          <a:spcPct val="0"/>
        </a:spcBef>
        <a:buNone/>
        <a:defRPr sz="288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0983" y="1224916"/>
            <a:ext cx="10515600" cy="725028"/>
          </a:xfrm>
          <a:prstGeom prst="rect">
            <a:avLst/>
          </a:prstGeom>
        </p:spPr>
        <p:txBody>
          <a:bodyPr vert="horz" lIns="0" tIns="0" rIns="0" bIns="0" rtlCol="0" anchor="t" anchorCtr="0">
            <a:normAutofit/>
          </a:bodyPr>
          <a:lstStyle/>
          <a:p>
            <a:r>
              <a:rPr lang="da-DK" dirty="0"/>
              <a:t>Klik for at redigere i master</a:t>
            </a:r>
            <a:endParaRPr lang="en-US" dirty="0"/>
          </a:p>
        </p:txBody>
      </p:sp>
      <p:sp>
        <p:nvSpPr>
          <p:cNvPr id="3" name="Text Placeholder 2"/>
          <p:cNvSpPr>
            <a:spLocks noGrp="1"/>
          </p:cNvSpPr>
          <p:nvPr>
            <p:ph type="body" idx="1"/>
          </p:nvPr>
        </p:nvSpPr>
        <p:spPr>
          <a:xfrm>
            <a:off x="820983" y="1999819"/>
            <a:ext cx="10515600" cy="3810403"/>
          </a:xfrm>
          <a:prstGeom prst="rect">
            <a:avLst/>
          </a:prstGeom>
        </p:spPr>
        <p:txBody>
          <a:bodyPr vert="horz" lIns="0" tIns="0" rIns="0" bIns="0" rtlCol="0" anchor="t" anchorCtr="0">
            <a:normAutofit/>
          </a:bodyPr>
          <a:lstStyle/>
          <a:p>
            <a:pPr lvl="0"/>
            <a:r>
              <a:rPr lang="da-DK" dirty="0"/>
              <a:t>Rediger typografien i masterens</a:t>
            </a:r>
          </a:p>
          <a:p>
            <a:pPr lvl="1"/>
            <a:r>
              <a:rPr lang="da-DK" dirty="0"/>
              <a:t>Andet niveau</a:t>
            </a:r>
          </a:p>
          <a:p>
            <a:pPr lvl="2"/>
            <a:r>
              <a:rPr lang="da-DK" dirty="0"/>
              <a:t>Tredje niveau</a:t>
            </a:r>
          </a:p>
        </p:txBody>
      </p:sp>
      <p:sp>
        <p:nvSpPr>
          <p:cNvPr id="5" name="Footer Placeholder 4"/>
          <p:cNvSpPr>
            <a:spLocks noGrp="1"/>
          </p:cNvSpPr>
          <p:nvPr>
            <p:ph type="ftr" sz="quarter" idx="3"/>
          </p:nvPr>
        </p:nvSpPr>
        <p:spPr>
          <a:xfrm>
            <a:off x="2032660" y="6428078"/>
            <a:ext cx="3897085" cy="365125"/>
          </a:xfrm>
          <a:prstGeom prst="rect">
            <a:avLst/>
          </a:prstGeom>
        </p:spPr>
        <p:txBody>
          <a:bodyPr vert="horz" lIns="0" tIns="0" rIns="0" bIns="0" rtlCol="0" anchor="t" anchorCtr="0"/>
          <a:lstStyle>
            <a:lvl1pPr algn="l">
              <a:defRPr sz="840">
                <a:solidFill>
                  <a:schemeClr val="tx1">
                    <a:tint val="75000"/>
                  </a:schemeClr>
                </a:solidFill>
                <a:latin typeface="Calibri" panose="020F0502020204030204" pitchFamily="34" charset="0"/>
                <a:cs typeface="Calibri" panose="020F0502020204030204" pitchFamily="34" charset="0"/>
              </a:defRPr>
            </a:lvl1pPr>
          </a:lstStyle>
          <a:p>
            <a:endParaRPr lang="da-DK" dirty="0"/>
          </a:p>
        </p:txBody>
      </p:sp>
    </p:spTree>
    <p:extLst>
      <p:ext uri="{BB962C8B-B14F-4D97-AF65-F5344CB8AC3E}">
        <p14:creationId xmlns:p14="http://schemas.microsoft.com/office/powerpoint/2010/main" val="113145809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Lst>
  <p:txStyles>
    <p:titleStyle>
      <a:lvl1pPr algn="l" defTabSz="822960" rtl="0" eaLnBrk="1" latinLnBrk="0" hangingPunct="1">
        <a:lnSpc>
          <a:spcPct val="90000"/>
        </a:lnSpc>
        <a:spcBef>
          <a:spcPct val="0"/>
        </a:spcBef>
        <a:buNone/>
        <a:defRPr sz="288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endParaRPr lang="en-US"/>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fld id="{B7AE9C44-9DAE-47EA-BF7B-527501938C3F}" type="datetimeFigureOut">
              <a:rPr lang="en-US" smtClean="0"/>
              <a:t>2/25/2019</a:t>
            </a:fld>
            <a:endParaRPr lang="en-US"/>
          </a:p>
        </p:txBody>
      </p:sp>
      <p:sp>
        <p:nvSpPr>
          <p:cNvPr id="5" name="Pladsholder til sidefod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p>
        </p:txBody>
      </p:sp>
      <p:sp>
        <p:nvSpPr>
          <p:cNvPr id="6" name="Pladsholder til slidenumm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fld id="{0D0FC2E3-A69C-4D5E-9D0D-9F10D106B08F}" type="slidenum">
              <a:rPr lang="en-US" smtClean="0"/>
              <a:t>‹nr.›</a:t>
            </a:fld>
            <a:endParaRPr lang="en-US"/>
          </a:p>
        </p:txBody>
      </p:sp>
    </p:spTree>
    <p:extLst>
      <p:ext uri="{BB962C8B-B14F-4D97-AF65-F5344CB8AC3E}">
        <p14:creationId xmlns:p14="http://schemas.microsoft.com/office/powerpoint/2010/main" val="26807486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1.xml"/><Relationship Id="rId7" Type="http://schemas.openxmlformats.org/officeDocument/2006/relationships/image" Target="../media/image36.sv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notesSlide" Target="../notesSlides/notesSlide13.xml"/><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2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24.xml"/></Relationships>
</file>

<file path=ppt/slides/_rels/slide19.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vmlDrawing" Target="../drawings/vmlDrawing5.vml"/><Relationship Id="rId6" Type="http://schemas.openxmlformats.org/officeDocument/2006/relationships/image" Target="../media/image19.emf"/><Relationship Id="rId5" Type="http://schemas.openxmlformats.org/officeDocument/2006/relationships/oleObject" Target="../embeddings/oleObject5.bin"/><Relationship Id="rId4"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9.emf"/><Relationship Id="rId2" Type="http://schemas.openxmlformats.org/officeDocument/2006/relationships/tags" Target="../tags/tag27.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18.xml"/><Relationship Id="rId4"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tags" Target="../tags/tag30.xml"/><Relationship Id="rId7" Type="http://schemas.openxmlformats.org/officeDocument/2006/relationships/oleObject" Target="../embeddings/oleObject7.bin"/><Relationship Id="rId2" Type="http://schemas.openxmlformats.org/officeDocument/2006/relationships/tags" Target="../tags/tag29.xml"/><Relationship Id="rId1" Type="http://schemas.openxmlformats.org/officeDocument/2006/relationships/vmlDrawing" Target="../drawings/vmlDrawing7.vml"/><Relationship Id="rId6" Type="http://schemas.openxmlformats.org/officeDocument/2006/relationships/notesSlide" Target="../notesSlides/notesSlide19.xml"/><Relationship Id="rId5" Type="http://schemas.openxmlformats.org/officeDocument/2006/relationships/slideLayout" Target="../slideLayouts/slideLayout25.xml"/><Relationship Id="rId4" Type="http://schemas.openxmlformats.org/officeDocument/2006/relationships/tags" Target="../tags/tag31.xml"/><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33.xml"/><Relationship Id="rId7" Type="http://schemas.openxmlformats.org/officeDocument/2006/relationships/image" Target="../media/image19.emf"/><Relationship Id="rId2" Type="http://schemas.openxmlformats.org/officeDocument/2006/relationships/tags" Target="../tags/tag32.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notesSlide" Target="../notesSlides/notesSlide20.xml"/><Relationship Id="rId4"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tags" Target="../tags/tag35.xml"/><Relationship Id="rId7" Type="http://schemas.openxmlformats.org/officeDocument/2006/relationships/oleObject" Target="../embeddings/oleObject9.bin"/><Relationship Id="rId2" Type="http://schemas.openxmlformats.org/officeDocument/2006/relationships/tags" Target="../tags/tag34.xml"/><Relationship Id="rId1" Type="http://schemas.openxmlformats.org/officeDocument/2006/relationships/vmlDrawing" Target="../drawings/vmlDrawing9.vml"/><Relationship Id="rId6" Type="http://schemas.openxmlformats.org/officeDocument/2006/relationships/notesSlide" Target="../notesSlides/notesSlide21.xml"/><Relationship Id="rId5" Type="http://schemas.openxmlformats.org/officeDocument/2006/relationships/slideLayout" Target="../slideLayouts/slideLayout28.xml"/><Relationship Id="rId4" Type="http://schemas.openxmlformats.org/officeDocument/2006/relationships/tags" Target="../tags/tag36.xml"/></Relationships>
</file>

<file path=ppt/slides/_rels/slide2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tags" Target="../tags/tag38.xml"/><Relationship Id="rId7" Type="http://schemas.openxmlformats.org/officeDocument/2006/relationships/oleObject" Target="../embeddings/oleObject10.bin"/><Relationship Id="rId2" Type="http://schemas.openxmlformats.org/officeDocument/2006/relationships/tags" Target="../tags/tag37.xml"/><Relationship Id="rId1" Type="http://schemas.openxmlformats.org/officeDocument/2006/relationships/vmlDrawing" Target="../drawings/vmlDrawing10.vml"/><Relationship Id="rId6" Type="http://schemas.openxmlformats.org/officeDocument/2006/relationships/notesSlide" Target="../notesSlides/notesSlide22.xml"/><Relationship Id="rId5" Type="http://schemas.openxmlformats.org/officeDocument/2006/relationships/slideLayout" Target="../slideLayouts/slideLayout34.xml"/><Relationship Id="rId4" Type="http://schemas.openxmlformats.org/officeDocument/2006/relationships/tags" Target="../tags/tag3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4.xml"/><Relationship Id="rId1" Type="http://schemas.openxmlformats.org/officeDocument/2006/relationships/tags" Target="../tags/tag40.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tags" Target="../tags/tag41.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4.xml"/><Relationship Id="rId1" Type="http://schemas.openxmlformats.org/officeDocument/2006/relationships/tags" Target="../tags/tag4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image" Target="../media/image52.emf"/><Relationship Id="rId2" Type="http://schemas.openxmlformats.org/officeDocument/2006/relationships/tags" Target="../tags/tag43.xml"/><Relationship Id="rId1" Type="http://schemas.openxmlformats.org/officeDocument/2006/relationships/vmlDrawing" Target="../drawings/vmlDrawing11.vml"/><Relationship Id="rId6" Type="http://schemas.openxmlformats.org/officeDocument/2006/relationships/image" Target="../media/image19.emf"/><Relationship Id="rId5" Type="http://schemas.openxmlformats.org/officeDocument/2006/relationships/oleObject" Target="../embeddings/oleObject11.bin"/><Relationship Id="rId4"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8" Type="http://schemas.openxmlformats.org/officeDocument/2006/relationships/hyperlink" Target="http://conservationbytes.com/2011/04/" TargetMode="External"/><Relationship Id="rId3" Type="http://schemas.openxmlformats.org/officeDocument/2006/relationships/tags" Target="../tags/tag46.xml"/><Relationship Id="rId7" Type="http://schemas.openxmlformats.org/officeDocument/2006/relationships/image" Target="../media/image53.png"/><Relationship Id="rId2" Type="http://schemas.openxmlformats.org/officeDocument/2006/relationships/tags" Target="../tags/tag45.xml"/><Relationship Id="rId1" Type="http://schemas.openxmlformats.org/officeDocument/2006/relationships/vmlDrawing" Target="../drawings/vmlDrawing12.vml"/><Relationship Id="rId6" Type="http://schemas.openxmlformats.org/officeDocument/2006/relationships/image" Target="../media/image19.emf"/><Relationship Id="rId5" Type="http://schemas.openxmlformats.org/officeDocument/2006/relationships/oleObject" Target="../embeddings/oleObject12.bin"/><Relationship Id="rId4"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9.emf"/><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19.emf"/><Relationship Id="rId2" Type="http://schemas.openxmlformats.org/officeDocument/2006/relationships/tags" Target="../tags/tag47.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Layout" Target="../slideLayouts/slideLayout28.xml"/><Relationship Id="rId4" Type="http://schemas.openxmlformats.org/officeDocument/2006/relationships/tags" Target="../tags/tag49.xml"/></Relationships>
</file>

<file path=ppt/slides/_rels/slide31.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image" Target="../media/image54.emf"/><Relationship Id="rId2" Type="http://schemas.openxmlformats.org/officeDocument/2006/relationships/tags" Target="../tags/tag50.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Layout" Target="../slideLayouts/slideLayout33.xml"/><Relationship Id="rId4" Type="http://schemas.openxmlformats.org/officeDocument/2006/relationships/tags" Target="../tags/tag52.xml"/></Relationships>
</file>

<file path=ppt/slides/_rels/slide32.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54.emf"/><Relationship Id="rId2" Type="http://schemas.openxmlformats.org/officeDocument/2006/relationships/tags" Target="../tags/tag53.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slideLayout" Target="../slideLayouts/slideLayout31.xml"/><Relationship Id="rId4" Type="http://schemas.openxmlformats.org/officeDocument/2006/relationships/tags" Target="../tags/tag55.xml"/></Relationships>
</file>

<file path=ppt/slides/_rels/slide33.xml.rels><?xml version="1.0" encoding="UTF-8" standalone="yes"?>
<Relationships xmlns="http://schemas.openxmlformats.org/package/2006/relationships"><Relationship Id="rId3" Type="http://schemas.openxmlformats.org/officeDocument/2006/relationships/hyperlink" Target="mailto:skolebestyrelsenskolenavn@aula.dk" TargetMode="External"/><Relationship Id="rId2" Type="http://schemas.openxmlformats.org/officeDocument/2006/relationships/slideLayout" Target="../slideLayouts/slideLayout34.xml"/><Relationship Id="rId1" Type="http://schemas.openxmlformats.org/officeDocument/2006/relationships/tags" Target="../tags/tag5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5.xml"/><Relationship Id="rId1" Type="http://schemas.openxmlformats.org/officeDocument/2006/relationships/tags" Target="../tags/tag57.xml"/></Relationships>
</file>

<file path=ppt/slides/_rels/slide35.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19.emf"/><Relationship Id="rId2" Type="http://schemas.openxmlformats.org/officeDocument/2006/relationships/tags" Target="../tags/tag58.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slideLayout" Target="../slideLayouts/slideLayout34.xml"/><Relationship Id="rId4" Type="http://schemas.openxmlformats.org/officeDocument/2006/relationships/tags" Target="../tags/tag60.xml"/></Relationships>
</file>

<file path=ppt/slides/_rels/slide36.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image" Target="../media/image54.emf"/><Relationship Id="rId2" Type="http://schemas.openxmlformats.org/officeDocument/2006/relationships/tags" Target="../tags/tag61.xml"/><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slideLayout" Target="../slideLayouts/slideLayout34.xml"/><Relationship Id="rId4" Type="http://schemas.openxmlformats.org/officeDocument/2006/relationships/tags" Target="../tags/tag63.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64.xml"/></Relationships>
</file>

<file path=ppt/slides/_rels/slide38.xml.rels><?xml version="1.0" encoding="UTF-8" standalone="yes"?>
<Relationships xmlns="http://schemas.openxmlformats.org/package/2006/relationships"><Relationship Id="rId8" Type="http://schemas.openxmlformats.org/officeDocument/2006/relationships/hyperlink" Target="https://pixabay.com/de/paragraf-paragraph-recht-gericht-370928/" TargetMode="External"/><Relationship Id="rId3" Type="http://schemas.openxmlformats.org/officeDocument/2006/relationships/tags" Target="../tags/tag66.xml"/><Relationship Id="rId7" Type="http://schemas.openxmlformats.org/officeDocument/2006/relationships/image" Target="../media/image55.png"/><Relationship Id="rId2" Type="http://schemas.openxmlformats.org/officeDocument/2006/relationships/tags" Target="../tags/tag65.xml"/><Relationship Id="rId1" Type="http://schemas.openxmlformats.org/officeDocument/2006/relationships/vmlDrawing" Target="../drawings/vmlDrawing18.vml"/><Relationship Id="rId6" Type="http://schemas.openxmlformats.org/officeDocument/2006/relationships/image" Target="../media/image19.emf"/><Relationship Id="rId5" Type="http://schemas.openxmlformats.org/officeDocument/2006/relationships/oleObject" Target="../embeddings/oleObject18.bin"/><Relationship Id="rId4"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6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69.xml"/><Relationship Id="rId7" Type="http://schemas.openxmlformats.org/officeDocument/2006/relationships/image" Target="../media/image56.emf"/><Relationship Id="rId2" Type="http://schemas.openxmlformats.org/officeDocument/2006/relationships/tags" Target="../tags/tag68.xml"/><Relationship Id="rId1" Type="http://schemas.openxmlformats.org/officeDocument/2006/relationships/vmlDrawing" Target="../drawings/vmlDrawing19.vml"/><Relationship Id="rId6" Type="http://schemas.openxmlformats.org/officeDocument/2006/relationships/oleObject" Target="../embeddings/oleObject19.bin"/><Relationship Id="rId5" Type="http://schemas.openxmlformats.org/officeDocument/2006/relationships/notesSlide" Target="../notesSlides/notesSlide27.xml"/><Relationship Id="rId4"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tags" Target="../tags/tag71.xml"/><Relationship Id="rId7" Type="http://schemas.openxmlformats.org/officeDocument/2006/relationships/image" Target="../media/image56.emf"/><Relationship Id="rId12" Type="http://schemas.openxmlformats.org/officeDocument/2006/relationships/image" Target="../media/image61.svg"/><Relationship Id="rId2" Type="http://schemas.openxmlformats.org/officeDocument/2006/relationships/tags" Target="../tags/tag70.xml"/><Relationship Id="rId1" Type="http://schemas.openxmlformats.org/officeDocument/2006/relationships/vmlDrawing" Target="../drawings/vmlDrawing20.vml"/><Relationship Id="rId6" Type="http://schemas.openxmlformats.org/officeDocument/2006/relationships/oleObject" Target="../embeddings/oleObject20.bin"/><Relationship Id="rId11" Type="http://schemas.openxmlformats.org/officeDocument/2006/relationships/image" Target="../media/image60.png"/><Relationship Id="rId5" Type="http://schemas.openxmlformats.org/officeDocument/2006/relationships/notesSlide" Target="../notesSlides/notesSlide28.xml"/><Relationship Id="rId10" Type="http://schemas.openxmlformats.org/officeDocument/2006/relationships/image" Target="../media/image59.png"/><Relationship Id="rId4" Type="http://schemas.openxmlformats.org/officeDocument/2006/relationships/slideLayout" Target="../slideLayouts/slideLayout47.xml"/><Relationship Id="rId9" Type="http://schemas.openxmlformats.org/officeDocument/2006/relationships/image" Target="../media/image5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7.xml"/><Relationship Id="rId1" Type="http://schemas.openxmlformats.org/officeDocument/2006/relationships/tags" Target="../tags/tag7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18" Type="http://schemas.openxmlformats.org/officeDocument/2006/relationships/image" Target="../media/image74.png"/><Relationship Id="rId3" Type="http://schemas.openxmlformats.org/officeDocument/2006/relationships/tags" Target="../tags/tag74.xml"/><Relationship Id="rId21" Type="http://schemas.openxmlformats.org/officeDocument/2006/relationships/image" Target="../media/image77.svg"/><Relationship Id="rId7" Type="http://schemas.openxmlformats.org/officeDocument/2006/relationships/image" Target="../media/image56.emf"/><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tags" Target="../tags/tag73.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vmlDrawing" Target="../drawings/vmlDrawing21.vml"/><Relationship Id="rId6" Type="http://schemas.openxmlformats.org/officeDocument/2006/relationships/oleObject" Target="../embeddings/oleObject21.bin"/><Relationship Id="rId11" Type="http://schemas.openxmlformats.org/officeDocument/2006/relationships/image" Target="../media/image67.svg"/><Relationship Id="rId5" Type="http://schemas.openxmlformats.org/officeDocument/2006/relationships/notesSlide" Target="../notesSlides/notesSlide31.xml"/><Relationship Id="rId15" Type="http://schemas.openxmlformats.org/officeDocument/2006/relationships/image" Target="../media/image71.svg"/><Relationship Id="rId10" Type="http://schemas.openxmlformats.org/officeDocument/2006/relationships/image" Target="../media/image66.png"/><Relationship Id="rId19" Type="http://schemas.openxmlformats.org/officeDocument/2006/relationships/image" Target="../media/image75.svg"/><Relationship Id="rId4" Type="http://schemas.openxmlformats.org/officeDocument/2006/relationships/slideLayout" Target="../slideLayouts/slideLayout50.xml"/><Relationship Id="rId9" Type="http://schemas.openxmlformats.org/officeDocument/2006/relationships/image" Target="../media/image65.svg"/><Relationship Id="rId14" Type="http://schemas.openxmlformats.org/officeDocument/2006/relationships/image" Target="../media/image70.png"/></Relationships>
</file>

<file path=ppt/slides/_rels/slide46.xml.rels><?xml version="1.0" encoding="UTF-8" standalone="yes"?>
<Relationships xmlns="http://schemas.openxmlformats.org/package/2006/relationships"><Relationship Id="rId8" Type="http://schemas.openxmlformats.org/officeDocument/2006/relationships/image" Target="../media/image56.emf"/><Relationship Id="rId13" Type="http://schemas.openxmlformats.org/officeDocument/2006/relationships/image" Target="../media/image80.png"/><Relationship Id="rId3" Type="http://schemas.openxmlformats.org/officeDocument/2006/relationships/tags" Target="../tags/tag76.xml"/><Relationship Id="rId7" Type="http://schemas.openxmlformats.org/officeDocument/2006/relationships/oleObject" Target="../embeddings/oleObject22.bin"/><Relationship Id="rId12" Type="http://schemas.openxmlformats.org/officeDocument/2006/relationships/image" Target="../media/image79.svg"/><Relationship Id="rId2" Type="http://schemas.openxmlformats.org/officeDocument/2006/relationships/tags" Target="../tags/tag75.xml"/><Relationship Id="rId1" Type="http://schemas.openxmlformats.org/officeDocument/2006/relationships/vmlDrawing" Target="../drawings/vmlDrawing22.vml"/><Relationship Id="rId6" Type="http://schemas.openxmlformats.org/officeDocument/2006/relationships/notesSlide" Target="../notesSlides/notesSlide32.xml"/><Relationship Id="rId11" Type="http://schemas.openxmlformats.org/officeDocument/2006/relationships/image" Target="../media/image78.png"/><Relationship Id="rId5" Type="http://schemas.openxmlformats.org/officeDocument/2006/relationships/slideLayout" Target="../slideLayouts/slideLayout47.xml"/><Relationship Id="rId10" Type="http://schemas.openxmlformats.org/officeDocument/2006/relationships/image" Target="../media/image71.svg"/><Relationship Id="rId4" Type="http://schemas.openxmlformats.org/officeDocument/2006/relationships/tags" Target="../tags/tag77.xml"/><Relationship Id="rId9" Type="http://schemas.openxmlformats.org/officeDocument/2006/relationships/image" Target="../media/image70.png"/><Relationship Id="rId14" Type="http://schemas.openxmlformats.org/officeDocument/2006/relationships/image" Target="../media/image81.sv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81.svg"/><Relationship Id="rId2" Type="http://schemas.openxmlformats.org/officeDocument/2006/relationships/slideLayout" Target="../slideLayouts/slideLayout47.xml"/><Relationship Id="rId1" Type="http://schemas.openxmlformats.org/officeDocument/2006/relationships/tags" Target="../tags/tag78.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34.xml"/><Relationship Id="rId7" Type="http://schemas.openxmlformats.org/officeDocument/2006/relationships/image" Target="../media/image77.svg"/><Relationship Id="rId2" Type="http://schemas.openxmlformats.org/officeDocument/2006/relationships/slideLayout" Target="../slideLayouts/slideLayout47.xml"/><Relationship Id="rId1" Type="http://schemas.openxmlformats.org/officeDocument/2006/relationships/tags" Target="../tags/tag79.xml"/><Relationship Id="rId6" Type="http://schemas.openxmlformats.org/officeDocument/2006/relationships/image" Target="../media/image76.png"/><Relationship Id="rId5" Type="http://schemas.openxmlformats.org/officeDocument/2006/relationships/image" Target="../media/image71.svg"/><Relationship Id="rId10" Type="http://schemas.openxmlformats.org/officeDocument/2006/relationships/image" Target="../media/image84.png"/><Relationship Id="rId4" Type="http://schemas.openxmlformats.org/officeDocument/2006/relationships/image" Target="../media/image70.png"/><Relationship Id="rId9" Type="http://schemas.openxmlformats.org/officeDocument/2006/relationships/image" Target="../media/image83.svg"/></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90.png"/><Relationship Id="rId3" Type="http://schemas.openxmlformats.org/officeDocument/2006/relationships/notesSlide" Target="../notesSlides/notesSlide35.xml"/><Relationship Id="rId7" Type="http://schemas.openxmlformats.org/officeDocument/2006/relationships/image" Target="../media/image79.svg"/><Relationship Id="rId12" Type="http://schemas.openxmlformats.org/officeDocument/2006/relationships/image" Target="../media/image89.svg"/><Relationship Id="rId2" Type="http://schemas.openxmlformats.org/officeDocument/2006/relationships/slideLayout" Target="../slideLayouts/slideLayout47.xml"/><Relationship Id="rId1" Type="http://schemas.openxmlformats.org/officeDocument/2006/relationships/tags" Target="../tags/tag80.xml"/><Relationship Id="rId6" Type="http://schemas.openxmlformats.org/officeDocument/2006/relationships/image" Target="../media/image78.png"/><Relationship Id="rId11" Type="http://schemas.openxmlformats.org/officeDocument/2006/relationships/image" Target="../media/image88.png"/><Relationship Id="rId5" Type="http://schemas.openxmlformats.org/officeDocument/2006/relationships/image" Target="../media/image86.svg"/><Relationship Id="rId10" Type="http://schemas.openxmlformats.org/officeDocument/2006/relationships/image" Target="../media/image87.png"/><Relationship Id="rId4" Type="http://schemas.openxmlformats.org/officeDocument/2006/relationships/image" Target="../media/image85.png"/><Relationship Id="rId9" Type="http://schemas.openxmlformats.org/officeDocument/2006/relationships/image" Target="../media/image81.svg"/><Relationship Id="rId14" Type="http://schemas.openxmlformats.org/officeDocument/2006/relationships/image" Target="../media/image91.svg"/></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tags" Target="../tags/tag9.xml"/><Relationship Id="rId7" Type="http://schemas.openxmlformats.org/officeDocument/2006/relationships/oleObject" Target="../embeddings/oleObject3.bin"/><Relationship Id="rId2" Type="http://schemas.openxmlformats.org/officeDocument/2006/relationships/tags" Target="../tags/tag8.xml"/><Relationship Id="rId1" Type="http://schemas.openxmlformats.org/officeDocument/2006/relationships/vmlDrawing" Target="../drawings/vmlDrawing3.vml"/><Relationship Id="rId6" Type="http://schemas.openxmlformats.org/officeDocument/2006/relationships/image" Target="../media/image21.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36.xml"/><Relationship Id="rId7" Type="http://schemas.openxmlformats.org/officeDocument/2006/relationships/image" Target="../media/image94.png"/><Relationship Id="rId2" Type="http://schemas.openxmlformats.org/officeDocument/2006/relationships/slideLayout" Target="../slideLayouts/slideLayout47.xml"/><Relationship Id="rId1" Type="http://schemas.openxmlformats.org/officeDocument/2006/relationships/tags" Target="../tags/tag81.xml"/><Relationship Id="rId6" Type="http://schemas.openxmlformats.org/officeDocument/2006/relationships/image" Target="../media/image87.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6.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97.emf"/><Relationship Id="rId2" Type="http://schemas.openxmlformats.org/officeDocument/2006/relationships/tags" Target="../tags/tag82.xml"/><Relationship Id="rId1" Type="http://schemas.openxmlformats.org/officeDocument/2006/relationships/vmlDrawing" Target="../drawings/vmlDrawing23.vml"/><Relationship Id="rId6" Type="http://schemas.openxmlformats.org/officeDocument/2006/relationships/oleObject" Target="../embeddings/oleObject23.bin"/><Relationship Id="rId5" Type="http://schemas.openxmlformats.org/officeDocument/2006/relationships/notesSlide" Target="../notesSlides/notesSlide38.xml"/><Relationship Id="rId4"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99.png"/><Relationship Id="rId2" Type="http://schemas.openxmlformats.org/officeDocument/2006/relationships/slideLayout" Target="../slideLayouts/slideLayout47.xml"/><Relationship Id="rId1" Type="http://schemas.openxmlformats.org/officeDocument/2006/relationships/tags" Target="../tags/tag84.xml"/><Relationship Id="rId6" Type="http://schemas.openxmlformats.org/officeDocument/2006/relationships/image" Target="../media/image98.png"/><Relationship Id="rId5" Type="http://schemas.openxmlformats.org/officeDocument/2006/relationships/image" Target="../media/image87.png"/><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image" Target="../media/image56.emf"/><Relationship Id="rId2" Type="http://schemas.openxmlformats.org/officeDocument/2006/relationships/tags" Target="../tags/tag85.xml"/><Relationship Id="rId1" Type="http://schemas.openxmlformats.org/officeDocument/2006/relationships/vmlDrawing" Target="../drawings/vmlDrawing24.vml"/><Relationship Id="rId6" Type="http://schemas.openxmlformats.org/officeDocument/2006/relationships/oleObject" Target="../embeddings/oleObject24.bin"/><Relationship Id="rId5" Type="http://schemas.openxmlformats.org/officeDocument/2006/relationships/notesSlide" Target="../notesSlides/notesSlide40.xml"/><Relationship Id="rId4"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hyperlink" Target="https://detvigoer.aarhus.dk/andet-vi-goer/kommunikation/" TargetMode="External"/><Relationship Id="rId2" Type="http://schemas.openxmlformats.org/officeDocument/2006/relationships/notesSlide" Target="../notesSlides/notesSlide41.xml"/><Relationship Id="rId1" Type="http://schemas.openxmlformats.org/officeDocument/2006/relationships/slideLayout" Target="../slideLayouts/slideLayout47.xml"/><Relationship Id="rId4" Type="http://schemas.openxmlformats.org/officeDocument/2006/relationships/image" Target="../media/image10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88.xml"/><Relationship Id="rId7" Type="http://schemas.openxmlformats.org/officeDocument/2006/relationships/image" Target="../media/image56.emf"/><Relationship Id="rId2" Type="http://schemas.openxmlformats.org/officeDocument/2006/relationships/tags" Target="../tags/tag87.xml"/><Relationship Id="rId1" Type="http://schemas.openxmlformats.org/officeDocument/2006/relationships/vmlDrawing" Target="../drawings/vmlDrawing25.vml"/><Relationship Id="rId6" Type="http://schemas.openxmlformats.org/officeDocument/2006/relationships/oleObject" Target="../embeddings/oleObject25.bin"/><Relationship Id="rId5" Type="http://schemas.openxmlformats.org/officeDocument/2006/relationships/notesSlide" Target="../notesSlides/notesSlide43.xml"/><Relationship Id="rId4"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tags" Target="../tags/tag90.xml"/><Relationship Id="rId7" Type="http://schemas.openxmlformats.org/officeDocument/2006/relationships/image" Target="../media/image56.emf"/><Relationship Id="rId2" Type="http://schemas.openxmlformats.org/officeDocument/2006/relationships/tags" Target="../tags/tag89.xml"/><Relationship Id="rId1" Type="http://schemas.openxmlformats.org/officeDocument/2006/relationships/vmlDrawing" Target="../drawings/vmlDrawing26.vml"/><Relationship Id="rId6" Type="http://schemas.openxmlformats.org/officeDocument/2006/relationships/oleObject" Target="../embeddings/oleObject26.bin"/><Relationship Id="rId5" Type="http://schemas.openxmlformats.org/officeDocument/2006/relationships/notesSlide" Target="../notesSlides/notesSlide44.xml"/><Relationship Id="rId4"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11.xml"/><Relationship Id="rId7" Type="http://schemas.openxmlformats.org/officeDocument/2006/relationships/oleObject" Target="../embeddings/oleObject4.bin"/><Relationship Id="rId2" Type="http://schemas.openxmlformats.org/officeDocument/2006/relationships/tags" Target="../tags/tag10.xml"/><Relationship Id="rId1" Type="http://schemas.openxmlformats.org/officeDocument/2006/relationships/vmlDrawing" Target="../drawings/vmlDrawing4.vml"/><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tags" Target="../tags/tag1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7.xml"/><Relationship Id="rId1" Type="http://schemas.openxmlformats.org/officeDocument/2006/relationships/tags" Target="../tags/tag91.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18" Type="http://schemas.openxmlformats.org/officeDocument/2006/relationships/image" Target="../media/image74.png"/><Relationship Id="rId3" Type="http://schemas.openxmlformats.org/officeDocument/2006/relationships/tags" Target="../tags/tag93.xml"/><Relationship Id="rId21" Type="http://schemas.openxmlformats.org/officeDocument/2006/relationships/image" Target="../media/image77.svg"/><Relationship Id="rId7" Type="http://schemas.openxmlformats.org/officeDocument/2006/relationships/image" Target="../media/image56.emf"/><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tags" Target="../tags/tag92.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vmlDrawing" Target="../drawings/vmlDrawing27.vml"/><Relationship Id="rId6" Type="http://schemas.openxmlformats.org/officeDocument/2006/relationships/oleObject" Target="../embeddings/oleObject27.bin"/><Relationship Id="rId11" Type="http://schemas.openxmlformats.org/officeDocument/2006/relationships/image" Target="../media/image67.svg"/><Relationship Id="rId5" Type="http://schemas.openxmlformats.org/officeDocument/2006/relationships/notesSlide" Target="../notesSlides/notesSlide47.xml"/><Relationship Id="rId15" Type="http://schemas.openxmlformats.org/officeDocument/2006/relationships/image" Target="../media/image71.svg"/><Relationship Id="rId10" Type="http://schemas.openxmlformats.org/officeDocument/2006/relationships/image" Target="../media/image66.png"/><Relationship Id="rId19" Type="http://schemas.openxmlformats.org/officeDocument/2006/relationships/image" Target="../media/image75.svg"/><Relationship Id="rId4" Type="http://schemas.openxmlformats.org/officeDocument/2006/relationships/slideLayout" Target="../slideLayouts/slideLayout50.xml"/><Relationship Id="rId9" Type="http://schemas.openxmlformats.org/officeDocument/2006/relationships/image" Target="../media/image65.svg"/><Relationship Id="rId14" Type="http://schemas.openxmlformats.org/officeDocument/2006/relationships/image" Target="../media/image70.png"/></Relationships>
</file>

<file path=ppt/slides/_rels/slide63.xml.rels><?xml version="1.0" encoding="UTF-8" standalone="yes"?>
<Relationships xmlns="http://schemas.openxmlformats.org/package/2006/relationships"><Relationship Id="rId8" Type="http://schemas.openxmlformats.org/officeDocument/2006/relationships/image" Target="../media/image56.emf"/><Relationship Id="rId13" Type="http://schemas.openxmlformats.org/officeDocument/2006/relationships/image" Target="../media/image80.png"/><Relationship Id="rId3" Type="http://schemas.openxmlformats.org/officeDocument/2006/relationships/tags" Target="../tags/tag95.xml"/><Relationship Id="rId7" Type="http://schemas.openxmlformats.org/officeDocument/2006/relationships/oleObject" Target="../embeddings/oleObject28.bin"/><Relationship Id="rId12" Type="http://schemas.openxmlformats.org/officeDocument/2006/relationships/image" Target="../media/image79.svg"/><Relationship Id="rId2" Type="http://schemas.openxmlformats.org/officeDocument/2006/relationships/tags" Target="../tags/tag94.xml"/><Relationship Id="rId1" Type="http://schemas.openxmlformats.org/officeDocument/2006/relationships/vmlDrawing" Target="../drawings/vmlDrawing28.vml"/><Relationship Id="rId6" Type="http://schemas.openxmlformats.org/officeDocument/2006/relationships/notesSlide" Target="../notesSlides/notesSlide48.xml"/><Relationship Id="rId11" Type="http://schemas.openxmlformats.org/officeDocument/2006/relationships/image" Target="../media/image78.png"/><Relationship Id="rId5" Type="http://schemas.openxmlformats.org/officeDocument/2006/relationships/slideLayout" Target="../slideLayouts/slideLayout47.xml"/><Relationship Id="rId10" Type="http://schemas.openxmlformats.org/officeDocument/2006/relationships/image" Target="../media/image71.svg"/><Relationship Id="rId4" Type="http://schemas.openxmlformats.org/officeDocument/2006/relationships/tags" Target="../tags/tag96.xml"/><Relationship Id="rId9" Type="http://schemas.openxmlformats.org/officeDocument/2006/relationships/image" Target="../media/image70.png"/><Relationship Id="rId14" Type="http://schemas.openxmlformats.org/officeDocument/2006/relationships/image" Target="../media/image81.sv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81.svg"/><Relationship Id="rId2" Type="http://schemas.openxmlformats.org/officeDocument/2006/relationships/slideLayout" Target="../slideLayouts/slideLayout47.xml"/><Relationship Id="rId1" Type="http://schemas.openxmlformats.org/officeDocument/2006/relationships/tags" Target="../tags/tag97.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50.xml"/><Relationship Id="rId7" Type="http://schemas.openxmlformats.org/officeDocument/2006/relationships/image" Target="../media/image77.svg"/><Relationship Id="rId2" Type="http://schemas.openxmlformats.org/officeDocument/2006/relationships/slideLayout" Target="../slideLayouts/slideLayout47.xml"/><Relationship Id="rId1" Type="http://schemas.openxmlformats.org/officeDocument/2006/relationships/tags" Target="../tags/tag98.xml"/><Relationship Id="rId6" Type="http://schemas.openxmlformats.org/officeDocument/2006/relationships/image" Target="../media/image76.png"/><Relationship Id="rId5" Type="http://schemas.openxmlformats.org/officeDocument/2006/relationships/image" Target="../media/image71.svg"/><Relationship Id="rId10" Type="http://schemas.openxmlformats.org/officeDocument/2006/relationships/image" Target="../media/image84.png"/><Relationship Id="rId4" Type="http://schemas.openxmlformats.org/officeDocument/2006/relationships/image" Target="../media/image70.png"/><Relationship Id="rId9" Type="http://schemas.openxmlformats.org/officeDocument/2006/relationships/image" Target="../media/image83.svg"/></Relationships>
</file>

<file path=ppt/slides/_rels/slide6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90.png"/><Relationship Id="rId3" Type="http://schemas.openxmlformats.org/officeDocument/2006/relationships/notesSlide" Target="../notesSlides/notesSlide51.xml"/><Relationship Id="rId7" Type="http://schemas.openxmlformats.org/officeDocument/2006/relationships/image" Target="../media/image79.svg"/><Relationship Id="rId12" Type="http://schemas.openxmlformats.org/officeDocument/2006/relationships/image" Target="../media/image89.svg"/><Relationship Id="rId2" Type="http://schemas.openxmlformats.org/officeDocument/2006/relationships/slideLayout" Target="../slideLayouts/slideLayout47.xml"/><Relationship Id="rId1" Type="http://schemas.openxmlformats.org/officeDocument/2006/relationships/tags" Target="../tags/tag99.xml"/><Relationship Id="rId6" Type="http://schemas.openxmlformats.org/officeDocument/2006/relationships/image" Target="../media/image78.png"/><Relationship Id="rId11" Type="http://schemas.openxmlformats.org/officeDocument/2006/relationships/image" Target="../media/image88.png"/><Relationship Id="rId5" Type="http://schemas.openxmlformats.org/officeDocument/2006/relationships/image" Target="../media/image86.svg"/><Relationship Id="rId10" Type="http://schemas.openxmlformats.org/officeDocument/2006/relationships/image" Target="../media/image87.png"/><Relationship Id="rId4" Type="http://schemas.openxmlformats.org/officeDocument/2006/relationships/image" Target="../media/image85.png"/><Relationship Id="rId9" Type="http://schemas.openxmlformats.org/officeDocument/2006/relationships/image" Target="../media/image81.svg"/><Relationship Id="rId14" Type="http://schemas.openxmlformats.org/officeDocument/2006/relationships/image" Target="../media/image91.svg"/></Relationships>
</file>

<file path=ppt/slides/_rels/slide6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52.xml"/><Relationship Id="rId7" Type="http://schemas.openxmlformats.org/officeDocument/2006/relationships/image" Target="../media/image94.png"/><Relationship Id="rId2" Type="http://schemas.openxmlformats.org/officeDocument/2006/relationships/slideLayout" Target="../slideLayouts/slideLayout47.xml"/><Relationship Id="rId1" Type="http://schemas.openxmlformats.org/officeDocument/2006/relationships/tags" Target="../tags/tag100.xml"/><Relationship Id="rId6" Type="http://schemas.openxmlformats.org/officeDocument/2006/relationships/image" Target="../media/image87.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6.sv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image" Target="../media/image97.emf"/><Relationship Id="rId2" Type="http://schemas.openxmlformats.org/officeDocument/2006/relationships/tags" Target="../tags/tag101.xml"/><Relationship Id="rId1" Type="http://schemas.openxmlformats.org/officeDocument/2006/relationships/vmlDrawing" Target="../drawings/vmlDrawing29.vml"/><Relationship Id="rId6" Type="http://schemas.openxmlformats.org/officeDocument/2006/relationships/oleObject" Target="../embeddings/oleObject29.bin"/><Relationship Id="rId5" Type="http://schemas.openxmlformats.org/officeDocument/2006/relationships/notesSlide" Target="../notesSlides/notesSlide54.xml"/><Relationship Id="rId4"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99.png"/><Relationship Id="rId2" Type="http://schemas.openxmlformats.org/officeDocument/2006/relationships/slideLayout" Target="../slideLayouts/slideLayout47.xml"/><Relationship Id="rId1" Type="http://schemas.openxmlformats.org/officeDocument/2006/relationships/tags" Target="../tags/tag103.xml"/><Relationship Id="rId6" Type="http://schemas.openxmlformats.org/officeDocument/2006/relationships/image" Target="../media/image98.png"/><Relationship Id="rId5" Type="http://schemas.openxmlformats.org/officeDocument/2006/relationships/image" Target="../media/image87.png"/><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tags" Target="../tags/tag105.xml"/><Relationship Id="rId7" Type="http://schemas.openxmlformats.org/officeDocument/2006/relationships/image" Target="../media/image56.emf"/><Relationship Id="rId2" Type="http://schemas.openxmlformats.org/officeDocument/2006/relationships/tags" Target="../tags/tag104.xml"/><Relationship Id="rId1" Type="http://schemas.openxmlformats.org/officeDocument/2006/relationships/vmlDrawing" Target="../drawings/vmlDrawing30.vml"/><Relationship Id="rId6" Type="http://schemas.openxmlformats.org/officeDocument/2006/relationships/oleObject" Target="../embeddings/oleObject30.bin"/><Relationship Id="rId5" Type="http://schemas.openxmlformats.org/officeDocument/2006/relationships/notesSlide" Target="../notesSlides/notesSlide56.xml"/><Relationship Id="rId4"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3" Type="http://schemas.openxmlformats.org/officeDocument/2006/relationships/hyperlink" Target="https://detvigoer.aarhus.dk/andet-vi-goer/kommunikation/" TargetMode="External"/><Relationship Id="rId2" Type="http://schemas.openxmlformats.org/officeDocument/2006/relationships/notesSlide" Target="../notesSlides/notesSlide57.xml"/><Relationship Id="rId1" Type="http://schemas.openxmlformats.org/officeDocument/2006/relationships/slideLayout" Target="../slideLayouts/slideLayout47.xml"/><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3" Type="http://schemas.openxmlformats.org/officeDocument/2006/relationships/tags" Target="../tags/tag107.xml"/><Relationship Id="rId7" Type="http://schemas.openxmlformats.org/officeDocument/2006/relationships/image" Target="../media/image56.emf"/><Relationship Id="rId2" Type="http://schemas.openxmlformats.org/officeDocument/2006/relationships/tags" Target="../tags/tag106.xml"/><Relationship Id="rId1" Type="http://schemas.openxmlformats.org/officeDocument/2006/relationships/vmlDrawing" Target="../drawings/vmlDrawing31.vml"/><Relationship Id="rId6" Type="http://schemas.openxmlformats.org/officeDocument/2006/relationships/oleObject" Target="../embeddings/oleObject31.bin"/><Relationship Id="rId5" Type="http://schemas.openxmlformats.org/officeDocument/2006/relationships/notesSlide" Target="../notesSlides/notesSlide59.xml"/><Relationship Id="rId4"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8.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7.png"/><Relationship Id="rId3" Type="http://schemas.microsoft.com/office/2007/relationships/hdphoto" Target="../media/hdphoto1.wdp"/><Relationship Id="rId7" Type="http://schemas.openxmlformats.org/officeDocument/2006/relationships/image" Target="../media/image111.png"/><Relationship Id="rId12" Type="http://schemas.openxmlformats.org/officeDocument/2006/relationships/image" Target="../media/image116.svg"/><Relationship Id="rId2" Type="http://schemas.openxmlformats.org/officeDocument/2006/relationships/image" Target="../media/image107.png"/><Relationship Id="rId16" Type="http://schemas.openxmlformats.org/officeDocument/2006/relationships/image" Target="../media/image120.svg"/><Relationship Id="rId1" Type="http://schemas.openxmlformats.org/officeDocument/2006/relationships/slideLayout" Target="../slideLayouts/slideLayout47.xml"/><Relationship Id="rId6" Type="http://schemas.openxmlformats.org/officeDocument/2006/relationships/image" Target="../media/image110.sv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11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svg"/></Relationships>
</file>

<file path=ppt/slides/_rels/slide8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8.xml"/><Relationship Id="rId7" Type="http://schemas.openxmlformats.org/officeDocument/2006/relationships/image" Target="../media/image29.sv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7.xml"/><Relationship Id="rId4" Type="http://schemas.openxmlformats.org/officeDocument/2006/relationships/image" Target="../media/image123.png"/></Relationships>
</file>

<file path=ppt/slides/_rels/slide9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125.png"/><Relationship Id="rId2" Type="http://schemas.openxmlformats.org/officeDocument/2006/relationships/notesSlide" Target="../notesSlides/notesSlide63.xml"/><Relationship Id="rId1" Type="http://schemas.openxmlformats.org/officeDocument/2006/relationships/slideLayout" Target="../slideLayouts/slideLayout47.xml"/><Relationship Id="rId6" Type="http://schemas.openxmlformats.org/officeDocument/2006/relationships/image" Target="../media/image124.png"/><Relationship Id="rId5" Type="http://schemas.openxmlformats.org/officeDocument/2006/relationships/image" Target="../media/image106.png"/><Relationship Id="rId4" Type="http://schemas.openxmlformats.org/officeDocument/2006/relationships/image" Target="../media/image123.png"/><Relationship Id="rId9" Type="http://schemas.openxmlformats.org/officeDocument/2006/relationships/image" Target="../media/image102.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7.xml"/></Relationships>
</file>

<file path=ppt/slides/_rels/slide9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09.xml"/><Relationship Id="rId7" Type="http://schemas.openxmlformats.org/officeDocument/2006/relationships/image" Target="../media/image56.emf"/><Relationship Id="rId2" Type="http://schemas.openxmlformats.org/officeDocument/2006/relationships/tags" Target="../tags/tag108.xml"/><Relationship Id="rId1" Type="http://schemas.openxmlformats.org/officeDocument/2006/relationships/vmlDrawing" Target="../drawings/vmlDrawing32.vml"/><Relationship Id="rId6" Type="http://schemas.openxmlformats.org/officeDocument/2006/relationships/oleObject" Target="../embeddings/oleObject32.bin"/><Relationship Id="rId5" Type="http://schemas.openxmlformats.org/officeDocument/2006/relationships/notesSlide" Target="../notesSlides/notesSlide65.xml"/><Relationship Id="rId4"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9.xml"/></Relationships>
</file>

<file path=ppt/slides/_rels/slide9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tags" Target="../tags/tag111.xml"/><Relationship Id="rId7" Type="http://schemas.openxmlformats.org/officeDocument/2006/relationships/image" Target="../media/image20.emf"/><Relationship Id="rId2" Type="http://schemas.openxmlformats.org/officeDocument/2006/relationships/tags" Target="../tags/tag110.xml"/><Relationship Id="rId1" Type="http://schemas.openxmlformats.org/officeDocument/2006/relationships/vmlDrawing" Target="../drawings/vmlDrawing33.vml"/><Relationship Id="rId6" Type="http://schemas.openxmlformats.org/officeDocument/2006/relationships/oleObject" Target="../embeddings/oleObject33.bin"/><Relationship Id="rId5" Type="http://schemas.openxmlformats.org/officeDocument/2006/relationships/notesSlide" Target="../notesSlides/notesSlide67.xml"/><Relationship Id="rId10" Type="http://schemas.openxmlformats.org/officeDocument/2006/relationships/image" Target="../media/image128.png"/><Relationship Id="rId4" Type="http://schemas.openxmlformats.org/officeDocument/2006/relationships/slideLayout" Target="../slideLayouts/slideLayout47.xml"/><Relationship Id="rId9" Type="http://schemas.openxmlformats.org/officeDocument/2006/relationships/image" Target="../media/image127.svg"/></Relationships>
</file>

<file path=ppt/slides/_rels/slide96.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tags" Target="../tags/tag113.xml"/><Relationship Id="rId7" Type="http://schemas.openxmlformats.org/officeDocument/2006/relationships/image" Target="../media/image20.emf"/><Relationship Id="rId2" Type="http://schemas.openxmlformats.org/officeDocument/2006/relationships/tags" Target="../tags/tag112.xml"/><Relationship Id="rId1" Type="http://schemas.openxmlformats.org/officeDocument/2006/relationships/vmlDrawing" Target="../drawings/vmlDrawing34.vml"/><Relationship Id="rId6" Type="http://schemas.openxmlformats.org/officeDocument/2006/relationships/oleObject" Target="../embeddings/oleObject34.bin"/><Relationship Id="rId11" Type="http://schemas.openxmlformats.org/officeDocument/2006/relationships/image" Target="../media/image130.svg"/><Relationship Id="rId5" Type="http://schemas.openxmlformats.org/officeDocument/2006/relationships/notesSlide" Target="../notesSlides/notesSlide68.xml"/><Relationship Id="rId10" Type="http://schemas.openxmlformats.org/officeDocument/2006/relationships/image" Target="../media/image129.png"/><Relationship Id="rId4" Type="http://schemas.openxmlformats.org/officeDocument/2006/relationships/slideLayout" Target="../slideLayouts/slideLayout47.xml"/><Relationship Id="rId9" Type="http://schemas.openxmlformats.org/officeDocument/2006/relationships/image" Target="../media/image127.svg"/></Relationships>
</file>

<file path=ppt/slides/_rels/slide97.xml.rels><?xml version="1.0" encoding="UTF-8" standalone="yes"?>
<Relationships xmlns="http://schemas.openxmlformats.org/package/2006/relationships"><Relationship Id="rId3" Type="http://schemas.openxmlformats.org/officeDocument/2006/relationships/tags" Target="../tags/tag115.xml"/><Relationship Id="rId7" Type="http://schemas.openxmlformats.org/officeDocument/2006/relationships/image" Target="../media/image97.emf"/><Relationship Id="rId2" Type="http://schemas.openxmlformats.org/officeDocument/2006/relationships/tags" Target="../tags/tag114.xml"/><Relationship Id="rId1" Type="http://schemas.openxmlformats.org/officeDocument/2006/relationships/vmlDrawing" Target="../drawings/vmlDrawing35.vml"/><Relationship Id="rId6" Type="http://schemas.openxmlformats.org/officeDocument/2006/relationships/oleObject" Target="../embeddings/oleObject35.bin"/><Relationship Id="rId5" Type="http://schemas.openxmlformats.org/officeDocument/2006/relationships/notesSlide" Target="../notesSlides/notesSlide69.xml"/><Relationship Id="rId4" Type="http://schemas.openxmlformats.org/officeDocument/2006/relationships/slideLayout" Target="../slideLayouts/slideLayout47.xml"/></Relationships>
</file>

<file path=ppt/slides/_rels/slide9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tags" Target="../tags/tag117.xml"/><Relationship Id="rId7" Type="http://schemas.openxmlformats.org/officeDocument/2006/relationships/image" Target="../media/image20.emf"/><Relationship Id="rId2" Type="http://schemas.openxmlformats.org/officeDocument/2006/relationships/tags" Target="../tags/tag116.xml"/><Relationship Id="rId1" Type="http://schemas.openxmlformats.org/officeDocument/2006/relationships/vmlDrawing" Target="../drawings/vmlDrawing36.vml"/><Relationship Id="rId6" Type="http://schemas.openxmlformats.org/officeDocument/2006/relationships/oleObject" Target="../embeddings/oleObject36.bin"/><Relationship Id="rId11" Type="http://schemas.openxmlformats.org/officeDocument/2006/relationships/image" Target="../media/image130.svg"/><Relationship Id="rId5" Type="http://schemas.openxmlformats.org/officeDocument/2006/relationships/notesSlide" Target="../notesSlides/notesSlide70.xml"/><Relationship Id="rId10" Type="http://schemas.openxmlformats.org/officeDocument/2006/relationships/image" Target="../media/image129.png"/><Relationship Id="rId4" Type="http://schemas.openxmlformats.org/officeDocument/2006/relationships/slideLayout" Target="../slideLayouts/slideLayout75.xml"/><Relationship Id="rId9" Type="http://schemas.openxmlformats.org/officeDocument/2006/relationships/image" Target="../media/image1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C8D44F9-2C63-4299-B737-CE9BD8F53DDE}"/>
              </a:ext>
            </a:extLst>
          </p:cNvPr>
          <p:cNvGraphicFramePr>
            <a:graphicFrameLocks noChangeAspect="1"/>
          </p:cNvGraphicFramePr>
          <p:nvPr>
            <p:custDataLst>
              <p:tags r:id="rId2"/>
            </p:custDataLst>
            <p:extLst>
              <p:ext uri="{D42A27DB-BD31-4B8C-83A1-F6EECF244321}">
                <p14:modId xmlns:p14="http://schemas.microsoft.com/office/powerpoint/2010/main" val="4090099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1" name="think-cell Slide" r:id="rId5" imgW="240" imgH="240" progId="TCLayout.ActiveDocument.1">
                  <p:embed/>
                </p:oleObj>
              </mc:Choice>
              <mc:Fallback>
                <p:oleObj name="think-cell Slide" r:id="rId5" imgW="240" imgH="240" progId="TCLayout.ActiveDocument.1">
                  <p:embed/>
                  <p:pic>
                    <p:nvPicPr>
                      <p:cNvPr id="5" name="Objekt 4" hidden="1">
                        <a:extLst>
                          <a:ext uri="{FF2B5EF4-FFF2-40B4-BE49-F238E27FC236}">
                            <a16:creationId xmlns:a16="http://schemas.microsoft.com/office/drawing/2014/main" id="{9C8D44F9-2C63-4299-B737-CE9BD8F53DD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E16871DB-3DDA-48FC-99DE-AD76B07C9E4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80000"/>
              </a:lnSpc>
              <a:spcBef>
                <a:spcPct val="0"/>
              </a:spcBef>
              <a:spcAft>
                <a:spcPct val="0"/>
              </a:spcAft>
            </a:pPr>
            <a:endParaRPr lang="da-DK" sz="4320" dirty="0">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161E510A-A02E-4BA4-BBA8-3E92092D9A42}"/>
              </a:ext>
            </a:extLst>
          </p:cNvPr>
          <p:cNvSpPr>
            <a:spLocks noGrp="1"/>
          </p:cNvSpPr>
          <p:nvPr>
            <p:ph type="ctrTitle"/>
          </p:nvPr>
        </p:nvSpPr>
        <p:spPr/>
        <p:txBody>
          <a:bodyPr/>
          <a:lstStyle/>
          <a:p>
            <a:r>
              <a:rPr lang="da-DK" dirty="0"/>
              <a:t>1. Oprydning i SkoleIntra</a:t>
            </a:r>
          </a:p>
        </p:txBody>
      </p:sp>
      <p:sp>
        <p:nvSpPr>
          <p:cNvPr id="3" name="Undertitel 2">
            <a:extLst>
              <a:ext uri="{FF2B5EF4-FFF2-40B4-BE49-F238E27FC236}">
                <a16:creationId xmlns:a16="http://schemas.microsoft.com/office/drawing/2014/main" id="{4CAC1B53-305B-4F74-AE8D-67C4C9659729}"/>
              </a:ext>
            </a:extLst>
          </p:cNvPr>
          <p:cNvSpPr>
            <a:spLocks noGrp="1"/>
          </p:cNvSpPr>
          <p:nvPr>
            <p:ph type="subTitle" idx="1"/>
          </p:nvPr>
        </p:nvSpPr>
        <p:spPr/>
        <p:txBody>
          <a:bodyPr/>
          <a:lstStyle/>
          <a:p>
            <a:r>
              <a:rPr lang="da-DK" sz="1800" b="1" dirty="0"/>
              <a:t>Aula workshop </a:t>
            </a:r>
            <a:br>
              <a:rPr lang="da-DK" sz="1800" b="1" dirty="0"/>
            </a:br>
            <a:r>
              <a:rPr lang="da-DK" sz="1800" b="1" dirty="0"/>
              <a:t>#</a:t>
            </a:r>
            <a:r>
              <a:rPr lang="da-DK" sz="1800" b="1" dirty="0" err="1"/>
              <a:t>detvigør</a:t>
            </a:r>
            <a:r>
              <a:rPr lang="da-DK" sz="1800" b="1" dirty="0"/>
              <a:t> i Aarhus Kommune </a:t>
            </a:r>
          </a:p>
          <a:p>
            <a:r>
              <a:rPr lang="da-DK" sz="1200" dirty="0"/>
              <a:t>Torsdag 21. februar 2019</a:t>
            </a:r>
          </a:p>
          <a:p>
            <a:endParaRPr lang="da-DK" dirty="0"/>
          </a:p>
        </p:txBody>
      </p:sp>
    </p:spTree>
    <p:extLst>
      <p:ext uri="{BB962C8B-B14F-4D97-AF65-F5344CB8AC3E}">
        <p14:creationId xmlns:p14="http://schemas.microsoft.com/office/powerpoint/2010/main" val="2680241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A543D0-F950-4E83-9888-C4C3749651A4}"/>
              </a:ext>
            </a:extLst>
          </p:cNvPr>
          <p:cNvSpPr>
            <a:spLocks noGrp="1"/>
          </p:cNvSpPr>
          <p:nvPr>
            <p:ph type="title"/>
          </p:nvPr>
        </p:nvSpPr>
        <p:spPr/>
        <p:txBody>
          <a:bodyPr/>
          <a:lstStyle/>
          <a:p>
            <a:r>
              <a:rPr lang="da-DK" dirty="0"/>
              <a:t>Behov for meget specifikke vejledninger - som hjælp til:</a:t>
            </a:r>
          </a:p>
        </p:txBody>
      </p:sp>
      <p:sp>
        <p:nvSpPr>
          <p:cNvPr id="5" name="Pladsholder til tekst 4">
            <a:extLst>
              <a:ext uri="{FF2B5EF4-FFF2-40B4-BE49-F238E27FC236}">
                <a16:creationId xmlns:a16="http://schemas.microsoft.com/office/drawing/2014/main" id="{7BF9006F-D98F-4946-900A-75E809938072}"/>
              </a:ext>
            </a:extLst>
          </p:cNvPr>
          <p:cNvSpPr>
            <a:spLocks noGrp="1"/>
          </p:cNvSpPr>
          <p:nvPr>
            <p:ph type="body" sz="quarter" idx="13"/>
          </p:nvPr>
        </p:nvSpPr>
        <p:spPr/>
        <p:txBody>
          <a:bodyPr/>
          <a:lstStyle/>
          <a:p>
            <a:r>
              <a:rPr lang="da-DK" dirty="0"/>
              <a:t>OPRYDNING I SKOLEINTRA</a:t>
            </a:r>
          </a:p>
        </p:txBody>
      </p:sp>
      <p:sp>
        <p:nvSpPr>
          <p:cNvPr id="6" name="Pladsholder til tekst 5">
            <a:extLst>
              <a:ext uri="{FF2B5EF4-FFF2-40B4-BE49-F238E27FC236}">
                <a16:creationId xmlns:a16="http://schemas.microsoft.com/office/drawing/2014/main" id="{BC76C6F5-3100-4A9C-AD4C-92DC9991BF73}"/>
              </a:ext>
            </a:extLst>
          </p:cNvPr>
          <p:cNvSpPr>
            <a:spLocks noGrp="1"/>
          </p:cNvSpPr>
          <p:nvPr>
            <p:ph type="body" sz="quarter" idx="14"/>
          </p:nvPr>
        </p:nvSpPr>
        <p:spPr/>
        <p:txBody>
          <a:bodyPr>
            <a:normAutofit/>
          </a:bodyPr>
          <a:lstStyle/>
          <a:p>
            <a:r>
              <a:rPr lang="da-DK" b="1" dirty="0">
                <a:solidFill>
                  <a:srgbClr val="2F95BF"/>
                </a:solidFill>
              </a:rPr>
              <a:t>BEVARING – hvad og hvorfor</a:t>
            </a:r>
          </a:p>
          <a:p>
            <a:endParaRPr lang="da-DK" b="1" dirty="0">
              <a:solidFill>
                <a:srgbClr val="2F95BF"/>
              </a:solidFill>
            </a:endParaRPr>
          </a:p>
          <a:p>
            <a:pPr marL="342900" indent="-342900">
              <a:buFont typeface="Arial" panose="020B0604020202020204" pitchFamily="34" charset="0"/>
              <a:buChar char="•"/>
            </a:pPr>
            <a:r>
              <a:rPr lang="da-DK" dirty="0"/>
              <a:t>Sikre at lovgivningen overholdes ift. hvilke typer filer, der skal bevares</a:t>
            </a:r>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r>
              <a:rPr lang="da-DK" dirty="0"/>
              <a:t>Sikre at de rette filer følger med over i Aula og tilknyttes de rette elever (fx gamle elevplaner, </a:t>
            </a:r>
            <a:r>
              <a:rPr lang="da-DK" dirty="0" err="1"/>
              <a:t>klasselogsnoter</a:t>
            </a:r>
            <a:r>
              <a:rPr lang="da-DK" dirty="0"/>
              <a:t>, kontaktbogsnoter og lign.)</a:t>
            </a:r>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r>
              <a:rPr lang="da-DK" dirty="0"/>
              <a:t>Sikre at I får bevaret indhold af værdi</a:t>
            </a:r>
          </a:p>
        </p:txBody>
      </p:sp>
    </p:spTree>
    <p:custDataLst>
      <p:tags r:id="rId1"/>
    </p:custDataLst>
    <p:extLst>
      <p:ext uri="{BB962C8B-B14F-4D97-AF65-F5344CB8AC3E}">
        <p14:creationId xmlns:p14="http://schemas.microsoft.com/office/powerpoint/2010/main" val="4180874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A543D0-F950-4E83-9888-C4C3749651A4}"/>
              </a:ext>
            </a:extLst>
          </p:cNvPr>
          <p:cNvSpPr>
            <a:spLocks noGrp="1"/>
          </p:cNvSpPr>
          <p:nvPr>
            <p:ph type="title"/>
          </p:nvPr>
        </p:nvSpPr>
        <p:spPr/>
        <p:txBody>
          <a:bodyPr/>
          <a:lstStyle/>
          <a:p>
            <a:r>
              <a:rPr lang="da-DK" dirty="0"/>
              <a:t>Behov for meget specifikke vejledninger - som hjælp til:</a:t>
            </a:r>
          </a:p>
        </p:txBody>
      </p:sp>
      <p:sp>
        <p:nvSpPr>
          <p:cNvPr id="5" name="Pladsholder til tekst 4">
            <a:extLst>
              <a:ext uri="{FF2B5EF4-FFF2-40B4-BE49-F238E27FC236}">
                <a16:creationId xmlns:a16="http://schemas.microsoft.com/office/drawing/2014/main" id="{7BF9006F-D98F-4946-900A-75E809938072}"/>
              </a:ext>
            </a:extLst>
          </p:cNvPr>
          <p:cNvSpPr>
            <a:spLocks noGrp="1"/>
          </p:cNvSpPr>
          <p:nvPr>
            <p:ph type="body" sz="quarter" idx="13"/>
          </p:nvPr>
        </p:nvSpPr>
        <p:spPr/>
        <p:txBody>
          <a:bodyPr/>
          <a:lstStyle/>
          <a:p>
            <a:r>
              <a:rPr lang="da-DK" dirty="0"/>
              <a:t>OPRYDNING I SKOLEINTRA</a:t>
            </a:r>
          </a:p>
        </p:txBody>
      </p:sp>
      <p:sp>
        <p:nvSpPr>
          <p:cNvPr id="6" name="Pladsholder til tekst 5">
            <a:extLst>
              <a:ext uri="{FF2B5EF4-FFF2-40B4-BE49-F238E27FC236}">
                <a16:creationId xmlns:a16="http://schemas.microsoft.com/office/drawing/2014/main" id="{BC76C6F5-3100-4A9C-AD4C-92DC9991BF73}"/>
              </a:ext>
            </a:extLst>
          </p:cNvPr>
          <p:cNvSpPr>
            <a:spLocks noGrp="1"/>
          </p:cNvSpPr>
          <p:nvPr>
            <p:ph type="body" sz="quarter" idx="14"/>
          </p:nvPr>
        </p:nvSpPr>
        <p:spPr/>
        <p:txBody>
          <a:bodyPr>
            <a:normAutofit/>
          </a:bodyPr>
          <a:lstStyle/>
          <a:p>
            <a:r>
              <a:rPr lang="da-DK" b="1" dirty="0">
                <a:solidFill>
                  <a:srgbClr val="2F95BF"/>
                </a:solidFill>
              </a:rPr>
              <a:t>SLETNING – hvad og hvorfor</a:t>
            </a:r>
          </a:p>
          <a:p>
            <a:pPr marL="342900" indent="-342900">
              <a:buFont typeface="Arial" panose="020B0604020202020204" pitchFamily="34" charset="0"/>
              <a:buChar char="•"/>
            </a:pPr>
            <a:r>
              <a:rPr lang="da-DK" dirty="0"/>
              <a:t>Fordi samlemappernes indhold flytter med i Aula, er det vigtigt at få slettet alt det indhold man ikke vil beholde:</a:t>
            </a:r>
          </a:p>
          <a:p>
            <a:pPr lvl="1" indent="0">
              <a:buNone/>
            </a:pPr>
            <a:endParaRPr lang="da-DK" dirty="0"/>
          </a:p>
          <a:p>
            <a:pPr marL="613410" lvl="1" indent="-342900">
              <a:buFont typeface="Courier New" panose="02070309020205020404" pitchFamily="49" charset="0"/>
              <a:buChar char="o"/>
            </a:pPr>
            <a:r>
              <a:rPr lang="da-DK" dirty="0"/>
              <a:t>Aula er ikke til filopbevaring på samme måde som vi kender det i SkoleIntra – man skal derfor selv flytte samlemappernes indhold fra Aula til drev (Google Drev og OneDrive) efter datamigreringen fra SkoleIntra</a:t>
            </a:r>
          </a:p>
          <a:p>
            <a:endParaRPr lang="da-DK" dirty="0"/>
          </a:p>
        </p:txBody>
      </p:sp>
    </p:spTree>
    <p:custDataLst>
      <p:tags r:id="rId1"/>
    </p:custDataLst>
    <p:extLst>
      <p:ext uri="{BB962C8B-B14F-4D97-AF65-F5344CB8AC3E}">
        <p14:creationId xmlns:p14="http://schemas.microsoft.com/office/powerpoint/2010/main" val="3988200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A543D0-F950-4E83-9888-C4C3749651A4}"/>
              </a:ext>
            </a:extLst>
          </p:cNvPr>
          <p:cNvSpPr>
            <a:spLocks noGrp="1"/>
          </p:cNvSpPr>
          <p:nvPr>
            <p:ph type="title"/>
          </p:nvPr>
        </p:nvSpPr>
        <p:spPr/>
        <p:txBody>
          <a:bodyPr>
            <a:normAutofit/>
          </a:bodyPr>
          <a:lstStyle/>
          <a:p>
            <a:r>
              <a:rPr lang="da-DK" dirty="0"/>
              <a:t>Behov for oprydning i de systemer, der styrer adgangen til Aula</a:t>
            </a:r>
          </a:p>
        </p:txBody>
      </p:sp>
      <p:sp>
        <p:nvSpPr>
          <p:cNvPr id="5" name="Pladsholder til tekst 4">
            <a:extLst>
              <a:ext uri="{FF2B5EF4-FFF2-40B4-BE49-F238E27FC236}">
                <a16:creationId xmlns:a16="http://schemas.microsoft.com/office/drawing/2014/main" id="{7BF9006F-D98F-4946-900A-75E809938072}"/>
              </a:ext>
            </a:extLst>
          </p:cNvPr>
          <p:cNvSpPr>
            <a:spLocks noGrp="1"/>
          </p:cNvSpPr>
          <p:nvPr>
            <p:ph type="body" sz="quarter" idx="13"/>
          </p:nvPr>
        </p:nvSpPr>
        <p:spPr/>
        <p:txBody>
          <a:bodyPr/>
          <a:lstStyle/>
          <a:p>
            <a:r>
              <a:rPr lang="da-DK" dirty="0"/>
              <a:t>OPRYDNING I ADGANGEN TIL SKOLENS AULA</a:t>
            </a:r>
          </a:p>
        </p:txBody>
      </p:sp>
      <p:sp>
        <p:nvSpPr>
          <p:cNvPr id="6" name="Pladsholder til tekst 5">
            <a:extLst>
              <a:ext uri="{FF2B5EF4-FFF2-40B4-BE49-F238E27FC236}">
                <a16:creationId xmlns:a16="http://schemas.microsoft.com/office/drawing/2014/main" id="{BC76C6F5-3100-4A9C-AD4C-92DC9991BF73}"/>
              </a:ext>
            </a:extLst>
          </p:cNvPr>
          <p:cNvSpPr>
            <a:spLocks noGrp="1"/>
          </p:cNvSpPr>
          <p:nvPr>
            <p:ph type="body" sz="quarter" idx="14"/>
          </p:nvPr>
        </p:nvSpPr>
        <p:spPr>
          <a:xfrm>
            <a:off x="3038764" y="1994536"/>
            <a:ext cx="8297818" cy="3480436"/>
          </a:xfrm>
        </p:spPr>
        <p:txBody>
          <a:bodyPr>
            <a:normAutofit/>
          </a:bodyPr>
          <a:lstStyle/>
          <a:p>
            <a:r>
              <a:rPr lang="da-DK" dirty="0"/>
              <a:t>Sikre at kun de brugere, der er berettiget hertil, får adgang til jeres skoles Aula</a:t>
            </a:r>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endParaRPr lang="da-DK" dirty="0"/>
          </a:p>
          <a:p>
            <a:r>
              <a:rPr lang="da-DK" dirty="0"/>
              <a:t>Sikre at skolens brugere indlæses korrekt, med de rette roller og tilknytninger i Aula</a:t>
            </a:r>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endParaRPr lang="da-DK" dirty="0"/>
          </a:p>
          <a:p>
            <a:r>
              <a:rPr lang="da-DK" dirty="0"/>
              <a:t>Sikre at der kan oprettes grupper i Aula med de rette medlemmer</a:t>
            </a:r>
          </a:p>
          <a:p>
            <a:endParaRPr lang="da-DK" dirty="0"/>
          </a:p>
          <a:p>
            <a:endParaRPr lang="da-DK" dirty="0"/>
          </a:p>
        </p:txBody>
      </p:sp>
      <p:pic>
        <p:nvPicPr>
          <p:cNvPr id="3" name="Grafik 2" descr="Mand">
            <a:extLst>
              <a:ext uri="{FF2B5EF4-FFF2-40B4-BE49-F238E27FC236}">
                <a16:creationId xmlns:a16="http://schemas.microsoft.com/office/drawing/2014/main" id="{A5629439-7A10-42FB-A783-0C3081B615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3510" y="1994536"/>
            <a:ext cx="914400" cy="914400"/>
          </a:xfrm>
          <a:prstGeom prst="rect">
            <a:avLst/>
          </a:prstGeom>
        </p:spPr>
      </p:pic>
      <p:pic>
        <p:nvPicPr>
          <p:cNvPr id="8" name="Grafik 7" descr="Afkrydsning">
            <a:extLst>
              <a:ext uri="{FF2B5EF4-FFF2-40B4-BE49-F238E27FC236}">
                <a16:creationId xmlns:a16="http://schemas.microsoft.com/office/drawing/2014/main" id="{ACA02A5B-2C17-48EC-9C25-9B4E46B845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3112" y="1781380"/>
            <a:ext cx="725029" cy="725029"/>
          </a:xfrm>
          <a:prstGeom prst="rect">
            <a:avLst/>
          </a:prstGeom>
        </p:spPr>
      </p:pic>
      <p:pic>
        <p:nvPicPr>
          <p:cNvPr id="16" name="Grafik 15" descr="Familie med to børn">
            <a:extLst>
              <a:ext uri="{FF2B5EF4-FFF2-40B4-BE49-F238E27FC236}">
                <a16:creationId xmlns:a16="http://schemas.microsoft.com/office/drawing/2014/main" id="{4E25F0BA-705E-4EC9-933C-3FE77A9A55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5911" y="3239085"/>
            <a:ext cx="1104315" cy="1104315"/>
          </a:xfrm>
          <a:prstGeom prst="rect">
            <a:avLst/>
          </a:prstGeom>
        </p:spPr>
      </p:pic>
      <p:pic>
        <p:nvPicPr>
          <p:cNvPr id="19" name="Grafik 18" descr="Brugere">
            <a:extLst>
              <a:ext uri="{FF2B5EF4-FFF2-40B4-BE49-F238E27FC236}">
                <a16:creationId xmlns:a16="http://schemas.microsoft.com/office/drawing/2014/main" id="{CC3539D1-EFFD-4ABE-82FA-EE2C8A03D78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6326" y="4718684"/>
            <a:ext cx="914400" cy="914400"/>
          </a:xfrm>
          <a:prstGeom prst="rect">
            <a:avLst/>
          </a:prstGeom>
        </p:spPr>
      </p:pic>
      <p:pic>
        <p:nvPicPr>
          <p:cNvPr id="20" name="Grafik 19" descr="Afkrydsning">
            <a:extLst>
              <a:ext uri="{FF2B5EF4-FFF2-40B4-BE49-F238E27FC236}">
                <a16:creationId xmlns:a16="http://schemas.microsoft.com/office/drawing/2014/main" id="{31803137-0EBE-4AD1-8F98-C9BC6E23F6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75857" y="4356169"/>
            <a:ext cx="725029" cy="725029"/>
          </a:xfrm>
          <a:prstGeom prst="rect">
            <a:avLst/>
          </a:prstGeom>
        </p:spPr>
      </p:pic>
    </p:spTree>
    <p:custDataLst>
      <p:tags r:id="rId1"/>
    </p:custDataLst>
    <p:extLst>
      <p:ext uri="{BB962C8B-B14F-4D97-AF65-F5344CB8AC3E}">
        <p14:creationId xmlns:p14="http://schemas.microsoft.com/office/powerpoint/2010/main" val="2220837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64B969A-AD97-4D9C-B3A9-140676EB0B0C}"/>
              </a:ext>
            </a:extLst>
          </p:cNvPr>
          <p:cNvSpPr>
            <a:spLocks noGrp="1"/>
          </p:cNvSpPr>
          <p:nvPr>
            <p:ph type="ctrTitle"/>
          </p:nvPr>
        </p:nvSpPr>
        <p:spPr/>
        <p:txBody>
          <a:bodyPr/>
          <a:lstStyle/>
          <a:p>
            <a:r>
              <a:rPr lang="da-DK" dirty="0"/>
              <a:t>Oprydningsplan</a:t>
            </a:r>
          </a:p>
        </p:txBody>
      </p:sp>
      <p:sp>
        <p:nvSpPr>
          <p:cNvPr id="6" name="Undertitel 5">
            <a:extLst>
              <a:ext uri="{FF2B5EF4-FFF2-40B4-BE49-F238E27FC236}">
                <a16:creationId xmlns:a16="http://schemas.microsoft.com/office/drawing/2014/main" id="{86F09F8C-C8B6-4C2B-BB69-3496C6C2C417}"/>
              </a:ext>
            </a:extLst>
          </p:cNvPr>
          <p:cNvSpPr>
            <a:spLocks noGrp="1"/>
          </p:cNvSpPr>
          <p:nvPr>
            <p:ph type="subTitle" idx="1"/>
          </p:nvPr>
        </p:nvSpPr>
        <p:spPr/>
        <p:txBody>
          <a:bodyPr/>
          <a:lstStyle/>
          <a:p>
            <a:r>
              <a:rPr lang="da-DK" dirty="0"/>
              <a:t>Opbygning og opgavetyper</a:t>
            </a:r>
          </a:p>
        </p:txBody>
      </p:sp>
    </p:spTree>
    <p:custDataLst>
      <p:tags r:id="rId1"/>
    </p:custDataLst>
    <p:extLst>
      <p:ext uri="{BB962C8B-B14F-4D97-AF65-F5344CB8AC3E}">
        <p14:creationId xmlns:p14="http://schemas.microsoft.com/office/powerpoint/2010/main" val="3259837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D0DB4B-7663-4B54-8A2B-E9BB366B647B}"/>
              </a:ext>
            </a:extLst>
          </p:cNvPr>
          <p:cNvSpPr>
            <a:spLocks noGrp="1"/>
          </p:cNvSpPr>
          <p:nvPr>
            <p:ph type="title"/>
          </p:nvPr>
        </p:nvSpPr>
        <p:spPr/>
        <p:txBody>
          <a:bodyPr/>
          <a:lstStyle/>
          <a:p>
            <a:r>
              <a:rPr lang="da-DK" dirty="0"/>
              <a:t>Oprydningsplanens opbygning</a:t>
            </a:r>
          </a:p>
        </p:txBody>
      </p:sp>
      <p:sp>
        <p:nvSpPr>
          <p:cNvPr id="3" name="Pladsholder til tekst 2">
            <a:extLst>
              <a:ext uri="{FF2B5EF4-FFF2-40B4-BE49-F238E27FC236}">
                <a16:creationId xmlns:a16="http://schemas.microsoft.com/office/drawing/2014/main" id="{89880027-23FD-4769-A4FC-85EEA291A2EB}"/>
              </a:ext>
            </a:extLst>
          </p:cNvPr>
          <p:cNvSpPr>
            <a:spLocks noGrp="1"/>
          </p:cNvSpPr>
          <p:nvPr>
            <p:ph type="body" sz="quarter" idx="13"/>
          </p:nvPr>
        </p:nvSpPr>
        <p:spPr/>
        <p:txBody>
          <a:bodyPr/>
          <a:lstStyle/>
          <a:p>
            <a:r>
              <a:rPr lang="da-DK" dirty="0"/>
              <a:t>OPRYDNINGSPLAN</a:t>
            </a:r>
          </a:p>
        </p:txBody>
      </p:sp>
      <p:sp>
        <p:nvSpPr>
          <p:cNvPr id="4" name="Pladsholder til tekst 3">
            <a:extLst>
              <a:ext uri="{FF2B5EF4-FFF2-40B4-BE49-F238E27FC236}">
                <a16:creationId xmlns:a16="http://schemas.microsoft.com/office/drawing/2014/main" id="{41B02D7F-BA33-4BDC-B821-F760A287BADD}"/>
              </a:ext>
            </a:extLst>
          </p:cNvPr>
          <p:cNvSpPr>
            <a:spLocks noGrp="1"/>
          </p:cNvSpPr>
          <p:nvPr>
            <p:ph type="body" sz="quarter" idx="14"/>
          </p:nvPr>
        </p:nvSpPr>
        <p:spPr>
          <a:xfrm>
            <a:off x="2832217" y="1994536"/>
            <a:ext cx="4639738" cy="3480436"/>
          </a:xfrm>
        </p:spPr>
        <p:txBody>
          <a:bodyPr>
            <a:normAutofit fontScale="70000" lnSpcReduction="20000"/>
          </a:bodyPr>
          <a:lstStyle/>
          <a:p>
            <a:r>
              <a:rPr lang="da-DK" b="1" dirty="0">
                <a:solidFill>
                  <a:srgbClr val="2F95BF"/>
                </a:solidFill>
              </a:rPr>
              <a:t>DEADLINE FOR ALLE OPGAVER I PLANEN: 21/6</a:t>
            </a:r>
          </a:p>
          <a:p>
            <a:endParaRPr lang="da-DK" dirty="0"/>
          </a:p>
          <a:p>
            <a:endParaRPr lang="da-DK" dirty="0"/>
          </a:p>
          <a:p>
            <a:endParaRPr lang="da-DK" dirty="0"/>
          </a:p>
          <a:p>
            <a:endParaRPr lang="da-DK" dirty="0"/>
          </a:p>
          <a:p>
            <a:r>
              <a:rPr lang="da-DK" b="1" dirty="0">
                <a:solidFill>
                  <a:srgbClr val="2F95BF"/>
                </a:solidFill>
              </a:rPr>
              <a:t>OPDELT I 5 FASER MED HVER SIN DEADLINE</a:t>
            </a:r>
          </a:p>
          <a:p>
            <a:endParaRPr lang="da-DK" dirty="0"/>
          </a:p>
          <a:p>
            <a:endParaRPr lang="da-DK" dirty="0"/>
          </a:p>
          <a:p>
            <a:r>
              <a:rPr lang="da-DK" b="1" dirty="0">
                <a:solidFill>
                  <a:srgbClr val="2F95BF"/>
                </a:solidFill>
              </a:rPr>
              <a:t>OPDELT I 4 ROLLER:</a:t>
            </a:r>
          </a:p>
          <a:p>
            <a:pPr marL="613410" lvl="1" indent="-342900"/>
            <a:r>
              <a:rPr lang="da-DK" dirty="0"/>
              <a:t>Aula-administrator</a:t>
            </a:r>
          </a:p>
          <a:p>
            <a:pPr marL="613410" lvl="1" indent="-342900"/>
            <a:r>
              <a:rPr lang="da-DK" dirty="0"/>
              <a:t>Ledelse</a:t>
            </a:r>
          </a:p>
          <a:p>
            <a:pPr marL="613410" lvl="1" indent="-342900"/>
            <a:r>
              <a:rPr lang="da-DK" dirty="0"/>
              <a:t>Fælles (alle medarbejdere, dog primært de pædagogiske)</a:t>
            </a:r>
          </a:p>
          <a:p>
            <a:pPr marL="613410" lvl="1" indent="-342900"/>
            <a:r>
              <a:rPr lang="da-DK" dirty="0"/>
              <a:t>Individuel (alle medarbejdere)</a:t>
            </a:r>
          </a:p>
        </p:txBody>
      </p:sp>
      <p:pic>
        <p:nvPicPr>
          <p:cNvPr id="6" name="Grafik 5" descr="Stopur">
            <a:extLst>
              <a:ext uri="{FF2B5EF4-FFF2-40B4-BE49-F238E27FC236}">
                <a16:creationId xmlns:a16="http://schemas.microsoft.com/office/drawing/2014/main" id="{E4F77D7F-3B06-4D78-8616-7387C8E363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70456" y="1855721"/>
            <a:ext cx="914400" cy="914400"/>
          </a:xfrm>
          <a:prstGeom prst="rect">
            <a:avLst/>
          </a:prstGeom>
        </p:spPr>
      </p:pic>
      <p:sp>
        <p:nvSpPr>
          <p:cNvPr id="7" name="Tekstfelt 6">
            <a:extLst>
              <a:ext uri="{FF2B5EF4-FFF2-40B4-BE49-F238E27FC236}">
                <a16:creationId xmlns:a16="http://schemas.microsoft.com/office/drawing/2014/main" id="{9E04F24D-9948-4137-8D80-87360414274B}"/>
              </a:ext>
            </a:extLst>
          </p:cNvPr>
          <p:cNvSpPr txBox="1"/>
          <p:nvPr/>
        </p:nvSpPr>
        <p:spPr>
          <a:xfrm>
            <a:off x="796754" y="1980279"/>
            <a:ext cx="1292979" cy="646331"/>
          </a:xfrm>
          <a:prstGeom prst="rect">
            <a:avLst/>
          </a:prstGeom>
          <a:noFill/>
        </p:spPr>
        <p:txBody>
          <a:bodyPr wrap="square" rtlCol="0">
            <a:spAutoFit/>
          </a:bodyPr>
          <a:lstStyle/>
          <a:p>
            <a:r>
              <a:rPr lang="da-DK" sz="3600" b="1" dirty="0">
                <a:solidFill>
                  <a:srgbClr val="2F95BF"/>
                </a:solidFill>
              </a:rPr>
              <a:t>21/6</a:t>
            </a:r>
          </a:p>
        </p:txBody>
      </p:sp>
      <p:pic>
        <p:nvPicPr>
          <p:cNvPr id="39" name="Grafik 38" descr="Stopur">
            <a:extLst>
              <a:ext uri="{FF2B5EF4-FFF2-40B4-BE49-F238E27FC236}">
                <a16:creationId xmlns:a16="http://schemas.microsoft.com/office/drawing/2014/main" id="{6D0737CB-AC26-4BF8-ACD2-33789D8454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1003" y="3360630"/>
            <a:ext cx="376007" cy="376007"/>
          </a:xfrm>
          <a:prstGeom prst="rect">
            <a:avLst/>
          </a:prstGeom>
        </p:spPr>
      </p:pic>
      <p:pic>
        <p:nvPicPr>
          <p:cNvPr id="40" name="Grafik 39" descr="Stopur">
            <a:extLst>
              <a:ext uri="{FF2B5EF4-FFF2-40B4-BE49-F238E27FC236}">
                <a16:creationId xmlns:a16="http://schemas.microsoft.com/office/drawing/2014/main" id="{A32B333B-4E84-4B5E-9810-1CA97696B8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870" y="3357993"/>
            <a:ext cx="376007" cy="376007"/>
          </a:xfrm>
          <a:prstGeom prst="rect">
            <a:avLst/>
          </a:prstGeom>
        </p:spPr>
      </p:pic>
      <p:pic>
        <p:nvPicPr>
          <p:cNvPr id="41" name="Grafik 40" descr="Stopur">
            <a:extLst>
              <a:ext uri="{FF2B5EF4-FFF2-40B4-BE49-F238E27FC236}">
                <a16:creationId xmlns:a16="http://schemas.microsoft.com/office/drawing/2014/main" id="{1CD6F62C-306A-4655-A15F-A768C3890E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39604" y="3346357"/>
            <a:ext cx="376007" cy="376007"/>
          </a:xfrm>
          <a:prstGeom prst="rect">
            <a:avLst/>
          </a:prstGeom>
        </p:spPr>
      </p:pic>
      <p:pic>
        <p:nvPicPr>
          <p:cNvPr id="42" name="Grafik 41" descr="Stopur">
            <a:extLst>
              <a:ext uri="{FF2B5EF4-FFF2-40B4-BE49-F238E27FC236}">
                <a16:creationId xmlns:a16="http://schemas.microsoft.com/office/drawing/2014/main" id="{9DB6BE28-5421-4DE0-B7D3-C3AD9CAEE4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2470" y="3357993"/>
            <a:ext cx="376007" cy="376007"/>
          </a:xfrm>
          <a:prstGeom prst="rect">
            <a:avLst/>
          </a:prstGeom>
        </p:spPr>
      </p:pic>
      <p:pic>
        <p:nvPicPr>
          <p:cNvPr id="43" name="Grafik 42" descr="Stopur">
            <a:extLst>
              <a:ext uri="{FF2B5EF4-FFF2-40B4-BE49-F238E27FC236}">
                <a16:creationId xmlns:a16="http://schemas.microsoft.com/office/drawing/2014/main" id="{6C6B196C-C881-410E-BD9E-84802EFBEB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06737" y="3357993"/>
            <a:ext cx="376007" cy="376007"/>
          </a:xfrm>
          <a:prstGeom prst="rect">
            <a:avLst/>
          </a:prstGeom>
        </p:spPr>
      </p:pic>
      <p:pic>
        <p:nvPicPr>
          <p:cNvPr id="45" name="Grafik 44" descr="Bruger">
            <a:extLst>
              <a:ext uri="{FF2B5EF4-FFF2-40B4-BE49-F238E27FC236}">
                <a16:creationId xmlns:a16="http://schemas.microsoft.com/office/drawing/2014/main" id="{DF5CE38A-41AA-416F-8894-7790763FA7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0983" y="4519731"/>
            <a:ext cx="542470" cy="542470"/>
          </a:xfrm>
          <a:prstGeom prst="rect">
            <a:avLst/>
          </a:prstGeom>
        </p:spPr>
      </p:pic>
      <p:pic>
        <p:nvPicPr>
          <p:cNvPr id="46" name="Grafik 45" descr="Bruger">
            <a:extLst>
              <a:ext uri="{FF2B5EF4-FFF2-40B4-BE49-F238E27FC236}">
                <a16:creationId xmlns:a16="http://schemas.microsoft.com/office/drawing/2014/main" id="{80EBB5FE-F14D-459E-8FB1-D117D3DBB3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20337" y="4513490"/>
            <a:ext cx="542470" cy="542470"/>
          </a:xfrm>
          <a:prstGeom prst="rect">
            <a:avLst/>
          </a:prstGeom>
        </p:spPr>
      </p:pic>
      <p:pic>
        <p:nvPicPr>
          <p:cNvPr id="47" name="Grafik 46" descr="Bruger">
            <a:extLst>
              <a:ext uri="{FF2B5EF4-FFF2-40B4-BE49-F238E27FC236}">
                <a16:creationId xmlns:a16="http://schemas.microsoft.com/office/drawing/2014/main" id="{BF87BFC3-F457-4E43-AD1F-F875DB0D00B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34565" y="4516973"/>
            <a:ext cx="542470" cy="542470"/>
          </a:xfrm>
          <a:prstGeom prst="rect">
            <a:avLst/>
          </a:prstGeom>
        </p:spPr>
      </p:pic>
      <p:pic>
        <p:nvPicPr>
          <p:cNvPr id="48" name="Grafik 47" descr="Bruger">
            <a:extLst>
              <a:ext uri="{FF2B5EF4-FFF2-40B4-BE49-F238E27FC236}">
                <a16:creationId xmlns:a16="http://schemas.microsoft.com/office/drawing/2014/main" id="{8E42C045-5CC7-4CAB-9F2F-0FEAAA2BA91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22352" y="4519731"/>
            <a:ext cx="542470" cy="542470"/>
          </a:xfrm>
          <a:prstGeom prst="rect">
            <a:avLst/>
          </a:prstGeom>
        </p:spPr>
      </p:pic>
    </p:spTree>
    <p:custDataLst>
      <p:tags r:id="rId1"/>
    </p:custDataLst>
    <p:extLst>
      <p:ext uri="{BB962C8B-B14F-4D97-AF65-F5344CB8AC3E}">
        <p14:creationId xmlns:p14="http://schemas.microsoft.com/office/powerpoint/2010/main" val="1682974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D0DB4B-7663-4B54-8A2B-E9BB366B647B}"/>
              </a:ext>
            </a:extLst>
          </p:cNvPr>
          <p:cNvSpPr>
            <a:spLocks noGrp="1"/>
          </p:cNvSpPr>
          <p:nvPr>
            <p:ph type="title"/>
          </p:nvPr>
        </p:nvSpPr>
        <p:spPr/>
        <p:txBody>
          <a:bodyPr/>
          <a:lstStyle/>
          <a:p>
            <a:r>
              <a:rPr lang="da-DK" dirty="0"/>
              <a:t>3 typer opgaver</a:t>
            </a:r>
          </a:p>
        </p:txBody>
      </p:sp>
      <p:sp>
        <p:nvSpPr>
          <p:cNvPr id="3" name="Pladsholder til tekst 2">
            <a:extLst>
              <a:ext uri="{FF2B5EF4-FFF2-40B4-BE49-F238E27FC236}">
                <a16:creationId xmlns:a16="http://schemas.microsoft.com/office/drawing/2014/main" id="{89880027-23FD-4769-A4FC-85EEA291A2EB}"/>
              </a:ext>
            </a:extLst>
          </p:cNvPr>
          <p:cNvSpPr>
            <a:spLocks noGrp="1"/>
          </p:cNvSpPr>
          <p:nvPr>
            <p:ph type="body" sz="quarter" idx="13"/>
          </p:nvPr>
        </p:nvSpPr>
        <p:spPr/>
        <p:txBody>
          <a:bodyPr/>
          <a:lstStyle/>
          <a:p>
            <a:r>
              <a:rPr lang="da-DK" dirty="0"/>
              <a:t>OPRYDNINGSPLAN</a:t>
            </a:r>
          </a:p>
        </p:txBody>
      </p:sp>
      <p:sp>
        <p:nvSpPr>
          <p:cNvPr id="4" name="Pladsholder til tekst 3">
            <a:extLst>
              <a:ext uri="{FF2B5EF4-FFF2-40B4-BE49-F238E27FC236}">
                <a16:creationId xmlns:a16="http://schemas.microsoft.com/office/drawing/2014/main" id="{41B02D7F-BA33-4BDC-B821-F760A287BADD}"/>
              </a:ext>
            </a:extLst>
          </p:cNvPr>
          <p:cNvSpPr>
            <a:spLocks noGrp="1"/>
          </p:cNvSpPr>
          <p:nvPr>
            <p:ph type="body" sz="quarter" idx="14"/>
          </p:nvPr>
        </p:nvSpPr>
        <p:spPr>
          <a:xfrm>
            <a:off x="3210522" y="1994536"/>
            <a:ext cx="6595329" cy="3480436"/>
          </a:xfrm>
        </p:spPr>
        <p:txBody>
          <a:bodyPr>
            <a:normAutofit fontScale="85000" lnSpcReduction="20000"/>
          </a:bodyPr>
          <a:lstStyle/>
          <a:p>
            <a:r>
              <a:rPr lang="da-DK" b="1" dirty="0">
                <a:solidFill>
                  <a:srgbClr val="2F95BF"/>
                </a:solidFill>
              </a:rPr>
              <a:t>MED VIGTIG DEADLINE</a:t>
            </a:r>
            <a:r>
              <a:rPr lang="da-DK" dirty="0">
                <a:solidFill>
                  <a:srgbClr val="2F95BF"/>
                </a:solidFill>
              </a:rPr>
              <a:t>:</a:t>
            </a:r>
          </a:p>
          <a:p>
            <a:r>
              <a:rPr lang="da-DK" dirty="0"/>
              <a:t>Skal udføres inden den næstkommende deadline (fx opgaverne for Aula-administratoren i fase 1 og fase 2)</a:t>
            </a:r>
          </a:p>
          <a:p>
            <a:endParaRPr lang="da-DK" b="1" dirty="0"/>
          </a:p>
          <a:p>
            <a:r>
              <a:rPr lang="da-DK" b="1" dirty="0">
                <a:solidFill>
                  <a:srgbClr val="2F95BF"/>
                </a:solidFill>
              </a:rPr>
              <a:t>MED FAST PLACERING I DEN PÅGÆLDENDE FASE</a:t>
            </a:r>
          </a:p>
          <a:p>
            <a:r>
              <a:rPr lang="da-DK" dirty="0"/>
              <a:t>Den må kun udføres i den fase, den er placeret i</a:t>
            </a:r>
          </a:p>
          <a:p>
            <a:endParaRPr lang="da-DK" b="1" dirty="0"/>
          </a:p>
          <a:p>
            <a:r>
              <a:rPr lang="da-DK" b="1" dirty="0">
                <a:solidFill>
                  <a:srgbClr val="2F95BF"/>
                </a:solidFill>
              </a:rPr>
              <a:t>MED ANBEFALET PLACERING/DEADLINE</a:t>
            </a:r>
            <a:r>
              <a:rPr lang="da-DK" dirty="0">
                <a:solidFill>
                  <a:srgbClr val="2F95BF"/>
                </a:solidFill>
              </a:rPr>
              <a:t>:</a:t>
            </a:r>
          </a:p>
          <a:p>
            <a:r>
              <a:rPr lang="da-DK" dirty="0"/>
              <a:t>Det anbefales at følge placeringen i planens faser for at sikre, at der ikke sker en opgaveophobning lige inden den endelige deadline 21/6.</a:t>
            </a:r>
          </a:p>
          <a:p>
            <a:r>
              <a:rPr lang="da-DK" dirty="0"/>
              <a:t>Men opgaven kan udføres i foregående eller efterfølgende fase, såfremt den løses inden 21/6</a:t>
            </a:r>
          </a:p>
        </p:txBody>
      </p:sp>
      <p:sp>
        <p:nvSpPr>
          <p:cNvPr id="5" name="Tekstfelt 4">
            <a:extLst>
              <a:ext uri="{FF2B5EF4-FFF2-40B4-BE49-F238E27FC236}">
                <a16:creationId xmlns:a16="http://schemas.microsoft.com/office/drawing/2014/main" id="{EC2397CF-F8E5-4693-B255-E6C7A30517C2}"/>
              </a:ext>
            </a:extLst>
          </p:cNvPr>
          <p:cNvSpPr txBox="1"/>
          <p:nvPr/>
        </p:nvSpPr>
        <p:spPr>
          <a:xfrm>
            <a:off x="1549996" y="1621929"/>
            <a:ext cx="1455938" cy="1323439"/>
          </a:xfrm>
          <a:prstGeom prst="rect">
            <a:avLst/>
          </a:prstGeom>
          <a:noFill/>
        </p:spPr>
        <p:txBody>
          <a:bodyPr wrap="square" rtlCol="0">
            <a:spAutoFit/>
          </a:bodyPr>
          <a:lstStyle/>
          <a:p>
            <a:r>
              <a:rPr lang="da-DK" sz="8000" dirty="0">
                <a:solidFill>
                  <a:srgbClr val="2F95BF"/>
                </a:solidFill>
              </a:rPr>
              <a:t>*</a:t>
            </a:r>
          </a:p>
        </p:txBody>
      </p:sp>
      <p:sp>
        <p:nvSpPr>
          <p:cNvPr id="6" name="Tekstfelt 5">
            <a:extLst>
              <a:ext uri="{FF2B5EF4-FFF2-40B4-BE49-F238E27FC236}">
                <a16:creationId xmlns:a16="http://schemas.microsoft.com/office/drawing/2014/main" id="{CDF56670-1353-4AE7-8AD2-ADBF92E802BC}"/>
              </a:ext>
            </a:extLst>
          </p:cNvPr>
          <p:cNvSpPr txBox="1"/>
          <p:nvPr/>
        </p:nvSpPr>
        <p:spPr>
          <a:xfrm>
            <a:off x="800370" y="2390729"/>
            <a:ext cx="2055382" cy="554639"/>
          </a:xfrm>
          <a:prstGeom prst="rect">
            <a:avLst/>
          </a:prstGeom>
          <a:noFill/>
        </p:spPr>
        <p:txBody>
          <a:bodyPr wrap="square" rtlCol="0">
            <a:spAutoFit/>
          </a:bodyPr>
          <a:lstStyle/>
          <a:p>
            <a:pPr algn="ctr"/>
            <a:r>
              <a:rPr lang="da-DK" sz="1600" dirty="0">
                <a:solidFill>
                  <a:srgbClr val="2F95BF"/>
                </a:solidFill>
              </a:rPr>
              <a:t>Markeret med stjerne</a:t>
            </a:r>
          </a:p>
          <a:p>
            <a:endParaRPr lang="da-DK" dirty="0"/>
          </a:p>
        </p:txBody>
      </p:sp>
      <p:sp>
        <p:nvSpPr>
          <p:cNvPr id="7" name="Tekstfelt 6">
            <a:extLst>
              <a:ext uri="{FF2B5EF4-FFF2-40B4-BE49-F238E27FC236}">
                <a16:creationId xmlns:a16="http://schemas.microsoft.com/office/drawing/2014/main" id="{EBBC5D1A-C582-4AE3-AD70-F2FEC6DC9434}"/>
              </a:ext>
            </a:extLst>
          </p:cNvPr>
          <p:cNvSpPr txBox="1"/>
          <p:nvPr/>
        </p:nvSpPr>
        <p:spPr>
          <a:xfrm>
            <a:off x="1155140" y="2836653"/>
            <a:ext cx="1455938" cy="523220"/>
          </a:xfrm>
          <a:prstGeom prst="rect">
            <a:avLst/>
          </a:prstGeom>
          <a:noFill/>
        </p:spPr>
        <p:txBody>
          <a:bodyPr wrap="square" rtlCol="0">
            <a:spAutoFit/>
          </a:bodyPr>
          <a:lstStyle/>
          <a:p>
            <a:r>
              <a:rPr lang="da-DK" sz="2800" dirty="0">
                <a:solidFill>
                  <a:srgbClr val="2F95BF"/>
                </a:solidFill>
              </a:rPr>
              <a:t>Opgaver</a:t>
            </a:r>
          </a:p>
        </p:txBody>
      </p:sp>
      <p:sp>
        <p:nvSpPr>
          <p:cNvPr id="8" name="Tekstfelt 7">
            <a:extLst>
              <a:ext uri="{FF2B5EF4-FFF2-40B4-BE49-F238E27FC236}">
                <a16:creationId xmlns:a16="http://schemas.microsoft.com/office/drawing/2014/main" id="{F6FB0FA7-9A1A-448B-A1D9-70B0E9E22C7B}"/>
              </a:ext>
            </a:extLst>
          </p:cNvPr>
          <p:cNvSpPr txBox="1"/>
          <p:nvPr/>
        </p:nvSpPr>
        <p:spPr>
          <a:xfrm>
            <a:off x="1120705" y="3359873"/>
            <a:ext cx="1455938" cy="338554"/>
          </a:xfrm>
          <a:prstGeom prst="rect">
            <a:avLst/>
          </a:prstGeom>
          <a:solidFill>
            <a:srgbClr val="2F95BF"/>
          </a:solidFill>
        </p:spPr>
        <p:txBody>
          <a:bodyPr wrap="square" rtlCol="0">
            <a:spAutoFit/>
          </a:bodyPr>
          <a:lstStyle/>
          <a:p>
            <a:pPr algn="ctr"/>
            <a:r>
              <a:rPr lang="da-DK" sz="1600" dirty="0">
                <a:solidFill>
                  <a:srgbClr val="FFF123"/>
                </a:solidFill>
              </a:rPr>
              <a:t>Med gul skrift</a:t>
            </a:r>
          </a:p>
        </p:txBody>
      </p:sp>
      <p:sp>
        <p:nvSpPr>
          <p:cNvPr id="9" name="Tekstfelt 8">
            <a:extLst>
              <a:ext uri="{FF2B5EF4-FFF2-40B4-BE49-F238E27FC236}">
                <a16:creationId xmlns:a16="http://schemas.microsoft.com/office/drawing/2014/main" id="{B57E01C7-A17D-4B85-BD43-1F90F32A3FA8}"/>
              </a:ext>
            </a:extLst>
          </p:cNvPr>
          <p:cNvSpPr txBox="1"/>
          <p:nvPr/>
        </p:nvSpPr>
        <p:spPr>
          <a:xfrm>
            <a:off x="1120705" y="4098605"/>
            <a:ext cx="1455938" cy="523220"/>
          </a:xfrm>
          <a:prstGeom prst="rect">
            <a:avLst/>
          </a:prstGeom>
          <a:noFill/>
        </p:spPr>
        <p:txBody>
          <a:bodyPr wrap="square" rtlCol="0">
            <a:spAutoFit/>
          </a:bodyPr>
          <a:lstStyle/>
          <a:p>
            <a:r>
              <a:rPr lang="da-DK" sz="2800" dirty="0">
                <a:solidFill>
                  <a:srgbClr val="2F95BF"/>
                </a:solidFill>
              </a:rPr>
              <a:t>Opgaver</a:t>
            </a:r>
          </a:p>
        </p:txBody>
      </p:sp>
      <p:sp>
        <p:nvSpPr>
          <p:cNvPr id="10" name="Tekstfelt 9">
            <a:extLst>
              <a:ext uri="{FF2B5EF4-FFF2-40B4-BE49-F238E27FC236}">
                <a16:creationId xmlns:a16="http://schemas.microsoft.com/office/drawing/2014/main" id="{657336C1-6FBF-431E-8A3F-721DB9D2538B}"/>
              </a:ext>
            </a:extLst>
          </p:cNvPr>
          <p:cNvSpPr txBox="1"/>
          <p:nvPr/>
        </p:nvSpPr>
        <p:spPr>
          <a:xfrm>
            <a:off x="1120705" y="4621825"/>
            <a:ext cx="1455938" cy="338554"/>
          </a:xfrm>
          <a:prstGeom prst="rect">
            <a:avLst/>
          </a:prstGeom>
          <a:solidFill>
            <a:srgbClr val="2F95BF"/>
          </a:solidFill>
        </p:spPr>
        <p:txBody>
          <a:bodyPr wrap="square" rtlCol="0">
            <a:spAutoFit/>
          </a:bodyPr>
          <a:lstStyle/>
          <a:p>
            <a:pPr algn="ctr"/>
            <a:r>
              <a:rPr lang="da-DK" sz="1600" dirty="0">
                <a:solidFill>
                  <a:schemeClr val="bg1"/>
                </a:solidFill>
              </a:rPr>
              <a:t>Med hvid skrift</a:t>
            </a:r>
          </a:p>
        </p:txBody>
      </p:sp>
    </p:spTree>
    <p:custDataLst>
      <p:tags r:id="rId1"/>
    </p:custDataLst>
    <p:extLst>
      <p:ext uri="{BB962C8B-B14F-4D97-AF65-F5344CB8AC3E}">
        <p14:creationId xmlns:p14="http://schemas.microsoft.com/office/powerpoint/2010/main" val="841147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286">
            <a:extLst>
              <a:ext uri="{FF2B5EF4-FFF2-40B4-BE49-F238E27FC236}">
                <a16:creationId xmlns:a16="http://schemas.microsoft.com/office/drawing/2014/main" id="{5D78E18F-C1A1-42B2-A7BC-71162122B46E}"/>
              </a:ext>
            </a:extLst>
          </p:cNvPr>
          <p:cNvSpPr/>
          <p:nvPr/>
        </p:nvSpPr>
        <p:spPr>
          <a:xfrm>
            <a:off x="1765801" y="1098901"/>
            <a:ext cx="9358947" cy="422200"/>
          </a:xfrm>
          <a:prstGeom prst="rect">
            <a:avLst/>
          </a:prstGeom>
          <a:solidFill>
            <a:srgbClr val="E32F4A"/>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ea typeface="Arial"/>
              <a:cs typeface="Arial"/>
              <a:sym typeface="Arial"/>
            </a:endParaRPr>
          </a:p>
        </p:txBody>
      </p:sp>
      <p:sp>
        <p:nvSpPr>
          <p:cNvPr id="5" name="Pladsholder til tekst 4">
            <a:extLst>
              <a:ext uri="{FF2B5EF4-FFF2-40B4-BE49-F238E27FC236}">
                <a16:creationId xmlns:a16="http://schemas.microsoft.com/office/drawing/2014/main" id="{4E90194F-CA96-46EB-A4BE-A559B458C389}"/>
              </a:ext>
            </a:extLst>
          </p:cNvPr>
          <p:cNvSpPr>
            <a:spLocks noGrp="1"/>
          </p:cNvSpPr>
          <p:nvPr>
            <p:ph type="body" sz="quarter" idx="13"/>
          </p:nvPr>
        </p:nvSpPr>
        <p:spPr/>
        <p:txBody>
          <a:bodyPr/>
          <a:lstStyle/>
          <a:p>
            <a:r>
              <a:rPr lang="da-DK" dirty="0">
                <a:latin typeface="+mn-lt"/>
              </a:rPr>
              <a:t>OPRYDNINGSPLAN</a:t>
            </a:r>
          </a:p>
        </p:txBody>
      </p:sp>
      <p:sp>
        <p:nvSpPr>
          <p:cNvPr id="7" name="Shape 284">
            <a:extLst>
              <a:ext uri="{FF2B5EF4-FFF2-40B4-BE49-F238E27FC236}">
                <a16:creationId xmlns:a16="http://schemas.microsoft.com/office/drawing/2014/main" id="{4ABDF31E-B5CF-4B24-A9A4-8F5D34595BFA}"/>
              </a:ext>
            </a:extLst>
          </p:cNvPr>
          <p:cNvSpPr/>
          <p:nvPr/>
        </p:nvSpPr>
        <p:spPr>
          <a:xfrm>
            <a:off x="426657" y="5911428"/>
            <a:ext cx="10698091" cy="707200"/>
          </a:xfrm>
          <a:prstGeom prst="rect">
            <a:avLst/>
          </a:prstGeom>
          <a:solidFill>
            <a:srgbClr val="002E55"/>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ea typeface="Arial"/>
              <a:cs typeface="Arial"/>
              <a:sym typeface="Arial"/>
            </a:endParaRPr>
          </a:p>
        </p:txBody>
      </p:sp>
      <p:sp>
        <p:nvSpPr>
          <p:cNvPr id="8" name="Shape 285">
            <a:extLst>
              <a:ext uri="{FF2B5EF4-FFF2-40B4-BE49-F238E27FC236}">
                <a16:creationId xmlns:a16="http://schemas.microsoft.com/office/drawing/2014/main" id="{A22BF52A-AAA5-43EA-9B68-DE52F8F1F3FF}"/>
              </a:ext>
            </a:extLst>
          </p:cNvPr>
          <p:cNvSpPr/>
          <p:nvPr/>
        </p:nvSpPr>
        <p:spPr>
          <a:xfrm>
            <a:off x="426657" y="4711863"/>
            <a:ext cx="10698091" cy="1145604"/>
          </a:xfrm>
          <a:prstGeom prst="rect">
            <a:avLst/>
          </a:prstGeom>
          <a:solidFill>
            <a:srgbClr val="1F7298"/>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ea typeface="Arial"/>
              <a:cs typeface="Arial"/>
              <a:sym typeface="Arial"/>
            </a:endParaRPr>
          </a:p>
        </p:txBody>
      </p:sp>
      <p:sp>
        <p:nvSpPr>
          <p:cNvPr id="9" name="Shape 286">
            <a:extLst>
              <a:ext uri="{FF2B5EF4-FFF2-40B4-BE49-F238E27FC236}">
                <a16:creationId xmlns:a16="http://schemas.microsoft.com/office/drawing/2014/main" id="{7BAAD5BD-137A-4903-8F69-6F4BA34272A3}"/>
              </a:ext>
            </a:extLst>
          </p:cNvPr>
          <p:cNvSpPr/>
          <p:nvPr/>
        </p:nvSpPr>
        <p:spPr>
          <a:xfrm>
            <a:off x="426657" y="4222814"/>
            <a:ext cx="10698091" cy="445600"/>
          </a:xfrm>
          <a:prstGeom prst="rect">
            <a:avLst/>
          </a:prstGeom>
          <a:solidFill>
            <a:srgbClr val="128994"/>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ea typeface="Arial"/>
              <a:cs typeface="Arial"/>
              <a:sym typeface="Arial"/>
            </a:endParaRPr>
          </a:p>
        </p:txBody>
      </p:sp>
      <p:sp>
        <p:nvSpPr>
          <p:cNvPr id="10" name="Shape 287">
            <a:extLst>
              <a:ext uri="{FF2B5EF4-FFF2-40B4-BE49-F238E27FC236}">
                <a16:creationId xmlns:a16="http://schemas.microsoft.com/office/drawing/2014/main" id="{49EFE14D-C1E7-4B85-BE0D-FDB4D4325FE1}"/>
              </a:ext>
            </a:extLst>
          </p:cNvPr>
          <p:cNvSpPr/>
          <p:nvPr/>
        </p:nvSpPr>
        <p:spPr>
          <a:xfrm>
            <a:off x="426729" y="1562813"/>
            <a:ext cx="10698091" cy="2588452"/>
          </a:xfrm>
          <a:prstGeom prst="rect">
            <a:avLst/>
          </a:prstGeom>
          <a:solidFill>
            <a:srgbClr val="10BDB7"/>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ea typeface="Arial"/>
              <a:cs typeface="Arial"/>
              <a:sym typeface="Arial"/>
            </a:endParaRPr>
          </a:p>
        </p:txBody>
      </p:sp>
      <p:sp>
        <p:nvSpPr>
          <p:cNvPr id="11" name="Shape 291">
            <a:extLst>
              <a:ext uri="{FF2B5EF4-FFF2-40B4-BE49-F238E27FC236}">
                <a16:creationId xmlns:a16="http://schemas.microsoft.com/office/drawing/2014/main" id="{A84FF389-D965-46F1-AEF4-89082B30C92B}"/>
              </a:ext>
            </a:extLst>
          </p:cNvPr>
          <p:cNvSpPr txBox="1"/>
          <p:nvPr/>
        </p:nvSpPr>
        <p:spPr>
          <a:xfrm>
            <a:off x="1786008" y="1098796"/>
            <a:ext cx="1806081" cy="3692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da" sz="1867" b="1" kern="0" dirty="0">
                <a:solidFill>
                  <a:schemeClr val="bg1"/>
                </a:solidFill>
                <a:ea typeface="Nunito"/>
                <a:cs typeface="Nunito"/>
                <a:sym typeface="Nunito"/>
              </a:rPr>
              <a:t>FASE 1		</a:t>
            </a:r>
            <a:endParaRPr sz="1467" b="1" kern="0" dirty="0">
              <a:solidFill>
                <a:schemeClr val="bg1"/>
              </a:solidFill>
              <a:ea typeface="Nunito"/>
              <a:cs typeface="Nunito"/>
              <a:sym typeface="Nunito"/>
            </a:endParaRPr>
          </a:p>
        </p:txBody>
      </p:sp>
      <p:sp>
        <p:nvSpPr>
          <p:cNvPr id="14" name="Shape 299">
            <a:extLst>
              <a:ext uri="{FF2B5EF4-FFF2-40B4-BE49-F238E27FC236}">
                <a16:creationId xmlns:a16="http://schemas.microsoft.com/office/drawing/2014/main" id="{79268333-8EF6-46A2-AB0C-F7B3591A723E}"/>
              </a:ext>
            </a:extLst>
          </p:cNvPr>
          <p:cNvSpPr txBox="1"/>
          <p:nvPr/>
        </p:nvSpPr>
        <p:spPr>
          <a:xfrm>
            <a:off x="426658" y="6134380"/>
            <a:ext cx="1359364" cy="316381"/>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da-DK" sz="1200" b="1" kern="0" dirty="0">
                <a:solidFill>
                  <a:srgbClr val="FFFFFF"/>
                </a:solidFill>
                <a:ea typeface="Nunito"/>
                <a:cs typeface="Nunito"/>
                <a:sym typeface="Nunito"/>
              </a:rPr>
              <a:t>INDIVIDUEL</a:t>
            </a:r>
            <a:endParaRPr sz="1467" b="1" kern="0" dirty="0">
              <a:solidFill>
                <a:srgbClr val="FFFFFF"/>
              </a:solidFill>
              <a:ea typeface="Nunito"/>
              <a:cs typeface="Nunito"/>
              <a:sym typeface="Nunito"/>
            </a:endParaRPr>
          </a:p>
        </p:txBody>
      </p:sp>
      <p:sp>
        <p:nvSpPr>
          <p:cNvPr id="15" name="Shape 301">
            <a:extLst>
              <a:ext uri="{FF2B5EF4-FFF2-40B4-BE49-F238E27FC236}">
                <a16:creationId xmlns:a16="http://schemas.microsoft.com/office/drawing/2014/main" id="{DE101CEE-7BCC-4CE0-972C-DCB45DFB8613}"/>
              </a:ext>
            </a:extLst>
          </p:cNvPr>
          <p:cNvSpPr txBox="1"/>
          <p:nvPr/>
        </p:nvSpPr>
        <p:spPr>
          <a:xfrm>
            <a:off x="426657" y="5269079"/>
            <a:ext cx="1359364" cy="2768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da" sz="1200" b="1" kern="0" dirty="0">
                <a:solidFill>
                  <a:srgbClr val="FFFFFF"/>
                </a:solidFill>
                <a:ea typeface="Nunito"/>
                <a:cs typeface="Nunito"/>
                <a:sym typeface="Nunito"/>
              </a:rPr>
              <a:t>FÆLLES</a:t>
            </a:r>
            <a:endParaRPr sz="1467" b="1" kern="0" dirty="0">
              <a:solidFill>
                <a:srgbClr val="FFFFFF"/>
              </a:solidFill>
              <a:ea typeface="Nunito"/>
              <a:cs typeface="Nunito"/>
              <a:sym typeface="Nunito"/>
            </a:endParaRPr>
          </a:p>
        </p:txBody>
      </p:sp>
      <p:sp>
        <p:nvSpPr>
          <p:cNvPr id="16" name="Shape 302">
            <a:extLst>
              <a:ext uri="{FF2B5EF4-FFF2-40B4-BE49-F238E27FC236}">
                <a16:creationId xmlns:a16="http://schemas.microsoft.com/office/drawing/2014/main" id="{4063D59E-797B-4610-BE30-C79281963AFB}"/>
              </a:ext>
            </a:extLst>
          </p:cNvPr>
          <p:cNvSpPr txBox="1"/>
          <p:nvPr/>
        </p:nvSpPr>
        <p:spPr>
          <a:xfrm>
            <a:off x="426730" y="2757861"/>
            <a:ext cx="1373605" cy="6460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da-DK" sz="1067" b="1" kern="0" dirty="0">
                <a:solidFill>
                  <a:srgbClr val="FFFFFF"/>
                </a:solidFill>
                <a:cs typeface="Arial"/>
                <a:sym typeface="Nunito"/>
              </a:rPr>
              <a:t>AULA-ADMINISTRATOR</a:t>
            </a:r>
            <a:endParaRPr lang="da-DK" sz="1200" b="1" kern="0" dirty="0">
              <a:solidFill>
                <a:srgbClr val="FFFFFF"/>
              </a:solidFill>
              <a:cs typeface="Arial"/>
              <a:sym typeface="Arial"/>
            </a:endParaRPr>
          </a:p>
        </p:txBody>
      </p:sp>
      <p:sp>
        <p:nvSpPr>
          <p:cNvPr id="17" name="Shape 304">
            <a:extLst>
              <a:ext uri="{FF2B5EF4-FFF2-40B4-BE49-F238E27FC236}">
                <a16:creationId xmlns:a16="http://schemas.microsoft.com/office/drawing/2014/main" id="{AD00786A-718B-4E54-AC90-A64EB68AF8F6}"/>
              </a:ext>
            </a:extLst>
          </p:cNvPr>
          <p:cNvSpPr txBox="1"/>
          <p:nvPr/>
        </p:nvSpPr>
        <p:spPr>
          <a:xfrm>
            <a:off x="426657" y="4315118"/>
            <a:ext cx="1359291" cy="2768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da-DK" sz="1200" b="1" kern="0" dirty="0">
                <a:solidFill>
                  <a:srgbClr val="FFFFFF"/>
                </a:solidFill>
                <a:ea typeface="Nunito"/>
                <a:cs typeface="Nunito"/>
                <a:sym typeface="Nunito"/>
              </a:rPr>
              <a:t>LEDELSE</a:t>
            </a:r>
            <a:endParaRPr lang="da-DK" sz="1467" b="1" kern="0" dirty="0">
              <a:solidFill>
                <a:srgbClr val="FFFFFF"/>
              </a:solidFill>
              <a:ea typeface="Nunito"/>
              <a:cs typeface="Nunito"/>
              <a:sym typeface="Nunito"/>
            </a:endParaRPr>
          </a:p>
        </p:txBody>
      </p:sp>
      <p:sp>
        <p:nvSpPr>
          <p:cNvPr id="18" name="Shape 310">
            <a:extLst>
              <a:ext uri="{FF2B5EF4-FFF2-40B4-BE49-F238E27FC236}">
                <a16:creationId xmlns:a16="http://schemas.microsoft.com/office/drawing/2014/main" id="{ECFB0629-B049-4394-A2B1-57DB7BFE0EF8}"/>
              </a:ext>
            </a:extLst>
          </p:cNvPr>
          <p:cNvSpPr/>
          <p:nvPr/>
        </p:nvSpPr>
        <p:spPr>
          <a:xfrm>
            <a:off x="5971607" y="3168795"/>
            <a:ext cx="248800" cy="3692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da" sz="1867" kern="0">
                <a:solidFill>
                  <a:srgbClr val="C0791B"/>
                </a:solidFill>
                <a:ea typeface="Arial"/>
                <a:cs typeface="Arial"/>
                <a:sym typeface="Arial"/>
              </a:rPr>
              <a:t> </a:t>
            </a:r>
            <a:endParaRPr sz="1467" kern="0">
              <a:solidFill>
                <a:srgbClr val="000000"/>
              </a:solidFill>
              <a:cs typeface="Arial"/>
              <a:sym typeface="Arial"/>
            </a:endParaRPr>
          </a:p>
        </p:txBody>
      </p:sp>
      <p:sp>
        <p:nvSpPr>
          <p:cNvPr id="19" name="Shape 311">
            <a:extLst>
              <a:ext uri="{FF2B5EF4-FFF2-40B4-BE49-F238E27FC236}">
                <a16:creationId xmlns:a16="http://schemas.microsoft.com/office/drawing/2014/main" id="{2644A2DF-0686-4055-85AB-A3122AE766D0}"/>
              </a:ext>
            </a:extLst>
          </p:cNvPr>
          <p:cNvSpPr/>
          <p:nvPr/>
        </p:nvSpPr>
        <p:spPr>
          <a:xfrm>
            <a:off x="5971607" y="3168795"/>
            <a:ext cx="248800" cy="3692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da" sz="1867" kern="0">
                <a:solidFill>
                  <a:srgbClr val="C0791B"/>
                </a:solidFill>
                <a:ea typeface="Arial"/>
                <a:cs typeface="Arial"/>
                <a:sym typeface="Arial"/>
              </a:rPr>
              <a:t> </a:t>
            </a:r>
            <a:endParaRPr sz="1467" kern="0">
              <a:solidFill>
                <a:srgbClr val="000000"/>
              </a:solidFill>
              <a:cs typeface="Arial"/>
              <a:sym typeface="Arial"/>
            </a:endParaRPr>
          </a:p>
        </p:txBody>
      </p:sp>
      <p:cxnSp>
        <p:nvCxnSpPr>
          <p:cNvPr id="20" name="Shape 313">
            <a:extLst>
              <a:ext uri="{FF2B5EF4-FFF2-40B4-BE49-F238E27FC236}">
                <a16:creationId xmlns:a16="http://schemas.microsoft.com/office/drawing/2014/main" id="{D3A013EE-46DF-44E4-ACB2-497485137AC3}"/>
              </a:ext>
            </a:extLst>
          </p:cNvPr>
          <p:cNvCxnSpPr/>
          <p:nvPr/>
        </p:nvCxnSpPr>
        <p:spPr>
          <a:xfrm>
            <a:off x="1765801" y="769933"/>
            <a:ext cx="0" cy="6254400"/>
          </a:xfrm>
          <a:prstGeom prst="straightConnector1">
            <a:avLst/>
          </a:prstGeom>
          <a:noFill/>
          <a:ln w="19050" cap="flat" cmpd="sng">
            <a:solidFill>
              <a:srgbClr val="FFFFFF"/>
            </a:solidFill>
            <a:prstDash val="solid"/>
            <a:round/>
            <a:headEnd type="none" w="med" len="med"/>
            <a:tailEnd type="none" w="med" len="med"/>
          </a:ln>
        </p:spPr>
      </p:cxnSp>
      <p:cxnSp>
        <p:nvCxnSpPr>
          <p:cNvPr id="21" name="Shape 314">
            <a:extLst>
              <a:ext uri="{FF2B5EF4-FFF2-40B4-BE49-F238E27FC236}">
                <a16:creationId xmlns:a16="http://schemas.microsoft.com/office/drawing/2014/main" id="{94012AF8-CD6B-4CB1-8D8E-3D169DD13AD8}"/>
              </a:ext>
            </a:extLst>
          </p:cNvPr>
          <p:cNvCxnSpPr>
            <a:cxnSpLocks/>
            <a:stCxn id="59" idx="4"/>
          </p:cNvCxnSpPr>
          <p:nvPr/>
        </p:nvCxnSpPr>
        <p:spPr>
          <a:xfrm>
            <a:off x="3590883" y="1547728"/>
            <a:ext cx="11721" cy="2645249"/>
          </a:xfrm>
          <a:prstGeom prst="straightConnector1">
            <a:avLst/>
          </a:prstGeom>
          <a:noFill/>
          <a:ln w="19050" cap="flat" cmpd="sng">
            <a:solidFill>
              <a:schemeClr val="bg1"/>
            </a:solidFill>
            <a:prstDash val="solid"/>
            <a:round/>
            <a:headEnd type="none" w="med" len="med"/>
            <a:tailEnd type="none" w="med" len="med"/>
          </a:ln>
        </p:spPr>
      </p:cxnSp>
      <p:cxnSp>
        <p:nvCxnSpPr>
          <p:cNvPr id="22" name="Shape 315">
            <a:extLst>
              <a:ext uri="{FF2B5EF4-FFF2-40B4-BE49-F238E27FC236}">
                <a16:creationId xmlns:a16="http://schemas.microsoft.com/office/drawing/2014/main" id="{FDACC446-F62D-4A91-98EF-B3BD7DC1C630}"/>
              </a:ext>
            </a:extLst>
          </p:cNvPr>
          <p:cNvCxnSpPr>
            <a:cxnSpLocks/>
            <a:stCxn id="55" idx="4"/>
          </p:cNvCxnSpPr>
          <p:nvPr/>
        </p:nvCxnSpPr>
        <p:spPr>
          <a:xfrm>
            <a:off x="5516659" y="1544425"/>
            <a:ext cx="0" cy="2606840"/>
          </a:xfrm>
          <a:prstGeom prst="straightConnector1">
            <a:avLst/>
          </a:prstGeom>
          <a:noFill/>
          <a:ln w="19050" cap="flat" cmpd="sng">
            <a:solidFill>
              <a:srgbClr val="FFFFFF"/>
            </a:solidFill>
            <a:prstDash val="solid"/>
            <a:round/>
            <a:headEnd type="none" w="med" len="med"/>
            <a:tailEnd type="none" w="med" len="med"/>
          </a:ln>
        </p:spPr>
      </p:cxnSp>
      <p:cxnSp>
        <p:nvCxnSpPr>
          <p:cNvPr id="23" name="Shape 316">
            <a:extLst>
              <a:ext uri="{FF2B5EF4-FFF2-40B4-BE49-F238E27FC236}">
                <a16:creationId xmlns:a16="http://schemas.microsoft.com/office/drawing/2014/main" id="{BA950901-F2F5-4338-A000-13421338425F}"/>
              </a:ext>
            </a:extLst>
          </p:cNvPr>
          <p:cNvCxnSpPr>
            <a:cxnSpLocks/>
          </p:cNvCxnSpPr>
          <p:nvPr/>
        </p:nvCxnSpPr>
        <p:spPr>
          <a:xfrm>
            <a:off x="7467601" y="946825"/>
            <a:ext cx="0" cy="569943"/>
          </a:xfrm>
          <a:prstGeom prst="straightConnector1">
            <a:avLst/>
          </a:prstGeom>
          <a:noFill/>
          <a:ln w="19050" cap="flat" cmpd="sng">
            <a:solidFill>
              <a:srgbClr val="FFFFFF"/>
            </a:solidFill>
            <a:prstDash val="solid"/>
            <a:round/>
            <a:headEnd type="none" w="med" len="med"/>
            <a:tailEnd type="none" w="med" len="med"/>
          </a:ln>
        </p:spPr>
      </p:cxnSp>
      <p:sp>
        <p:nvSpPr>
          <p:cNvPr id="25" name="Tekstfelt 24">
            <a:extLst>
              <a:ext uri="{FF2B5EF4-FFF2-40B4-BE49-F238E27FC236}">
                <a16:creationId xmlns:a16="http://schemas.microsoft.com/office/drawing/2014/main" id="{FAAEACD5-0EAE-4E73-A570-386D67759E38}"/>
              </a:ext>
            </a:extLst>
          </p:cNvPr>
          <p:cNvSpPr txBox="1"/>
          <p:nvPr/>
        </p:nvSpPr>
        <p:spPr>
          <a:xfrm>
            <a:off x="3628888" y="1108214"/>
            <a:ext cx="1892547" cy="379656"/>
          </a:xfrm>
          <a:prstGeom prst="rect">
            <a:avLst/>
          </a:prstGeom>
          <a:noFill/>
        </p:spPr>
        <p:txBody>
          <a:bodyPr wrap="square" rtlCol="0">
            <a:spAutoFit/>
          </a:bodyPr>
          <a:lstStyle/>
          <a:p>
            <a:pPr algn="ctr" defTabSz="1219170">
              <a:buClr>
                <a:srgbClr val="000000"/>
              </a:buClr>
            </a:pPr>
            <a:r>
              <a:rPr lang="da" sz="1867" b="1" kern="0" dirty="0">
                <a:solidFill>
                  <a:schemeClr val="bg1"/>
                </a:solidFill>
                <a:ea typeface="Nunito"/>
                <a:cs typeface="Nunito"/>
                <a:sym typeface="Nunito"/>
              </a:rPr>
              <a:t>FASE 2</a:t>
            </a:r>
            <a:endParaRPr lang="da-DK" sz="1867" kern="0" dirty="0">
              <a:solidFill>
                <a:schemeClr val="bg1"/>
              </a:solidFill>
              <a:cs typeface="Arial"/>
              <a:sym typeface="Arial"/>
            </a:endParaRPr>
          </a:p>
        </p:txBody>
      </p:sp>
      <p:sp>
        <p:nvSpPr>
          <p:cNvPr id="26" name="Tekstfelt 25">
            <a:extLst>
              <a:ext uri="{FF2B5EF4-FFF2-40B4-BE49-F238E27FC236}">
                <a16:creationId xmlns:a16="http://schemas.microsoft.com/office/drawing/2014/main" id="{CFC3C9A7-546C-42DC-BF45-4B0C755E5E7B}"/>
              </a:ext>
            </a:extLst>
          </p:cNvPr>
          <p:cNvSpPr txBox="1"/>
          <p:nvPr/>
        </p:nvSpPr>
        <p:spPr>
          <a:xfrm>
            <a:off x="5534935" y="1108214"/>
            <a:ext cx="1917584" cy="379656"/>
          </a:xfrm>
          <a:prstGeom prst="rect">
            <a:avLst/>
          </a:prstGeom>
          <a:noFill/>
        </p:spPr>
        <p:txBody>
          <a:bodyPr wrap="square" rtlCol="0">
            <a:spAutoFit/>
          </a:bodyPr>
          <a:lstStyle/>
          <a:p>
            <a:pPr algn="ctr" defTabSz="1219170">
              <a:buClr>
                <a:srgbClr val="000000"/>
              </a:buClr>
            </a:pPr>
            <a:r>
              <a:rPr lang="da" sz="1867" b="1" kern="0" dirty="0">
                <a:solidFill>
                  <a:schemeClr val="bg1"/>
                </a:solidFill>
                <a:ea typeface="Nunito"/>
                <a:cs typeface="Nunito"/>
                <a:sym typeface="Nunito"/>
              </a:rPr>
              <a:t>FASE 3</a:t>
            </a:r>
            <a:endParaRPr lang="da-DK" sz="1867" kern="0" dirty="0">
              <a:solidFill>
                <a:schemeClr val="bg1"/>
              </a:solidFill>
              <a:cs typeface="Arial"/>
              <a:sym typeface="Arial"/>
            </a:endParaRPr>
          </a:p>
        </p:txBody>
      </p:sp>
      <p:sp>
        <p:nvSpPr>
          <p:cNvPr id="27" name="Tekstfelt 26">
            <a:extLst>
              <a:ext uri="{FF2B5EF4-FFF2-40B4-BE49-F238E27FC236}">
                <a16:creationId xmlns:a16="http://schemas.microsoft.com/office/drawing/2014/main" id="{2CD75120-B6A9-4CED-B6BC-2A3875BDB726}"/>
              </a:ext>
            </a:extLst>
          </p:cNvPr>
          <p:cNvSpPr txBox="1"/>
          <p:nvPr/>
        </p:nvSpPr>
        <p:spPr>
          <a:xfrm>
            <a:off x="7497328" y="1103600"/>
            <a:ext cx="1735041" cy="379656"/>
          </a:xfrm>
          <a:prstGeom prst="rect">
            <a:avLst/>
          </a:prstGeom>
          <a:noFill/>
        </p:spPr>
        <p:txBody>
          <a:bodyPr wrap="square" rtlCol="0">
            <a:spAutoFit/>
          </a:bodyPr>
          <a:lstStyle/>
          <a:p>
            <a:pPr algn="ctr" defTabSz="1219170">
              <a:buClr>
                <a:srgbClr val="000000"/>
              </a:buClr>
            </a:pPr>
            <a:r>
              <a:rPr lang="da" sz="1867" b="1" kern="0" dirty="0">
                <a:solidFill>
                  <a:schemeClr val="bg1"/>
                </a:solidFill>
                <a:ea typeface="Nunito"/>
                <a:cs typeface="Nunito"/>
                <a:sym typeface="Nunito"/>
              </a:rPr>
              <a:t>FASE 4</a:t>
            </a:r>
            <a:endParaRPr lang="da-DK" sz="1867" kern="0" dirty="0">
              <a:solidFill>
                <a:schemeClr val="bg1"/>
              </a:solidFill>
              <a:cs typeface="Arial"/>
              <a:sym typeface="Arial"/>
            </a:endParaRPr>
          </a:p>
        </p:txBody>
      </p:sp>
      <p:sp>
        <p:nvSpPr>
          <p:cNvPr id="28" name="Tekstfelt 27">
            <a:extLst>
              <a:ext uri="{FF2B5EF4-FFF2-40B4-BE49-F238E27FC236}">
                <a16:creationId xmlns:a16="http://schemas.microsoft.com/office/drawing/2014/main" id="{1EB14D24-2426-4686-939C-16CF99713F90}"/>
              </a:ext>
            </a:extLst>
          </p:cNvPr>
          <p:cNvSpPr txBox="1"/>
          <p:nvPr/>
        </p:nvSpPr>
        <p:spPr>
          <a:xfrm>
            <a:off x="9277176" y="1097518"/>
            <a:ext cx="1844736" cy="379656"/>
          </a:xfrm>
          <a:prstGeom prst="rect">
            <a:avLst/>
          </a:prstGeom>
          <a:noFill/>
        </p:spPr>
        <p:txBody>
          <a:bodyPr wrap="square" rtlCol="0">
            <a:spAutoFit/>
          </a:bodyPr>
          <a:lstStyle/>
          <a:p>
            <a:pPr algn="ctr" defTabSz="1219170">
              <a:buClr>
                <a:srgbClr val="000000"/>
              </a:buClr>
            </a:pPr>
            <a:r>
              <a:rPr lang="da" sz="1867" b="1" kern="0" dirty="0">
                <a:solidFill>
                  <a:schemeClr val="bg1"/>
                </a:solidFill>
                <a:ea typeface="Nunito"/>
                <a:cs typeface="Nunito"/>
                <a:sym typeface="Nunito"/>
              </a:rPr>
              <a:t>FASE 5</a:t>
            </a:r>
            <a:endParaRPr lang="da-DK" sz="1867" kern="0" dirty="0">
              <a:solidFill>
                <a:schemeClr val="bg1"/>
              </a:solidFill>
              <a:cs typeface="Arial"/>
              <a:sym typeface="Arial"/>
            </a:endParaRPr>
          </a:p>
        </p:txBody>
      </p:sp>
      <p:sp>
        <p:nvSpPr>
          <p:cNvPr id="29" name="Tekstfelt 28">
            <a:extLst>
              <a:ext uri="{FF2B5EF4-FFF2-40B4-BE49-F238E27FC236}">
                <a16:creationId xmlns:a16="http://schemas.microsoft.com/office/drawing/2014/main" id="{746B5275-F2EF-4616-8678-A3B6302CAF99}"/>
              </a:ext>
            </a:extLst>
          </p:cNvPr>
          <p:cNvSpPr txBox="1"/>
          <p:nvPr/>
        </p:nvSpPr>
        <p:spPr>
          <a:xfrm>
            <a:off x="3613641" y="4187264"/>
            <a:ext cx="1907692" cy="507831"/>
          </a:xfrm>
          <a:prstGeom prst="rect">
            <a:avLst/>
          </a:prstGeom>
          <a:noFill/>
        </p:spPr>
        <p:txBody>
          <a:bodyPr wrap="square" rtlCol="0">
            <a:spAutoFit/>
          </a:bodyPr>
          <a:lstStyle/>
          <a:p>
            <a:pPr defTabSz="1219170">
              <a:buClr>
                <a:srgbClr val="000000"/>
              </a:buClr>
            </a:pPr>
            <a:r>
              <a:rPr lang="da-DK" sz="900" kern="0" dirty="0">
                <a:solidFill>
                  <a:srgbClr val="FFFFFF"/>
                </a:solidFill>
                <a:cs typeface="Arial"/>
                <a:sym typeface="Arial"/>
              </a:rPr>
              <a:t>Oprydning i arbejdsmiljømaterialer fx handleplaner og personalehåndbog</a:t>
            </a:r>
          </a:p>
        </p:txBody>
      </p:sp>
      <p:sp>
        <p:nvSpPr>
          <p:cNvPr id="30" name="Tekstfelt 29">
            <a:extLst>
              <a:ext uri="{FF2B5EF4-FFF2-40B4-BE49-F238E27FC236}">
                <a16:creationId xmlns:a16="http://schemas.microsoft.com/office/drawing/2014/main" id="{6C8C5DB3-434A-493A-B30C-392913ABF8F0}"/>
              </a:ext>
            </a:extLst>
          </p:cNvPr>
          <p:cNvSpPr txBox="1"/>
          <p:nvPr/>
        </p:nvSpPr>
        <p:spPr>
          <a:xfrm>
            <a:off x="1776097" y="1569888"/>
            <a:ext cx="1806080" cy="2308324"/>
          </a:xfrm>
          <a:prstGeom prst="rect">
            <a:avLst/>
          </a:prstGeom>
          <a:noFill/>
        </p:spPr>
        <p:txBody>
          <a:bodyPr wrap="square" rtlCol="0">
            <a:spAutoFit/>
          </a:bodyPr>
          <a:lstStyle/>
          <a:p>
            <a:pPr defTabSz="1219170">
              <a:buClr>
                <a:srgbClr val="000000"/>
              </a:buClr>
            </a:pPr>
            <a:r>
              <a:rPr lang="da-DK" sz="900" kern="0" dirty="0">
                <a:solidFill>
                  <a:schemeClr val="bg1"/>
                </a:solidFill>
                <a:cs typeface="Arial"/>
                <a:sym typeface="Arial"/>
              </a:rPr>
              <a:t>NB! UDFØRES FØRST: Sletning af manuelt oprettede brugere i UNI-logins administrationsmodul*</a:t>
            </a:r>
          </a:p>
          <a:p>
            <a:pPr defTabSz="1219170">
              <a:buClr>
                <a:srgbClr val="000000"/>
              </a:buClr>
            </a:pPr>
            <a:endParaRPr lang="da-DK" sz="900" kern="0" dirty="0">
              <a:solidFill>
                <a:schemeClr val="accent2"/>
              </a:solidFill>
              <a:cs typeface="Arial"/>
              <a:sym typeface="Arial"/>
            </a:endParaRPr>
          </a:p>
          <a:p>
            <a:pPr defTabSz="1219170">
              <a:buClr>
                <a:srgbClr val="000000"/>
              </a:buClr>
            </a:pPr>
            <a:r>
              <a:rPr lang="da-DK" sz="900" kern="0" dirty="0">
                <a:solidFill>
                  <a:schemeClr val="bg1"/>
                </a:solidFill>
                <a:cs typeface="Arial"/>
                <a:sym typeface="Arial"/>
              </a:rPr>
              <a:t>Oprettelse af alle medarbejdere i TEA* </a:t>
            </a:r>
          </a:p>
          <a:p>
            <a:pPr defTabSz="1219170">
              <a:buClr>
                <a:srgbClr val="000000"/>
              </a:buClr>
            </a:pPr>
            <a:endParaRPr lang="da-DK" sz="900" kern="0" dirty="0">
              <a:solidFill>
                <a:schemeClr val="accent2"/>
              </a:solidFill>
              <a:cs typeface="Arial"/>
              <a:sym typeface="Arial"/>
            </a:endParaRPr>
          </a:p>
          <a:p>
            <a:pPr defTabSz="1219170">
              <a:buClr>
                <a:srgbClr val="000000"/>
              </a:buClr>
            </a:pPr>
            <a:r>
              <a:rPr lang="da-DK" sz="900" kern="0" dirty="0">
                <a:solidFill>
                  <a:schemeClr val="bg1"/>
                </a:solidFill>
                <a:cs typeface="Arial"/>
                <a:sym typeface="Arial"/>
              </a:rPr>
              <a:t>Gennemgang og tildeling af de rette roller til medarbejdere i TEA*</a:t>
            </a:r>
          </a:p>
          <a:p>
            <a:pPr defTabSz="1219170">
              <a:buClr>
                <a:srgbClr val="000000"/>
              </a:buClr>
            </a:pPr>
            <a:endParaRPr lang="da-DK" sz="900" kern="0" dirty="0">
              <a:solidFill>
                <a:srgbClr val="FFFFFF"/>
              </a:solidFill>
              <a:cs typeface="Arial"/>
              <a:sym typeface="Arial"/>
            </a:endParaRPr>
          </a:p>
          <a:p>
            <a:pPr defTabSz="1219170">
              <a:buClr>
                <a:srgbClr val="000000"/>
              </a:buClr>
            </a:pPr>
            <a:r>
              <a:rPr lang="da-DK" sz="900" kern="0" dirty="0">
                <a:solidFill>
                  <a:schemeClr val="bg1"/>
                </a:solidFill>
                <a:cs typeface="Arial"/>
                <a:sym typeface="Arial"/>
              </a:rPr>
              <a:t>Tilknytning medarbejdere til de rette klasser i TEA*</a:t>
            </a:r>
          </a:p>
          <a:p>
            <a:pPr defTabSz="1219170">
              <a:buClr>
                <a:srgbClr val="000000"/>
              </a:buClr>
            </a:pPr>
            <a:endParaRPr lang="da-DK" sz="900" kern="0" dirty="0">
              <a:solidFill>
                <a:srgbClr val="FFFFFF"/>
              </a:solidFill>
              <a:cs typeface="Arial"/>
              <a:sym typeface="Arial"/>
            </a:endParaRPr>
          </a:p>
          <a:p>
            <a:pPr defTabSz="1219170">
              <a:buClr>
                <a:srgbClr val="000000"/>
              </a:buClr>
            </a:pPr>
            <a:r>
              <a:rPr lang="da-DK" sz="900" kern="0" dirty="0">
                <a:solidFill>
                  <a:srgbClr val="FFFFFF"/>
                </a:solidFill>
                <a:cs typeface="Arial"/>
                <a:sym typeface="Arial"/>
              </a:rPr>
              <a:t>Gemme lister over alle ressourcer, der skal kunne bookes i Aula*</a:t>
            </a:r>
          </a:p>
        </p:txBody>
      </p:sp>
      <p:sp>
        <p:nvSpPr>
          <p:cNvPr id="31" name="Tekstfelt 30">
            <a:extLst>
              <a:ext uri="{FF2B5EF4-FFF2-40B4-BE49-F238E27FC236}">
                <a16:creationId xmlns:a16="http://schemas.microsoft.com/office/drawing/2014/main" id="{AF67406E-4DFE-49B1-B7FB-5BC514C30D03}"/>
              </a:ext>
            </a:extLst>
          </p:cNvPr>
          <p:cNvSpPr txBox="1"/>
          <p:nvPr/>
        </p:nvSpPr>
        <p:spPr>
          <a:xfrm>
            <a:off x="3590882" y="1570668"/>
            <a:ext cx="1906540" cy="2169825"/>
          </a:xfrm>
          <a:prstGeom prst="rect">
            <a:avLst/>
          </a:prstGeom>
          <a:noFill/>
        </p:spPr>
        <p:txBody>
          <a:bodyPr wrap="square" rtlCol="0" anchor="t">
            <a:spAutoFit/>
          </a:bodyPr>
          <a:lstStyle/>
          <a:p>
            <a:pPr defTabSz="1219170">
              <a:buClr>
                <a:srgbClr val="000000"/>
              </a:buClr>
            </a:pPr>
            <a:r>
              <a:rPr lang="da-DK" sz="900" b="1" kern="0" dirty="0">
                <a:solidFill>
                  <a:srgbClr val="FFFF00"/>
                </a:solidFill>
                <a:cs typeface="Arial"/>
                <a:sym typeface="Arial"/>
              </a:rPr>
              <a:t>Oprette og opsætte grupper i Aula (påbegyndes på Aula-administrator-workshop)*</a:t>
            </a:r>
          </a:p>
          <a:p>
            <a:pPr defTabSz="1219170">
              <a:buClr>
                <a:srgbClr val="000000"/>
              </a:buClr>
            </a:pPr>
            <a:endParaRPr lang="da-DK" sz="900" b="1" kern="0" dirty="0">
              <a:solidFill>
                <a:srgbClr val="FFFF00"/>
              </a:solidFill>
              <a:cs typeface="Arial"/>
              <a:sym typeface="Arial"/>
            </a:endParaRPr>
          </a:p>
          <a:p>
            <a:pPr defTabSz="1219170">
              <a:buClr>
                <a:srgbClr val="000000"/>
              </a:buClr>
            </a:pPr>
            <a:r>
              <a:rPr lang="da-DK" sz="900" b="1" kern="0" dirty="0">
                <a:solidFill>
                  <a:srgbClr val="FFFF00"/>
                </a:solidFill>
                <a:cs typeface="Arial"/>
                <a:sym typeface="Arial"/>
              </a:rPr>
              <a:t>Tildeling af roller og rettigheder i Aula (påbegyndes på Aula-administrator-workshop)*</a:t>
            </a:r>
          </a:p>
          <a:p>
            <a:pPr defTabSz="1219170">
              <a:buClr>
                <a:srgbClr val="000000"/>
              </a:buClr>
            </a:pPr>
            <a:endParaRPr lang="da-DK" sz="900" b="1" kern="0" dirty="0">
              <a:solidFill>
                <a:srgbClr val="FFFF00"/>
              </a:solidFill>
              <a:cs typeface="Arial"/>
              <a:sym typeface="Arial"/>
            </a:endParaRPr>
          </a:p>
          <a:p>
            <a:pPr defTabSz="1219170">
              <a:buClr>
                <a:srgbClr val="000000"/>
              </a:buClr>
            </a:pPr>
            <a:r>
              <a:rPr lang="da-DK" sz="900" b="1" kern="0" dirty="0">
                <a:solidFill>
                  <a:srgbClr val="FFFF00"/>
                </a:solidFill>
                <a:cs typeface="Arial"/>
                <a:sym typeface="Arial"/>
              </a:rPr>
              <a:t>Oprette ressourcer, der skal kunne bookes, i Aula (påbegyndes på Aula-administrator-workshop)*</a:t>
            </a:r>
          </a:p>
          <a:p>
            <a:pPr defTabSz="1219170">
              <a:buClr>
                <a:srgbClr val="000000"/>
              </a:buClr>
            </a:pPr>
            <a:endParaRPr lang="da-DK" sz="900" b="1" kern="0" dirty="0">
              <a:solidFill>
                <a:srgbClr val="FFFF00"/>
              </a:solidFill>
              <a:cs typeface="Arial"/>
              <a:sym typeface="Arial"/>
            </a:endParaRPr>
          </a:p>
          <a:p>
            <a:pPr defTabSz="1219170">
              <a:buClr>
                <a:srgbClr val="000000"/>
              </a:buClr>
            </a:pPr>
            <a:r>
              <a:rPr lang="da-DK" sz="900" b="1" kern="0" dirty="0">
                <a:solidFill>
                  <a:srgbClr val="FFFF00"/>
                </a:solidFill>
                <a:cs typeface="Arial"/>
                <a:sym typeface="Arial"/>
              </a:rPr>
              <a:t>Kvalitetssikring af data fra UNI-login (påbegyndes på Aula-administrator-workshop)*</a:t>
            </a:r>
          </a:p>
        </p:txBody>
      </p:sp>
      <p:sp>
        <p:nvSpPr>
          <p:cNvPr id="33" name="Tekstfelt 32">
            <a:extLst>
              <a:ext uri="{FF2B5EF4-FFF2-40B4-BE49-F238E27FC236}">
                <a16:creationId xmlns:a16="http://schemas.microsoft.com/office/drawing/2014/main" id="{EBD715D1-F8F4-477C-809E-A05E4E03386F}"/>
              </a:ext>
            </a:extLst>
          </p:cNvPr>
          <p:cNvSpPr txBox="1"/>
          <p:nvPr/>
        </p:nvSpPr>
        <p:spPr>
          <a:xfrm>
            <a:off x="5542990" y="1566223"/>
            <a:ext cx="1923359" cy="1061829"/>
          </a:xfrm>
          <a:prstGeom prst="rect">
            <a:avLst/>
          </a:prstGeom>
          <a:noFill/>
        </p:spPr>
        <p:txBody>
          <a:bodyPr wrap="square" rtlCol="0" anchor="t">
            <a:spAutoFit/>
          </a:bodyPr>
          <a:lstStyle/>
          <a:p>
            <a:pPr defTabSz="1219170">
              <a:buClr>
                <a:srgbClr val="000000"/>
              </a:buClr>
            </a:pPr>
            <a:r>
              <a:rPr lang="da-DK" sz="900" kern="0" dirty="0">
                <a:solidFill>
                  <a:srgbClr val="FFFFFF"/>
                </a:solidFill>
                <a:cs typeface="Arial"/>
                <a:sym typeface="Arial"/>
              </a:rPr>
              <a:t>Flytte årsplaner  (fra tidligere skoleår - nye ligger i MinUddannelse)</a:t>
            </a:r>
          </a:p>
          <a:p>
            <a:pPr defTabSz="1219170">
              <a:buClr>
                <a:srgbClr val="000000"/>
              </a:buClr>
            </a:pPr>
            <a:endParaRPr lang="da-DK" sz="900" kern="0" dirty="0">
              <a:solidFill>
                <a:srgbClr val="FFFFFF"/>
              </a:solidFill>
              <a:cs typeface="Arial"/>
              <a:sym typeface="Arial"/>
            </a:endParaRPr>
          </a:p>
          <a:p>
            <a:pPr defTabSz="1219170">
              <a:buClr>
                <a:srgbClr val="000000"/>
              </a:buClr>
            </a:pPr>
            <a:r>
              <a:rPr lang="da-DK" sz="900" kern="0" dirty="0">
                <a:solidFill>
                  <a:schemeClr val="bg1"/>
                </a:solidFill>
                <a:cs typeface="Arial"/>
                <a:sym typeface="Arial"/>
              </a:rPr>
              <a:t>Flytte elevplaner (historiske)</a:t>
            </a:r>
          </a:p>
          <a:p>
            <a:pPr defTabSz="1219170" fontAlgn="b">
              <a:buClr>
                <a:srgbClr val="000000"/>
              </a:buClr>
            </a:pPr>
            <a:endParaRPr lang="da-DK" sz="900" kern="0" dirty="0">
              <a:solidFill>
                <a:srgbClr val="FD5B58"/>
              </a:solidFill>
              <a:cs typeface="Arial"/>
              <a:sym typeface="Arial"/>
            </a:endParaRPr>
          </a:p>
          <a:p>
            <a:pPr defTabSz="1219170" fontAlgn="b">
              <a:buClr>
                <a:srgbClr val="000000"/>
              </a:buClr>
            </a:pPr>
            <a:r>
              <a:rPr lang="da-DK" sz="900" kern="0" dirty="0">
                <a:solidFill>
                  <a:srgbClr val="FFFFFF"/>
                </a:solidFill>
                <a:cs typeface="Arial"/>
                <a:sym typeface="Arial"/>
              </a:rPr>
              <a:t>Gemme fælles læringsforløb og skabeloner (udviklet lokalt)</a:t>
            </a:r>
          </a:p>
        </p:txBody>
      </p:sp>
      <p:sp>
        <p:nvSpPr>
          <p:cNvPr id="34" name="Tekstfelt 33">
            <a:extLst>
              <a:ext uri="{FF2B5EF4-FFF2-40B4-BE49-F238E27FC236}">
                <a16:creationId xmlns:a16="http://schemas.microsoft.com/office/drawing/2014/main" id="{110B1F99-0D13-4ACA-9647-CC097D9AA572}"/>
              </a:ext>
            </a:extLst>
          </p:cNvPr>
          <p:cNvSpPr txBox="1"/>
          <p:nvPr/>
        </p:nvSpPr>
        <p:spPr>
          <a:xfrm>
            <a:off x="5582521" y="5890099"/>
            <a:ext cx="1766733" cy="507831"/>
          </a:xfrm>
          <a:prstGeom prst="rect">
            <a:avLst/>
          </a:prstGeom>
          <a:noFill/>
        </p:spPr>
        <p:txBody>
          <a:bodyPr wrap="square" rtlCol="0">
            <a:spAutoFit/>
          </a:bodyPr>
          <a:lstStyle/>
          <a:p>
            <a:pPr defTabSz="1219170">
              <a:buClr>
                <a:srgbClr val="000000"/>
              </a:buClr>
            </a:pPr>
            <a:r>
              <a:rPr lang="da-DK" sz="900" kern="0" dirty="0">
                <a:solidFill>
                  <a:srgbClr val="FFFFFF"/>
                </a:solidFill>
                <a:cs typeface="Arial"/>
                <a:sym typeface="Arial"/>
              </a:rPr>
              <a:t>Stillingtagen til og flytning af individuelle links, læringsforløb og skabeloner (udviklet lokalt)</a:t>
            </a:r>
          </a:p>
        </p:txBody>
      </p:sp>
      <p:sp>
        <p:nvSpPr>
          <p:cNvPr id="35" name="Tekstfelt 34">
            <a:extLst>
              <a:ext uri="{FF2B5EF4-FFF2-40B4-BE49-F238E27FC236}">
                <a16:creationId xmlns:a16="http://schemas.microsoft.com/office/drawing/2014/main" id="{CDB3F037-9C9E-4DF6-8FC3-D1DF45149F52}"/>
              </a:ext>
            </a:extLst>
          </p:cNvPr>
          <p:cNvSpPr txBox="1"/>
          <p:nvPr/>
        </p:nvSpPr>
        <p:spPr>
          <a:xfrm>
            <a:off x="1751428" y="5878795"/>
            <a:ext cx="1888081" cy="923330"/>
          </a:xfrm>
          <a:prstGeom prst="rect">
            <a:avLst/>
          </a:prstGeom>
          <a:noFill/>
        </p:spPr>
        <p:txBody>
          <a:bodyPr wrap="square" rtlCol="0">
            <a:spAutoFit/>
          </a:bodyPr>
          <a:lstStyle/>
          <a:p>
            <a:pPr defTabSz="1219170" fontAlgn="b">
              <a:buClr>
                <a:srgbClr val="000000"/>
              </a:buClr>
            </a:pPr>
            <a:r>
              <a:rPr lang="da-DK" sz="900" kern="0" dirty="0">
                <a:solidFill>
                  <a:srgbClr val="FFFFFF"/>
                </a:solidFill>
                <a:cs typeface="Arial"/>
                <a:sym typeface="Arial"/>
              </a:rPr>
              <a:t>Oprydning, sletning og flytning af filer fra individuelt dokumentarkiv</a:t>
            </a:r>
          </a:p>
          <a:p>
            <a:pPr defTabSz="1219170" fontAlgn="b">
              <a:buClr>
                <a:srgbClr val="000000"/>
              </a:buClr>
            </a:pPr>
            <a:r>
              <a:rPr lang="da-DK" sz="900" kern="0" dirty="0">
                <a:solidFill>
                  <a:srgbClr val="FFFFFF"/>
                </a:solidFill>
                <a:cs typeface="Arial"/>
                <a:sym typeface="Arial"/>
              </a:rPr>
              <a:t> </a:t>
            </a:r>
          </a:p>
          <a:p>
            <a:pPr defTabSz="1219170" fontAlgn="b">
              <a:buClr>
                <a:srgbClr val="000000"/>
              </a:buClr>
            </a:pPr>
            <a:r>
              <a:rPr lang="da-DK" sz="900" kern="0" dirty="0">
                <a:solidFill>
                  <a:srgbClr val="FFFFFF"/>
                </a:solidFill>
                <a:cs typeface="Arial"/>
                <a:sym typeface="Arial"/>
              </a:rPr>
              <a:t>Oprydning og sletning individuelle samlemapper</a:t>
            </a:r>
          </a:p>
          <a:p>
            <a:pPr defTabSz="1219170">
              <a:buClr>
                <a:srgbClr val="000000"/>
              </a:buClr>
            </a:pPr>
            <a:endParaRPr lang="da-DK" sz="900" kern="0" dirty="0">
              <a:solidFill>
                <a:srgbClr val="FFFFFF"/>
              </a:solidFill>
              <a:cs typeface="Arial"/>
              <a:sym typeface="Arial"/>
            </a:endParaRPr>
          </a:p>
        </p:txBody>
      </p:sp>
      <p:sp>
        <p:nvSpPr>
          <p:cNvPr id="36" name="Tekstfelt 35">
            <a:extLst>
              <a:ext uri="{FF2B5EF4-FFF2-40B4-BE49-F238E27FC236}">
                <a16:creationId xmlns:a16="http://schemas.microsoft.com/office/drawing/2014/main" id="{3E142FF8-429E-42DC-9B1B-1137BDCB74B9}"/>
              </a:ext>
            </a:extLst>
          </p:cNvPr>
          <p:cNvSpPr txBox="1"/>
          <p:nvPr/>
        </p:nvSpPr>
        <p:spPr>
          <a:xfrm>
            <a:off x="7489157" y="1570032"/>
            <a:ext cx="1772943" cy="1477328"/>
          </a:xfrm>
          <a:prstGeom prst="rect">
            <a:avLst/>
          </a:prstGeom>
          <a:noFill/>
        </p:spPr>
        <p:txBody>
          <a:bodyPr wrap="square" rtlCol="0" anchor="t">
            <a:spAutoFit/>
          </a:bodyPr>
          <a:lstStyle/>
          <a:p>
            <a:pPr defTabSz="1219170" fontAlgn="b">
              <a:buClr>
                <a:srgbClr val="000000"/>
              </a:buClr>
            </a:pPr>
            <a:r>
              <a:rPr lang="da-DK" sz="900" kern="0" dirty="0">
                <a:solidFill>
                  <a:srgbClr val="FFFFFF"/>
                </a:solidFill>
                <a:cs typeface="Arial"/>
                <a:sym typeface="Arial"/>
              </a:rPr>
              <a:t>Tjekke, at der er ryddet op i fælles samlemapper og billedarkiver</a:t>
            </a:r>
          </a:p>
          <a:p>
            <a:pPr defTabSz="1219170" fontAlgn="b">
              <a:buClr>
                <a:srgbClr val="000000"/>
              </a:buClr>
            </a:pPr>
            <a:endParaRPr lang="da-DK" sz="900" kern="0" dirty="0">
              <a:solidFill>
                <a:srgbClr val="FFFFFF"/>
              </a:solidFill>
              <a:cs typeface="Arial"/>
              <a:sym typeface="Arial"/>
            </a:endParaRPr>
          </a:p>
          <a:p>
            <a:pPr defTabSz="1219170" fontAlgn="b">
              <a:buClr>
                <a:srgbClr val="000000"/>
              </a:buClr>
            </a:pPr>
            <a:r>
              <a:rPr lang="da-DK" sz="900" kern="0" dirty="0">
                <a:solidFill>
                  <a:srgbClr val="FFFFFF"/>
                </a:solidFill>
                <a:cs typeface="Arial"/>
                <a:sym typeface="Arial"/>
              </a:rPr>
              <a:t>Downloade og flytte filer fra fælles dokumentarkiv</a:t>
            </a:r>
          </a:p>
          <a:p>
            <a:pPr defTabSz="1219170" fontAlgn="b">
              <a:buClr>
                <a:srgbClr val="000000"/>
              </a:buClr>
            </a:pPr>
            <a:endParaRPr lang="da-DK" sz="900" kern="0" dirty="0">
              <a:solidFill>
                <a:srgbClr val="FFFFFF"/>
              </a:solidFill>
              <a:cs typeface="Arial"/>
              <a:sym typeface="Arial"/>
            </a:endParaRPr>
          </a:p>
          <a:p>
            <a:pPr defTabSz="1219170" fontAlgn="b">
              <a:buClr>
                <a:srgbClr val="000000"/>
              </a:buClr>
            </a:pPr>
            <a:r>
              <a:rPr lang="da-DK" sz="900" kern="0" dirty="0">
                <a:solidFill>
                  <a:srgbClr val="FFFF00"/>
                </a:solidFill>
                <a:cs typeface="Arial"/>
                <a:sym typeface="Arial"/>
              </a:rPr>
              <a:t>Downloade og flytte billeder fra SkoleIntra til Aula</a:t>
            </a:r>
          </a:p>
          <a:p>
            <a:pPr defTabSz="1219170" fontAlgn="b">
              <a:buClr>
                <a:srgbClr val="000000"/>
              </a:buClr>
            </a:pPr>
            <a:endParaRPr lang="da-DK" sz="900" kern="0" dirty="0">
              <a:solidFill>
                <a:srgbClr val="FFFFFF"/>
              </a:solidFill>
              <a:cs typeface="Arial"/>
              <a:sym typeface="Arial"/>
            </a:endParaRPr>
          </a:p>
          <a:p>
            <a:pPr defTabSz="1219170" fontAlgn="b">
              <a:buClr>
                <a:srgbClr val="000000"/>
              </a:buClr>
            </a:pPr>
            <a:endParaRPr lang="da-DK" sz="900" kern="0" dirty="0">
              <a:solidFill>
                <a:srgbClr val="FFFFFF"/>
              </a:solidFill>
              <a:cs typeface="Arial"/>
              <a:sym typeface="Arial"/>
            </a:endParaRPr>
          </a:p>
        </p:txBody>
      </p:sp>
      <p:sp>
        <p:nvSpPr>
          <p:cNvPr id="37" name="Tekstfelt 36">
            <a:extLst>
              <a:ext uri="{FF2B5EF4-FFF2-40B4-BE49-F238E27FC236}">
                <a16:creationId xmlns:a16="http://schemas.microsoft.com/office/drawing/2014/main" id="{A56879DB-8276-4860-950D-C7793A277151}"/>
              </a:ext>
            </a:extLst>
          </p:cNvPr>
          <p:cNvSpPr txBox="1"/>
          <p:nvPr/>
        </p:nvSpPr>
        <p:spPr>
          <a:xfrm>
            <a:off x="5570543" y="4690911"/>
            <a:ext cx="1881976" cy="1200329"/>
          </a:xfrm>
          <a:prstGeom prst="rect">
            <a:avLst/>
          </a:prstGeom>
          <a:noFill/>
        </p:spPr>
        <p:txBody>
          <a:bodyPr wrap="square" rtlCol="0">
            <a:spAutoFit/>
          </a:bodyPr>
          <a:lstStyle/>
          <a:p>
            <a:pPr defTabSz="1219170" fontAlgn="b">
              <a:buClr>
                <a:srgbClr val="000000"/>
              </a:buClr>
            </a:pPr>
            <a:r>
              <a:rPr lang="da-DK" sz="900" kern="0" dirty="0">
                <a:solidFill>
                  <a:srgbClr val="FFFFFF"/>
                </a:solidFill>
                <a:cs typeface="Arial"/>
                <a:sym typeface="Arial"/>
              </a:rPr>
              <a:t>Oprydning og sletning af filer fra fælles dokumentarkiv</a:t>
            </a:r>
          </a:p>
          <a:p>
            <a:pPr defTabSz="1219170" fontAlgn="b">
              <a:buClr>
                <a:srgbClr val="000000"/>
              </a:buClr>
            </a:pPr>
            <a:r>
              <a:rPr lang="da-DK" sz="900" kern="0" dirty="0">
                <a:solidFill>
                  <a:srgbClr val="FFFFFF"/>
                </a:solidFill>
                <a:cs typeface="Arial"/>
                <a:sym typeface="Arial"/>
              </a:rPr>
              <a:t> </a:t>
            </a:r>
          </a:p>
          <a:p>
            <a:pPr defTabSz="1219170" fontAlgn="b">
              <a:buClr>
                <a:srgbClr val="000000"/>
              </a:buClr>
            </a:pPr>
            <a:r>
              <a:rPr lang="da-DK" sz="900" kern="0" dirty="0">
                <a:solidFill>
                  <a:srgbClr val="FFFFFF"/>
                </a:solidFill>
                <a:cs typeface="Arial"/>
                <a:sym typeface="Arial"/>
              </a:rPr>
              <a:t>Oprydning, sletning og download af filer fra billedarkiver</a:t>
            </a:r>
          </a:p>
          <a:p>
            <a:pPr defTabSz="1219170" fontAlgn="b">
              <a:buClr>
                <a:srgbClr val="000000"/>
              </a:buClr>
            </a:pPr>
            <a:endParaRPr lang="da-DK" sz="900" kern="0" dirty="0">
              <a:solidFill>
                <a:srgbClr val="FFFFFF"/>
              </a:solidFill>
              <a:cs typeface="Arial"/>
              <a:sym typeface="Arial"/>
            </a:endParaRPr>
          </a:p>
          <a:p>
            <a:pPr defTabSz="1219170" fontAlgn="b">
              <a:buClr>
                <a:srgbClr val="000000"/>
              </a:buClr>
            </a:pPr>
            <a:r>
              <a:rPr lang="da-DK" sz="900" kern="0" dirty="0">
                <a:solidFill>
                  <a:srgbClr val="FFFFFF"/>
                </a:solidFill>
                <a:cs typeface="Arial"/>
                <a:sym typeface="Arial"/>
              </a:rPr>
              <a:t>Oprydning og sletning af filer fra fælles samlemapper</a:t>
            </a:r>
          </a:p>
        </p:txBody>
      </p:sp>
      <p:sp>
        <p:nvSpPr>
          <p:cNvPr id="38" name="Tekstfelt 37">
            <a:extLst>
              <a:ext uri="{FF2B5EF4-FFF2-40B4-BE49-F238E27FC236}">
                <a16:creationId xmlns:a16="http://schemas.microsoft.com/office/drawing/2014/main" id="{7B2AF4FF-5EBA-4BE5-ABAD-0F4DA0C31740}"/>
              </a:ext>
            </a:extLst>
          </p:cNvPr>
          <p:cNvSpPr txBox="1"/>
          <p:nvPr/>
        </p:nvSpPr>
        <p:spPr>
          <a:xfrm>
            <a:off x="7497329" y="4717671"/>
            <a:ext cx="1719961" cy="338554"/>
          </a:xfrm>
          <a:prstGeom prst="rect">
            <a:avLst/>
          </a:prstGeom>
          <a:noFill/>
        </p:spPr>
        <p:txBody>
          <a:bodyPr wrap="square" rtlCol="0" anchor="t">
            <a:spAutoFit/>
          </a:bodyPr>
          <a:lstStyle/>
          <a:p>
            <a:pPr defTabSz="1219170">
              <a:buClr>
                <a:srgbClr val="000000"/>
              </a:buClr>
            </a:pPr>
            <a:endParaRPr lang="da-DK" sz="800" kern="0" dirty="0">
              <a:solidFill>
                <a:srgbClr val="FFFFFF"/>
              </a:solidFill>
              <a:cs typeface="Arial"/>
              <a:sym typeface="Arial"/>
            </a:endParaRPr>
          </a:p>
          <a:p>
            <a:pPr defTabSz="1219170">
              <a:buClr>
                <a:srgbClr val="000000"/>
              </a:buClr>
            </a:pPr>
            <a:endParaRPr lang="da-DK" sz="800" kern="0" dirty="0">
              <a:solidFill>
                <a:srgbClr val="FFFFFF"/>
              </a:solidFill>
              <a:cs typeface="Arial"/>
              <a:sym typeface="Arial"/>
            </a:endParaRPr>
          </a:p>
        </p:txBody>
      </p:sp>
      <p:sp>
        <p:nvSpPr>
          <p:cNvPr id="39" name="Tekstfelt 38">
            <a:extLst>
              <a:ext uri="{FF2B5EF4-FFF2-40B4-BE49-F238E27FC236}">
                <a16:creationId xmlns:a16="http://schemas.microsoft.com/office/drawing/2014/main" id="{D1CA0697-4AEF-4AEB-9876-177FE1D90999}"/>
              </a:ext>
            </a:extLst>
          </p:cNvPr>
          <p:cNvSpPr txBox="1"/>
          <p:nvPr/>
        </p:nvSpPr>
        <p:spPr>
          <a:xfrm>
            <a:off x="9240225" y="1570085"/>
            <a:ext cx="1850296" cy="2585323"/>
          </a:xfrm>
          <a:prstGeom prst="rect">
            <a:avLst/>
          </a:prstGeom>
          <a:noFill/>
        </p:spPr>
        <p:txBody>
          <a:bodyPr wrap="square" rtlCol="0" anchor="t">
            <a:spAutoFit/>
          </a:bodyPr>
          <a:lstStyle/>
          <a:p>
            <a:pPr defTabSz="1219170" fontAlgn="b">
              <a:buClr>
                <a:srgbClr val="000000"/>
              </a:buClr>
            </a:pPr>
            <a:r>
              <a:rPr lang="da-DK" sz="900" kern="0" dirty="0">
                <a:solidFill>
                  <a:srgbClr val="FFFF00"/>
                </a:solidFill>
                <a:cs typeface="Arial"/>
                <a:sym typeface="Arial"/>
              </a:rPr>
              <a:t>Oprette nyheder og opslag i Aula (vedr. det kommende skoleår)</a:t>
            </a:r>
          </a:p>
          <a:p>
            <a:pPr defTabSz="1219170" fontAlgn="b">
              <a:buClr>
                <a:srgbClr val="000000"/>
              </a:buClr>
            </a:pPr>
            <a:endParaRPr lang="da-DK" sz="900" kern="0" dirty="0">
              <a:solidFill>
                <a:srgbClr val="FFFF00"/>
              </a:solidFill>
              <a:cs typeface="Arial"/>
              <a:sym typeface="Arial"/>
            </a:endParaRPr>
          </a:p>
          <a:p>
            <a:pPr defTabSz="1219170" fontAlgn="b">
              <a:buClr>
                <a:srgbClr val="000000"/>
              </a:buClr>
            </a:pPr>
            <a:r>
              <a:rPr lang="da-DK" sz="900" kern="0" dirty="0">
                <a:solidFill>
                  <a:srgbClr val="FFFF00"/>
                </a:solidFill>
                <a:cs typeface="Arial"/>
                <a:sym typeface="Arial"/>
              </a:rPr>
              <a:t>Oprette begivenheder i Aula (for det kommende skoleår – med/uden tilmelding)</a:t>
            </a:r>
          </a:p>
          <a:p>
            <a:pPr defTabSz="1219170" fontAlgn="b">
              <a:buClr>
                <a:srgbClr val="000000"/>
              </a:buClr>
            </a:pPr>
            <a:endParaRPr lang="da-DK" sz="900" kern="0" dirty="0">
              <a:solidFill>
                <a:srgbClr val="FFFF00"/>
              </a:solidFill>
              <a:cs typeface="Arial"/>
              <a:sym typeface="Arial"/>
            </a:endParaRPr>
          </a:p>
          <a:p>
            <a:pPr defTabSz="1219170" fontAlgn="b">
              <a:buClr>
                <a:srgbClr val="000000"/>
              </a:buClr>
            </a:pPr>
            <a:r>
              <a:rPr lang="da-DK" sz="900" kern="0" dirty="0">
                <a:solidFill>
                  <a:srgbClr val="FFFF00"/>
                </a:solidFill>
                <a:cs typeface="Arial"/>
                <a:sym typeface="Arial"/>
              </a:rPr>
              <a:t>Oprette reservationer i Aula (til det kommende skoleår)</a:t>
            </a:r>
          </a:p>
          <a:p>
            <a:pPr defTabSz="1219170" fontAlgn="b">
              <a:buClr>
                <a:srgbClr val="000000"/>
              </a:buClr>
            </a:pPr>
            <a:endParaRPr lang="da-DK" sz="900" kern="0" dirty="0">
              <a:solidFill>
                <a:srgbClr val="FFFFFF"/>
              </a:solidFill>
              <a:cs typeface="Arial"/>
              <a:sym typeface="Arial"/>
            </a:endParaRPr>
          </a:p>
          <a:p>
            <a:pPr defTabSz="1219170" fontAlgn="b">
              <a:buClr>
                <a:srgbClr val="000000"/>
              </a:buClr>
            </a:pPr>
            <a:r>
              <a:rPr lang="da-DK" sz="900" kern="0" dirty="0">
                <a:solidFill>
                  <a:srgbClr val="FFFF00"/>
                </a:solidFill>
                <a:cs typeface="Arial"/>
                <a:sym typeface="Arial"/>
              </a:rPr>
              <a:t>Flytning af dokumenter for skolebestyrelsen</a:t>
            </a:r>
          </a:p>
          <a:p>
            <a:pPr defTabSz="1219170" fontAlgn="b">
              <a:buClr>
                <a:srgbClr val="000000"/>
              </a:buClr>
            </a:pPr>
            <a:endParaRPr lang="da-DK" sz="900" kern="0" dirty="0">
              <a:solidFill>
                <a:srgbClr val="FFFF00"/>
              </a:solidFill>
              <a:cs typeface="Arial"/>
              <a:sym typeface="Arial"/>
            </a:endParaRPr>
          </a:p>
          <a:p>
            <a:pPr defTabSz="1219170" fontAlgn="b">
              <a:buClr>
                <a:srgbClr val="000000"/>
              </a:buClr>
            </a:pPr>
            <a:r>
              <a:rPr lang="da-DK" sz="900" kern="0" dirty="0">
                <a:solidFill>
                  <a:srgbClr val="FFFF00"/>
                </a:solidFill>
                <a:cs typeface="Arial"/>
                <a:sym typeface="Arial"/>
              </a:rPr>
              <a:t>Flytning af arbejdsmiljømateriale </a:t>
            </a:r>
          </a:p>
          <a:p>
            <a:pPr defTabSz="1219170" fontAlgn="b">
              <a:buClr>
                <a:srgbClr val="000000"/>
              </a:buClr>
            </a:pPr>
            <a:r>
              <a:rPr lang="da-DK" sz="900" kern="0" dirty="0">
                <a:solidFill>
                  <a:srgbClr val="FFFF00"/>
                </a:solidFill>
                <a:cs typeface="Arial"/>
                <a:sym typeface="Arial"/>
              </a:rPr>
              <a:t>(fx. handleplaner, personalehåndbog)</a:t>
            </a:r>
          </a:p>
          <a:p>
            <a:pPr defTabSz="1219170" fontAlgn="b">
              <a:buClr>
                <a:srgbClr val="000000"/>
              </a:buClr>
            </a:pPr>
            <a:endParaRPr lang="da-DK" sz="900" kern="0" dirty="0">
              <a:solidFill>
                <a:srgbClr val="FFFF00"/>
              </a:solidFill>
              <a:cs typeface="Arial"/>
              <a:sym typeface="Arial"/>
            </a:endParaRPr>
          </a:p>
          <a:p>
            <a:pPr defTabSz="1219170" fontAlgn="b">
              <a:buClr>
                <a:srgbClr val="000000"/>
              </a:buClr>
            </a:pPr>
            <a:r>
              <a:rPr lang="da-DK" sz="900" kern="0" dirty="0">
                <a:solidFill>
                  <a:srgbClr val="FFFF00"/>
                </a:solidFill>
                <a:cs typeface="Arial"/>
                <a:sym typeface="Arial"/>
              </a:rPr>
              <a:t>Oprette fælles links i Aula</a:t>
            </a:r>
          </a:p>
        </p:txBody>
      </p:sp>
      <p:sp>
        <p:nvSpPr>
          <p:cNvPr id="40" name="Tekstfelt 39">
            <a:extLst>
              <a:ext uri="{FF2B5EF4-FFF2-40B4-BE49-F238E27FC236}">
                <a16:creationId xmlns:a16="http://schemas.microsoft.com/office/drawing/2014/main" id="{F7926263-7931-4A6E-B08B-293D4BFBD3AD}"/>
              </a:ext>
            </a:extLst>
          </p:cNvPr>
          <p:cNvSpPr txBox="1"/>
          <p:nvPr/>
        </p:nvSpPr>
        <p:spPr>
          <a:xfrm>
            <a:off x="7482685" y="5878796"/>
            <a:ext cx="1779411" cy="507831"/>
          </a:xfrm>
          <a:prstGeom prst="rect">
            <a:avLst/>
          </a:prstGeom>
          <a:noFill/>
        </p:spPr>
        <p:txBody>
          <a:bodyPr wrap="square" rtlCol="0">
            <a:spAutoFit/>
          </a:bodyPr>
          <a:lstStyle/>
          <a:p>
            <a:pPr defTabSz="1219170">
              <a:buClr>
                <a:srgbClr val="000000"/>
              </a:buClr>
            </a:pPr>
            <a:r>
              <a:rPr lang="da-DK" sz="900" kern="0" dirty="0">
                <a:solidFill>
                  <a:srgbClr val="FFFF00"/>
                </a:solidFill>
                <a:cs typeface="Arial"/>
                <a:sym typeface="Arial"/>
              </a:rPr>
              <a:t>Flytning af aktuel elevplan, hvis SkoleIntra er brugt til dette</a:t>
            </a:r>
          </a:p>
          <a:p>
            <a:pPr defTabSz="1219170">
              <a:buClr>
                <a:srgbClr val="000000"/>
              </a:buClr>
            </a:pPr>
            <a:endParaRPr lang="da-DK" sz="900" kern="0" dirty="0">
              <a:solidFill>
                <a:srgbClr val="FFFF00"/>
              </a:solidFill>
              <a:cs typeface="Arial"/>
              <a:sym typeface="Arial"/>
            </a:endParaRPr>
          </a:p>
        </p:txBody>
      </p:sp>
      <p:sp>
        <p:nvSpPr>
          <p:cNvPr id="41" name="Tekstfelt 40">
            <a:extLst>
              <a:ext uri="{FF2B5EF4-FFF2-40B4-BE49-F238E27FC236}">
                <a16:creationId xmlns:a16="http://schemas.microsoft.com/office/drawing/2014/main" id="{0EF753D8-6ECD-49A5-B3DF-4A57602ACB43}"/>
              </a:ext>
            </a:extLst>
          </p:cNvPr>
          <p:cNvSpPr txBox="1"/>
          <p:nvPr/>
        </p:nvSpPr>
        <p:spPr>
          <a:xfrm>
            <a:off x="9277179" y="5878795"/>
            <a:ext cx="1835215" cy="784830"/>
          </a:xfrm>
          <a:prstGeom prst="rect">
            <a:avLst/>
          </a:prstGeom>
          <a:noFill/>
        </p:spPr>
        <p:txBody>
          <a:bodyPr wrap="square" rtlCol="0" anchor="t">
            <a:spAutoFit/>
          </a:bodyPr>
          <a:lstStyle/>
          <a:p>
            <a:pPr defTabSz="1219170" fontAlgn="b">
              <a:buClr>
                <a:srgbClr val="000000"/>
              </a:buClr>
            </a:pPr>
            <a:r>
              <a:rPr lang="da-DK" sz="900" kern="0" dirty="0">
                <a:solidFill>
                  <a:srgbClr val="FFFF00"/>
                </a:solidFill>
                <a:cs typeface="Arial"/>
                <a:sym typeface="Arial"/>
              </a:rPr>
              <a:t>Overførsel af læsekontrakter (igangværende) til </a:t>
            </a:r>
            <a:r>
              <a:rPr lang="da-DK" sz="900" kern="0" dirty="0" err="1">
                <a:solidFill>
                  <a:srgbClr val="FFFF00"/>
                </a:solidFill>
                <a:cs typeface="Arial"/>
                <a:sym typeface="Arial"/>
              </a:rPr>
              <a:t>Klasselog</a:t>
            </a:r>
          </a:p>
          <a:p>
            <a:pPr defTabSz="1219170" fontAlgn="b">
              <a:buClr>
                <a:srgbClr val="000000"/>
              </a:buClr>
            </a:pPr>
            <a:endParaRPr lang="da-DK" sz="900" kern="0" dirty="0">
              <a:solidFill>
                <a:srgbClr val="FFFF00"/>
              </a:solidFill>
              <a:cs typeface="Arial"/>
              <a:sym typeface="Arial"/>
            </a:endParaRPr>
          </a:p>
          <a:p>
            <a:pPr defTabSz="1219170" fontAlgn="b">
              <a:buClr>
                <a:srgbClr val="000000"/>
              </a:buClr>
            </a:pPr>
            <a:r>
              <a:rPr lang="da-DK" sz="900" kern="0" dirty="0">
                <a:solidFill>
                  <a:srgbClr val="FFFF00"/>
                </a:solidFill>
                <a:cs typeface="Arial"/>
                <a:sym typeface="Arial"/>
              </a:rPr>
              <a:t>Arkivering af vigtige beskeder til Beskedarkiv</a:t>
            </a:r>
          </a:p>
        </p:txBody>
      </p:sp>
      <p:sp>
        <p:nvSpPr>
          <p:cNvPr id="42" name="Tekstfelt 41">
            <a:extLst>
              <a:ext uri="{FF2B5EF4-FFF2-40B4-BE49-F238E27FC236}">
                <a16:creationId xmlns:a16="http://schemas.microsoft.com/office/drawing/2014/main" id="{1D0B5598-AC35-4ED3-8B4A-732AA224CCEC}"/>
              </a:ext>
            </a:extLst>
          </p:cNvPr>
          <p:cNvSpPr txBox="1"/>
          <p:nvPr/>
        </p:nvSpPr>
        <p:spPr>
          <a:xfrm>
            <a:off x="5559202" y="4170100"/>
            <a:ext cx="1894884" cy="369332"/>
          </a:xfrm>
          <a:prstGeom prst="rect">
            <a:avLst/>
          </a:prstGeom>
          <a:noFill/>
        </p:spPr>
        <p:txBody>
          <a:bodyPr wrap="square" rtlCol="0">
            <a:spAutoFit/>
          </a:bodyPr>
          <a:lstStyle/>
          <a:p>
            <a:pPr defTabSz="1219170">
              <a:buClr>
                <a:srgbClr val="000000"/>
              </a:buClr>
            </a:pPr>
            <a:r>
              <a:rPr lang="da-DK" sz="900" kern="0" dirty="0">
                <a:solidFill>
                  <a:srgbClr val="FFFFFF"/>
                </a:solidFill>
                <a:cs typeface="Arial"/>
                <a:sym typeface="Arial"/>
              </a:rPr>
              <a:t>Oprydning fælles dokumentarkiver og samlemapper fra ledelse/adm.</a:t>
            </a:r>
          </a:p>
        </p:txBody>
      </p:sp>
      <p:sp>
        <p:nvSpPr>
          <p:cNvPr id="43" name="Tekstfelt 42">
            <a:extLst>
              <a:ext uri="{FF2B5EF4-FFF2-40B4-BE49-F238E27FC236}">
                <a16:creationId xmlns:a16="http://schemas.microsoft.com/office/drawing/2014/main" id="{CC21B246-E5D7-4917-8333-531156AD6A53}"/>
              </a:ext>
            </a:extLst>
          </p:cNvPr>
          <p:cNvSpPr txBox="1"/>
          <p:nvPr/>
        </p:nvSpPr>
        <p:spPr>
          <a:xfrm>
            <a:off x="7467652" y="4177858"/>
            <a:ext cx="1844733" cy="369332"/>
          </a:xfrm>
          <a:prstGeom prst="rect">
            <a:avLst/>
          </a:prstGeom>
          <a:noFill/>
        </p:spPr>
        <p:txBody>
          <a:bodyPr wrap="square" rtlCol="0">
            <a:spAutoFit/>
          </a:bodyPr>
          <a:lstStyle/>
          <a:p>
            <a:pPr defTabSz="1219170">
              <a:buClr>
                <a:srgbClr val="000000"/>
              </a:buClr>
            </a:pPr>
            <a:r>
              <a:rPr lang="da-DK" sz="900" kern="0" dirty="0">
                <a:solidFill>
                  <a:srgbClr val="FFFFFF"/>
                </a:solidFill>
                <a:cs typeface="Arial"/>
                <a:sym typeface="Arial"/>
              </a:rPr>
              <a:t>Oprydning dokumenter for skolebestyrelsen</a:t>
            </a:r>
          </a:p>
        </p:txBody>
      </p:sp>
      <p:sp>
        <p:nvSpPr>
          <p:cNvPr id="44" name="Tekstfelt 43">
            <a:extLst>
              <a:ext uri="{FF2B5EF4-FFF2-40B4-BE49-F238E27FC236}">
                <a16:creationId xmlns:a16="http://schemas.microsoft.com/office/drawing/2014/main" id="{C9A01AAD-0FEC-4217-9501-41306FC1FDE6}"/>
              </a:ext>
            </a:extLst>
          </p:cNvPr>
          <p:cNvSpPr txBox="1"/>
          <p:nvPr/>
        </p:nvSpPr>
        <p:spPr>
          <a:xfrm>
            <a:off x="3599034" y="4709791"/>
            <a:ext cx="1775359" cy="507831"/>
          </a:xfrm>
          <a:prstGeom prst="rect">
            <a:avLst/>
          </a:prstGeom>
          <a:noFill/>
        </p:spPr>
        <p:txBody>
          <a:bodyPr wrap="square" rtlCol="0" anchor="t">
            <a:spAutoFit/>
          </a:bodyPr>
          <a:lstStyle/>
          <a:p>
            <a:pPr defTabSz="1219170">
              <a:buClr>
                <a:srgbClr val="000000"/>
              </a:buClr>
            </a:pPr>
            <a:r>
              <a:rPr lang="da-DK" sz="900" kern="0" dirty="0">
                <a:solidFill>
                  <a:srgbClr val="FFFFFF"/>
                </a:solidFill>
                <a:cs typeface="Arial"/>
                <a:sym typeface="Arial"/>
              </a:rPr>
              <a:t>Stillingtagen til, hvilke fælles links, læringsforløb og skabeloner (udviklet lokalt), der skal bevares.</a:t>
            </a:r>
          </a:p>
        </p:txBody>
      </p:sp>
      <p:cxnSp>
        <p:nvCxnSpPr>
          <p:cNvPr id="51" name="Shape 316">
            <a:extLst>
              <a:ext uri="{FF2B5EF4-FFF2-40B4-BE49-F238E27FC236}">
                <a16:creationId xmlns:a16="http://schemas.microsoft.com/office/drawing/2014/main" id="{B6CC40D7-5689-4016-91B9-1299A64EDAF0}"/>
              </a:ext>
            </a:extLst>
          </p:cNvPr>
          <p:cNvCxnSpPr>
            <a:cxnSpLocks/>
          </p:cNvCxnSpPr>
          <p:nvPr/>
        </p:nvCxnSpPr>
        <p:spPr>
          <a:xfrm>
            <a:off x="9262096" y="954665"/>
            <a:ext cx="0" cy="610818"/>
          </a:xfrm>
          <a:prstGeom prst="straightConnector1">
            <a:avLst/>
          </a:prstGeom>
          <a:noFill/>
          <a:ln w="19050" cap="flat" cmpd="sng">
            <a:solidFill>
              <a:srgbClr val="FFFFFF"/>
            </a:solidFill>
            <a:prstDash val="solid"/>
            <a:round/>
            <a:headEnd type="none" w="med" len="med"/>
            <a:tailEnd type="none" w="med" len="med"/>
          </a:ln>
        </p:spPr>
      </p:cxnSp>
      <p:grpSp>
        <p:nvGrpSpPr>
          <p:cNvPr id="57" name="Gruppe 56">
            <a:extLst>
              <a:ext uri="{FF2B5EF4-FFF2-40B4-BE49-F238E27FC236}">
                <a16:creationId xmlns:a16="http://schemas.microsoft.com/office/drawing/2014/main" id="{8B9D2048-30BD-445D-B917-2802481C38AA}"/>
              </a:ext>
            </a:extLst>
          </p:cNvPr>
          <p:cNvGrpSpPr/>
          <p:nvPr/>
        </p:nvGrpSpPr>
        <p:grpSpPr>
          <a:xfrm>
            <a:off x="5174333" y="948200"/>
            <a:ext cx="690843" cy="596225"/>
            <a:chOff x="5174333" y="1361145"/>
            <a:chExt cx="690843" cy="596225"/>
          </a:xfrm>
        </p:grpSpPr>
        <p:sp>
          <p:nvSpPr>
            <p:cNvPr id="55" name="Ellipse 54">
              <a:extLst>
                <a:ext uri="{FF2B5EF4-FFF2-40B4-BE49-F238E27FC236}">
                  <a16:creationId xmlns:a16="http://schemas.microsoft.com/office/drawing/2014/main" id="{2883ED62-224F-4F4D-ACEB-8E62C6E659BC}"/>
                </a:ext>
              </a:extLst>
            </p:cNvPr>
            <p:cNvSpPr/>
            <p:nvPr/>
          </p:nvSpPr>
          <p:spPr>
            <a:xfrm>
              <a:off x="5218546" y="1361145"/>
              <a:ext cx="596225" cy="596225"/>
            </a:xfrm>
            <a:prstGeom prst="ellipse">
              <a:avLst/>
            </a:prstGeom>
            <a:solidFill>
              <a:schemeClr val="bg1"/>
            </a:solidFill>
            <a:ln>
              <a:solidFill>
                <a:srgbClr val="E32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800" b="1" dirty="0">
                <a:solidFill>
                  <a:schemeClr val="tx1"/>
                </a:solidFill>
              </a:endParaRPr>
            </a:p>
          </p:txBody>
        </p:sp>
        <p:sp>
          <p:nvSpPr>
            <p:cNvPr id="56" name="Tekstfelt 55">
              <a:extLst>
                <a:ext uri="{FF2B5EF4-FFF2-40B4-BE49-F238E27FC236}">
                  <a16:creationId xmlns:a16="http://schemas.microsoft.com/office/drawing/2014/main" id="{D2F0B595-0D1D-4CDC-B304-FD1B617DB8CA}"/>
                </a:ext>
              </a:extLst>
            </p:cNvPr>
            <p:cNvSpPr txBox="1"/>
            <p:nvPr/>
          </p:nvSpPr>
          <p:spPr>
            <a:xfrm>
              <a:off x="5174333" y="1452204"/>
              <a:ext cx="690843" cy="430887"/>
            </a:xfrm>
            <a:prstGeom prst="rect">
              <a:avLst/>
            </a:prstGeom>
            <a:noFill/>
          </p:spPr>
          <p:txBody>
            <a:bodyPr wrap="square" rtlCol="0">
              <a:spAutoFit/>
            </a:bodyPr>
            <a:lstStyle/>
            <a:p>
              <a:pPr algn="ctr"/>
              <a:r>
                <a:rPr lang="da-DK" sz="800" b="1" dirty="0">
                  <a:solidFill>
                    <a:srgbClr val="E32F4A"/>
                  </a:solidFill>
                </a:rPr>
                <a:t>DEADLINE</a:t>
              </a:r>
            </a:p>
            <a:p>
              <a:pPr algn="ctr"/>
              <a:r>
                <a:rPr lang="da-DK" sz="1400" b="1" dirty="0">
                  <a:solidFill>
                    <a:srgbClr val="E32F4A"/>
                  </a:solidFill>
                </a:rPr>
                <a:t>12/4</a:t>
              </a:r>
            </a:p>
          </p:txBody>
        </p:sp>
      </p:grpSp>
      <p:grpSp>
        <p:nvGrpSpPr>
          <p:cNvPr id="58" name="Gruppe 57">
            <a:extLst>
              <a:ext uri="{FF2B5EF4-FFF2-40B4-BE49-F238E27FC236}">
                <a16:creationId xmlns:a16="http://schemas.microsoft.com/office/drawing/2014/main" id="{AE8B9FA1-CF31-448F-9BD7-0C5F91284CED}"/>
              </a:ext>
            </a:extLst>
          </p:cNvPr>
          <p:cNvGrpSpPr/>
          <p:nvPr/>
        </p:nvGrpSpPr>
        <p:grpSpPr>
          <a:xfrm>
            <a:off x="3248557" y="951503"/>
            <a:ext cx="690843" cy="596225"/>
            <a:chOff x="5174333" y="1361145"/>
            <a:chExt cx="690843" cy="596225"/>
          </a:xfrm>
        </p:grpSpPr>
        <p:sp>
          <p:nvSpPr>
            <p:cNvPr id="59" name="Ellipse 58">
              <a:extLst>
                <a:ext uri="{FF2B5EF4-FFF2-40B4-BE49-F238E27FC236}">
                  <a16:creationId xmlns:a16="http://schemas.microsoft.com/office/drawing/2014/main" id="{E065E06F-90A5-4161-A949-B5129D3364AA}"/>
                </a:ext>
              </a:extLst>
            </p:cNvPr>
            <p:cNvSpPr/>
            <p:nvPr/>
          </p:nvSpPr>
          <p:spPr>
            <a:xfrm>
              <a:off x="5218546" y="1361145"/>
              <a:ext cx="596225" cy="596225"/>
            </a:xfrm>
            <a:prstGeom prst="ellipse">
              <a:avLst/>
            </a:prstGeom>
            <a:solidFill>
              <a:schemeClr val="bg1"/>
            </a:solidFill>
            <a:ln>
              <a:solidFill>
                <a:srgbClr val="E32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800" b="1" dirty="0">
                <a:solidFill>
                  <a:schemeClr val="tx1"/>
                </a:solidFill>
              </a:endParaRPr>
            </a:p>
          </p:txBody>
        </p:sp>
        <p:sp>
          <p:nvSpPr>
            <p:cNvPr id="60" name="Tekstfelt 59">
              <a:extLst>
                <a:ext uri="{FF2B5EF4-FFF2-40B4-BE49-F238E27FC236}">
                  <a16:creationId xmlns:a16="http://schemas.microsoft.com/office/drawing/2014/main" id="{6EADD890-2C02-4D62-A269-33A4AC3CB0FD}"/>
                </a:ext>
              </a:extLst>
            </p:cNvPr>
            <p:cNvSpPr txBox="1"/>
            <p:nvPr/>
          </p:nvSpPr>
          <p:spPr>
            <a:xfrm>
              <a:off x="5174333" y="1452204"/>
              <a:ext cx="690843" cy="430887"/>
            </a:xfrm>
            <a:prstGeom prst="rect">
              <a:avLst/>
            </a:prstGeom>
            <a:noFill/>
          </p:spPr>
          <p:txBody>
            <a:bodyPr wrap="square" rtlCol="0">
              <a:spAutoFit/>
            </a:bodyPr>
            <a:lstStyle/>
            <a:p>
              <a:pPr algn="ctr"/>
              <a:r>
                <a:rPr lang="da-DK" sz="800" b="1" dirty="0">
                  <a:solidFill>
                    <a:srgbClr val="E32F4A"/>
                  </a:solidFill>
                </a:rPr>
                <a:t>DEADLINE</a:t>
              </a:r>
            </a:p>
            <a:p>
              <a:pPr algn="ctr"/>
              <a:r>
                <a:rPr lang="da-DK" sz="1400" b="1" dirty="0">
                  <a:solidFill>
                    <a:srgbClr val="E32F4A"/>
                  </a:solidFill>
                </a:rPr>
                <a:t>14/2</a:t>
              </a:r>
            </a:p>
          </p:txBody>
        </p:sp>
      </p:grpSp>
      <p:grpSp>
        <p:nvGrpSpPr>
          <p:cNvPr id="61" name="Gruppe 60">
            <a:extLst>
              <a:ext uri="{FF2B5EF4-FFF2-40B4-BE49-F238E27FC236}">
                <a16:creationId xmlns:a16="http://schemas.microsoft.com/office/drawing/2014/main" id="{9C9413C3-14B6-46A1-AE87-A8AABEF2AA03}"/>
              </a:ext>
            </a:extLst>
          </p:cNvPr>
          <p:cNvGrpSpPr/>
          <p:nvPr/>
        </p:nvGrpSpPr>
        <p:grpSpPr>
          <a:xfrm>
            <a:off x="10766972" y="951502"/>
            <a:ext cx="690843" cy="596225"/>
            <a:chOff x="5174333" y="1361145"/>
            <a:chExt cx="690843" cy="596225"/>
          </a:xfrm>
        </p:grpSpPr>
        <p:sp>
          <p:nvSpPr>
            <p:cNvPr id="62" name="Ellipse 61">
              <a:extLst>
                <a:ext uri="{FF2B5EF4-FFF2-40B4-BE49-F238E27FC236}">
                  <a16:creationId xmlns:a16="http://schemas.microsoft.com/office/drawing/2014/main" id="{CC80FD17-810D-4A84-9FFA-2883D58DDAB2}"/>
                </a:ext>
              </a:extLst>
            </p:cNvPr>
            <p:cNvSpPr/>
            <p:nvPr/>
          </p:nvSpPr>
          <p:spPr>
            <a:xfrm>
              <a:off x="5218546" y="1361145"/>
              <a:ext cx="596225" cy="596225"/>
            </a:xfrm>
            <a:prstGeom prst="ellipse">
              <a:avLst/>
            </a:prstGeom>
            <a:solidFill>
              <a:schemeClr val="bg1"/>
            </a:solidFill>
            <a:ln>
              <a:solidFill>
                <a:srgbClr val="E32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800" b="1" dirty="0">
                <a:solidFill>
                  <a:schemeClr val="tx1"/>
                </a:solidFill>
              </a:endParaRPr>
            </a:p>
          </p:txBody>
        </p:sp>
        <p:sp>
          <p:nvSpPr>
            <p:cNvPr id="63" name="Tekstfelt 62">
              <a:extLst>
                <a:ext uri="{FF2B5EF4-FFF2-40B4-BE49-F238E27FC236}">
                  <a16:creationId xmlns:a16="http://schemas.microsoft.com/office/drawing/2014/main" id="{FA7E641C-5BD7-47FB-952A-AFD28B660700}"/>
                </a:ext>
              </a:extLst>
            </p:cNvPr>
            <p:cNvSpPr txBox="1"/>
            <p:nvPr/>
          </p:nvSpPr>
          <p:spPr>
            <a:xfrm>
              <a:off x="5174333" y="1452204"/>
              <a:ext cx="690843" cy="430887"/>
            </a:xfrm>
            <a:prstGeom prst="rect">
              <a:avLst/>
            </a:prstGeom>
            <a:noFill/>
          </p:spPr>
          <p:txBody>
            <a:bodyPr wrap="square" rtlCol="0">
              <a:spAutoFit/>
            </a:bodyPr>
            <a:lstStyle/>
            <a:p>
              <a:pPr algn="ctr"/>
              <a:r>
                <a:rPr lang="da-DK" sz="800" b="1" dirty="0">
                  <a:solidFill>
                    <a:srgbClr val="E32F4A"/>
                  </a:solidFill>
                </a:rPr>
                <a:t>DEADLINE</a:t>
              </a:r>
            </a:p>
            <a:p>
              <a:pPr algn="ctr"/>
              <a:r>
                <a:rPr lang="da-DK" sz="1400" b="1" dirty="0">
                  <a:solidFill>
                    <a:srgbClr val="E32F4A"/>
                  </a:solidFill>
                </a:rPr>
                <a:t>21/6</a:t>
              </a:r>
            </a:p>
          </p:txBody>
        </p:sp>
      </p:grpSp>
      <p:grpSp>
        <p:nvGrpSpPr>
          <p:cNvPr id="48" name="Gruppe 47">
            <a:extLst>
              <a:ext uri="{FF2B5EF4-FFF2-40B4-BE49-F238E27FC236}">
                <a16:creationId xmlns:a16="http://schemas.microsoft.com/office/drawing/2014/main" id="{5F153B6D-8529-469D-A891-6F0B170469F7}"/>
              </a:ext>
            </a:extLst>
          </p:cNvPr>
          <p:cNvGrpSpPr/>
          <p:nvPr/>
        </p:nvGrpSpPr>
        <p:grpSpPr>
          <a:xfrm>
            <a:off x="7101501" y="949942"/>
            <a:ext cx="690843" cy="596225"/>
            <a:chOff x="5174333" y="1361145"/>
            <a:chExt cx="690843" cy="596225"/>
          </a:xfrm>
        </p:grpSpPr>
        <p:sp>
          <p:nvSpPr>
            <p:cNvPr id="49" name="Ellipse 48">
              <a:extLst>
                <a:ext uri="{FF2B5EF4-FFF2-40B4-BE49-F238E27FC236}">
                  <a16:creationId xmlns:a16="http://schemas.microsoft.com/office/drawing/2014/main" id="{3AF0C1EE-F1CB-41F2-8CAC-CB27C3D24DF4}"/>
                </a:ext>
              </a:extLst>
            </p:cNvPr>
            <p:cNvSpPr/>
            <p:nvPr/>
          </p:nvSpPr>
          <p:spPr>
            <a:xfrm>
              <a:off x="5218546" y="1361145"/>
              <a:ext cx="596225" cy="596225"/>
            </a:xfrm>
            <a:prstGeom prst="ellipse">
              <a:avLst/>
            </a:prstGeom>
            <a:solidFill>
              <a:schemeClr val="bg1"/>
            </a:solidFill>
            <a:ln>
              <a:solidFill>
                <a:srgbClr val="E32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800" b="1" dirty="0">
                <a:solidFill>
                  <a:schemeClr val="tx1"/>
                </a:solidFill>
              </a:endParaRPr>
            </a:p>
          </p:txBody>
        </p:sp>
        <p:sp>
          <p:nvSpPr>
            <p:cNvPr id="50" name="Tekstfelt 49">
              <a:extLst>
                <a:ext uri="{FF2B5EF4-FFF2-40B4-BE49-F238E27FC236}">
                  <a16:creationId xmlns:a16="http://schemas.microsoft.com/office/drawing/2014/main" id="{7CB2B965-0B10-4976-9578-FD578D0B593B}"/>
                </a:ext>
              </a:extLst>
            </p:cNvPr>
            <p:cNvSpPr txBox="1"/>
            <p:nvPr/>
          </p:nvSpPr>
          <p:spPr>
            <a:xfrm>
              <a:off x="5174333" y="1452204"/>
              <a:ext cx="690843" cy="430887"/>
            </a:xfrm>
            <a:prstGeom prst="rect">
              <a:avLst/>
            </a:prstGeom>
            <a:noFill/>
          </p:spPr>
          <p:txBody>
            <a:bodyPr wrap="square" rtlCol="0">
              <a:spAutoFit/>
            </a:bodyPr>
            <a:lstStyle/>
            <a:p>
              <a:pPr algn="ctr"/>
              <a:r>
                <a:rPr lang="da-DK" sz="800" b="1" dirty="0">
                  <a:solidFill>
                    <a:srgbClr val="E32F4A"/>
                  </a:solidFill>
                </a:rPr>
                <a:t>DEADLINE</a:t>
              </a:r>
            </a:p>
            <a:p>
              <a:pPr algn="ctr"/>
              <a:r>
                <a:rPr lang="da-DK" sz="1400" b="1" dirty="0">
                  <a:solidFill>
                    <a:srgbClr val="E32F4A"/>
                  </a:solidFill>
                </a:rPr>
                <a:t>3/5</a:t>
              </a:r>
            </a:p>
          </p:txBody>
        </p:sp>
      </p:grpSp>
      <p:grpSp>
        <p:nvGrpSpPr>
          <p:cNvPr id="53" name="Gruppe 52">
            <a:extLst>
              <a:ext uri="{FF2B5EF4-FFF2-40B4-BE49-F238E27FC236}">
                <a16:creationId xmlns:a16="http://schemas.microsoft.com/office/drawing/2014/main" id="{A76D37F4-BA84-4E8F-A51C-FBD21C709BCB}"/>
              </a:ext>
            </a:extLst>
          </p:cNvPr>
          <p:cNvGrpSpPr/>
          <p:nvPr/>
        </p:nvGrpSpPr>
        <p:grpSpPr>
          <a:xfrm>
            <a:off x="8912150" y="951502"/>
            <a:ext cx="690843" cy="596225"/>
            <a:chOff x="5174333" y="1361145"/>
            <a:chExt cx="690843" cy="596225"/>
          </a:xfrm>
        </p:grpSpPr>
        <p:sp>
          <p:nvSpPr>
            <p:cNvPr id="54" name="Ellipse 53">
              <a:extLst>
                <a:ext uri="{FF2B5EF4-FFF2-40B4-BE49-F238E27FC236}">
                  <a16:creationId xmlns:a16="http://schemas.microsoft.com/office/drawing/2014/main" id="{57E3772C-1C6E-47C1-8EC2-B58872DFC15C}"/>
                </a:ext>
              </a:extLst>
            </p:cNvPr>
            <p:cNvSpPr/>
            <p:nvPr/>
          </p:nvSpPr>
          <p:spPr>
            <a:xfrm>
              <a:off x="5218546" y="1361145"/>
              <a:ext cx="596225" cy="596225"/>
            </a:xfrm>
            <a:prstGeom prst="ellipse">
              <a:avLst/>
            </a:prstGeom>
            <a:solidFill>
              <a:schemeClr val="bg1"/>
            </a:solidFill>
            <a:ln>
              <a:solidFill>
                <a:srgbClr val="E32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800" b="1" dirty="0">
                <a:solidFill>
                  <a:schemeClr val="tx1"/>
                </a:solidFill>
              </a:endParaRPr>
            </a:p>
          </p:txBody>
        </p:sp>
        <p:sp>
          <p:nvSpPr>
            <p:cNvPr id="64" name="Tekstfelt 63">
              <a:extLst>
                <a:ext uri="{FF2B5EF4-FFF2-40B4-BE49-F238E27FC236}">
                  <a16:creationId xmlns:a16="http://schemas.microsoft.com/office/drawing/2014/main" id="{2884BBD7-3C23-4BE9-90B0-F66B8749D5BA}"/>
                </a:ext>
              </a:extLst>
            </p:cNvPr>
            <p:cNvSpPr txBox="1"/>
            <p:nvPr/>
          </p:nvSpPr>
          <p:spPr>
            <a:xfrm>
              <a:off x="5174333" y="1452204"/>
              <a:ext cx="690843" cy="430887"/>
            </a:xfrm>
            <a:prstGeom prst="rect">
              <a:avLst/>
            </a:prstGeom>
            <a:noFill/>
          </p:spPr>
          <p:txBody>
            <a:bodyPr wrap="square" rtlCol="0">
              <a:spAutoFit/>
            </a:bodyPr>
            <a:lstStyle/>
            <a:p>
              <a:pPr algn="ctr"/>
              <a:r>
                <a:rPr lang="da-DK" sz="800" b="1" dirty="0">
                  <a:solidFill>
                    <a:srgbClr val="E32F4A"/>
                  </a:solidFill>
                </a:rPr>
                <a:t>DEADLINE</a:t>
              </a:r>
            </a:p>
            <a:p>
              <a:pPr algn="ctr"/>
              <a:r>
                <a:rPr lang="da-DK" sz="1400" b="1" dirty="0">
                  <a:solidFill>
                    <a:srgbClr val="E32F4A"/>
                  </a:solidFill>
                </a:rPr>
                <a:t>31/5</a:t>
              </a:r>
            </a:p>
          </p:txBody>
        </p:sp>
      </p:grpSp>
    </p:spTree>
    <p:custDataLst>
      <p:tags r:id="rId1"/>
    </p:custDataLst>
    <p:extLst>
      <p:ext uri="{BB962C8B-B14F-4D97-AF65-F5344CB8AC3E}">
        <p14:creationId xmlns:p14="http://schemas.microsoft.com/office/powerpoint/2010/main" val="2680062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5119F-869F-40AC-BD4A-32650E9912FC}"/>
              </a:ext>
            </a:extLst>
          </p:cNvPr>
          <p:cNvSpPr>
            <a:spLocks noGrp="1"/>
          </p:cNvSpPr>
          <p:nvPr>
            <p:ph type="title"/>
          </p:nvPr>
        </p:nvSpPr>
        <p:spPr/>
        <p:txBody>
          <a:bodyPr>
            <a:normAutofit fontScale="90000"/>
          </a:bodyPr>
          <a:lstStyle/>
          <a:p>
            <a:r>
              <a:rPr lang="da-DK" dirty="0"/>
              <a:t>Opfølgningsværktøj til oprydningsplanen (Skema i </a:t>
            </a:r>
            <a:r>
              <a:rPr lang="da-DK" dirty="0" err="1"/>
              <a:t>SurveyXact</a:t>
            </a:r>
            <a:r>
              <a:rPr lang="da-DK" dirty="0"/>
              <a:t>)</a:t>
            </a:r>
          </a:p>
        </p:txBody>
      </p:sp>
      <p:sp>
        <p:nvSpPr>
          <p:cNvPr id="3" name="Pladsholder til tekst 2">
            <a:extLst>
              <a:ext uri="{FF2B5EF4-FFF2-40B4-BE49-F238E27FC236}">
                <a16:creationId xmlns:a16="http://schemas.microsoft.com/office/drawing/2014/main" id="{2E81E78F-7154-4D1D-A854-08DDD406E0BF}"/>
              </a:ext>
            </a:extLst>
          </p:cNvPr>
          <p:cNvSpPr>
            <a:spLocks noGrp="1"/>
          </p:cNvSpPr>
          <p:nvPr>
            <p:ph type="body" sz="quarter" idx="13"/>
          </p:nvPr>
        </p:nvSpPr>
        <p:spPr/>
        <p:txBody>
          <a:bodyPr/>
          <a:lstStyle/>
          <a:p>
            <a:r>
              <a:rPr lang="da-DK" dirty="0"/>
              <a:t>OPRYDNINGSPLAN</a:t>
            </a:r>
          </a:p>
        </p:txBody>
      </p:sp>
      <p:sp>
        <p:nvSpPr>
          <p:cNvPr id="4" name="Pladsholder til tekst 3">
            <a:extLst>
              <a:ext uri="{FF2B5EF4-FFF2-40B4-BE49-F238E27FC236}">
                <a16:creationId xmlns:a16="http://schemas.microsoft.com/office/drawing/2014/main" id="{0ED48574-1BB2-4285-A295-465101D765CA}"/>
              </a:ext>
            </a:extLst>
          </p:cNvPr>
          <p:cNvSpPr>
            <a:spLocks noGrp="1"/>
          </p:cNvSpPr>
          <p:nvPr>
            <p:ph type="body" sz="quarter" idx="14"/>
          </p:nvPr>
        </p:nvSpPr>
        <p:spPr/>
        <p:txBody>
          <a:bodyPr>
            <a:normAutofit fontScale="92500" lnSpcReduction="10000"/>
          </a:bodyPr>
          <a:lstStyle/>
          <a:p>
            <a:r>
              <a:rPr lang="da-DK" b="1" dirty="0">
                <a:solidFill>
                  <a:srgbClr val="2F95BF"/>
                </a:solidFill>
              </a:rPr>
              <a:t>HVORFOR:</a:t>
            </a:r>
          </a:p>
          <a:p>
            <a:r>
              <a:rPr lang="da-DK" b="1" dirty="0"/>
              <a:t>	Hjælp til skolerne ift. at få overblik over, hvilke opgaver der er udført</a:t>
            </a:r>
          </a:p>
          <a:p>
            <a:endParaRPr lang="da-DK" dirty="0"/>
          </a:p>
          <a:p>
            <a:pPr marL="5714" lvl="1" indent="0">
              <a:buNone/>
            </a:pPr>
            <a:r>
              <a:rPr lang="da-DK" b="1" dirty="0"/>
              <a:t>	Behov for at sikre, at de vigtige deadlines overholdes, da det har betydning for:</a:t>
            </a:r>
          </a:p>
          <a:p>
            <a:pPr marL="2606040" lvl="5" indent="-342900"/>
            <a:r>
              <a:rPr lang="da-DK" dirty="0"/>
              <a:t>Korrekt indlæsning af skolens elever, forældre og medarbejdere</a:t>
            </a:r>
          </a:p>
          <a:p>
            <a:pPr marL="2606040" lvl="5" indent="-342900"/>
            <a:r>
              <a:rPr lang="da-DK" dirty="0"/>
              <a:t>Opsætning af bl.a. grupperinger i jeres skoles Aula</a:t>
            </a:r>
          </a:p>
          <a:p>
            <a:pPr marL="2606040" lvl="5" indent="-342900"/>
            <a:r>
              <a:rPr lang="da-DK" dirty="0"/>
              <a:t>Korrekt overførsel af indhold fra SkoleIntra til Aula</a:t>
            </a:r>
          </a:p>
          <a:p>
            <a:pPr marL="613410" lvl="1" indent="-342900"/>
            <a:endParaRPr lang="da-DK" dirty="0"/>
          </a:p>
          <a:p>
            <a:r>
              <a:rPr lang="da-DK" b="1" dirty="0">
                <a:solidFill>
                  <a:srgbClr val="2F95BF"/>
                </a:solidFill>
              </a:rPr>
              <a:t>HVORDAN:</a:t>
            </a:r>
          </a:p>
          <a:p>
            <a:r>
              <a:rPr lang="da-DK" b="1" dirty="0"/>
              <a:t>	Den lokale Aula administrator modtager en mailinvitation til </a:t>
            </a:r>
            <a:r>
              <a:rPr lang="da-DK" b="1" dirty="0" err="1"/>
              <a:t>SurveyXact</a:t>
            </a:r>
            <a:endParaRPr lang="da-DK" b="1" dirty="0"/>
          </a:p>
          <a:p>
            <a:pPr marL="2606040" lvl="5" indent="-342900"/>
            <a:r>
              <a:rPr lang="da-DK" dirty="0"/>
              <a:t>Man kan løbende opdatere skemaet via det link, der sendes ud efter første besøg i skemaet</a:t>
            </a:r>
          </a:p>
          <a:p>
            <a:pPr marL="342900" indent="-342900">
              <a:buFont typeface="Arial" panose="020B0604020202020204" pitchFamily="34" charset="0"/>
              <a:buChar char="•"/>
            </a:pPr>
            <a:endParaRPr lang="da-DK" dirty="0"/>
          </a:p>
        </p:txBody>
      </p:sp>
    </p:spTree>
    <p:custDataLst>
      <p:tags r:id="rId1"/>
    </p:custDataLst>
    <p:extLst>
      <p:ext uri="{BB962C8B-B14F-4D97-AF65-F5344CB8AC3E}">
        <p14:creationId xmlns:p14="http://schemas.microsoft.com/office/powerpoint/2010/main" val="840417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BE67E-717D-4FC2-8D88-FE06FFD7EE97}"/>
              </a:ext>
            </a:extLst>
          </p:cNvPr>
          <p:cNvSpPr>
            <a:spLocks noGrp="1"/>
          </p:cNvSpPr>
          <p:nvPr>
            <p:ph type="title"/>
          </p:nvPr>
        </p:nvSpPr>
        <p:spPr/>
        <p:txBody>
          <a:bodyPr/>
          <a:lstStyle/>
          <a:p>
            <a:r>
              <a:rPr lang="da-DK" dirty="0"/>
              <a:t>Hvorfor er det vigtigt at følge vejledningerne?</a:t>
            </a:r>
          </a:p>
        </p:txBody>
      </p:sp>
      <p:sp>
        <p:nvSpPr>
          <p:cNvPr id="3" name="Pladsholder til tekst 2">
            <a:extLst>
              <a:ext uri="{FF2B5EF4-FFF2-40B4-BE49-F238E27FC236}">
                <a16:creationId xmlns:a16="http://schemas.microsoft.com/office/drawing/2014/main" id="{C1B13864-868F-4D7F-B155-D78CA8A6E955}"/>
              </a:ext>
            </a:extLst>
          </p:cNvPr>
          <p:cNvSpPr>
            <a:spLocks noGrp="1"/>
          </p:cNvSpPr>
          <p:nvPr>
            <p:ph type="body" sz="quarter" idx="13"/>
          </p:nvPr>
        </p:nvSpPr>
        <p:spPr/>
        <p:txBody>
          <a:bodyPr/>
          <a:lstStyle/>
          <a:p>
            <a:r>
              <a:rPr lang="da-DK" dirty="0"/>
              <a:t>VEJLEDNINGER TIL OPRYDNINGSPLANEN</a:t>
            </a:r>
          </a:p>
        </p:txBody>
      </p:sp>
      <p:sp>
        <p:nvSpPr>
          <p:cNvPr id="4" name="Pladsholder til tekst 3">
            <a:extLst>
              <a:ext uri="{FF2B5EF4-FFF2-40B4-BE49-F238E27FC236}">
                <a16:creationId xmlns:a16="http://schemas.microsoft.com/office/drawing/2014/main" id="{0BD3AB55-94F5-48A3-854D-A1076EE85DA4}"/>
              </a:ext>
            </a:extLst>
          </p:cNvPr>
          <p:cNvSpPr>
            <a:spLocks noGrp="1"/>
          </p:cNvSpPr>
          <p:nvPr>
            <p:ph type="body" sz="quarter" idx="14"/>
          </p:nvPr>
        </p:nvSpPr>
        <p:spPr/>
        <p:txBody>
          <a:bodyPr>
            <a:normAutofit/>
          </a:bodyPr>
          <a:lstStyle/>
          <a:p>
            <a:r>
              <a:rPr lang="da-DK" b="1" dirty="0">
                <a:solidFill>
                  <a:srgbClr val="2F95BF"/>
                </a:solidFill>
              </a:rPr>
              <a:t>MAN FÅR DE HURTIGSTE ARBEJDSGANGE IFT. AT SIKRE:</a:t>
            </a:r>
          </a:p>
          <a:p>
            <a:pPr marL="613410" lvl="1" indent="-342900"/>
            <a:r>
              <a:rPr lang="da-DK" dirty="0"/>
              <a:t>At lovgivningen overholdes ift. hvilke typer filer, der skal bevares og hvor det skal opbevares henne</a:t>
            </a:r>
          </a:p>
          <a:p>
            <a:pPr marL="613410" lvl="1" indent="-342900"/>
            <a:endParaRPr lang="da-DK" dirty="0"/>
          </a:p>
          <a:p>
            <a:pPr marL="613410" lvl="1" indent="-342900"/>
            <a:r>
              <a:rPr lang="da-DK" dirty="0"/>
              <a:t>At de rette filer følger med over i Aula og tilknyttes de rette elever (fx gamle elevplaner, </a:t>
            </a:r>
            <a:r>
              <a:rPr lang="da-DK" dirty="0" err="1"/>
              <a:t>klasselogsnoter</a:t>
            </a:r>
            <a:r>
              <a:rPr lang="da-DK" dirty="0"/>
              <a:t>, kontaktbogsnoter og lign.)</a:t>
            </a:r>
          </a:p>
          <a:p>
            <a:pPr marL="613410" lvl="1" indent="-342900"/>
            <a:endParaRPr lang="da-DK" dirty="0"/>
          </a:p>
          <a:p>
            <a:pPr marL="613410" lvl="1" indent="-342900"/>
            <a:r>
              <a:rPr lang="da-DK" dirty="0"/>
              <a:t>At man får bevaret indhold af værdi</a:t>
            </a:r>
          </a:p>
          <a:p>
            <a:pPr marL="613410" lvl="1" indent="-342900"/>
            <a:endParaRPr lang="da-DK" dirty="0"/>
          </a:p>
          <a:p>
            <a:pPr marL="613410" lvl="1" indent="-342900"/>
            <a:r>
              <a:rPr lang="da-DK" dirty="0"/>
              <a:t>At skolen ikke får en masse overflødigt overført til Aula - som man efterfølgende selv skal rydde op i</a:t>
            </a:r>
          </a:p>
        </p:txBody>
      </p:sp>
    </p:spTree>
    <p:custDataLst>
      <p:tags r:id="rId1"/>
    </p:custDataLst>
    <p:extLst>
      <p:ext uri="{BB962C8B-B14F-4D97-AF65-F5344CB8AC3E}">
        <p14:creationId xmlns:p14="http://schemas.microsoft.com/office/powerpoint/2010/main" val="1050788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6830912-3938-4D42-BDD1-27F5B6D92C1B}"/>
              </a:ext>
            </a:extLst>
          </p:cNvPr>
          <p:cNvGraphicFramePr>
            <a:graphicFrameLocks noChangeAspect="1"/>
          </p:cNvGraphicFramePr>
          <p:nvPr>
            <p:custDataLst>
              <p:tags r:id="rId2"/>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5125" name="think-cell Slide" r:id="rId5" imgW="240" imgH="240" progId="TCLayout.ActiveDocument.1">
                  <p:embed/>
                </p:oleObj>
              </mc:Choice>
              <mc:Fallback>
                <p:oleObj name="think-cell Slide" r:id="rId5" imgW="240" imgH="240" progId="TCLayout.ActiveDocument.1">
                  <p:embed/>
                  <p:pic>
                    <p:nvPicPr>
                      <p:cNvPr id="5" name="Objekt 4" hidden="1">
                        <a:extLst>
                          <a:ext uri="{FF2B5EF4-FFF2-40B4-BE49-F238E27FC236}">
                            <a16:creationId xmlns:a16="http://schemas.microsoft.com/office/drawing/2014/main" id="{16830912-3938-4D42-BDD1-27F5B6D92C1B}"/>
                          </a:ext>
                        </a:extLst>
                      </p:cNvPr>
                      <p:cNvPicPr/>
                      <p:nvPr/>
                    </p:nvPicPr>
                    <p:blipFill>
                      <a:blip r:embed="rId6"/>
                      <a:stretch>
                        <a:fillRect/>
                      </a:stretch>
                    </p:blipFill>
                    <p:spPr>
                      <a:xfrm>
                        <a:off x="611505" y="1905"/>
                        <a:ext cx="1906" cy="1906"/>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23D9F1D4-524A-4CC5-8B44-D7EA69C3A9B1}"/>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80000"/>
              </a:lnSpc>
              <a:spcBef>
                <a:spcPct val="0"/>
              </a:spcBef>
              <a:spcAft>
                <a:spcPct val="0"/>
              </a:spcAft>
            </a:pPr>
            <a:endParaRPr lang="da-DK" sz="4320"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90CE6BDE-E138-4AA9-9F67-645072E26948}"/>
              </a:ext>
            </a:extLst>
          </p:cNvPr>
          <p:cNvSpPr>
            <a:spLocks noGrp="1"/>
          </p:cNvSpPr>
          <p:nvPr>
            <p:ph type="ctrTitle"/>
          </p:nvPr>
        </p:nvSpPr>
        <p:spPr/>
        <p:txBody>
          <a:bodyPr/>
          <a:lstStyle/>
          <a:p>
            <a:r>
              <a:rPr lang="da-DK" dirty="0"/>
              <a:t>2. Opsætning af Aula </a:t>
            </a:r>
          </a:p>
        </p:txBody>
      </p:sp>
      <p:sp>
        <p:nvSpPr>
          <p:cNvPr id="3" name="Undertitel 2">
            <a:extLst>
              <a:ext uri="{FF2B5EF4-FFF2-40B4-BE49-F238E27FC236}">
                <a16:creationId xmlns:a16="http://schemas.microsoft.com/office/drawing/2014/main" id="{4D9FCB50-5986-4BE7-A1A5-A5CED489E85B}"/>
              </a:ext>
            </a:extLst>
          </p:cNvPr>
          <p:cNvSpPr>
            <a:spLocks noGrp="1"/>
          </p:cNvSpPr>
          <p:nvPr>
            <p:ph type="subTitle" idx="1"/>
          </p:nvPr>
        </p:nvSpPr>
        <p:spPr/>
        <p:txBody>
          <a:bodyPr/>
          <a:lstStyle/>
          <a:p>
            <a:r>
              <a:rPr lang="da-DK" b="1" dirty="0"/>
              <a:t>Aula workshop </a:t>
            </a:r>
            <a:br>
              <a:rPr lang="da-DK" b="1" dirty="0"/>
            </a:br>
            <a:r>
              <a:rPr lang="da-DK" b="1" dirty="0"/>
              <a:t>#</a:t>
            </a:r>
            <a:r>
              <a:rPr lang="da-DK" b="1" dirty="0" err="1"/>
              <a:t>detvigør</a:t>
            </a:r>
            <a:r>
              <a:rPr lang="da-DK" b="1" dirty="0"/>
              <a:t> i Aarhus Kommune </a:t>
            </a:r>
          </a:p>
          <a:p>
            <a:r>
              <a:rPr lang="da-DK" sz="1320" dirty="0"/>
              <a:t>Torsdag 21. februar 2019</a:t>
            </a:r>
          </a:p>
        </p:txBody>
      </p:sp>
    </p:spTree>
    <p:extLst>
      <p:ext uri="{BB962C8B-B14F-4D97-AF65-F5344CB8AC3E}">
        <p14:creationId xmlns:p14="http://schemas.microsoft.com/office/powerpoint/2010/main" val="3732722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2A783D-5560-4A02-916D-D7AFFB240B1C}"/>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EA73CFDF-9DE5-43EF-A937-5073207370DC}"/>
              </a:ext>
            </a:extLst>
          </p:cNvPr>
          <p:cNvSpPr>
            <a:spLocks noGrp="1"/>
          </p:cNvSpPr>
          <p:nvPr>
            <p:ph type="body" sz="quarter" idx="13"/>
          </p:nvPr>
        </p:nvSpPr>
        <p:spPr>
          <a:xfrm>
            <a:off x="821266" y="392430"/>
            <a:ext cx="7834461" cy="312965"/>
          </a:xfrm>
        </p:spPr>
        <p:txBody>
          <a:bodyPr>
            <a:normAutofit/>
          </a:bodyPr>
          <a:lstStyle/>
          <a:p>
            <a:r>
              <a:rPr lang="da-DK" dirty="0"/>
              <a:t>NETVÆRKSMØDE JANUAR 2019</a:t>
            </a:r>
          </a:p>
        </p:txBody>
      </p:sp>
      <p:sp>
        <p:nvSpPr>
          <p:cNvPr id="4" name="Pladsholder til tekst 3">
            <a:extLst>
              <a:ext uri="{FF2B5EF4-FFF2-40B4-BE49-F238E27FC236}">
                <a16:creationId xmlns:a16="http://schemas.microsoft.com/office/drawing/2014/main" id="{ADC2A66E-83E7-48C4-B148-5DA8A0A18A1C}"/>
              </a:ext>
            </a:extLst>
          </p:cNvPr>
          <p:cNvSpPr>
            <a:spLocks noGrp="1"/>
          </p:cNvSpPr>
          <p:nvPr>
            <p:ph type="body" sz="quarter" idx="14"/>
          </p:nvPr>
        </p:nvSpPr>
        <p:spPr/>
        <p:txBody>
          <a:bodyPr/>
          <a:lstStyle/>
          <a:p>
            <a:pPr marL="514350" indent="-514350">
              <a:buFont typeface="+mj-lt"/>
              <a:buAutoNum type="arabicPeriod"/>
            </a:pPr>
            <a:r>
              <a:rPr lang="da-DK" sz="2800" dirty="0"/>
              <a:t>Opstarten og principperne</a:t>
            </a:r>
          </a:p>
          <a:p>
            <a:pPr marL="514350" indent="-514350">
              <a:buFont typeface="+mj-lt"/>
              <a:buAutoNum type="arabicPeriod"/>
            </a:pPr>
            <a:endParaRPr lang="da-DK" sz="2800" dirty="0"/>
          </a:p>
          <a:p>
            <a:pPr marL="514350" indent="-514350">
              <a:buFont typeface="+mj-lt"/>
              <a:buAutoNum type="arabicPeriod"/>
            </a:pPr>
            <a:r>
              <a:rPr lang="da-DK" sz="2800" dirty="0"/>
              <a:t>Rollen som lokal Aula-administrator</a:t>
            </a:r>
          </a:p>
          <a:p>
            <a:pPr marL="514350" indent="-514350">
              <a:buFont typeface="+mj-lt"/>
              <a:buAutoNum type="arabicPeriod"/>
            </a:pPr>
            <a:endParaRPr lang="da-DK" sz="2800" dirty="0"/>
          </a:p>
          <a:p>
            <a:pPr marL="514350" indent="-514350">
              <a:buFont typeface="+mj-lt"/>
              <a:buAutoNum type="arabicPeriod"/>
            </a:pPr>
            <a:r>
              <a:rPr lang="da-DK" sz="2800" dirty="0"/>
              <a:t>Oprydning – hvor og hvorfor?</a:t>
            </a:r>
          </a:p>
          <a:p>
            <a:pPr marL="514350" indent="-514350">
              <a:buFont typeface="+mj-lt"/>
              <a:buAutoNum type="arabicPeriod"/>
            </a:pPr>
            <a:endParaRPr lang="da-DK" sz="2800" dirty="0"/>
          </a:p>
          <a:p>
            <a:pPr marL="514350" indent="-514350">
              <a:buFont typeface="+mj-lt"/>
              <a:buAutoNum type="arabicPeriod"/>
            </a:pPr>
            <a:r>
              <a:rPr lang="da-DK" sz="2800" dirty="0"/>
              <a:t>Oprydningsplanen</a:t>
            </a:r>
          </a:p>
          <a:p>
            <a:endParaRPr lang="da-DK" dirty="0"/>
          </a:p>
        </p:txBody>
      </p:sp>
    </p:spTree>
    <p:custDataLst>
      <p:tags r:id="rId1"/>
    </p:custDataLst>
    <p:extLst>
      <p:ext uri="{BB962C8B-B14F-4D97-AF65-F5344CB8AC3E}">
        <p14:creationId xmlns:p14="http://schemas.microsoft.com/office/powerpoint/2010/main" val="636344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DF048062-BBF3-4E86-AB3A-48B2EA13A71E}"/>
              </a:ext>
            </a:extLst>
          </p:cNvPr>
          <p:cNvGraphicFramePr>
            <a:graphicFrameLocks noChangeAspect="1"/>
          </p:cNvGraphicFramePr>
          <p:nvPr>
            <p:custDataLst>
              <p:tags r:id="rId2"/>
            </p:custDataLst>
            <p:extLst/>
          </p:nvPr>
        </p:nvGraphicFramePr>
        <p:xfrm>
          <a:off x="611030" y="344330"/>
          <a:ext cx="1429" cy="1429"/>
        </p:xfrm>
        <a:graphic>
          <a:graphicData uri="http://schemas.openxmlformats.org/presentationml/2006/ole">
            <mc:AlternateContent xmlns:mc="http://schemas.openxmlformats.org/markup-compatibility/2006">
              <mc:Choice xmlns:v="urn:schemas-microsoft-com:vml" Requires="v">
                <p:oleObj spid="_x0000_s6149" name="think-cell Slide" r:id="rId6" imgW="360" imgH="360" progId="TCLayout.ActiveDocument.1">
                  <p:embed/>
                </p:oleObj>
              </mc:Choice>
              <mc:Fallback>
                <p:oleObj name="think-cell Slide" r:id="rId6" imgW="360" imgH="360" progId="TCLayout.ActiveDocument.1">
                  <p:embed/>
                  <p:pic>
                    <p:nvPicPr>
                      <p:cNvPr id="5" name="Objekt 4" hidden="1">
                        <a:extLst>
                          <a:ext uri="{FF2B5EF4-FFF2-40B4-BE49-F238E27FC236}">
                            <a16:creationId xmlns:a16="http://schemas.microsoft.com/office/drawing/2014/main" id="{DF048062-BBF3-4E86-AB3A-48B2EA13A71E}"/>
                          </a:ext>
                        </a:extLst>
                      </p:cNvPr>
                      <p:cNvPicPr/>
                      <p:nvPr/>
                    </p:nvPicPr>
                    <p:blipFill>
                      <a:blip r:embed="rId7"/>
                      <a:stretch>
                        <a:fillRect/>
                      </a:stretch>
                    </p:blipFill>
                    <p:spPr>
                      <a:xfrm>
                        <a:off x="611030" y="344330"/>
                        <a:ext cx="1429" cy="1429"/>
                      </a:xfrm>
                      <a:prstGeom prst="rect">
                        <a:avLst/>
                      </a:prstGeom>
                    </p:spPr>
                  </p:pic>
                </p:oleObj>
              </mc:Fallback>
            </mc:AlternateContent>
          </a:graphicData>
        </a:graphic>
      </p:graphicFrame>
      <p:sp>
        <p:nvSpPr>
          <p:cNvPr id="6" name="Rektangel 5" hidden="1">
            <a:extLst>
              <a:ext uri="{FF2B5EF4-FFF2-40B4-BE49-F238E27FC236}">
                <a16:creationId xmlns:a16="http://schemas.microsoft.com/office/drawing/2014/main" id="{A98145C2-E655-4497-BBCA-73ABF1E1AF9B}"/>
              </a:ext>
            </a:extLst>
          </p:cNvPr>
          <p:cNvSpPr/>
          <p:nvPr>
            <p:custDataLst>
              <p:tags r:id="rId3"/>
            </p:custDataLst>
          </p:nvPr>
        </p:nvSpPr>
        <p:spPr>
          <a:xfrm>
            <a:off x="609600" y="342900"/>
            <a:ext cx="142876"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5C06BDDD-FDA7-4040-8045-C17FFA7BA17D}"/>
              </a:ext>
            </a:extLst>
          </p:cNvPr>
          <p:cNvSpPr>
            <a:spLocks noGrp="1"/>
          </p:cNvSpPr>
          <p:nvPr>
            <p:ph type="title"/>
          </p:nvPr>
        </p:nvSpPr>
        <p:spPr/>
        <p:txBody>
          <a:bodyPr/>
          <a:lstStyle/>
          <a:p>
            <a:r>
              <a:rPr lang="da-DK" dirty="0"/>
              <a:t>Hvordan har vi grebet opgaven an?</a:t>
            </a:r>
          </a:p>
        </p:txBody>
      </p:sp>
      <p:sp>
        <p:nvSpPr>
          <p:cNvPr id="3" name="Pladsholder til tekst 2">
            <a:extLst>
              <a:ext uri="{FF2B5EF4-FFF2-40B4-BE49-F238E27FC236}">
                <a16:creationId xmlns:a16="http://schemas.microsoft.com/office/drawing/2014/main" id="{D5C14F24-D8F0-434E-9F3A-DB3DC307AF0D}"/>
              </a:ext>
            </a:extLst>
          </p:cNvPr>
          <p:cNvSpPr>
            <a:spLocks noGrp="1"/>
          </p:cNvSpPr>
          <p:nvPr>
            <p:ph type="body" sz="quarter" idx="13"/>
          </p:nvPr>
        </p:nvSpPr>
        <p:spPr/>
        <p:txBody>
          <a:bodyPr/>
          <a:lstStyle/>
          <a:p>
            <a:r>
              <a:rPr lang="da-DK" dirty="0"/>
              <a:t>OPSÆTNING AF AULA</a:t>
            </a:r>
          </a:p>
        </p:txBody>
      </p:sp>
      <p:sp>
        <p:nvSpPr>
          <p:cNvPr id="4" name="Pladsholder til tekst 3">
            <a:extLst>
              <a:ext uri="{FF2B5EF4-FFF2-40B4-BE49-F238E27FC236}">
                <a16:creationId xmlns:a16="http://schemas.microsoft.com/office/drawing/2014/main" id="{536EAA64-9220-47FA-BB26-9DA727C51FDD}"/>
              </a:ext>
            </a:extLst>
          </p:cNvPr>
          <p:cNvSpPr>
            <a:spLocks noGrp="1"/>
          </p:cNvSpPr>
          <p:nvPr>
            <p:ph type="body" sz="quarter" idx="14"/>
          </p:nvPr>
        </p:nvSpPr>
        <p:spPr/>
        <p:txBody>
          <a:bodyPr>
            <a:noAutofit/>
          </a:bodyPr>
          <a:lstStyle/>
          <a:p>
            <a:endParaRPr lang="da-DK" sz="1440" dirty="0"/>
          </a:p>
          <a:p>
            <a:endParaRPr lang="da-DK" sz="1440" dirty="0"/>
          </a:p>
          <a:p>
            <a:pPr marL="308610" indent="-308610">
              <a:buFontTx/>
              <a:buChar char="-"/>
            </a:pPr>
            <a:r>
              <a:rPr lang="da-DK" dirty="0"/>
              <a:t>Opfinde den dybe tallerken inden skolerne skal i gang</a:t>
            </a:r>
          </a:p>
          <a:p>
            <a:pPr marL="308610" indent="-308610">
              <a:buFontTx/>
              <a:buChar char="-"/>
            </a:pPr>
            <a:r>
              <a:rPr lang="da-DK" dirty="0"/>
              <a:t>Sikre at alle kommer i mål til deadline</a:t>
            </a:r>
          </a:p>
          <a:p>
            <a:pPr marL="308610" indent="-308610">
              <a:buFontTx/>
              <a:buChar char="-"/>
            </a:pPr>
            <a:r>
              <a:rPr lang="da-DK" dirty="0"/>
              <a:t>Sikre at Aula er lækkert fra start</a:t>
            </a:r>
          </a:p>
          <a:p>
            <a:pPr marL="308610" indent="-308610">
              <a:buFontTx/>
              <a:buChar char="-"/>
            </a:pPr>
            <a:r>
              <a:rPr lang="da-DK" dirty="0"/>
              <a:t>Sikre at vi i projektet ikke drukner i 1:1 hjælp</a:t>
            </a:r>
          </a:p>
          <a:p>
            <a:pPr marL="308610" indent="-308610">
              <a:buFontTx/>
              <a:buChar char="-"/>
            </a:pPr>
            <a:r>
              <a:rPr lang="da-DK" dirty="0"/>
              <a:t>Teste metoden i piloten</a:t>
            </a:r>
          </a:p>
          <a:p>
            <a:pPr marL="308610" indent="-308610">
              <a:buFontTx/>
              <a:buChar char="-"/>
            </a:pPr>
            <a:endParaRPr lang="da-DK" sz="1440" dirty="0"/>
          </a:p>
          <a:p>
            <a:pPr marL="308610" indent="-308610">
              <a:buFontTx/>
              <a:buChar char="-"/>
            </a:pPr>
            <a:endParaRPr lang="da-DK" sz="1440" dirty="0"/>
          </a:p>
        </p:txBody>
      </p:sp>
    </p:spTree>
    <p:extLst>
      <p:ext uri="{BB962C8B-B14F-4D97-AF65-F5344CB8AC3E}">
        <p14:creationId xmlns:p14="http://schemas.microsoft.com/office/powerpoint/2010/main" val="2555538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010534B-04FB-48B5-B8E7-970C3F651159}"/>
              </a:ext>
            </a:extLst>
          </p:cNvPr>
          <p:cNvGraphicFramePr>
            <a:graphicFrameLocks noChangeAspect="1"/>
          </p:cNvGraphicFramePr>
          <p:nvPr>
            <p:custDataLst>
              <p:tags r:id="rId3"/>
            </p:custDataLst>
            <p:extLst/>
          </p:nvPr>
        </p:nvGraphicFramePr>
        <p:xfrm>
          <a:off x="611030" y="344330"/>
          <a:ext cx="1429" cy="1429"/>
        </p:xfrm>
        <a:graphic>
          <a:graphicData uri="http://schemas.openxmlformats.org/presentationml/2006/ole">
            <mc:AlternateContent xmlns:mc="http://schemas.openxmlformats.org/markup-compatibility/2006">
              <mc:Choice xmlns:v="urn:schemas-microsoft-com:vml" Requires="v">
                <p:oleObj spid="_x0000_s7173" name="think-cell Slide" r:id="rId7" imgW="493" imgH="493" progId="TCLayout.ActiveDocument.1">
                  <p:embed/>
                </p:oleObj>
              </mc:Choice>
              <mc:Fallback>
                <p:oleObj name="think-cell Slide" r:id="rId7" imgW="493" imgH="493" progId="TCLayout.ActiveDocument.1">
                  <p:embed/>
                  <p:pic>
                    <p:nvPicPr>
                      <p:cNvPr id="4" name="Objekt 3" hidden="1">
                        <a:extLst>
                          <a:ext uri="{FF2B5EF4-FFF2-40B4-BE49-F238E27FC236}">
                            <a16:creationId xmlns:a16="http://schemas.microsoft.com/office/drawing/2014/main" id="{5010534B-04FB-48B5-B8E7-970C3F651159}"/>
                          </a:ext>
                        </a:extLst>
                      </p:cNvPr>
                      <p:cNvPicPr/>
                      <p:nvPr/>
                    </p:nvPicPr>
                    <p:blipFill>
                      <a:blip r:embed="rId8"/>
                      <a:stretch>
                        <a:fillRect/>
                      </a:stretch>
                    </p:blipFill>
                    <p:spPr>
                      <a:xfrm>
                        <a:off x="611030" y="344330"/>
                        <a:ext cx="1429" cy="1429"/>
                      </a:xfrm>
                      <a:prstGeom prst="rect">
                        <a:avLst/>
                      </a:prstGeom>
                    </p:spPr>
                  </p:pic>
                </p:oleObj>
              </mc:Fallback>
            </mc:AlternateContent>
          </a:graphicData>
        </a:graphic>
      </p:graphicFrame>
      <p:sp>
        <p:nvSpPr>
          <p:cNvPr id="5" name="Rektangel 4" hidden="1">
            <a:extLst>
              <a:ext uri="{FF2B5EF4-FFF2-40B4-BE49-F238E27FC236}">
                <a16:creationId xmlns:a16="http://schemas.microsoft.com/office/drawing/2014/main" id="{4E99D260-40D5-4096-A230-803EB587F9A9}"/>
              </a:ext>
            </a:extLst>
          </p:cNvPr>
          <p:cNvSpPr/>
          <p:nvPr>
            <p:custDataLst>
              <p:tags r:id="rId4"/>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21" name="Billede 20">
            <a:extLst>
              <a:ext uri="{FF2B5EF4-FFF2-40B4-BE49-F238E27FC236}">
                <a16:creationId xmlns:a16="http://schemas.microsoft.com/office/drawing/2014/main" id="{F5DBB077-B989-483A-81E7-A972F33AFD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07526" y="1125447"/>
            <a:ext cx="8645075" cy="4607108"/>
          </a:xfrm>
          <a:prstGeom prst="rect">
            <a:avLst/>
          </a:prstGeom>
        </p:spPr>
      </p:pic>
      <p:sp>
        <p:nvSpPr>
          <p:cNvPr id="2" name="Titel 1">
            <a:extLst>
              <a:ext uri="{FF2B5EF4-FFF2-40B4-BE49-F238E27FC236}">
                <a16:creationId xmlns:a16="http://schemas.microsoft.com/office/drawing/2014/main" id="{3E11985A-F432-4ED4-810F-A668AEC9993C}"/>
              </a:ext>
            </a:extLst>
          </p:cNvPr>
          <p:cNvSpPr>
            <a:spLocks noGrp="1"/>
          </p:cNvSpPr>
          <p:nvPr>
            <p:ph type="title"/>
          </p:nvPr>
        </p:nvSpPr>
        <p:spPr>
          <a:xfrm>
            <a:off x="1348484" y="1445325"/>
            <a:ext cx="9464040" cy="652525"/>
          </a:xfrm>
        </p:spPr>
        <p:txBody>
          <a:bodyPr/>
          <a:lstStyle/>
          <a:p>
            <a:r>
              <a:rPr lang="da-DK" dirty="0"/>
              <a:t>Aula roller</a:t>
            </a:r>
          </a:p>
        </p:txBody>
      </p:sp>
      <p:sp>
        <p:nvSpPr>
          <p:cNvPr id="3" name="Pladsholder til tekst 2">
            <a:extLst>
              <a:ext uri="{FF2B5EF4-FFF2-40B4-BE49-F238E27FC236}">
                <a16:creationId xmlns:a16="http://schemas.microsoft.com/office/drawing/2014/main" id="{C1C8245E-2C35-4EA6-934D-8E2C1DE5B126}"/>
              </a:ext>
            </a:extLst>
          </p:cNvPr>
          <p:cNvSpPr>
            <a:spLocks noGrp="1"/>
          </p:cNvSpPr>
          <p:nvPr>
            <p:ph type="body" sz="quarter" idx="13"/>
          </p:nvPr>
        </p:nvSpPr>
        <p:spPr/>
        <p:txBody>
          <a:bodyPr/>
          <a:lstStyle/>
          <a:p>
            <a:r>
              <a:rPr lang="da-DK" dirty="0"/>
              <a:t>ROLLEN SOM LOKAL AULA-ADMINISTRATOR</a:t>
            </a:r>
          </a:p>
        </p:txBody>
      </p:sp>
    </p:spTree>
    <p:custDataLst>
      <p:tags r:id="rId2"/>
    </p:custDataLst>
    <p:extLst>
      <p:ext uri="{BB962C8B-B14F-4D97-AF65-F5344CB8AC3E}">
        <p14:creationId xmlns:p14="http://schemas.microsoft.com/office/powerpoint/2010/main" val="608493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7EDB3A64-A36F-4525-A8A2-9B9A9363BAD9}"/>
              </a:ext>
            </a:extLst>
          </p:cNvPr>
          <p:cNvGraphicFramePr>
            <a:graphicFrameLocks noChangeAspect="1"/>
          </p:cNvGraphicFramePr>
          <p:nvPr>
            <p:custDataLst>
              <p:tags r:id="rId3"/>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8197" name="think-cell Slide" r:id="rId6" imgW="240" imgH="240" progId="TCLayout.ActiveDocument.1">
                  <p:embed/>
                </p:oleObj>
              </mc:Choice>
              <mc:Fallback>
                <p:oleObj name="think-cell Slide" r:id="rId6" imgW="240" imgH="240" progId="TCLayout.ActiveDocument.1">
                  <p:embed/>
                  <p:pic>
                    <p:nvPicPr>
                      <p:cNvPr id="8" name="Objekt 7" hidden="1">
                        <a:extLst>
                          <a:ext uri="{FF2B5EF4-FFF2-40B4-BE49-F238E27FC236}">
                            <a16:creationId xmlns:a16="http://schemas.microsoft.com/office/drawing/2014/main" id="{7EDB3A64-A36F-4525-A8A2-9B9A9363BAD9}"/>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3" name="Pladsholder til tekst 2">
            <a:extLst>
              <a:ext uri="{FF2B5EF4-FFF2-40B4-BE49-F238E27FC236}">
                <a16:creationId xmlns:a16="http://schemas.microsoft.com/office/drawing/2014/main" id="{9F704AB9-4E38-4B0B-AC3D-14072D89D0C9}"/>
              </a:ext>
            </a:extLst>
          </p:cNvPr>
          <p:cNvSpPr>
            <a:spLocks noGrp="1"/>
          </p:cNvSpPr>
          <p:nvPr>
            <p:ph type="body" sz="quarter" idx="13"/>
          </p:nvPr>
        </p:nvSpPr>
        <p:spPr/>
        <p:txBody>
          <a:bodyPr/>
          <a:lstStyle/>
          <a:p>
            <a:r>
              <a:rPr lang="da-DK" dirty="0"/>
              <a:t>ROLLEN SOM LOKAL AULA-ADMINISTRATOR</a:t>
            </a:r>
          </a:p>
        </p:txBody>
      </p:sp>
      <p:pic>
        <p:nvPicPr>
          <p:cNvPr id="5" name="Billede 4">
            <a:extLst>
              <a:ext uri="{FF2B5EF4-FFF2-40B4-BE49-F238E27FC236}">
                <a16:creationId xmlns:a16="http://schemas.microsoft.com/office/drawing/2014/main" id="{4B204A22-F0E3-47CE-8CBD-A05F7E914BE4}"/>
              </a:ext>
            </a:extLst>
          </p:cNvPr>
          <p:cNvPicPr>
            <a:picLocks noChangeAspect="1"/>
          </p:cNvPicPr>
          <p:nvPr/>
        </p:nvPicPr>
        <p:blipFill rotWithShape="1">
          <a:blip r:embed="rId8">
            <a:extLst>
              <a:ext uri="{28A0092B-C50C-407E-A947-70E740481C1C}">
                <a14:useLocalDpi xmlns:a14="http://schemas.microsoft.com/office/drawing/2010/main" val="0"/>
              </a:ext>
            </a:extLst>
          </a:blip>
          <a:srcRect l="42008" t="61750" r="29989"/>
          <a:stretch/>
        </p:blipFill>
        <p:spPr>
          <a:xfrm>
            <a:off x="2230926" y="604348"/>
            <a:ext cx="5171966" cy="3764749"/>
          </a:xfrm>
          <a:prstGeom prst="rect">
            <a:avLst/>
          </a:prstGeom>
        </p:spPr>
      </p:pic>
      <p:sp>
        <p:nvSpPr>
          <p:cNvPr id="4" name="Tekstfelt 3">
            <a:extLst>
              <a:ext uri="{FF2B5EF4-FFF2-40B4-BE49-F238E27FC236}">
                <a16:creationId xmlns:a16="http://schemas.microsoft.com/office/drawing/2014/main" id="{15FA06F3-BE37-44F2-8270-C5BB9356DF72}"/>
              </a:ext>
            </a:extLst>
          </p:cNvPr>
          <p:cNvSpPr txBox="1"/>
          <p:nvPr/>
        </p:nvSpPr>
        <p:spPr>
          <a:xfrm>
            <a:off x="8057508" y="1942681"/>
            <a:ext cx="3092304" cy="1907445"/>
          </a:xfrm>
          <a:prstGeom prst="rect">
            <a:avLst/>
          </a:prstGeom>
          <a:noFill/>
        </p:spPr>
        <p:txBody>
          <a:bodyPr wrap="square" rtlCol="0">
            <a:spAutoFit/>
          </a:bodyPr>
          <a:lstStyle/>
          <a:p>
            <a:pPr marL="342900" indent="-342900" defTabSz="855844">
              <a:buFont typeface="Wingdings" panose="05000000000000000000" pitchFamily="2" charset="2"/>
              <a:buChar char="Ø"/>
            </a:pPr>
            <a:r>
              <a:rPr lang="da-DK" sz="1685" b="1" dirty="0">
                <a:solidFill>
                  <a:srgbClr val="000000"/>
                </a:solidFill>
                <a:latin typeface="Calibri" panose="020F0502020204030204"/>
              </a:rPr>
              <a:t>Workshop 1 (</a:t>
            </a:r>
            <a:r>
              <a:rPr lang="da-DK" sz="1685" b="1" dirty="0" err="1">
                <a:solidFill>
                  <a:srgbClr val="000000"/>
                </a:solidFill>
                <a:latin typeface="Calibri" panose="020F0502020204030204"/>
              </a:rPr>
              <a:t>dec</a:t>
            </a:r>
            <a:r>
              <a:rPr lang="da-DK" sz="1685" b="1" dirty="0">
                <a:solidFill>
                  <a:srgbClr val="000000"/>
                </a:solidFill>
                <a:latin typeface="Calibri" panose="020F0502020204030204"/>
              </a:rPr>
              <a:t>-jan): </a:t>
            </a:r>
            <a:r>
              <a:rPr lang="da-DK" sz="1685" dirty="0">
                <a:solidFill>
                  <a:srgbClr val="000000"/>
                </a:solidFill>
                <a:latin typeface="Calibri" panose="020F0502020204030204"/>
              </a:rPr>
              <a:t>Oprydning i SkoleIntra og i de administrative systemer</a:t>
            </a:r>
          </a:p>
          <a:p>
            <a:pPr marL="342900" indent="-342900" defTabSz="855844">
              <a:buFont typeface="Wingdings" panose="05000000000000000000" pitchFamily="2" charset="2"/>
              <a:buChar char="Ø"/>
            </a:pPr>
            <a:endParaRPr lang="da-DK" sz="1685" b="1" dirty="0">
              <a:solidFill>
                <a:srgbClr val="000000"/>
              </a:solidFill>
              <a:latin typeface="Calibri" panose="020F0502020204030204"/>
            </a:endParaRPr>
          </a:p>
          <a:p>
            <a:pPr marL="342900" indent="-342900" defTabSz="855844">
              <a:buFont typeface="Wingdings" panose="05000000000000000000" pitchFamily="2" charset="2"/>
              <a:buChar char="Ø"/>
            </a:pPr>
            <a:r>
              <a:rPr lang="da-DK" sz="1685" b="1" dirty="0">
                <a:solidFill>
                  <a:srgbClr val="000000"/>
                </a:solidFill>
                <a:latin typeface="Calibri" panose="020F0502020204030204"/>
              </a:rPr>
              <a:t>Workshop 2 (primo april): </a:t>
            </a:r>
            <a:r>
              <a:rPr lang="da-DK" sz="1685" dirty="0">
                <a:solidFill>
                  <a:srgbClr val="000000"/>
                </a:solidFill>
                <a:latin typeface="Calibri" panose="020F0502020204030204"/>
              </a:rPr>
              <a:t>Opsætning af Aula </a:t>
            </a:r>
          </a:p>
          <a:p>
            <a:pPr defTabSz="855844"/>
            <a:endParaRPr lang="da-DK" sz="1685" dirty="0">
              <a:solidFill>
                <a:srgbClr val="000000"/>
              </a:solidFill>
              <a:latin typeface="Calibri" panose="020F0502020204030204"/>
            </a:endParaRPr>
          </a:p>
        </p:txBody>
      </p:sp>
      <p:sp>
        <p:nvSpPr>
          <p:cNvPr id="9" name="Titel 1">
            <a:extLst>
              <a:ext uri="{FF2B5EF4-FFF2-40B4-BE49-F238E27FC236}">
                <a16:creationId xmlns:a16="http://schemas.microsoft.com/office/drawing/2014/main" id="{5D6B5CC8-6221-4D75-A9FB-82F4E80181BF}"/>
              </a:ext>
            </a:extLst>
          </p:cNvPr>
          <p:cNvSpPr txBox="1">
            <a:spLocks/>
          </p:cNvSpPr>
          <p:nvPr/>
        </p:nvSpPr>
        <p:spPr>
          <a:xfrm>
            <a:off x="2681877" y="4863752"/>
            <a:ext cx="5985875" cy="408524"/>
          </a:xfrm>
          <a:prstGeom prst="rect">
            <a:avLst/>
          </a:prstGeom>
        </p:spPr>
        <p:txBody>
          <a:bodyPr vert="horz" lIns="0" tIns="0" rIns="0" bIns="0" rtlCol="0" anchor="t" anchorCtr="0">
            <a:normAutofit fontScale="97500"/>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defTabSz="822960"/>
            <a:r>
              <a:rPr lang="da-DK" sz="2880" dirty="0">
                <a:solidFill>
                  <a:srgbClr val="000000"/>
                </a:solidFill>
              </a:rPr>
              <a:t>Projektet supporterer</a:t>
            </a:r>
          </a:p>
        </p:txBody>
      </p:sp>
      <p:sp>
        <p:nvSpPr>
          <p:cNvPr id="10" name="Tekstfelt 9">
            <a:extLst>
              <a:ext uri="{FF2B5EF4-FFF2-40B4-BE49-F238E27FC236}">
                <a16:creationId xmlns:a16="http://schemas.microsoft.com/office/drawing/2014/main" id="{11DDC871-E670-426A-9F1F-E411DA87902F}"/>
              </a:ext>
            </a:extLst>
          </p:cNvPr>
          <p:cNvSpPr txBox="1"/>
          <p:nvPr/>
        </p:nvSpPr>
        <p:spPr>
          <a:xfrm>
            <a:off x="2681877" y="5295375"/>
            <a:ext cx="7061292" cy="610936"/>
          </a:xfrm>
          <a:prstGeom prst="rect">
            <a:avLst/>
          </a:prstGeom>
          <a:noFill/>
        </p:spPr>
        <p:txBody>
          <a:bodyPr wrap="none" rtlCol="0">
            <a:spAutoFit/>
          </a:bodyPr>
          <a:lstStyle/>
          <a:p>
            <a:pPr marL="342900" indent="-342900" defTabSz="855844">
              <a:buFont typeface="Wingdings" panose="05000000000000000000" pitchFamily="2" charset="2"/>
              <a:buChar char="Ø"/>
            </a:pPr>
            <a:r>
              <a:rPr lang="da-DK" sz="1685" dirty="0">
                <a:solidFill>
                  <a:srgbClr val="000000"/>
                </a:solidFill>
                <a:latin typeface="Calibri" panose="020F0502020204030204"/>
              </a:rPr>
              <a:t>Ekstra tid afsat til support af skolerne umiddelbart efter workshop 2</a:t>
            </a:r>
          </a:p>
          <a:p>
            <a:pPr marL="342900" indent="-342900" defTabSz="855844">
              <a:buFont typeface="Wingdings" panose="05000000000000000000" pitchFamily="2" charset="2"/>
              <a:buChar char="Ø"/>
            </a:pPr>
            <a:r>
              <a:rPr lang="da-DK" sz="1685" dirty="0">
                <a:solidFill>
                  <a:srgbClr val="000000"/>
                </a:solidFill>
                <a:latin typeface="Calibri" panose="020F0502020204030204"/>
              </a:rPr>
              <a:t>Opfølgning på de enkelte skoler op til sommerferien – indsats efter behov  </a:t>
            </a:r>
          </a:p>
        </p:txBody>
      </p:sp>
      <p:sp>
        <p:nvSpPr>
          <p:cNvPr id="11" name="Rektangel: afrundede hjørner 10">
            <a:extLst>
              <a:ext uri="{FF2B5EF4-FFF2-40B4-BE49-F238E27FC236}">
                <a16:creationId xmlns:a16="http://schemas.microsoft.com/office/drawing/2014/main" id="{EE5D4444-C606-43BD-8358-7956370D3F78}"/>
              </a:ext>
            </a:extLst>
          </p:cNvPr>
          <p:cNvSpPr/>
          <p:nvPr/>
        </p:nvSpPr>
        <p:spPr>
          <a:xfrm>
            <a:off x="7949799" y="1555847"/>
            <a:ext cx="3307722" cy="2503170"/>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685">
              <a:solidFill>
                <a:srgbClr val="FFFFFF"/>
              </a:solidFill>
              <a:latin typeface="Calibri" panose="020F0502020204030204"/>
            </a:endParaRPr>
          </a:p>
        </p:txBody>
      </p:sp>
    </p:spTree>
    <p:custDataLst>
      <p:tags r:id="rId2"/>
    </p:custDataLst>
    <p:extLst>
      <p:ext uri="{BB962C8B-B14F-4D97-AF65-F5344CB8AC3E}">
        <p14:creationId xmlns:p14="http://schemas.microsoft.com/office/powerpoint/2010/main" val="3359062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FD5B7B9-1A55-49B5-B51E-5E37FFCC9EDF}"/>
              </a:ext>
            </a:extLst>
          </p:cNvPr>
          <p:cNvGraphicFramePr>
            <a:graphicFrameLocks noChangeAspect="1"/>
          </p:cNvGraphicFramePr>
          <p:nvPr>
            <p:custDataLst>
              <p:tags r:id="rId3"/>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9221" name="think-cell Slide" r:id="rId7" imgW="240" imgH="240" progId="TCLayout.ActiveDocument.1">
                  <p:embed/>
                </p:oleObj>
              </mc:Choice>
              <mc:Fallback>
                <p:oleObj name="think-cell Slide" r:id="rId7" imgW="240" imgH="240" progId="TCLayout.ActiveDocument.1">
                  <p:embed/>
                  <p:pic>
                    <p:nvPicPr>
                      <p:cNvPr id="6" name="Objekt 5" hidden="1">
                        <a:extLst>
                          <a:ext uri="{FF2B5EF4-FFF2-40B4-BE49-F238E27FC236}">
                            <a16:creationId xmlns:a16="http://schemas.microsoft.com/office/drawing/2014/main" id="{6FD5B7B9-1A55-49B5-B51E-5E37FFCC9EDF}"/>
                          </a:ext>
                        </a:extLst>
                      </p:cNvPr>
                      <p:cNvPicPr/>
                      <p:nvPr/>
                    </p:nvPicPr>
                    <p:blipFill>
                      <a:blip r:embed="rId8"/>
                      <a:stretch>
                        <a:fillRect/>
                      </a:stretch>
                    </p:blipFill>
                    <p:spPr>
                      <a:xfrm>
                        <a:off x="611505" y="1905"/>
                        <a:ext cx="1906" cy="1906"/>
                      </a:xfrm>
                      <a:prstGeom prst="rect">
                        <a:avLst/>
                      </a:prstGeom>
                    </p:spPr>
                  </p:pic>
                </p:oleObj>
              </mc:Fallback>
            </mc:AlternateContent>
          </a:graphicData>
        </a:graphic>
      </p:graphicFrame>
      <p:sp>
        <p:nvSpPr>
          <p:cNvPr id="5" name="Rektangel 4" hidden="1">
            <a:extLst>
              <a:ext uri="{FF2B5EF4-FFF2-40B4-BE49-F238E27FC236}">
                <a16:creationId xmlns:a16="http://schemas.microsoft.com/office/drawing/2014/main" id="{0EBB19A4-23CF-4DDC-BCF6-40F2153A966E}"/>
              </a:ext>
            </a:extLst>
          </p:cNvPr>
          <p:cNvSpPr/>
          <p:nvPr>
            <p:custDataLst>
              <p:tags r:id="rId4"/>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640" b="1"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0E2A783D-5560-4A02-916D-D7AFFB240B1C}"/>
              </a:ext>
            </a:extLst>
          </p:cNvPr>
          <p:cNvSpPr>
            <a:spLocks noGrp="1"/>
          </p:cNvSpPr>
          <p:nvPr>
            <p:ph type="title"/>
          </p:nvPr>
        </p:nvSpPr>
        <p:spPr/>
        <p:txBody>
          <a:bodyPr>
            <a:normAutofit fontScale="90000"/>
          </a:bodyPr>
          <a:lstStyle/>
          <a:p>
            <a:r>
              <a:rPr lang="da-DK" dirty="0"/>
              <a:t>Program for workshop 1 for lokale Aula administratorer</a:t>
            </a:r>
          </a:p>
        </p:txBody>
      </p:sp>
      <p:sp>
        <p:nvSpPr>
          <p:cNvPr id="3" name="Pladsholder til tekst 2">
            <a:extLst>
              <a:ext uri="{FF2B5EF4-FFF2-40B4-BE49-F238E27FC236}">
                <a16:creationId xmlns:a16="http://schemas.microsoft.com/office/drawing/2014/main" id="{EA73CFDF-9DE5-43EF-A937-5073207370DC}"/>
              </a:ext>
            </a:extLst>
          </p:cNvPr>
          <p:cNvSpPr>
            <a:spLocks noGrp="1"/>
          </p:cNvSpPr>
          <p:nvPr>
            <p:ph type="body" sz="quarter" idx="13"/>
          </p:nvPr>
        </p:nvSpPr>
        <p:spPr>
          <a:xfrm>
            <a:off x="1348740" y="696088"/>
            <a:ext cx="7051015" cy="281669"/>
          </a:xfrm>
        </p:spPr>
        <p:txBody>
          <a:bodyPr>
            <a:normAutofit/>
          </a:bodyPr>
          <a:lstStyle/>
          <a:p>
            <a:r>
              <a:rPr lang="da-DK" dirty="0"/>
              <a:t>OPSÆTNING AF AULA</a:t>
            </a:r>
          </a:p>
        </p:txBody>
      </p:sp>
      <p:sp>
        <p:nvSpPr>
          <p:cNvPr id="4" name="Pladsholder til tekst 3">
            <a:extLst>
              <a:ext uri="{FF2B5EF4-FFF2-40B4-BE49-F238E27FC236}">
                <a16:creationId xmlns:a16="http://schemas.microsoft.com/office/drawing/2014/main" id="{ADC2A66E-83E7-48C4-B148-5DA8A0A18A1C}"/>
              </a:ext>
            </a:extLst>
          </p:cNvPr>
          <p:cNvSpPr>
            <a:spLocks noGrp="1"/>
          </p:cNvSpPr>
          <p:nvPr>
            <p:ph type="body" sz="quarter" idx="14"/>
          </p:nvPr>
        </p:nvSpPr>
        <p:spPr/>
        <p:txBody>
          <a:bodyPr/>
          <a:lstStyle/>
          <a:p>
            <a:pPr marL="411480" indent="-411480">
              <a:buAutoNum type="arabicPeriod"/>
            </a:pPr>
            <a:r>
              <a:rPr lang="da-DK" dirty="0"/>
              <a:t>Rollen som lokal Aula-administrator</a:t>
            </a:r>
          </a:p>
          <a:p>
            <a:pPr marL="411480" indent="-411480">
              <a:buAutoNum type="arabicPeriod"/>
            </a:pPr>
            <a:r>
              <a:rPr lang="da-DK" dirty="0"/>
              <a:t>Vigtige datoer for Aula-administratoren</a:t>
            </a:r>
          </a:p>
          <a:p>
            <a:pPr marL="411480" indent="-411480">
              <a:buAutoNum type="arabicPeriod"/>
            </a:pPr>
            <a:r>
              <a:rPr lang="da-DK" dirty="0"/>
              <a:t>Oprydning – hvor og hvorfor?</a:t>
            </a:r>
          </a:p>
          <a:p>
            <a:pPr marL="411480" indent="-411480">
              <a:buAutoNum type="arabicPeriod"/>
            </a:pPr>
            <a:r>
              <a:rPr lang="da-DK" dirty="0"/>
              <a:t>Oprydningsplan</a:t>
            </a:r>
          </a:p>
          <a:p>
            <a:pPr marL="411480" indent="-411480">
              <a:buAutoNum type="arabicPeriod"/>
            </a:pPr>
            <a:r>
              <a:rPr lang="da-DK" dirty="0"/>
              <a:t>Vejledninger til oprydningsplanens opgaver</a:t>
            </a:r>
          </a:p>
          <a:p>
            <a:pPr marL="411480" indent="-411480">
              <a:buAutoNum type="arabicPeriod"/>
            </a:pPr>
            <a:endParaRPr lang="da-DK" dirty="0"/>
          </a:p>
          <a:p>
            <a:r>
              <a:rPr lang="da-DK" dirty="0"/>
              <a:t>Vedlagt: Vejledninger til fase 1</a:t>
            </a:r>
          </a:p>
        </p:txBody>
      </p:sp>
    </p:spTree>
    <p:custDataLst>
      <p:tags r:id="rId2"/>
    </p:custDataLst>
    <p:extLst>
      <p:ext uri="{BB962C8B-B14F-4D97-AF65-F5344CB8AC3E}">
        <p14:creationId xmlns:p14="http://schemas.microsoft.com/office/powerpoint/2010/main" val="2406430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78032C68-9BD9-444F-81CB-86F2D323AD09}"/>
              </a:ext>
            </a:extLst>
          </p:cNvPr>
          <p:cNvGraphicFramePr>
            <a:graphicFrameLocks noChangeAspect="1"/>
          </p:cNvGraphicFramePr>
          <p:nvPr>
            <p:custDataLst>
              <p:tags r:id="rId3"/>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10245" name="think-cell Slide" r:id="rId7" imgW="240" imgH="240" progId="TCLayout.ActiveDocument.1">
                  <p:embed/>
                </p:oleObj>
              </mc:Choice>
              <mc:Fallback>
                <p:oleObj name="think-cell Slide" r:id="rId7" imgW="240" imgH="240" progId="TCLayout.ActiveDocument.1">
                  <p:embed/>
                  <p:pic>
                    <p:nvPicPr>
                      <p:cNvPr id="3" name="Objekt 2" hidden="1">
                        <a:extLst>
                          <a:ext uri="{FF2B5EF4-FFF2-40B4-BE49-F238E27FC236}">
                            <a16:creationId xmlns:a16="http://schemas.microsoft.com/office/drawing/2014/main" id="{78032C68-9BD9-444F-81CB-86F2D323AD09}"/>
                          </a:ext>
                        </a:extLst>
                      </p:cNvPr>
                      <p:cNvPicPr/>
                      <p:nvPr/>
                    </p:nvPicPr>
                    <p:blipFill>
                      <a:blip r:embed="rId8"/>
                      <a:stretch>
                        <a:fillRect/>
                      </a:stretch>
                    </p:blipFill>
                    <p:spPr>
                      <a:xfrm>
                        <a:off x="611505" y="1905"/>
                        <a:ext cx="1906" cy="1906"/>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C7CE4EFD-9D4B-4AC1-B5D4-C25E0DAB4C46}"/>
              </a:ext>
            </a:extLst>
          </p:cNvPr>
          <p:cNvSpPr/>
          <p:nvPr>
            <p:custDataLst>
              <p:tags r:id="rId4"/>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640" b="1"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4" name="Titel 3">
            <a:extLst>
              <a:ext uri="{FF2B5EF4-FFF2-40B4-BE49-F238E27FC236}">
                <a16:creationId xmlns:a16="http://schemas.microsoft.com/office/drawing/2014/main" id="{1E764EFB-2E0E-4ABF-BD46-4A2FBE1D5D73}"/>
              </a:ext>
            </a:extLst>
          </p:cNvPr>
          <p:cNvSpPr>
            <a:spLocks noGrp="1"/>
          </p:cNvSpPr>
          <p:nvPr>
            <p:ph type="title"/>
          </p:nvPr>
        </p:nvSpPr>
        <p:spPr/>
        <p:txBody>
          <a:bodyPr>
            <a:normAutofit/>
          </a:bodyPr>
          <a:lstStyle/>
          <a:p>
            <a:r>
              <a:rPr lang="da-DK" dirty="0"/>
              <a:t>Program for workshop 2 for lokale Aula administratorer:</a:t>
            </a:r>
          </a:p>
        </p:txBody>
      </p:sp>
      <p:sp>
        <p:nvSpPr>
          <p:cNvPr id="5" name="Pladsholder til tekst 4">
            <a:extLst>
              <a:ext uri="{FF2B5EF4-FFF2-40B4-BE49-F238E27FC236}">
                <a16:creationId xmlns:a16="http://schemas.microsoft.com/office/drawing/2014/main" id="{AE53CEE2-4856-443B-89F0-FADD463A0B93}"/>
              </a:ext>
            </a:extLst>
          </p:cNvPr>
          <p:cNvSpPr>
            <a:spLocks noGrp="1"/>
          </p:cNvSpPr>
          <p:nvPr>
            <p:ph type="body" sz="quarter" idx="13"/>
          </p:nvPr>
        </p:nvSpPr>
        <p:spPr/>
        <p:txBody>
          <a:bodyPr/>
          <a:lstStyle/>
          <a:p>
            <a:r>
              <a:rPr lang="da-DK" dirty="0"/>
              <a:t>OPSÆTNING AF AULA</a:t>
            </a:r>
          </a:p>
        </p:txBody>
      </p:sp>
      <p:sp>
        <p:nvSpPr>
          <p:cNvPr id="6" name="Pladsholder til tekst 5">
            <a:extLst>
              <a:ext uri="{FF2B5EF4-FFF2-40B4-BE49-F238E27FC236}">
                <a16:creationId xmlns:a16="http://schemas.microsoft.com/office/drawing/2014/main" id="{32BDFC51-3001-4812-9928-69DDF2DD5DF0}"/>
              </a:ext>
            </a:extLst>
          </p:cNvPr>
          <p:cNvSpPr>
            <a:spLocks noGrp="1"/>
          </p:cNvSpPr>
          <p:nvPr>
            <p:ph type="body" sz="quarter" idx="14"/>
          </p:nvPr>
        </p:nvSpPr>
        <p:spPr>
          <a:xfrm>
            <a:off x="1348741" y="2137983"/>
            <a:ext cx="9277151" cy="3132392"/>
          </a:xfrm>
        </p:spPr>
        <p:txBody>
          <a:bodyPr numCol="2">
            <a:normAutofit fontScale="55000" lnSpcReduction="20000"/>
          </a:bodyPr>
          <a:lstStyle/>
          <a:p>
            <a:endParaRPr lang="da-DK" b="1"/>
          </a:p>
          <a:p>
            <a:pPr marL="411480" indent="-411480">
              <a:buAutoNum type="arabicPeriod"/>
            </a:pPr>
            <a:r>
              <a:rPr lang="da-DK" b="1"/>
              <a:t>OPSÆTNINGSOPGAVER</a:t>
            </a:r>
          </a:p>
          <a:p>
            <a:pPr marL="411480" indent="-411480">
              <a:buAutoNum type="arabicPeriod"/>
            </a:pPr>
            <a:endParaRPr lang="da-DK" b="1"/>
          </a:p>
          <a:p>
            <a:pPr marL="411480" indent="-411480">
              <a:buFont typeface="+mj-lt"/>
              <a:buAutoNum type="alphaLcPeriod"/>
            </a:pPr>
            <a:r>
              <a:rPr lang="da-DK"/>
              <a:t>Verificere, at Aula-administrator har fået tildelt rollen som institutionsadministrator</a:t>
            </a:r>
          </a:p>
          <a:p>
            <a:pPr marL="411480" indent="-411480">
              <a:buFont typeface="+mj-lt"/>
              <a:buAutoNum type="alphaLcPeriod"/>
            </a:pPr>
            <a:endParaRPr lang="da-DK"/>
          </a:p>
          <a:p>
            <a:pPr marL="411480" indent="-411480">
              <a:buFont typeface="+mj-lt"/>
              <a:buAutoNum type="alphaLcPeriod"/>
            </a:pPr>
            <a:r>
              <a:rPr lang="da-DK"/>
              <a:t>Kvalitetssikre data fra UNI-login</a:t>
            </a:r>
          </a:p>
          <a:p>
            <a:pPr marL="411480" indent="-411480">
              <a:buFont typeface="+mj-lt"/>
              <a:buAutoNum type="alphaLcPeriod"/>
            </a:pPr>
            <a:endParaRPr lang="da-DK"/>
          </a:p>
          <a:p>
            <a:pPr marL="411480" indent="-411480">
              <a:buFont typeface="+mj-lt"/>
              <a:buAutoNum type="alphaLcPeriod"/>
            </a:pPr>
            <a:r>
              <a:rPr lang="da-DK"/>
              <a:t>Oprette og opsætte grupper</a:t>
            </a:r>
          </a:p>
          <a:p>
            <a:pPr marL="411480" indent="-411480">
              <a:buFont typeface="+mj-lt"/>
              <a:buAutoNum type="alphaLcPeriod"/>
            </a:pPr>
            <a:endParaRPr lang="da-DK"/>
          </a:p>
          <a:p>
            <a:pPr marL="411480" indent="-411480">
              <a:buFont typeface="+mj-lt"/>
              <a:buAutoNum type="alphaLcPeriod"/>
            </a:pPr>
            <a:r>
              <a:rPr lang="da-DK"/>
              <a:t>Oprette fællespostkasser</a:t>
            </a:r>
          </a:p>
          <a:p>
            <a:pPr marL="411480" indent="-411480">
              <a:buFont typeface="+mj-lt"/>
              <a:buAutoNum type="alphaLcPeriod"/>
            </a:pPr>
            <a:endParaRPr lang="da-DK"/>
          </a:p>
          <a:p>
            <a:pPr marL="411480" indent="-411480">
              <a:buFont typeface="+mj-lt"/>
              <a:buAutoNum type="alphaLcPeriod"/>
            </a:pPr>
            <a:r>
              <a:rPr lang="da-DK"/>
              <a:t>Tildele roller og rettigheder</a:t>
            </a:r>
          </a:p>
          <a:p>
            <a:pPr marL="411480" indent="-411480">
              <a:buFont typeface="+mj-lt"/>
              <a:buAutoNum type="alphaLcPeriod"/>
            </a:pPr>
            <a:endParaRPr lang="da-DK"/>
          </a:p>
          <a:p>
            <a:pPr marL="411480" indent="-411480">
              <a:buFont typeface="+mj-lt"/>
              <a:buAutoNum type="alphaLcPeriod"/>
            </a:pPr>
            <a:endParaRPr lang="da-DK"/>
          </a:p>
          <a:p>
            <a:pPr marL="411480" indent="-411480">
              <a:buFont typeface="+mj-lt"/>
              <a:buAutoNum type="alphaLcPeriod"/>
            </a:pPr>
            <a:r>
              <a:rPr lang="da-DK"/>
              <a:t>Oprette ressourcer, der kan bookes i Aula</a:t>
            </a:r>
          </a:p>
          <a:p>
            <a:pPr marL="411480" indent="-411480">
              <a:buFont typeface="+mj-lt"/>
              <a:buAutoNum type="alphaLcPeriod"/>
            </a:pPr>
            <a:endParaRPr lang="da-DK"/>
          </a:p>
          <a:p>
            <a:pPr marL="411480" indent="-411480">
              <a:buFont typeface="+mj-lt"/>
              <a:buAutoNum type="alphaLcPeriod"/>
            </a:pPr>
            <a:r>
              <a:rPr lang="da-DK"/>
              <a:t>Tilladelser og samtykker</a:t>
            </a:r>
          </a:p>
          <a:p>
            <a:pPr>
              <a:buFont typeface="+mj-lt"/>
              <a:buAutoNum type="alphaLcPeriod"/>
            </a:pPr>
            <a:endParaRPr lang="da-DK"/>
          </a:p>
          <a:p>
            <a:r>
              <a:rPr lang="da-DK" b="1"/>
              <a:t>2. VIGTIG INFORMATION</a:t>
            </a:r>
          </a:p>
          <a:p>
            <a:endParaRPr lang="da-DK" b="1"/>
          </a:p>
          <a:p>
            <a:pPr marL="411480" indent="-411480">
              <a:buFont typeface="+mj-lt"/>
              <a:buAutoNum type="alphaLcParenR"/>
            </a:pPr>
            <a:r>
              <a:rPr lang="da-DK"/>
              <a:t>Dashboards</a:t>
            </a:r>
          </a:p>
          <a:p>
            <a:pPr marL="411480" indent="-411480">
              <a:buFont typeface="+mj-lt"/>
              <a:buAutoNum type="alphaLcParenR"/>
            </a:pPr>
            <a:endParaRPr lang="da-DK"/>
          </a:p>
          <a:p>
            <a:pPr marL="411480" indent="-411480">
              <a:buFont typeface="+mj-lt"/>
              <a:buAutoNum type="alphaLcParenR"/>
            </a:pPr>
            <a:r>
              <a:rPr lang="da-DK"/>
              <a:t>Godkendte modtagere</a:t>
            </a:r>
          </a:p>
          <a:p>
            <a:pPr marL="411480" indent="-411480">
              <a:buFont typeface="+mj-lt"/>
              <a:buAutoNum type="alphaLcParenR"/>
            </a:pPr>
            <a:endParaRPr lang="da-DK"/>
          </a:p>
          <a:p>
            <a:pPr marL="411480" indent="-411480">
              <a:buFont typeface="+mj-lt"/>
              <a:buAutoNum type="alphaLcParenR"/>
            </a:pPr>
            <a:r>
              <a:rPr lang="da-DK"/>
              <a:t>Fælles filer</a:t>
            </a:r>
          </a:p>
        </p:txBody>
      </p:sp>
    </p:spTree>
    <p:custDataLst>
      <p:tags r:id="rId2"/>
    </p:custDataLst>
    <p:extLst>
      <p:ext uri="{BB962C8B-B14F-4D97-AF65-F5344CB8AC3E}">
        <p14:creationId xmlns:p14="http://schemas.microsoft.com/office/powerpoint/2010/main" val="1996439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8B1822B-FF0F-440A-8B5A-8E6F2A91C0FA}"/>
              </a:ext>
            </a:extLst>
          </p:cNvPr>
          <p:cNvSpPr>
            <a:spLocks noGrp="1"/>
          </p:cNvSpPr>
          <p:nvPr>
            <p:ph type="title"/>
          </p:nvPr>
        </p:nvSpPr>
        <p:spPr/>
        <p:txBody>
          <a:bodyPr/>
          <a:lstStyle/>
          <a:p>
            <a:r>
              <a:rPr lang="da-DK"/>
              <a:t>Gruppetræ og opsætningsoversigt</a:t>
            </a:r>
          </a:p>
        </p:txBody>
      </p:sp>
      <p:sp>
        <p:nvSpPr>
          <p:cNvPr id="5" name="Pladsholder til tekst 4">
            <a:extLst>
              <a:ext uri="{FF2B5EF4-FFF2-40B4-BE49-F238E27FC236}">
                <a16:creationId xmlns:a16="http://schemas.microsoft.com/office/drawing/2014/main" id="{56937CD7-B1B4-41DC-AB13-E6E5961A16D5}"/>
              </a:ext>
            </a:extLst>
          </p:cNvPr>
          <p:cNvSpPr>
            <a:spLocks noGrp="1"/>
          </p:cNvSpPr>
          <p:nvPr>
            <p:ph type="body" sz="quarter" idx="13"/>
          </p:nvPr>
        </p:nvSpPr>
        <p:spPr/>
        <p:txBody>
          <a:bodyPr/>
          <a:lstStyle/>
          <a:p>
            <a:r>
              <a:rPr lang="da-DK" dirty="0"/>
              <a:t>OPSÆTNING AF AULA</a:t>
            </a:r>
          </a:p>
        </p:txBody>
      </p:sp>
      <p:sp>
        <p:nvSpPr>
          <p:cNvPr id="6" name="Pladsholder til tekst 5">
            <a:extLst>
              <a:ext uri="{FF2B5EF4-FFF2-40B4-BE49-F238E27FC236}">
                <a16:creationId xmlns:a16="http://schemas.microsoft.com/office/drawing/2014/main" id="{45E228EE-308A-45B2-B307-8C4EBA61C7FB}"/>
              </a:ext>
            </a:extLst>
          </p:cNvPr>
          <p:cNvSpPr>
            <a:spLocks noGrp="1"/>
          </p:cNvSpPr>
          <p:nvPr>
            <p:ph type="body" sz="quarter" idx="14"/>
          </p:nvPr>
        </p:nvSpPr>
        <p:spPr>
          <a:xfrm>
            <a:off x="1919840" y="2137983"/>
            <a:ext cx="7515028" cy="3132392"/>
          </a:xfrm>
        </p:spPr>
        <p:txBody>
          <a:bodyPr>
            <a:normAutofit fontScale="92500" lnSpcReduction="10000"/>
          </a:bodyPr>
          <a:lstStyle/>
          <a:p>
            <a:r>
              <a:rPr lang="da-DK"/>
              <a:t>Udviklet i samarbejde med og på baggrund af erfaringer fra pilotskolerne</a:t>
            </a:r>
          </a:p>
          <a:p>
            <a:endParaRPr lang="da-DK"/>
          </a:p>
          <a:p>
            <a:r>
              <a:rPr lang="da-DK"/>
              <a:t>Brug gruppetræ og opsætningsoversigt som grundskabelon - tilpas kun hvis behov</a:t>
            </a:r>
          </a:p>
          <a:p>
            <a:endParaRPr lang="da-DK"/>
          </a:p>
          <a:p>
            <a:r>
              <a:rPr lang="da-DK"/>
              <a:t>Vent med at oprette flere grupper, til I har erfaret, om der er et behov</a:t>
            </a:r>
          </a:p>
          <a:p>
            <a:endParaRPr lang="da-DK"/>
          </a:p>
          <a:p>
            <a:r>
              <a:rPr lang="da-DK"/>
              <a:t>I skal selv vedligeholde gruppetræet og opsætningsoversigten, hvis I laver lokale tilpasninger</a:t>
            </a:r>
          </a:p>
          <a:p>
            <a:endParaRPr lang="da-DK"/>
          </a:p>
          <a:p>
            <a:endParaRPr lang="da-DK"/>
          </a:p>
          <a:p>
            <a:endParaRPr lang="da-DK"/>
          </a:p>
          <a:p>
            <a:endParaRPr lang="da-DK"/>
          </a:p>
          <a:p>
            <a:endParaRPr lang="da-DK"/>
          </a:p>
        </p:txBody>
      </p:sp>
      <p:pic>
        <p:nvPicPr>
          <p:cNvPr id="7" name="Picture 2">
            <a:extLst>
              <a:ext uri="{FF2B5EF4-FFF2-40B4-BE49-F238E27FC236}">
                <a16:creationId xmlns:a16="http://schemas.microsoft.com/office/drawing/2014/main" id="{75ECB82C-AD73-4FB1-AA25-390E15B1A23B}"/>
              </a:ext>
            </a:extLst>
          </p:cNvPr>
          <p:cNvPicPr>
            <a:picLocks noChangeAspect="1"/>
          </p:cNvPicPr>
          <p:nvPr/>
        </p:nvPicPr>
        <p:blipFill>
          <a:blip r:embed="rId4"/>
          <a:stretch>
            <a:fillRect/>
          </a:stretch>
        </p:blipFill>
        <p:spPr>
          <a:xfrm>
            <a:off x="1379479" y="2107165"/>
            <a:ext cx="368617" cy="351473"/>
          </a:xfrm>
          <a:prstGeom prst="rect">
            <a:avLst/>
          </a:prstGeom>
        </p:spPr>
      </p:pic>
      <p:pic>
        <p:nvPicPr>
          <p:cNvPr id="8" name="Picture 2">
            <a:extLst>
              <a:ext uri="{FF2B5EF4-FFF2-40B4-BE49-F238E27FC236}">
                <a16:creationId xmlns:a16="http://schemas.microsoft.com/office/drawing/2014/main" id="{AA2411C3-6308-46CF-96AF-77B7E631DA03}"/>
              </a:ext>
            </a:extLst>
          </p:cNvPr>
          <p:cNvPicPr>
            <a:picLocks noChangeAspect="1"/>
          </p:cNvPicPr>
          <p:nvPr/>
        </p:nvPicPr>
        <p:blipFill>
          <a:blip r:embed="rId4"/>
          <a:stretch>
            <a:fillRect/>
          </a:stretch>
        </p:blipFill>
        <p:spPr>
          <a:xfrm>
            <a:off x="1348486" y="2986207"/>
            <a:ext cx="368617" cy="351473"/>
          </a:xfrm>
          <a:prstGeom prst="rect">
            <a:avLst/>
          </a:prstGeom>
        </p:spPr>
      </p:pic>
      <p:pic>
        <p:nvPicPr>
          <p:cNvPr id="9" name="Picture 2">
            <a:extLst>
              <a:ext uri="{FF2B5EF4-FFF2-40B4-BE49-F238E27FC236}">
                <a16:creationId xmlns:a16="http://schemas.microsoft.com/office/drawing/2014/main" id="{7FC8FA03-ABBB-4BDB-9D9F-3C5BB1F3CCFB}"/>
              </a:ext>
            </a:extLst>
          </p:cNvPr>
          <p:cNvPicPr>
            <a:picLocks noChangeAspect="1"/>
          </p:cNvPicPr>
          <p:nvPr/>
        </p:nvPicPr>
        <p:blipFill>
          <a:blip r:embed="rId4"/>
          <a:stretch>
            <a:fillRect/>
          </a:stretch>
        </p:blipFill>
        <p:spPr>
          <a:xfrm>
            <a:off x="1348486" y="3865255"/>
            <a:ext cx="368617" cy="351473"/>
          </a:xfrm>
          <a:prstGeom prst="rect">
            <a:avLst/>
          </a:prstGeom>
        </p:spPr>
      </p:pic>
      <p:pic>
        <p:nvPicPr>
          <p:cNvPr id="10" name="Picture 2">
            <a:extLst>
              <a:ext uri="{FF2B5EF4-FFF2-40B4-BE49-F238E27FC236}">
                <a16:creationId xmlns:a16="http://schemas.microsoft.com/office/drawing/2014/main" id="{872E2A58-BD26-4478-980F-7C14D27942E6}"/>
              </a:ext>
            </a:extLst>
          </p:cNvPr>
          <p:cNvPicPr>
            <a:picLocks noChangeAspect="1"/>
          </p:cNvPicPr>
          <p:nvPr/>
        </p:nvPicPr>
        <p:blipFill>
          <a:blip r:embed="rId4"/>
          <a:stretch>
            <a:fillRect/>
          </a:stretch>
        </p:blipFill>
        <p:spPr>
          <a:xfrm>
            <a:off x="1348486" y="4625189"/>
            <a:ext cx="368617" cy="351473"/>
          </a:xfrm>
          <a:prstGeom prst="rect">
            <a:avLst/>
          </a:prstGeom>
        </p:spPr>
      </p:pic>
    </p:spTree>
    <p:custDataLst>
      <p:tags r:id="rId1"/>
    </p:custDataLst>
    <p:extLst>
      <p:ext uri="{BB962C8B-B14F-4D97-AF65-F5344CB8AC3E}">
        <p14:creationId xmlns:p14="http://schemas.microsoft.com/office/powerpoint/2010/main" val="1351992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62A525-BD32-4A61-8595-BD2083CB73B7}"/>
              </a:ext>
            </a:extLst>
          </p:cNvPr>
          <p:cNvSpPr>
            <a:spLocks noGrp="1"/>
          </p:cNvSpPr>
          <p:nvPr>
            <p:ph type="title"/>
          </p:nvPr>
        </p:nvSpPr>
        <p:spPr/>
        <p:txBody>
          <a:bodyPr/>
          <a:lstStyle/>
          <a:p>
            <a:r>
              <a:rPr lang="da-DK"/>
              <a:t>Gruppetræ</a:t>
            </a:r>
          </a:p>
        </p:txBody>
      </p:sp>
      <p:sp>
        <p:nvSpPr>
          <p:cNvPr id="3" name="Pladsholder til tekst 2">
            <a:extLst>
              <a:ext uri="{FF2B5EF4-FFF2-40B4-BE49-F238E27FC236}">
                <a16:creationId xmlns:a16="http://schemas.microsoft.com/office/drawing/2014/main" id="{829E7084-EE32-4EEA-9082-083FB0CF4195}"/>
              </a:ext>
            </a:extLst>
          </p:cNvPr>
          <p:cNvSpPr>
            <a:spLocks noGrp="1"/>
          </p:cNvSpPr>
          <p:nvPr>
            <p:ph type="body" sz="quarter" idx="13"/>
          </p:nvPr>
        </p:nvSpPr>
        <p:spPr>
          <a:xfrm>
            <a:off x="1348740" y="668656"/>
            <a:ext cx="6423660" cy="281669"/>
          </a:xfrm>
        </p:spPr>
        <p:txBody>
          <a:bodyPr/>
          <a:lstStyle/>
          <a:p>
            <a:r>
              <a:rPr lang="da-DK" dirty="0"/>
              <a:t>OPSÆTNING AF AULA</a:t>
            </a:r>
          </a:p>
        </p:txBody>
      </p:sp>
      <p:sp>
        <p:nvSpPr>
          <p:cNvPr id="6" name="Rektangel 5">
            <a:extLst>
              <a:ext uri="{FF2B5EF4-FFF2-40B4-BE49-F238E27FC236}">
                <a16:creationId xmlns:a16="http://schemas.microsoft.com/office/drawing/2014/main" id="{FE0D8006-5635-46BC-8F0F-1BF6E1AD4431}"/>
              </a:ext>
            </a:extLst>
          </p:cNvPr>
          <p:cNvSpPr/>
          <p:nvPr/>
        </p:nvSpPr>
        <p:spPr>
          <a:xfrm>
            <a:off x="711201" y="2089791"/>
            <a:ext cx="10779760" cy="411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264" b="1">
              <a:solidFill>
                <a:srgbClr val="FFFFFF"/>
              </a:solidFill>
              <a:latin typeface="Calibri" panose="020F0502020204030204"/>
            </a:endParaRPr>
          </a:p>
        </p:txBody>
      </p:sp>
      <p:sp>
        <p:nvSpPr>
          <p:cNvPr id="17" name="Tekstfelt 16">
            <a:extLst>
              <a:ext uri="{FF2B5EF4-FFF2-40B4-BE49-F238E27FC236}">
                <a16:creationId xmlns:a16="http://schemas.microsoft.com/office/drawing/2014/main" id="{C2E4BED6-0E7F-4B0B-9B69-28C68AE7AD7D}"/>
              </a:ext>
            </a:extLst>
          </p:cNvPr>
          <p:cNvSpPr txBox="1"/>
          <p:nvPr/>
        </p:nvSpPr>
        <p:spPr>
          <a:xfrm>
            <a:off x="2120524" y="2966644"/>
            <a:ext cx="1711002" cy="291747"/>
          </a:xfrm>
          <a:prstGeom prst="rect">
            <a:avLst/>
          </a:prstGeom>
          <a:noFill/>
        </p:spPr>
        <p:txBody>
          <a:bodyPr wrap="square" rtlCol="0">
            <a:spAutoFit/>
          </a:bodyPr>
          <a:lstStyle/>
          <a:p>
            <a:pPr defTabSz="855844"/>
            <a:r>
              <a:rPr lang="da-DK" sz="1296" b="1">
                <a:solidFill>
                  <a:srgbClr val="2091A2"/>
                </a:solidFill>
                <a:latin typeface="Calibri" panose="020F0502020204030204"/>
              </a:rPr>
              <a:t>ROLLER/UDDANNELSE</a:t>
            </a:r>
          </a:p>
        </p:txBody>
      </p:sp>
      <p:grpSp>
        <p:nvGrpSpPr>
          <p:cNvPr id="40" name="Gruppe 39">
            <a:extLst>
              <a:ext uri="{FF2B5EF4-FFF2-40B4-BE49-F238E27FC236}">
                <a16:creationId xmlns:a16="http://schemas.microsoft.com/office/drawing/2014/main" id="{8BAE934C-ECD9-4F26-898A-1DD7EBAA7DDD}"/>
              </a:ext>
            </a:extLst>
          </p:cNvPr>
          <p:cNvGrpSpPr/>
          <p:nvPr/>
        </p:nvGrpSpPr>
        <p:grpSpPr>
          <a:xfrm>
            <a:off x="2112728" y="2245319"/>
            <a:ext cx="2344528" cy="351473"/>
            <a:chOff x="571039" y="1983246"/>
            <a:chExt cx="2605031" cy="390525"/>
          </a:xfrm>
        </p:grpSpPr>
        <p:sp>
          <p:nvSpPr>
            <p:cNvPr id="9" name="Rektangel 8">
              <a:extLst>
                <a:ext uri="{FF2B5EF4-FFF2-40B4-BE49-F238E27FC236}">
                  <a16:creationId xmlns:a16="http://schemas.microsoft.com/office/drawing/2014/main" id="{07E8F757-77EE-4435-AEA7-8DAAAFF6E660}"/>
                </a:ext>
              </a:extLst>
            </p:cNvPr>
            <p:cNvSpPr/>
            <p:nvPr/>
          </p:nvSpPr>
          <p:spPr>
            <a:xfrm>
              <a:off x="926254" y="1987350"/>
              <a:ext cx="2249816" cy="332652"/>
            </a:xfrm>
            <a:prstGeom prst="rect">
              <a:avLst/>
            </a:prstGeom>
            <a:noFill/>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Kommunale tilbud</a:t>
              </a:r>
            </a:p>
          </p:txBody>
        </p:sp>
        <p:pic>
          <p:nvPicPr>
            <p:cNvPr id="39" name="Picture 2">
              <a:extLst>
                <a:ext uri="{FF2B5EF4-FFF2-40B4-BE49-F238E27FC236}">
                  <a16:creationId xmlns:a16="http://schemas.microsoft.com/office/drawing/2014/main" id="{9AD37961-D426-483E-A106-9ABBE2527D38}"/>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41" name="Gruppe 40">
            <a:extLst>
              <a:ext uri="{FF2B5EF4-FFF2-40B4-BE49-F238E27FC236}">
                <a16:creationId xmlns:a16="http://schemas.microsoft.com/office/drawing/2014/main" id="{51A4923A-9A00-48A5-8C37-D4F75E4E4B89}"/>
              </a:ext>
            </a:extLst>
          </p:cNvPr>
          <p:cNvGrpSpPr/>
          <p:nvPr/>
        </p:nvGrpSpPr>
        <p:grpSpPr>
          <a:xfrm>
            <a:off x="5367356" y="2246795"/>
            <a:ext cx="2354688" cy="351473"/>
            <a:chOff x="571039" y="1983246"/>
            <a:chExt cx="2616320" cy="390525"/>
          </a:xfrm>
        </p:grpSpPr>
        <p:sp>
          <p:nvSpPr>
            <p:cNvPr id="42" name="Rektangel 41">
              <a:extLst>
                <a:ext uri="{FF2B5EF4-FFF2-40B4-BE49-F238E27FC236}">
                  <a16:creationId xmlns:a16="http://schemas.microsoft.com/office/drawing/2014/main" id="{831F4B02-ABC1-47CC-9358-5CC435602C21}"/>
                </a:ext>
              </a:extLst>
            </p:cNvPr>
            <p:cNvSpPr/>
            <p:nvPr/>
          </p:nvSpPr>
          <p:spPr>
            <a:xfrm>
              <a:off x="937543" y="1987350"/>
              <a:ext cx="2249816" cy="332652"/>
            </a:xfrm>
            <a:prstGeom prst="rect">
              <a:avLst/>
            </a:prstGeom>
            <a:noFill/>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Kantine-info</a:t>
              </a:r>
            </a:p>
          </p:txBody>
        </p:sp>
        <p:pic>
          <p:nvPicPr>
            <p:cNvPr id="43" name="Picture 2">
              <a:extLst>
                <a:ext uri="{FF2B5EF4-FFF2-40B4-BE49-F238E27FC236}">
                  <a16:creationId xmlns:a16="http://schemas.microsoft.com/office/drawing/2014/main" id="{C249BA31-6D40-46FC-BDC8-00E3AED7F697}"/>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44" name="Gruppe 43">
            <a:extLst>
              <a:ext uri="{FF2B5EF4-FFF2-40B4-BE49-F238E27FC236}">
                <a16:creationId xmlns:a16="http://schemas.microsoft.com/office/drawing/2014/main" id="{16658E99-AE66-47EA-9BE6-9EE17D356F2E}"/>
              </a:ext>
            </a:extLst>
          </p:cNvPr>
          <p:cNvGrpSpPr/>
          <p:nvPr/>
        </p:nvGrpSpPr>
        <p:grpSpPr>
          <a:xfrm>
            <a:off x="8343702" y="2245319"/>
            <a:ext cx="2354688" cy="351473"/>
            <a:chOff x="571039" y="1983246"/>
            <a:chExt cx="2616320" cy="390525"/>
          </a:xfrm>
        </p:grpSpPr>
        <p:sp>
          <p:nvSpPr>
            <p:cNvPr id="45" name="Rektangel 44">
              <a:extLst>
                <a:ext uri="{FF2B5EF4-FFF2-40B4-BE49-F238E27FC236}">
                  <a16:creationId xmlns:a16="http://schemas.microsoft.com/office/drawing/2014/main" id="{390EFB70-01EB-408A-8362-ED0253A9B067}"/>
                </a:ext>
              </a:extLst>
            </p:cNvPr>
            <p:cNvSpPr/>
            <p:nvPr/>
          </p:nvSpPr>
          <p:spPr>
            <a:xfrm>
              <a:off x="937543" y="1987350"/>
              <a:ext cx="2249816" cy="332652"/>
            </a:xfrm>
            <a:prstGeom prst="rect">
              <a:avLst/>
            </a:prstGeom>
            <a:noFill/>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Skole-info</a:t>
              </a:r>
            </a:p>
          </p:txBody>
        </p:sp>
        <p:pic>
          <p:nvPicPr>
            <p:cNvPr id="46" name="Picture 2">
              <a:extLst>
                <a:ext uri="{FF2B5EF4-FFF2-40B4-BE49-F238E27FC236}">
                  <a16:creationId xmlns:a16="http://schemas.microsoft.com/office/drawing/2014/main" id="{C43D521A-110D-4A7C-B2E1-04256F873E39}"/>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47" name="Gruppe 46">
            <a:extLst>
              <a:ext uri="{FF2B5EF4-FFF2-40B4-BE49-F238E27FC236}">
                <a16:creationId xmlns:a16="http://schemas.microsoft.com/office/drawing/2014/main" id="{F889547E-6BFE-4969-8AE6-F80D748375E7}"/>
              </a:ext>
            </a:extLst>
          </p:cNvPr>
          <p:cNvGrpSpPr/>
          <p:nvPr/>
        </p:nvGrpSpPr>
        <p:grpSpPr>
          <a:xfrm>
            <a:off x="770456" y="4482442"/>
            <a:ext cx="2354688" cy="351473"/>
            <a:chOff x="571039" y="1983246"/>
            <a:chExt cx="2616320" cy="390525"/>
          </a:xfrm>
        </p:grpSpPr>
        <p:sp>
          <p:nvSpPr>
            <p:cNvPr id="48" name="Rektangel 47">
              <a:extLst>
                <a:ext uri="{FF2B5EF4-FFF2-40B4-BE49-F238E27FC236}">
                  <a16:creationId xmlns:a16="http://schemas.microsoft.com/office/drawing/2014/main" id="{B96F3DB3-DD10-4A56-A978-0289A7CF6D8A}"/>
                </a:ext>
              </a:extLst>
            </p:cNvPr>
            <p:cNvSpPr/>
            <p:nvPr/>
          </p:nvSpPr>
          <p:spPr>
            <a:xfrm>
              <a:off x="937543" y="1987350"/>
              <a:ext cx="2249816" cy="332652"/>
            </a:xfrm>
            <a:prstGeom prst="rect">
              <a:avLst/>
            </a:prstGeom>
            <a:noFill/>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Personale</a:t>
              </a:r>
            </a:p>
            <a:p>
              <a:pPr defTabSz="855844"/>
              <a:r>
                <a:rPr lang="da-DK" sz="1260">
                  <a:solidFill>
                    <a:srgbClr val="000000"/>
                  </a:solidFill>
                  <a:latin typeface="Calibri" panose="020F0502020204030204"/>
                </a:rPr>
                <a:t>alle</a:t>
              </a:r>
            </a:p>
          </p:txBody>
        </p:sp>
        <p:pic>
          <p:nvPicPr>
            <p:cNvPr id="49" name="Picture 2">
              <a:extLst>
                <a:ext uri="{FF2B5EF4-FFF2-40B4-BE49-F238E27FC236}">
                  <a16:creationId xmlns:a16="http://schemas.microsoft.com/office/drawing/2014/main" id="{0CBBC181-876B-45D2-9D22-4543E46C6429}"/>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50" name="Gruppe 49">
            <a:extLst>
              <a:ext uri="{FF2B5EF4-FFF2-40B4-BE49-F238E27FC236}">
                <a16:creationId xmlns:a16="http://schemas.microsoft.com/office/drawing/2014/main" id="{553A9421-214E-42B6-B7A0-8805F37625EB}"/>
              </a:ext>
            </a:extLst>
          </p:cNvPr>
          <p:cNvGrpSpPr/>
          <p:nvPr/>
        </p:nvGrpSpPr>
        <p:grpSpPr>
          <a:xfrm>
            <a:off x="2139869" y="3292855"/>
            <a:ext cx="2354688" cy="351473"/>
            <a:chOff x="571039" y="1983246"/>
            <a:chExt cx="2616320" cy="390525"/>
          </a:xfrm>
        </p:grpSpPr>
        <p:sp>
          <p:nvSpPr>
            <p:cNvPr id="51" name="Rektangel 50">
              <a:extLst>
                <a:ext uri="{FF2B5EF4-FFF2-40B4-BE49-F238E27FC236}">
                  <a16:creationId xmlns:a16="http://schemas.microsoft.com/office/drawing/2014/main" id="{3BD0AA8C-2025-4F2A-9B3C-6700D5FDD2FC}"/>
                </a:ext>
              </a:extLst>
            </p:cNvPr>
            <p:cNvSpPr/>
            <p:nvPr/>
          </p:nvSpPr>
          <p:spPr>
            <a:xfrm>
              <a:off x="937543" y="1987350"/>
              <a:ext cx="2249816" cy="332652"/>
            </a:xfrm>
            <a:prstGeom prst="rect">
              <a:avLst/>
            </a:prstGeom>
            <a:noFill/>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Ledelse</a:t>
              </a:r>
            </a:p>
          </p:txBody>
        </p:sp>
        <p:pic>
          <p:nvPicPr>
            <p:cNvPr id="52" name="Picture 2">
              <a:extLst>
                <a:ext uri="{FF2B5EF4-FFF2-40B4-BE49-F238E27FC236}">
                  <a16:creationId xmlns:a16="http://schemas.microsoft.com/office/drawing/2014/main" id="{2AB85390-104C-4D66-AF0C-3C19A7B4DBA7}"/>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53" name="Gruppe 52">
            <a:extLst>
              <a:ext uri="{FF2B5EF4-FFF2-40B4-BE49-F238E27FC236}">
                <a16:creationId xmlns:a16="http://schemas.microsoft.com/office/drawing/2014/main" id="{361AD105-7493-4A9E-BC73-C925AEBD7089}"/>
              </a:ext>
            </a:extLst>
          </p:cNvPr>
          <p:cNvGrpSpPr/>
          <p:nvPr/>
        </p:nvGrpSpPr>
        <p:grpSpPr>
          <a:xfrm>
            <a:off x="2139869" y="3767077"/>
            <a:ext cx="2354688" cy="351473"/>
            <a:chOff x="571039" y="1983246"/>
            <a:chExt cx="2616320" cy="390525"/>
          </a:xfrm>
        </p:grpSpPr>
        <p:sp>
          <p:nvSpPr>
            <p:cNvPr id="54" name="Rektangel 53">
              <a:extLst>
                <a:ext uri="{FF2B5EF4-FFF2-40B4-BE49-F238E27FC236}">
                  <a16:creationId xmlns:a16="http://schemas.microsoft.com/office/drawing/2014/main" id="{90A11DEF-1671-4311-8233-DECB6994E24B}"/>
                </a:ext>
              </a:extLst>
            </p:cNvPr>
            <p:cNvSpPr/>
            <p:nvPr/>
          </p:nvSpPr>
          <p:spPr>
            <a:xfrm>
              <a:off x="937543" y="1987350"/>
              <a:ext cx="2249816" cy="332652"/>
            </a:xfrm>
            <a:prstGeom prst="rect">
              <a:avLst/>
            </a:prstGeom>
            <a:noFill/>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Administration</a:t>
              </a:r>
            </a:p>
          </p:txBody>
        </p:sp>
        <p:pic>
          <p:nvPicPr>
            <p:cNvPr id="55" name="Picture 2">
              <a:extLst>
                <a:ext uri="{FF2B5EF4-FFF2-40B4-BE49-F238E27FC236}">
                  <a16:creationId xmlns:a16="http://schemas.microsoft.com/office/drawing/2014/main" id="{8F18AA1A-9F29-49D1-A134-67316A575A47}"/>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56" name="Gruppe 55">
            <a:extLst>
              <a:ext uri="{FF2B5EF4-FFF2-40B4-BE49-F238E27FC236}">
                <a16:creationId xmlns:a16="http://schemas.microsoft.com/office/drawing/2014/main" id="{8CE687D5-9732-4258-A80D-6FE587553CF9}"/>
              </a:ext>
            </a:extLst>
          </p:cNvPr>
          <p:cNvGrpSpPr/>
          <p:nvPr/>
        </p:nvGrpSpPr>
        <p:grpSpPr>
          <a:xfrm>
            <a:off x="9942894" y="3202457"/>
            <a:ext cx="2344528" cy="351473"/>
            <a:chOff x="571039" y="1983246"/>
            <a:chExt cx="2605031" cy="390525"/>
          </a:xfrm>
        </p:grpSpPr>
        <p:sp>
          <p:nvSpPr>
            <p:cNvPr id="57" name="Rektangel 56">
              <a:extLst>
                <a:ext uri="{FF2B5EF4-FFF2-40B4-BE49-F238E27FC236}">
                  <a16:creationId xmlns:a16="http://schemas.microsoft.com/office/drawing/2014/main" id="{CA5B81F0-3064-4D53-AD40-EF9A811C4064}"/>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Kommunale</a:t>
              </a:r>
            </a:p>
            <a:p>
              <a:pPr defTabSz="855844"/>
              <a:r>
                <a:rPr lang="da-DK" sz="1260">
                  <a:solidFill>
                    <a:srgbClr val="000000"/>
                  </a:solidFill>
                  <a:latin typeface="Calibri" panose="020F0502020204030204"/>
                </a:rPr>
                <a:t>tilbud - særlige</a:t>
              </a:r>
            </a:p>
          </p:txBody>
        </p:sp>
        <p:pic>
          <p:nvPicPr>
            <p:cNvPr id="58" name="Picture 2">
              <a:extLst>
                <a:ext uri="{FF2B5EF4-FFF2-40B4-BE49-F238E27FC236}">
                  <a16:creationId xmlns:a16="http://schemas.microsoft.com/office/drawing/2014/main" id="{36774BA3-0015-4130-8D19-41521A1A4D4A}"/>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61" name="Gruppe 60">
            <a:extLst>
              <a:ext uri="{FF2B5EF4-FFF2-40B4-BE49-F238E27FC236}">
                <a16:creationId xmlns:a16="http://schemas.microsoft.com/office/drawing/2014/main" id="{2151EBC2-5FA2-4F67-BFCA-3BA954F0255E}"/>
              </a:ext>
            </a:extLst>
          </p:cNvPr>
          <p:cNvGrpSpPr/>
          <p:nvPr/>
        </p:nvGrpSpPr>
        <p:grpSpPr>
          <a:xfrm>
            <a:off x="8351086" y="3283544"/>
            <a:ext cx="2344528" cy="351473"/>
            <a:chOff x="571039" y="1983246"/>
            <a:chExt cx="2605031" cy="390525"/>
          </a:xfrm>
        </p:grpSpPr>
        <p:sp>
          <p:nvSpPr>
            <p:cNvPr id="62" name="Rektangel 61">
              <a:extLst>
                <a:ext uri="{FF2B5EF4-FFF2-40B4-BE49-F238E27FC236}">
                  <a16:creationId xmlns:a16="http://schemas.microsoft.com/office/drawing/2014/main" id="{2D2D271B-3ADC-481E-A0D5-ED93281F8754}"/>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PLC/</a:t>
              </a:r>
              <a:r>
                <a:rPr lang="da-DK" sz="1260" err="1">
                  <a:solidFill>
                    <a:srgbClr val="000000"/>
                  </a:solidFill>
                  <a:latin typeface="Calibri" panose="020F0502020204030204"/>
                </a:rPr>
                <a:t>ress.center</a:t>
              </a:r>
              <a:endParaRPr lang="da-DK" sz="1260">
                <a:solidFill>
                  <a:srgbClr val="000000"/>
                </a:solidFill>
                <a:latin typeface="Calibri" panose="020F0502020204030204"/>
              </a:endParaRPr>
            </a:p>
            <a:p>
              <a:pPr defTabSz="855844"/>
              <a:r>
                <a:rPr lang="da-DK" sz="1260">
                  <a:solidFill>
                    <a:srgbClr val="000000"/>
                  </a:solidFill>
                  <a:latin typeface="Calibri" panose="020F0502020204030204"/>
                </a:rPr>
                <a:t>/bibliotek</a:t>
              </a:r>
            </a:p>
          </p:txBody>
        </p:sp>
        <p:pic>
          <p:nvPicPr>
            <p:cNvPr id="63" name="Picture 2">
              <a:extLst>
                <a:ext uri="{FF2B5EF4-FFF2-40B4-BE49-F238E27FC236}">
                  <a16:creationId xmlns:a16="http://schemas.microsoft.com/office/drawing/2014/main" id="{74D318A0-71B5-41CF-86F0-2D40E83B5B8B}"/>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64" name="Gruppe 63">
            <a:extLst>
              <a:ext uri="{FF2B5EF4-FFF2-40B4-BE49-F238E27FC236}">
                <a16:creationId xmlns:a16="http://schemas.microsoft.com/office/drawing/2014/main" id="{F0B61554-7562-46CA-8A20-E89CB6C6F5D3}"/>
              </a:ext>
            </a:extLst>
          </p:cNvPr>
          <p:cNvGrpSpPr/>
          <p:nvPr/>
        </p:nvGrpSpPr>
        <p:grpSpPr>
          <a:xfrm>
            <a:off x="6824645" y="3284525"/>
            <a:ext cx="2344528" cy="351473"/>
            <a:chOff x="571039" y="1983246"/>
            <a:chExt cx="2605031" cy="390525"/>
          </a:xfrm>
        </p:grpSpPr>
        <p:sp>
          <p:nvSpPr>
            <p:cNvPr id="65" name="Rektangel 64">
              <a:extLst>
                <a:ext uri="{FF2B5EF4-FFF2-40B4-BE49-F238E27FC236}">
                  <a16:creationId xmlns:a16="http://schemas.microsoft.com/office/drawing/2014/main" id="{8997A03C-ECB6-491B-9BDE-2F4DF6728D12}"/>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MED-udvalg</a:t>
              </a:r>
            </a:p>
          </p:txBody>
        </p:sp>
        <p:pic>
          <p:nvPicPr>
            <p:cNvPr id="66" name="Picture 2">
              <a:extLst>
                <a:ext uri="{FF2B5EF4-FFF2-40B4-BE49-F238E27FC236}">
                  <a16:creationId xmlns:a16="http://schemas.microsoft.com/office/drawing/2014/main" id="{6132CC3A-7073-4B77-930B-C66025C670F7}"/>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67" name="Gruppe 66">
            <a:extLst>
              <a:ext uri="{FF2B5EF4-FFF2-40B4-BE49-F238E27FC236}">
                <a16:creationId xmlns:a16="http://schemas.microsoft.com/office/drawing/2014/main" id="{6836D8DE-52D5-44D5-AB90-D4D14A276B6C}"/>
              </a:ext>
            </a:extLst>
          </p:cNvPr>
          <p:cNvGrpSpPr/>
          <p:nvPr/>
        </p:nvGrpSpPr>
        <p:grpSpPr>
          <a:xfrm>
            <a:off x="5367358" y="3298282"/>
            <a:ext cx="2344528" cy="351473"/>
            <a:chOff x="571039" y="1983246"/>
            <a:chExt cx="2605031" cy="390525"/>
          </a:xfrm>
        </p:grpSpPr>
        <p:sp>
          <p:nvSpPr>
            <p:cNvPr id="68" name="Rektangel 67">
              <a:extLst>
                <a:ext uri="{FF2B5EF4-FFF2-40B4-BE49-F238E27FC236}">
                  <a16:creationId xmlns:a16="http://schemas.microsoft.com/office/drawing/2014/main" id="{FD73B746-4D39-4679-8B8D-4BDAD8DD41FD}"/>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Årgangsteams</a:t>
              </a:r>
            </a:p>
          </p:txBody>
        </p:sp>
        <p:pic>
          <p:nvPicPr>
            <p:cNvPr id="69" name="Picture 2">
              <a:extLst>
                <a:ext uri="{FF2B5EF4-FFF2-40B4-BE49-F238E27FC236}">
                  <a16:creationId xmlns:a16="http://schemas.microsoft.com/office/drawing/2014/main" id="{E697D190-24DB-4E1C-AB23-FA65921E14BB}"/>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70" name="Gruppe 69">
            <a:extLst>
              <a:ext uri="{FF2B5EF4-FFF2-40B4-BE49-F238E27FC236}">
                <a16:creationId xmlns:a16="http://schemas.microsoft.com/office/drawing/2014/main" id="{68D8B369-F13C-418E-8431-2059152D043A}"/>
              </a:ext>
            </a:extLst>
          </p:cNvPr>
          <p:cNvGrpSpPr/>
          <p:nvPr/>
        </p:nvGrpSpPr>
        <p:grpSpPr>
          <a:xfrm>
            <a:off x="3875399" y="3288878"/>
            <a:ext cx="2344528" cy="351473"/>
            <a:chOff x="571039" y="1983246"/>
            <a:chExt cx="2605031" cy="390525"/>
          </a:xfrm>
        </p:grpSpPr>
        <p:sp>
          <p:nvSpPr>
            <p:cNvPr id="71" name="Rektangel 70">
              <a:extLst>
                <a:ext uri="{FF2B5EF4-FFF2-40B4-BE49-F238E27FC236}">
                  <a16:creationId xmlns:a16="http://schemas.microsoft.com/office/drawing/2014/main" id="{0EA820C5-9862-4191-A560-FD9C4B30D41A}"/>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Indskoling</a:t>
              </a:r>
            </a:p>
          </p:txBody>
        </p:sp>
        <p:pic>
          <p:nvPicPr>
            <p:cNvPr id="72" name="Picture 2">
              <a:extLst>
                <a:ext uri="{FF2B5EF4-FFF2-40B4-BE49-F238E27FC236}">
                  <a16:creationId xmlns:a16="http://schemas.microsoft.com/office/drawing/2014/main" id="{B4690ED7-58E8-4BAC-A331-51F251C6AAAC}"/>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73" name="Gruppe 72">
            <a:extLst>
              <a:ext uri="{FF2B5EF4-FFF2-40B4-BE49-F238E27FC236}">
                <a16:creationId xmlns:a16="http://schemas.microsoft.com/office/drawing/2014/main" id="{F437A05A-76FE-496C-8D01-861D47081E18}"/>
              </a:ext>
            </a:extLst>
          </p:cNvPr>
          <p:cNvGrpSpPr/>
          <p:nvPr/>
        </p:nvGrpSpPr>
        <p:grpSpPr>
          <a:xfrm>
            <a:off x="3872007" y="3771266"/>
            <a:ext cx="2344528" cy="351473"/>
            <a:chOff x="571039" y="1983246"/>
            <a:chExt cx="2605031" cy="390525"/>
          </a:xfrm>
        </p:grpSpPr>
        <p:sp>
          <p:nvSpPr>
            <p:cNvPr id="74" name="Rektangel 73">
              <a:extLst>
                <a:ext uri="{FF2B5EF4-FFF2-40B4-BE49-F238E27FC236}">
                  <a16:creationId xmlns:a16="http://schemas.microsoft.com/office/drawing/2014/main" id="{9BE45602-4EED-4283-B3F1-AFC615D8BADC}"/>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Mellemtrin</a:t>
              </a:r>
            </a:p>
          </p:txBody>
        </p:sp>
        <p:pic>
          <p:nvPicPr>
            <p:cNvPr id="75" name="Picture 2">
              <a:extLst>
                <a:ext uri="{FF2B5EF4-FFF2-40B4-BE49-F238E27FC236}">
                  <a16:creationId xmlns:a16="http://schemas.microsoft.com/office/drawing/2014/main" id="{F0CCAF25-28EF-4A85-A0B4-115D7580C59E}"/>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76" name="Gruppe 75">
            <a:extLst>
              <a:ext uri="{FF2B5EF4-FFF2-40B4-BE49-F238E27FC236}">
                <a16:creationId xmlns:a16="http://schemas.microsoft.com/office/drawing/2014/main" id="{8336DC52-FB9A-45C8-9636-0F3EBA167B77}"/>
              </a:ext>
            </a:extLst>
          </p:cNvPr>
          <p:cNvGrpSpPr/>
          <p:nvPr/>
        </p:nvGrpSpPr>
        <p:grpSpPr>
          <a:xfrm>
            <a:off x="3872007" y="4245468"/>
            <a:ext cx="2344528" cy="351473"/>
            <a:chOff x="571039" y="1983246"/>
            <a:chExt cx="2605031" cy="390525"/>
          </a:xfrm>
        </p:grpSpPr>
        <p:sp>
          <p:nvSpPr>
            <p:cNvPr id="77" name="Rektangel 76">
              <a:extLst>
                <a:ext uri="{FF2B5EF4-FFF2-40B4-BE49-F238E27FC236}">
                  <a16:creationId xmlns:a16="http://schemas.microsoft.com/office/drawing/2014/main" id="{331ADA1D-325A-42F1-81D0-313A5389A100}"/>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Udskoling</a:t>
              </a:r>
            </a:p>
          </p:txBody>
        </p:sp>
        <p:pic>
          <p:nvPicPr>
            <p:cNvPr id="78" name="Picture 2">
              <a:extLst>
                <a:ext uri="{FF2B5EF4-FFF2-40B4-BE49-F238E27FC236}">
                  <a16:creationId xmlns:a16="http://schemas.microsoft.com/office/drawing/2014/main" id="{BAEA8372-0F07-4C8C-BCBB-0DA896CAC301}"/>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79" name="Gruppe 78">
            <a:extLst>
              <a:ext uri="{FF2B5EF4-FFF2-40B4-BE49-F238E27FC236}">
                <a16:creationId xmlns:a16="http://schemas.microsoft.com/office/drawing/2014/main" id="{0C8C0D8A-E151-459F-AA51-84173F93CC36}"/>
              </a:ext>
            </a:extLst>
          </p:cNvPr>
          <p:cNvGrpSpPr/>
          <p:nvPr/>
        </p:nvGrpSpPr>
        <p:grpSpPr>
          <a:xfrm>
            <a:off x="3872007" y="4718167"/>
            <a:ext cx="2344528" cy="351473"/>
            <a:chOff x="571039" y="1983246"/>
            <a:chExt cx="2605031" cy="390525"/>
          </a:xfrm>
        </p:grpSpPr>
        <p:sp>
          <p:nvSpPr>
            <p:cNvPr id="80" name="Rektangel 79">
              <a:extLst>
                <a:ext uri="{FF2B5EF4-FFF2-40B4-BE49-F238E27FC236}">
                  <a16:creationId xmlns:a16="http://schemas.microsoft.com/office/drawing/2014/main" id="{3B755210-04B4-4F58-9016-E111183723C3}"/>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Afdeling på</a:t>
              </a:r>
            </a:p>
            <a:p>
              <a:pPr defTabSz="855844"/>
              <a:r>
                <a:rPr lang="da-DK" sz="1260">
                  <a:solidFill>
                    <a:srgbClr val="000000"/>
                  </a:solidFill>
                  <a:latin typeface="Calibri" panose="020F0502020204030204"/>
                </a:rPr>
                <a:t>forsk. lokationer</a:t>
              </a:r>
            </a:p>
          </p:txBody>
        </p:sp>
        <p:pic>
          <p:nvPicPr>
            <p:cNvPr id="81" name="Picture 2">
              <a:extLst>
                <a:ext uri="{FF2B5EF4-FFF2-40B4-BE49-F238E27FC236}">
                  <a16:creationId xmlns:a16="http://schemas.microsoft.com/office/drawing/2014/main" id="{A47A0705-C9F1-4D58-8DDF-07DE954B7DED}"/>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82" name="Gruppe 81">
            <a:extLst>
              <a:ext uri="{FF2B5EF4-FFF2-40B4-BE49-F238E27FC236}">
                <a16:creationId xmlns:a16="http://schemas.microsoft.com/office/drawing/2014/main" id="{D44AC420-D175-4DDD-A10A-94D87684A9AF}"/>
              </a:ext>
            </a:extLst>
          </p:cNvPr>
          <p:cNvGrpSpPr/>
          <p:nvPr/>
        </p:nvGrpSpPr>
        <p:grpSpPr>
          <a:xfrm>
            <a:off x="5344949" y="3771626"/>
            <a:ext cx="2344528" cy="351473"/>
            <a:chOff x="571039" y="1983246"/>
            <a:chExt cx="2605031" cy="390525"/>
          </a:xfrm>
        </p:grpSpPr>
        <p:sp>
          <p:nvSpPr>
            <p:cNvPr id="83" name="Rektangel 82">
              <a:extLst>
                <a:ext uri="{FF2B5EF4-FFF2-40B4-BE49-F238E27FC236}">
                  <a16:creationId xmlns:a16="http://schemas.microsoft.com/office/drawing/2014/main" id="{916CF50D-3E27-4C38-B8CB-8AD6398A86C8}"/>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Klasseteams</a:t>
              </a:r>
            </a:p>
          </p:txBody>
        </p:sp>
        <p:pic>
          <p:nvPicPr>
            <p:cNvPr id="84" name="Picture 2">
              <a:extLst>
                <a:ext uri="{FF2B5EF4-FFF2-40B4-BE49-F238E27FC236}">
                  <a16:creationId xmlns:a16="http://schemas.microsoft.com/office/drawing/2014/main" id="{A82B7451-DD8E-458C-941E-71C743C729E6}"/>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85" name="Gruppe 84">
            <a:extLst>
              <a:ext uri="{FF2B5EF4-FFF2-40B4-BE49-F238E27FC236}">
                <a16:creationId xmlns:a16="http://schemas.microsoft.com/office/drawing/2014/main" id="{F906CC5F-DD11-4BB4-AB56-EA0944EA4D9B}"/>
              </a:ext>
            </a:extLst>
          </p:cNvPr>
          <p:cNvGrpSpPr/>
          <p:nvPr/>
        </p:nvGrpSpPr>
        <p:grpSpPr>
          <a:xfrm>
            <a:off x="6824645" y="3768890"/>
            <a:ext cx="2344528" cy="351473"/>
            <a:chOff x="571039" y="1983246"/>
            <a:chExt cx="2605031" cy="390525"/>
          </a:xfrm>
        </p:grpSpPr>
        <p:sp>
          <p:nvSpPr>
            <p:cNvPr id="86" name="Rektangel 85">
              <a:extLst>
                <a:ext uri="{FF2B5EF4-FFF2-40B4-BE49-F238E27FC236}">
                  <a16:creationId xmlns:a16="http://schemas.microsoft.com/office/drawing/2014/main" id="{9B69588F-6BEB-485E-8CB2-980A3F7B5CC0}"/>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AMR</a:t>
              </a:r>
            </a:p>
          </p:txBody>
        </p:sp>
        <p:pic>
          <p:nvPicPr>
            <p:cNvPr id="87" name="Picture 2">
              <a:extLst>
                <a:ext uri="{FF2B5EF4-FFF2-40B4-BE49-F238E27FC236}">
                  <a16:creationId xmlns:a16="http://schemas.microsoft.com/office/drawing/2014/main" id="{6F8EA356-E17B-4CFE-AED7-1D310C26907A}"/>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88" name="Gruppe 87">
            <a:extLst>
              <a:ext uri="{FF2B5EF4-FFF2-40B4-BE49-F238E27FC236}">
                <a16:creationId xmlns:a16="http://schemas.microsoft.com/office/drawing/2014/main" id="{E2444433-746B-480A-9748-0628650477A7}"/>
              </a:ext>
            </a:extLst>
          </p:cNvPr>
          <p:cNvGrpSpPr/>
          <p:nvPr/>
        </p:nvGrpSpPr>
        <p:grpSpPr>
          <a:xfrm>
            <a:off x="2120524" y="4241299"/>
            <a:ext cx="2344528" cy="351473"/>
            <a:chOff x="571039" y="1983246"/>
            <a:chExt cx="2605031" cy="390525"/>
          </a:xfrm>
        </p:grpSpPr>
        <p:sp>
          <p:nvSpPr>
            <p:cNvPr id="89" name="Rektangel 88">
              <a:extLst>
                <a:ext uri="{FF2B5EF4-FFF2-40B4-BE49-F238E27FC236}">
                  <a16:creationId xmlns:a16="http://schemas.microsoft.com/office/drawing/2014/main" id="{DA97B755-5923-462E-BAA0-8F3B900050D9}"/>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Lærere</a:t>
              </a:r>
            </a:p>
          </p:txBody>
        </p:sp>
        <p:pic>
          <p:nvPicPr>
            <p:cNvPr id="90" name="Picture 2">
              <a:extLst>
                <a:ext uri="{FF2B5EF4-FFF2-40B4-BE49-F238E27FC236}">
                  <a16:creationId xmlns:a16="http://schemas.microsoft.com/office/drawing/2014/main" id="{CF84FB5A-D54E-48D6-BD69-444806704C76}"/>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91" name="Gruppe 90">
            <a:extLst>
              <a:ext uri="{FF2B5EF4-FFF2-40B4-BE49-F238E27FC236}">
                <a16:creationId xmlns:a16="http://schemas.microsoft.com/office/drawing/2014/main" id="{0A9DA61D-3F7C-4EF8-9FE9-89D617A22915}"/>
              </a:ext>
            </a:extLst>
          </p:cNvPr>
          <p:cNvGrpSpPr/>
          <p:nvPr/>
        </p:nvGrpSpPr>
        <p:grpSpPr>
          <a:xfrm>
            <a:off x="2137408" y="4715521"/>
            <a:ext cx="2344528" cy="351473"/>
            <a:chOff x="571039" y="1983246"/>
            <a:chExt cx="2605031" cy="390525"/>
          </a:xfrm>
        </p:grpSpPr>
        <p:sp>
          <p:nvSpPr>
            <p:cNvPr id="92" name="Rektangel 91">
              <a:extLst>
                <a:ext uri="{FF2B5EF4-FFF2-40B4-BE49-F238E27FC236}">
                  <a16:creationId xmlns:a16="http://schemas.microsoft.com/office/drawing/2014/main" id="{573C0FBB-C9A5-4E28-802E-493DDDF59136}"/>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SFO-personale</a:t>
              </a:r>
            </a:p>
          </p:txBody>
        </p:sp>
        <p:pic>
          <p:nvPicPr>
            <p:cNvPr id="93" name="Picture 2">
              <a:extLst>
                <a:ext uri="{FF2B5EF4-FFF2-40B4-BE49-F238E27FC236}">
                  <a16:creationId xmlns:a16="http://schemas.microsoft.com/office/drawing/2014/main" id="{1D8DE975-8D07-4C49-AB0B-17D03113A306}"/>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94" name="Gruppe 93">
            <a:extLst>
              <a:ext uri="{FF2B5EF4-FFF2-40B4-BE49-F238E27FC236}">
                <a16:creationId xmlns:a16="http://schemas.microsoft.com/office/drawing/2014/main" id="{8FE1CC72-B94D-43A1-A374-797F4CA31BCB}"/>
              </a:ext>
            </a:extLst>
          </p:cNvPr>
          <p:cNvGrpSpPr/>
          <p:nvPr/>
        </p:nvGrpSpPr>
        <p:grpSpPr>
          <a:xfrm>
            <a:off x="2139870" y="5189742"/>
            <a:ext cx="2344528" cy="351473"/>
            <a:chOff x="571039" y="1983246"/>
            <a:chExt cx="2605031" cy="390525"/>
          </a:xfrm>
        </p:grpSpPr>
        <p:sp>
          <p:nvSpPr>
            <p:cNvPr id="95" name="Rektangel 94">
              <a:extLst>
                <a:ext uri="{FF2B5EF4-FFF2-40B4-BE49-F238E27FC236}">
                  <a16:creationId xmlns:a16="http://schemas.microsoft.com/office/drawing/2014/main" id="{470BB61A-F1EF-4A3E-9F1A-28FABC68165F}"/>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TAP-personale</a:t>
              </a:r>
            </a:p>
          </p:txBody>
        </p:sp>
        <p:pic>
          <p:nvPicPr>
            <p:cNvPr id="96" name="Picture 2">
              <a:extLst>
                <a:ext uri="{FF2B5EF4-FFF2-40B4-BE49-F238E27FC236}">
                  <a16:creationId xmlns:a16="http://schemas.microsoft.com/office/drawing/2014/main" id="{3FB02D6C-88D5-43C2-BB56-DD5A618EB307}"/>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97" name="Gruppe 96">
            <a:extLst>
              <a:ext uri="{FF2B5EF4-FFF2-40B4-BE49-F238E27FC236}">
                <a16:creationId xmlns:a16="http://schemas.microsoft.com/office/drawing/2014/main" id="{85777E73-B972-49B7-9FE9-E1D0274A5FD9}"/>
              </a:ext>
            </a:extLst>
          </p:cNvPr>
          <p:cNvGrpSpPr/>
          <p:nvPr/>
        </p:nvGrpSpPr>
        <p:grpSpPr>
          <a:xfrm>
            <a:off x="2137408" y="5663964"/>
            <a:ext cx="2344528" cy="351473"/>
            <a:chOff x="571039" y="1983246"/>
            <a:chExt cx="2605031" cy="390525"/>
          </a:xfrm>
        </p:grpSpPr>
        <p:sp>
          <p:nvSpPr>
            <p:cNvPr id="98" name="Rektangel 97">
              <a:extLst>
                <a:ext uri="{FF2B5EF4-FFF2-40B4-BE49-F238E27FC236}">
                  <a16:creationId xmlns:a16="http://schemas.microsoft.com/office/drawing/2014/main" id="{47C519BC-5D1F-4645-B37C-A3F973F72BF5}"/>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Kantinepersonale</a:t>
              </a:r>
            </a:p>
          </p:txBody>
        </p:sp>
        <p:pic>
          <p:nvPicPr>
            <p:cNvPr id="99" name="Picture 2">
              <a:extLst>
                <a:ext uri="{FF2B5EF4-FFF2-40B4-BE49-F238E27FC236}">
                  <a16:creationId xmlns:a16="http://schemas.microsoft.com/office/drawing/2014/main" id="{3CAE6666-9E8F-4888-87DC-E2F5C8982CBD}"/>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100" name="Gruppe 99">
            <a:extLst>
              <a:ext uri="{FF2B5EF4-FFF2-40B4-BE49-F238E27FC236}">
                <a16:creationId xmlns:a16="http://schemas.microsoft.com/office/drawing/2014/main" id="{8F711B0A-D176-43CF-BBBF-602FE69EB10E}"/>
              </a:ext>
            </a:extLst>
          </p:cNvPr>
          <p:cNvGrpSpPr/>
          <p:nvPr/>
        </p:nvGrpSpPr>
        <p:grpSpPr>
          <a:xfrm>
            <a:off x="2120524" y="6138185"/>
            <a:ext cx="2344528" cy="351473"/>
            <a:chOff x="571039" y="1983246"/>
            <a:chExt cx="2605031" cy="390525"/>
          </a:xfrm>
        </p:grpSpPr>
        <p:sp>
          <p:nvSpPr>
            <p:cNvPr id="101" name="Rektangel 100">
              <a:extLst>
                <a:ext uri="{FF2B5EF4-FFF2-40B4-BE49-F238E27FC236}">
                  <a16:creationId xmlns:a16="http://schemas.microsoft.com/office/drawing/2014/main" id="{B496C609-A117-4F9F-A6BC-F9CB4CA16314}"/>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Teknisk Service</a:t>
              </a:r>
            </a:p>
          </p:txBody>
        </p:sp>
        <p:pic>
          <p:nvPicPr>
            <p:cNvPr id="102" name="Picture 2">
              <a:extLst>
                <a:ext uri="{FF2B5EF4-FFF2-40B4-BE49-F238E27FC236}">
                  <a16:creationId xmlns:a16="http://schemas.microsoft.com/office/drawing/2014/main" id="{1E1056B9-5432-4D2A-80A2-1DBB66F70359}"/>
                </a:ext>
              </a:extLst>
            </p:cNvPr>
            <p:cNvPicPr>
              <a:picLocks noChangeAspect="1"/>
            </p:cNvPicPr>
            <p:nvPr/>
          </p:nvPicPr>
          <p:blipFill>
            <a:blip r:embed="rId4"/>
            <a:stretch>
              <a:fillRect/>
            </a:stretch>
          </p:blipFill>
          <p:spPr>
            <a:xfrm>
              <a:off x="571039" y="1983246"/>
              <a:ext cx="409575" cy="390525"/>
            </a:xfrm>
            <a:prstGeom prst="rect">
              <a:avLst/>
            </a:prstGeom>
          </p:spPr>
        </p:pic>
      </p:grpSp>
      <p:sp>
        <p:nvSpPr>
          <p:cNvPr id="103" name="Tekstfelt 102">
            <a:extLst>
              <a:ext uri="{FF2B5EF4-FFF2-40B4-BE49-F238E27FC236}">
                <a16:creationId xmlns:a16="http://schemas.microsoft.com/office/drawing/2014/main" id="{1DE10916-67EA-4A1B-BE72-8D7BA8B08A7D}"/>
              </a:ext>
            </a:extLst>
          </p:cNvPr>
          <p:cNvSpPr txBox="1"/>
          <p:nvPr/>
        </p:nvSpPr>
        <p:spPr>
          <a:xfrm>
            <a:off x="3833102" y="2963062"/>
            <a:ext cx="1711002" cy="291747"/>
          </a:xfrm>
          <a:prstGeom prst="rect">
            <a:avLst/>
          </a:prstGeom>
          <a:noFill/>
        </p:spPr>
        <p:txBody>
          <a:bodyPr wrap="square" rtlCol="0">
            <a:spAutoFit/>
          </a:bodyPr>
          <a:lstStyle/>
          <a:p>
            <a:pPr defTabSz="855844"/>
            <a:r>
              <a:rPr lang="da-DK" sz="1296" b="1">
                <a:solidFill>
                  <a:srgbClr val="2091A2"/>
                </a:solidFill>
                <a:latin typeface="Calibri" panose="020F0502020204030204"/>
              </a:rPr>
              <a:t>AFDELINGER</a:t>
            </a:r>
          </a:p>
        </p:txBody>
      </p:sp>
      <p:sp>
        <p:nvSpPr>
          <p:cNvPr id="104" name="Tekstfelt 103">
            <a:extLst>
              <a:ext uri="{FF2B5EF4-FFF2-40B4-BE49-F238E27FC236}">
                <a16:creationId xmlns:a16="http://schemas.microsoft.com/office/drawing/2014/main" id="{DDFA5350-AFA3-4999-BD3F-BCCCCAFA695B}"/>
              </a:ext>
            </a:extLst>
          </p:cNvPr>
          <p:cNvSpPr txBox="1"/>
          <p:nvPr/>
        </p:nvSpPr>
        <p:spPr>
          <a:xfrm>
            <a:off x="5347424" y="2971556"/>
            <a:ext cx="1711002" cy="291747"/>
          </a:xfrm>
          <a:prstGeom prst="rect">
            <a:avLst/>
          </a:prstGeom>
          <a:noFill/>
        </p:spPr>
        <p:txBody>
          <a:bodyPr wrap="square" rtlCol="0">
            <a:spAutoFit/>
          </a:bodyPr>
          <a:lstStyle/>
          <a:p>
            <a:pPr defTabSz="855844"/>
            <a:r>
              <a:rPr lang="da-DK" sz="1296" b="1">
                <a:solidFill>
                  <a:srgbClr val="2091A2"/>
                </a:solidFill>
                <a:latin typeface="Calibri" panose="020F0502020204030204"/>
              </a:rPr>
              <a:t>TEAMS</a:t>
            </a:r>
          </a:p>
        </p:txBody>
      </p:sp>
      <p:sp>
        <p:nvSpPr>
          <p:cNvPr id="105" name="Tekstfelt 104">
            <a:extLst>
              <a:ext uri="{FF2B5EF4-FFF2-40B4-BE49-F238E27FC236}">
                <a16:creationId xmlns:a16="http://schemas.microsoft.com/office/drawing/2014/main" id="{643C9801-183C-4D31-B273-E5C72B4B35E5}"/>
              </a:ext>
            </a:extLst>
          </p:cNvPr>
          <p:cNvSpPr txBox="1"/>
          <p:nvPr/>
        </p:nvSpPr>
        <p:spPr>
          <a:xfrm>
            <a:off x="6811989" y="2955949"/>
            <a:ext cx="1711002" cy="291747"/>
          </a:xfrm>
          <a:prstGeom prst="rect">
            <a:avLst/>
          </a:prstGeom>
          <a:noFill/>
        </p:spPr>
        <p:txBody>
          <a:bodyPr wrap="square" rtlCol="0">
            <a:spAutoFit/>
          </a:bodyPr>
          <a:lstStyle/>
          <a:p>
            <a:pPr defTabSz="855844"/>
            <a:r>
              <a:rPr lang="da-DK" sz="1296" b="1">
                <a:solidFill>
                  <a:srgbClr val="2091A2"/>
                </a:solidFill>
                <a:latin typeface="Calibri" panose="020F0502020204030204"/>
              </a:rPr>
              <a:t>SÆRLIGE UDVALG</a:t>
            </a:r>
          </a:p>
        </p:txBody>
      </p:sp>
      <p:sp>
        <p:nvSpPr>
          <p:cNvPr id="106" name="Tekstfelt 105">
            <a:extLst>
              <a:ext uri="{FF2B5EF4-FFF2-40B4-BE49-F238E27FC236}">
                <a16:creationId xmlns:a16="http://schemas.microsoft.com/office/drawing/2014/main" id="{721FCF46-1D0F-453E-9717-01B64DB25BB6}"/>
              </a:ext>
            </a:extLst>
          </p:cNvPr>
          <p:cNvSpPr txBox="1"/>
          <p:nvPr/>
        </p:nvSpPr>
        <p:spPr>
          <a:xfrm>
            <a:off x="8326310" y="2922793"/>
            <a:ext cx="1711002" cy="291747"/>
          </a:xfrm>
          <a:prstGeom prst="rect">
            <a:avLst/>
          </a:prstGeom>
          <a:noFill/>
        </p:spPr>
        <p:txBody>
          <a:bodyPr wrap="square" rtlCol="0">
            <a:spAutoFit/>
          </a:bodyPr>
          <a:lstStyle/>
          <a:p>
            <a:pPr defTabSz="855844"/>
            <a:r>
              <a:rPr lang="da-DK" sz="1296" b="1">
                <a:solidFill>
                  <a:srgbClr val="2091A2"/>
                </a:solidFill>
                <a:latin typeface="Calibri" panose="020F0502020204030204"/>
              </a:rPr>
              <a:t>RESSOURCETEAMS</a:t>
            </a:r>
          </a:p>
        </p:txBody>
      </p:sp>
      <p:grpSp>
        <p:nvGrpSpPr>
          <p:cNvPr id="107" name="Gruppe 106">
            <a:extLst>
              <a:ext uri="{FF2B5EF4-FFF2-40B4-BE49-F238E27FC236}">
                <a16:creationId xmlns:a16="http://schemas.microsoft.com/office/drawing/2014/main" id="{E6A44071-C10C-4EF7-8FD7-630DEB0DCAC2}"/>
              </a:ext>
            </a:extLst>
          </p:cNvPr>
          <p:cNvGrpSpPr/>
          <p:nvPr/>
        </p:nvGrpSpPr>
        <p:grpSpPr>
          <a:xfrm>
            <a:off x="6820546" y="4241299"/>
            <a:ext cx="2344528" cy="351473"/>
            <a:chOff x="571039" y="1983246"/>
            <a:chExt cx="2605031" cy="390525"/>
          </a:xfrm>
        </p:grpSpPr>
        <p:sp>
          <p:nvSpPr>
            <p:cNvPr id="108" name="Rektangel 107">
              <a:extLst>
                <a:ext uri="{FF2B5EF4-FFF2-40B4-BE49-F238E27FC236}">
                  <a16:creationId xmlns:a16="http://schemas.microsoft.com/office/drawing/2014/main" id="{10C374A8-C5C7-4ABD-95C6-F4A2034EC64A}"/>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Fagudvalg</a:t>
              </a:r>
            </a:p>
          </p:txBody>
        </p:sp>
        <p:pic>
          <p:nvPicPr>
            <p:cNvPr id="109" name="Picture 2">
              <a:extLst>
                <a:ext uri="{FF2B5EF4-FFF2-40B4-BE49-F238E27FC236}">
                  <a16:creationId xmlns:a16="http://schemas.microsoft.com/office/drawing/2014/main" id="{EA29A63E-AD38-487F-95C5-72214873404E}"/>
                </a:ext>
              </a:extLst>
            </p:cNvPr>
            <p:cNvPicPr>
              <a:picLocks noChangeAspect="1"/>
            </p:cNvPicPr>
            <p:nvPr/>
          </p:nvPicPr>
          <p:blipFill>
            <a:blip r:embed="rId4"/>
            <a:stretch>
              <a:fillRect/>
            </a:stretch>
          </p:blipFill>
          <p:spPr>
            <a:xfrm>
              <a:off x="571039" y="1983246"/>
              <a:ext cx="409575" cy="390525"/>
            </a:xfrm>
            <a:prstGeom prst="rect">
              <a:avLst/>
            </a:prstGeom>
          </p:spPr>
        </p:pic>
      </p:grpSp>
      <p:sp>
        <p:nvSpPr>
          <p:cNvPr id="110" name="Tekstfelt 109">
            <a:extLst>
              <a:ext uri="{FF2B5EF4-FFF2-40B4-BE49-F238E27FC236}">
                <a16:creationId xmlns:a16="http://schemas.microsoft.com/office/drawing/2014/main" id="{4C3E74B9-0B1F-4F23-8D95-A0A21087804D}"/>
              </a:ext>
            </a:extLst>
          </p:cNvPr>
          <p:cNvSpPr txBox="1"/>
          <p:nvPr/>
        </p:nvSpPr>
        <p:spPr>
          <a:xfrm>
            <a:off x="9942895" y="2928306"/>
            <a:ext cx="1711002" cy="291747"/>
          </a:xfrm>
          <a:prstGeom prst="rect">
            <a:avLst/>
          </a:prstGeom>
          <a:noFill/>
        </p:spPr>
        <p:txBody>
          <a:bodyPr wrap="square" rtlCol="0">
            <a:spAutoFit/>
          </a:bodyPr>
          <a:lstStyle/>
          <a:p>
            <a:pPr defTabSz="855844"/>
            <a:r>
              <a:rPr lang="da-DK" sz="1296" b="1">
                <a:solidFill>
                  <a:srgbClr val="2091A2"/>
                </a:solidFill>
                <a:latin typeface="Calibri" panose="020F0502020204030204"/>
              </a:rPr>
              <a:t>ANDET</a:t>
            </a:r>
          </a:p>
        </p:txBody>
      </p:sp>
      <p:grpSp>
        <p:nvGrpSpPr>
          <p:cNvPr id="112" name="Gruppe 111">
            <a:extLst>
              <a:ext uri="{FF2B5EF4-FFF2-40B4-BE49-F238E27FC236}">
                <a16:creationId xmlns:a16="http://schemas.microsoft.com/office/drawing/2014/main" id="{9CC97A57-3BC1-4773-B3F0-D9BA083D0B78}"/>
              </a:ext>
            </a:extLst>
          </p:cNvPr>
          <p:cNvGrpSpPr/>
          <p:nvPr/>
        </p:nvGrpSpPr>
        <p:grpSpPr>
          <a:xfrm>
            <a:off x="8351086" y="3767077"/>
            <a:ext cx="2344528" cy="351473"/>
            <a:chOff x="571039" y="1983246"/>
            <a:chExt cx="2605031" cy="390525"/>
          </a:xfrm>
        </p:grpSpPr>
        <p:sp>
          <p:nvSpPr>
            <p:cNvPr id="113" name="Rektangel 112">
              <a:extLst>
                <a:ext uri="{FF2B5EF4-FFF2-40B4-BE49-F238E27FC236}">
                  <a16:creationId xmlns:a16="http://schemas.microsoft.com/office/drawing/2014/main" id="{3A9585FF-FC19-4189-9A29-A181020DCD5F}"/>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AKT-personale</a:t>
              </a:r>
            </a:p>
          </p:txBody>
        </p:sp>
        <p:pic>
          <p:nvPicPr>
            <p:cNvPr id="114" name="Picture 2">
              <a:extLst>
                <a:ext uri="{FF2B5EF4-FFF2-40B4-BE49-F238E27FC236}">
                  <a16:creationId xmlns:a16="http://schemas.microsoft.com/office/drawing/2014/main" id="{BAEBD238-DF44-4ED0-9008-144A394C1FCF}"/>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115" name="Gruppe 114">
            <a:extLst>
              <a:ext uri="{FF2B5EF4-FFF2-40B4-BE49-F238E27FC236}">
                <a16:creationId xmlns:a16="http://schemas.microsoft.com/office/drawing/2014/main" id="{2838BE21-D590-45B3-A680-FF317C20224C}"/>
              </a:ext>
            </a:extLst>
          </p:cNvPr>
          <p:cNvGrpSpPr/>
          <p:nvPr/>
        </p:nvGrpSpPr>
        <p:grpSpPr>
          <a:xfrm>
            <a:off x="8351086" y="4235723"/>
            <a:ext cx="2344528" cy="351473"/>
            <a:chOff x="571039" y="1983246"/>
            <a:chExt cx="2605031" cy="390525"/>
          </a:xfrm>
        </p:grpSpPr>
        <p:sp>
          <p:nvSpPr>
            <p:cNvPr id="116" name="Rektangel 115">
              <a:extLst>
                <a:ext uri="{FF2B5EF4-FFF2-40B4-BE49-F238E27FC236}">
                  <a16:creationId xmlns:a16="http://schemas.microsoft.com/office/drawing/2014/main" id="{B9EF0829-D890-4A61-A5C2-F14383E037AD}"/>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Læsevejledere</a:t>
              </a:r>
            </a:p>
          </p:txBody>
        </p:sp>
        <p:pic>
          <p:nvPicPr>
            <p:cNvPr id="117" name="Picture 2">
              <a:extLst>
                <a:ext uri="{FF2B5EF4-FFF2-40B4-BE49-F238E27FC236}">
                  <a16:creationId xmlns:a16="http://schemas.microsoft.com/office/drawing/2014/main" id="{34EA89E7-DE85-43D6-A540-B91B4CC66BCC}"/>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118" name="Gruppe 117">
            <a:extLst>
              <a:ext uri="{FF2B5EF4-FFF2-40B4-BE49-F238E27FC236}">
                <a16:creationId xmlns:a16="http://schemas.microsoft.com/office/drawing/2014/main" id="{75C8F4AD-B0C0-4340-BCD7-FF0E6ECF080B}"/>
              </a:ext>
            </a:extLst>
          </p:cNvPr>
          <p:cNvGrpSpPr/>
          <p:nvPr/>
        </p:nvGrpSpPr>
        <p:grpSpPr>
          <a:xfrm>
            <a:off x="8345542" y="4711824"/>
            <a:ext cx="2344528" cy="351473"/>
            <a:chOff x="571039" y="1983246"/>
            <a:chExt cx="2605031" cy="390525"/>
          </a:xfrm>
        </p:grpSpPr>
        <p:sp>
          <p:nvSpPr>
            <p:cNvPr id="119" name="Rektangel 118">
              <a:extLst>
                <a:ext uri="{FF2B5EF4-FFF2-40B4-BE49-F238E27FC236}">
                  <a16:creationId xmlns:a16="http://schemas.microsoft.com/office/drawing/2014/main" id="{05587FEF-0E07-42A4-97D5-F863CADD1BD1}"/>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Matematik-</a:t>
              </a:r>
            </a:p>
            <a:p>
              <a:pPr defTabSz="855844"/>
              <a:r>
                <a:rPr lang="da-DK" sz="1260">
                  <a:solidFill>
                    <a:srgbClr val="000000"/>
                  </a:solidFill>
                  <a:latin typeface="Calibri" panose="020F0502020204030204"/>
                </a:rPr>
                <a:t>vejledere</a:t>
              </a:r>
            </a:p>
          </p:txBody>
        </p:sp>
        <p:pic>
          <p:nvPicPr>
            <p:cNvPr id="120" name="Picture 2">
              <a:extLst>
                <a:ext uri="{FF2B5EF4-FFF2-40B4-BE49-F238E27FC236}">
                  <a16:creationId xmlns:a16="http://schemas.microsoft.com/office/drawing/2014/main" id="{681C01B0-4E1E-4C12-AF12-299E2E1A81B5}"/>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121" name="Gruppe 120">
            <a:extLst>
              <a:ext uri="{FF2B5EF4-FFF2-40B4-BE49-F238E27FC236}">
                <a16:creationId xmlns:a16="http://schemas.microsoft.com/office/drawing/2014/main" id="{8BECC468-F1A7-45C4-907A-2F9AA50F14ED}"/>
              </a:ext>
            </a:extLst>
          </p:cNvPr>
          <p:cNvGrpSpPr/>
          <p:nvPr/>
        </p:nvGrpSpPr>
        <p:grpSpPr>
          <a:xfrm>
            <a:off x="8326310" y="5186837"/>
            <a:ext cx="2344528" cy="351473"/>
            <a:chOff x="571039" y="1983246"/>
            <a:chExt cx="2605031" cy="390525"/>
          </a:xfrm>
        </p:grpSpPr>
        <p:sp>
          <p:nvSpPr>
            <p:cNvPr id="122" name="Rektangel 121">
              <a:extLst>
                <a:ext uri="{FF2B5EF4-FFF2-40B4-BE49-F238E27FC236}">
                  <a16:creationId xmlns:a16="http://schemas.microsoft.com/office/drawing/2014/main" id="{87027BE3-B416-4C7F-A1E2-BAE840B082F6}"/>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IT-vejledere</a:t>
              </a:r>
            </a:p>
          </p:txBody>
        </p:sp>
        <p:pic>
          <p:nvPicPr>
            <p:cNvPr id="123" name="Picture 2">
              <a:extLst>
                <a:ext uri="{FF2B5EF4-FFF2-40B4-BE49-F238E27FC236}">
                  <a16:creationId xmlns:a16="http://schemas.microsoft.com/office/drawing/2014/main" id="{3F7C3149-59D6-49B7-9545-9ABC60DC4BC9}"/>
                </a:ext>
              </a:extLst>
            </p:cNvPr>
            <p:cNvPicPr>
              <a:picLocks noChangeAspect="1"/>
            </p:cNvPicPr>
            <p:nvPr/>
          </p:nvPicPr>
          <p:blipFill>
            <a:blip r:embed="rId4"/>
            <a:stretch>
              <a:fillRect/>
            </a:stretch>
          </p:blipFill>
          <p:spPr>
            <a:xfrm>
              <a:off x="571039" y="1983246"/>
              <a:ext cx="409575" cy="390525"/>
            </a:xfrm>
            <a:prstGeom prst="rect">
              <a:avLst/>
            </a:prstGeom>
          </p:spPr>
        </p:pic>
      </p:grpSp>
      <p:sp>
        <p:nvSpPr>
          <p:cNvPr id="124" name="Tekstfelt 123">
            <a:extLst>
              <a:ext uri="{FF2B5EF4-FFF2-40B4-BE49-F238E27FC236}">
                <a16:creationId xmlns:a16="http://schemas.microsoft.com/office/drawing/2014/main" id="{E2658E7D-0A81-4137-A183-A2121735FFEC}"/>
              </a:ext>
            </a:extLst>
          </p:cNvPr>
          <p:cNvSpPr txBox="1"/>
          <p:nvPr/>
        </p:nvSpPr>
        <p:spPr>
          <a:xfrm>
            <a:off x="623236" y="1846669"/>
            <a:ext cx="1350067" cy="481414"/>
          </a:xfrm>
          <a:prstGeom prst="rect">
            <a:avLst/>
          </a:prstGeom>
          <a:noFill/>
        </p:spPr>
        <p:txBody>
          <a:bodyPr wrap="square" rtlCol="0">
            <a:spAutoFit/>
          </a:bodyPr>
          <a:lstStyle/>
          <a:p>
            <a:pPr defTabSz="855844"/>
            <a:r>
              <a:rPr lang="da-DK" sz="1264" b="1">
                <a:solidFill>
                  <a:srgbClr val="337DA6"/>
                </a:solidFill>
                <a:latin typeface="Calibri" panose="020F0502020204030204"/>
              </a:rPr>
              <a:t>ALLE PÅ SKOLEN</a:t>
            </a:r>
          </a:p>
          <a:p>
            <a:pPr defTabSz="855844"/>
            <a:endParaRPr lang="da-DK" sz="1264">
              <a:solidFill>
                <a:srgbClr val="000000"/>
              </a:solidFill>
              <a:latin typeface="Calibri" panose="020F0502020204030204"/>
            </a:endParaRPr>
          </a:p>
        </p:txBody>
      </p:sp>
      <p:sp>
        <p:nvSpPr>
          <p:cNvPr id="125" name="Rektangel 124">
            <a:extLst>
              <a:ext uri="{FF2B5EF4-FFF2-40B4-BE49-F238E27FC236}">
                <a16:creationId xmlns:a16="http://schemas.microsoft.com/office/drawing/2014/main" id="{847DB8F8-F443-46E3-BCF4-1A749C3A4A4D}"/>
              </a:ext>
            </a:extLst>
          </p:cNvPr>
          <p:cNvSpPr/>
          <p:nvPr/>
        </p:nvSpPr>
        <p:spPr>
          <a:xfrm>
            <a:off x="697565" y="2931794"/>
            <a:ext cx="10779760" cy="411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264" b="1">
              <a:solidFill>
                <a:srgbClr val="FFFFFF"/>
              </a:solidFill>
              <a:latin typeface="Calibri" panose="020F0502020204030204"/>
            </a:endParaRPr>
          </a:p>
        </p:txBody>
      </p:sp>
      <p:sp>
        <p:nvSpPr>
          <p:cNvPr id="126" name="Tekstfelt 125">
            <a:extLst>
              <a:ext uri="{FF2B5EF4-FFF2-40B4-BE49-F238E27FC236}">
                <a16:creationId xmlns:a16="http://schemas.microsoft.com/office/drawing/2014/main" id="{D656759D-F8F5-4856-878E-124AB4418B62}"/>
              </a:ext>
            </a:extLst>
          </p:cNvPr>
          <p:cNvSpPr txBox="1"/>
          <p:nvPr/>
        </p:nvSpPr>
        <p:spPr>
          <a:xfrm>
            <a:off x="609600" y="2688672"/>
            <a:ext cx="1631693" cy="481414"/>
          </a:xfrm>
          <a:prstGeom prst="rect">
            <a:avLst/>
          </a:prstGeom>
          <a:noFill/>
        </p:spPr>
        <p:txBody>
          <a:bodyPr wrap="square" rtlCol="0">
            <a:spAutoFit/>
          </a:bodyPr>
          <a:lstStyle/>
          <a:p>
            <a:pPr defTabSz="855844"/>
            <a:r>
              <a:rPr lang="da-DK" sz="1264" b="1">
                <a:solidFill>
                  <a:srgbClr val="337DA6"/>
                </a:solidFill>
                <a:latin typeface="Calibri" panose="020F0502020204030204"/>
              </a:rPr>
              <a:t>KUN MEDARBEJDERE</a:t>
            </a:r>
          </a:p>
          <a:p>
            <a:pPr defTabSz="855844"/>
            <a:endParaRPr lang="da-DK" sz="1264">
              <a:solidFill>
                <a:srgbClr val="000000"/>
              </a:solidFill>
              <a:latin typeface="Calibri" panose="020F0502020204030204"/>
            </a:endParaRPr>
          </a:p>
        </p:txBody>
      </p:sp>
    </p:spTree>
    <p:custDataLst>
      <p:tags r:id="rId1"/>
    </p:custDataLst>
    <p:extLst>
      <p:ext uri="{BB962C8B-B14F-4D97-AF65-F5344CB8AC3E}">
        <p14:creationId xmlns:p14="http://schemas.microsoft.com/office/powerpoint/2010/main" val="1574601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62A525-BD32-4A61-8595-BD2083CB73B7}"/>
              </a:ext>
            </a:extLst>
          </p:cNvPr>
          <p:cNvSpPr>
            <a:spLocks noGrp="1"/>
          </p:cNvSpPr>
          <p:nvPr>
            <p:ph type="title"/>
          </p:nvPr>
        </p:nvSpPr>
        <p:spPr/>
        <p:txBody>
          <a:bodyPr/>
          <a:lstStyle/>
          <a:p>
            <a:r>
              <a:rPr lang="da-DK"/>
              <a:t>Gruppetræ</a:t>
            </a:r>
          </a:p>
        </p:txBody>
      </p:sp>
      <p:sp>
        <p:nvSpPr>
          <p:cNvPr id="3" name="Pladsholder til tekst 2">
            <a:extLst>
              <a:ext uri="{FF2B5EF4-FFF2-40B4-BE49-F238E27FC236}">
                <a16:creationId xmlns:a16="http://schemas.microsoft.com/office/drawing/2014/main" id="{829E7084-EE32-4EEA-9082-083FB0CF4195}"/>
              </a:ext>
            </a:extLst>
          </p:cNvPr>
          <p:cNvSpPr>
            <a:spLocks noGrp="1"/>
          </p:cNvSpPr>
          <p:nvPr>
            <p:ph type="body" sz="quarter" idx="13"/>
          </p:nvPr>
        </p:nvSpPr>
        <p:spPr/>
        <p:txBody>
          <a:bodyPr/>
          <a:lstStyle/>
          <a:p>
            <a:r>
              <a:rPr lang="da-DK" dirty="0"/>
              <a:t>OPSÆTNING AF AULA</a:t>
            </a:r>
          </a:p>
        </p:txBody>
      </p:sp>
      <p:sp>
        <p:nvSpPr>
          <p:cNvPr id="6" name="Rektangel 5">
            <a:extLst>
              <a:ext uri="{FF2B5EF4-FFF2-40B4-BE49-F238E27FC236}">
                <a16:creationId xmlns:a16="http://schemas.microsoft.com/office/drawing/2014/main" id="{FE0D8006-5635-46BC-8F0F-1BF6E1AD4431}"/>
              </a:ext>
            </a:extLst>
          </p:cNvPr>
          <p:cNvSpPr/>
          <p:nvPr/>
        </p:nvSpPr>
        <p:spPr>
          <a:xfrm>
            <a:off x="711201" y="2089791"/>
            <a:ext cx="10779760" cy="411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264" b="1">
              <a:solidFill>
                <a:srgbClr val="FFFFFF"/>
              </a:solidFill>
              <a:latin typeface="Calibri" panose="020F0502020204030204"/>
            </a:endParaRPr>
          </a:p>
        </p:txBody>
      </p:sp>
      <p:grpSp>
        <p:nvGrpSpPr>
          <p:cNvPr id="41" name="Gruppe 40">
            <a:extLst>
              <a:ext uri="{FF2B5EF4-FFF2-40B4-BE49-F238E27FC236}">
                <a16:creationId xmlns:a16="http://schemas.microsoft.com/office/drawing/2014/main" id="{51A4923A-9A00-48A5-8C37-D4F75E4E4B89}"/>
              </a:ext>
            </a:extLst>
          </p:cNvPr>
          <p:cNvGrpSpPr/>
          <p:nvPr/>
        </p:nvGrpSpPr>
        <p:grpSpPr>
          <a:xfrm>
            <a:off x="5367356" y="2246795"/>
            <a:ext cx="2354688" cy="351473"/>
            <a:chOff x="571039" y="1983246"/>
            <a:chExt cx="2616320" cy="390525"/>
          </a:xfrm>
        </p:grpSpPr>
        <p:sp>
          <p:nvSpPr>
            <p:cNvPr id="42" name="Rektangel 41">
              <a:extLst>
                <a:ext uri="{FF2B5EF4-FFF2-40B4-BE49-F238E27FC236}">
                  <a16:creationId xmlns:a16="http://schemas.microsoft.com/office/drawing/2014/main" id="{831F4B02-ABC1-47CC-9358-5CC435602C21}"/>
                </a:ext>
              </a:extLst>
            </p:cNvPr>
            <p:cNvSpPr/>
            <p:nvPr/>
          </p:nvSpPr>
          <p:spPr>
            <a:xfrm>
              <a:off x="937543" y="1987350"/>
              <a:ext cx="2249816" cy="332652"/>
            </a:xfrm>
            <a:prstGeom prst="rect">
              <a:avLst/>
            </a:prstGeom>
            <a:noFill/>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Skolebestyrelsen</a:t>
              </a:r>
            </a:p>
          </p:txBody>
        </p:sp>
        <p:pic>
          <p:nvPicPr>
            <p:cNvPr id="43" name="Picture 2">
              <a:extLst>
                <a:ext uri="{FF2B5EF4-FFF2-40B4-BE49-F238E27FC236}">
                  <a16:creationId xmlns:a16="http://schemas.microsoft.com/office/drawing/2014/main" id="{C249BA31-6D40-46FC-BDC8-00E3AED7F697}"/>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50" name="Gruppe 49">
            <a:extLst>
              <a:ext uri="{FF2B5EF4-FFF2-40B4-BE49-F238E27FC236}">
                <a16:creationId xmlns:a16="http://schemas.microsoft.com/office/drawing/2014/main" id="{553A9421-214E-42B6-B7A0-8805F37625EB}"/>
              </a:ext>
            </a:extLst>
          </p:cNvPr>
          <p:cNvGrpSpPr/>
          <p:nvPr/>
        </p:nvGrpSpPr>
        <p:grpSpPr>
          <a:xfrm>
            <a:off x="2139869" y="3097937"/>
            <a:ext cx="2354688" cy="351473"/>
            <a:chOff x="571039" y="1983246"/>
            <a:chExt cx="2616320" cy="390525"/>
          </a:xfrm>
        </p:grpSpPr>
        <p:sp>
          <p:nvSpPr>
            <p:cNvPr id="51" name="Rektangel 50">
              <a:extLst>
                <a:ext uri="{FF2B5EF4-FFF2-40B4-BE49-F238E27FC236}">
                  <a16:creationId xmlns:a16="http://schemas.microsoft.com/office/drawing/2014/main" id="{3BD0AA8C-2025-4F2A-9B3C-6700D5FDD2FC}"/>
                </a:ext>
              </a:extLst>
            </p:cNvPr>
            <p:cNvSpPr/>
            <p:nvPr/>
          </p:nvSpPr>
          <p:spPr>
            <a:xfrm>
              <a:off x="937543" y="1987350"/>
              <a:ext cx="2249816" cy="332652"/>
            </a:xfrm>
            <a:prstGeom prst="rect">
              <a:avLst/>
            </a:prstGeom>
            <a:noFill/>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dirty="0">
                  <a:solidFill>
                    <a:srgbClr val="000000"/>
                  </a:solidFill>
                  <a:latin typeface="Calibri" panose="020F0502020204030204"/>
                </a:rPr>
                <a:t>Alle forældre i klassen</a:t>
              </a:r>
            </a:p>
          </p:txBody>
        </p:sp>
        <p:pic>
          <p:nvPicPr>
            <p:cNvPr id="52" name="Picture 2">
              <a:extLst>
                <a:ext uri="{FF2B5EF4-FFF2-40B4-BE49-F238E27FC236}">
                  <a16:creationId xmlns:a16="http://schemas.microsoft.com/office/drawing/2014/main" id="{2AB85390-104C-4D66-AF0C-3C19A7B4DBA7}"/>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67" name="Gruppe 66">
            <a:extLst>
              <a:ext uri="{FF2B5EF4-FFF2-40B4-BE49-F238E27FC236}">
                <a16:creationId xmlns:a16="http://schemas.microsoft.com/office/drawing/2014/main" id="{6836D8DE-52D5-44D5-AB90-D4D14A276B6C}"/>
              </a:ext>
            </a:extLst>
          </p:cNvPr>
          <p:cNvGrpSpPr/>
          <p:nvPr/>
        </p:nvGrpSpPr>
        <p:grpSpPr>
          <a:xfrm>
            <a:off x="5367358" y="3092539"/>
            <a:ext cx="2344528" cy="351473"/>
            <a:chOff x="571039" y="1983246"/>
            <a:chExt cx="2605031" cy="390525"/>
          </a:xfrm>
        </p:grpSpPr>
        <p:sp>
          <p:nvSpPr>
            <p:cNvPr id="68" name="Rektangel 67">
              <a:extLst>
                <a:ext uri="{FF2B5EF4-FFF2-40B4-BE49-F238E27FC236}">
                  <a16:creationId xmlns:a16="http://schemas.microsoft.com/office/drawing/2014/main" id="{FD73B746-4D39-4679-8B8D-4BDAD8DD41FD}"/>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Klasseforældreråd</a:t>
              </a:r>
            </a:p>
          </p:txBody>
        </p:sp>
        <p:pic>
          <p:nvPicPr>
            <p:cNvPr id="69" name="Picture 2">
              <a:extLst>
                <a:ext uri="{FF2B5EF4-FFF2-40B4-BE49-F238E27FC236}">
                  <a16:creationId xmlns:a16="http://schemas.microsoft.com/office/drawing/2014/main" id="{E697D190-24DB-4E1C-AB23-FA65921E14BB}"/>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88" name="Gruppe 87">
            <a:extLst>
              <a:ext uri="{FF2B5EF4-FFF2-40B4-BE49-F238E27FC236}">
                <a16:creationId xmlns:a16="http://schemas.microsoft.com/office/drawing/2014/main" id="{E2444433-746B-480A-9748-0628650477A7}"/>
              </a:ext>
            </a:extLst>
          </p:cNvPr>
          <p:cNvGrpSpPr/>
          <p:nvPr/>
        </p:nvGrpSpPr>
        <p:grpSpPr>
          <a:xfrm>
            <a:off x="2107896" y="3926375"/>
            <a:ext cx="2344528" cy="351473"/>
            <a:chOff x="571039" y="1983246"/>
            <a:chExt cx="2605031" cy="390525"/>
          </a:xfrm>
        </p:grpSpPr>
        <p:sp>
          <p:nvSpPr>
            <p:cNvPr id="89" name="Rektangel 88">
              <a:extLst>
                <a:ext uri="{FF2B5EF4-FFF2-40B4-BE49-F238E27FC236}">
                  <a16:creationId xmlns:a16="http://schemas.microsoft.com/office/drawing/2014/main" id="{DA97B755-5923-462E-BAA0-8F3B900050D9}"/>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Klassegruppe</a:t>
              </a:r>
            </a:p>
            <a:p>
              <a:pPr defTabSz="855844"/>
              <a:r>
                <a:rPr lang="da-DK" sz="1260">
                  <a:solidFill>
                    <a:srgbClr val="000000"/>
                  </a:solidFill>
                  <a:latin typeface="Calibri" panose="020F0502020204030204"/>
                </a:rPr>
                <a:t>– elever og medarbejdere</a:t>
              </a:r>
            </a:p>
          </p:txBody>
        </p:sp>
        <p:pic>
          <p:nvPicPr>
            <p:cNvPr id="90" name="Picture 2">
              <a:extLst>
                <a:ext uri="{FF2B5EF4-FFF2-40B4-BE49-F238E27FC236}">
                  <a16:creationId xmlns:a16="http://schemas.microsoft.com/office/drawing/2014/main" id="{CF84FB5A-D54E-48D6-BD69-444806704C76}"/>
                </a:ext>
              </a:extLst>
            </p:cNvPr>
            <p:cNvPicPr>
              <a:picLocks noChangeAspect="1"/>
            </p:cNvPicPr>
            <p:nvPr/>
          </p:nvPicPr>
          <p:blipFill>
            <a:blip r:embed="rId4"/>
            <a:stretch>
              <a:fillRect/>
            </a:stretch>
          </p:blipFill>
          <p:spPr>
            <a:xfrm>
              <a:off x="571039" y="1983246"/>
              <a:ext cx="409575" cy="390525"/>
            </a:xfrm>
            <a:prstGeom prst="rect">
              <a:avLst/>
            </a:prstGeom>
          </p:spPr>
        </p:pic>
      </p:grpSp>
      <p:grpSp>
        <p:nvGrpSpPr>
          <p:cNvPr id="107" name="Gruppe 106">
            <a:extLst>
              <a:ext uri="{FF2B5EF4-FFF2-40B4-BE49-F238E27FC236}">
                <a16:creationId xmlns:a16="http://schemas.microsoft.com/office/drawing/2014/main" id="{E6A44071-C10C-4EF7-8FD7-630DEB0DCAC2}"/>
              </a:ext>
            </a:extLst>
          </p:cNvPr>
          <p:cNvGrpSpPr/>
          <p:nvPr/>
        </p:nvGrpSpPr>
        <p:grpSpPr>
          <a:xfrm>
            <a:off x="5363963" y="3942371"/>
            <a:ext cx="2344528" cy="351473"/>
            <a:chOff x="571039" y="1983246"/>
            <a:chExt cx="2605031" cy="390525"/>
          </a:xfrm>
        </p:grpSpPr>
        <p:sp>
          <p:nvSpPr>
            <p:cNvPr id="108" name="Rektangel 107">
              <a:extLst>
                <a:ext uri="{FF2B5EF4-FFF2-40B4-BE49-F238E27FC236}">
                  <a16:creationId xmlns:a16="http://schemas.microsoft.com/office/drawing/2014/main" id="{10C374A8-C5C7-4ABD-95C6-F4A2034EC64A}"/>
                </a:ext>
              </a:extLst>
            </p:cNvPr>
            <p:cNvSpPr/>
            <p:nvPr/>
          </p:nvSpPr>
          <p:spPr>
            <a:xfrm>
              <a:off x="926254" y="1987350"/>
              <a:ext cx="2249816" cy="33265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rtlCol="0" anchor="ctr"/>
            <a:lstStyle/>
            <a:p>
              <a:pPr defTabSz="855844"/>
              <a:r>
                <a:rPr lang="da-DK" sz="1260">
                  <a:solidFill>
                    <a:srgbClr val="000000"/>
                  </a:solidFill>
                  <a:latin typeface="Calibri" panose="020F0502020204030204"/>
                </a:rPr>
                <a:t>Elevråd</a:t>
              </a:r>
            </a:p>
          </p:txBody>
        </p:sp>
        <p:pic>
          <p:nvPicPr>
            <p:cNvPr id="109" name="Picture 2">
              <a:extLst>
                <a:ext uri="{FF2B5EF4-FFF2-40B4-BE49-F238E27FC236}">
                  <a16:creationId xmlns:a16="http://schemas.microsoft.com/office/drawing/2014/main" id="{EA29A63E-AD38-487F-95C5-72214873404E}"/>
                </a:ext>
              </a:extLst>
            </p:cNvPr>
            <p:cNvPicPr>
              <a:picLocks noChangeAspect="1"/>
            </p:cNvPicPr>
            <p:nvPr/>
          </p:nvPicPr>
          <p:blipFill>
            <a:blip r:embed="rId4"/>
            <a:stretch>
              <a:fillRect/>
            </a:stretch>
          </p:blipFill>
          <p:spPr>
            <a:xfrm>
              <a:off x="571039" y="1983246"/>
              <a:ext cx="409575" cy="390525"/>
            </a:xfrm>
            <a:prstGeom prst="rect">
              <a:avLst/>
            </a:prstGeom>
          </p:spPr>
        </p:pic>
      </p:grpSp>
      <p:sp>
        <p:nvSpPr>
          <p:cNvPr id="124" name="Tekstfelt 123">
            <a:extLst>
              <a:ext uri="{FF2B5EF4-FFF2-40B4-BE49-F238E27FC236}">
                <a16:creationId xmlns:a16="http://schemas.microsoft.com/office/drawing/2014/main" id="{E2658E7D-0A81-4137-A183-A2121735FFEC}"/>
              </a:ext>
            </a:extLst>
          </p:cNvPr>
          <p:cNvSpPr txBox="1"/>
          <p:nvPr/>
        </p:nvSpPr>
        <p:spPr>
          <a:xfrm>
            <a:off x="623235" y="1846669"/>
            <a:ext cx="2368618" cy="481414"/>
          </a:xfrm>
          <a:prstGeom prst="rect">
            <a:avLst/>
          </a:prstGeom>
          <a:noFill/>
        </p:spPr>
        <p:txBody>
          <a:bodyPr wrap="square" rtlCol="0">
            <a:spAutoFit/>
          </a:bodyPr>
          <a:lstStyle/>
          <a:p>
            <a:pPr defTabSz="855844"/>
            <a:r>
              <a:rPr lang="da-DK" sz="1264" b="1">
                <a:solidFill>
                  <a:srgbClr val="337DA6"/>
                </a:solidFill>
                <a:latin typeface="Calibri" panose="020F0502020204030204"/>
              </a:rPr>
              <a:t>MEDARBEJDERE OG FORÆLDRE</a:t>
            </a:r>
          </a:p>
          <a:p>
            <a:pPr defTabSz="855844"/>
            <a:endParaRPr lang="da-DK" sz="1264">
              <a:solidFill>
                <a:srgbClr val="000000"/>
              </a:solidFill>
              <a:latin typeface="Calibri" panose="020F0502020204030204"/>
            </a:endParaRPr>
          </a:p>
        </p:txBody>
      </p:sp>
      <p:sp>
        <p:nvSpPr>
          <p:cNvPr id="125" name="Rektangel 124">
            <a:extLst>
              <a:ext uri="{FF2B5EF4-FFF2-40B4-BE49-F238E27FC236}">
                <a16:creationId xmlns:a16="http://schemas.microsoft.com/office/drawing/2014/main" id="{847DB8F8-F443-46E3-BCF4-1A749C3A4A4D}"/>
              </a:ext>
            </a:extLst>
          </p:cNvPr>
          <p:cNvSpPr/>
          <p:nvPr/>
        </p:nvSpPr>
        <p:spPr>
          <a:xfrm>
            <a:off x="697565" y="2931794"/>
            <a:ext cx="10779760" cy="411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264" b="1">
              <a:solidFill>
                <a:srgbClr val="FFFFFF"/>
              </a:solidFill>
              <a:latin typeface="Calibri" panose="020F0502020204030204"/>
            </a:endParaRPr>
          </a:p>
        </p:txBody>
      </p:sp>
      <p:sp>
        <p:nvSpPr>
          <p:cNvPr id="126" name="Tekstfelt 125">
            <a:extLst>
              <a:ext uri="{FF2B5EF4-FFF2-40B4-BE49-F238E27FC236}">
                <a16:creationId xmlns:a16="http://schemas.microsoft.com/office/drawing/2014/main" id="{D656759D-F8F5-4856-878E-124AB4418B62}"/>
              </a:ext>
            </a:extLst>
          </p:cNvPr>
          <p:cNvSpPr txBox="1"/>
          <p:nvPr/>
        </p:nvSpPr>
        <p:spPr>
          <a:xfrm>
            <a:off x="609600" y="2688672"/>
            <a:ext cx="1350067" cy="481414"/>
          </a:xfrm>
          <a:prstGeom prst="rect">
            <a:avLst/>
          </a:prstGeom>
          <a:noFill/>
        </p:spPr>
        <p:txBody>
          <a:bodyPr wrap="square" rtlCol="0">
            <a:spAutoFit/>
          </a:bodyPr>
          <a:lstStyle/>
          <a:p>
            <a:pPr defTabSz="855844"/>
            <a:r>
              <a:rPr lang="da-DK" sz="1264" b="1">
                <a:solidFill>
                  <a:srgbClr val="337DA6"/>
                </a:solidFill>
                <a:latin typeface="Calibri" panose="020F0502020204030204"/>
              </a:rPr>
              <a:t>KUN FORÆLDRE</a:t>
            </a:r>
          </a:p>
          <a:p>
            <a:pPr defTabSz="855844"/>
            <a:endParaRPr lang="da-DK" sz="1264">
              <a:solidFill>
                <a:srgbClr val="000000"/>
              </a:solidFill>
              <a:latin typeface="Calibri" panose="020F0502020204030204"/>
            </a:endParaRPr>
          </a:p>
        </p:txBody>
      </p:sp>
      <p:sp>
        <p:nvSpPr>
          <p:cNvPr id="111" name="Rektangel 110">
            <a:extLst>
              <a:ext uri="{FF2B5EF4-FFF2-40B4-BE49-F238E27FC236}">
                <a16:creationId xmlns:a16="http://schemas.microsoft.com/office/drawing/2014/main" id="{7BC83DE5-C87B-4DE3-A46B-0DA10B02515D}"/>
              </a:ext>
            </a:extLst>
          </p:cNvPr>
          <p:cNvSpPr/>
          <p:nvPr/>
        </p:nvSpPr>
        <p:spPr>
          <a:xfrm>
            <a:off x="697565" y="3775414"/>
            <a:ext cx="10779760" cy="411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264" b="1">
              <a:solidFill>
                <a:srgbClr val="FFFFFF"/>
              </a:solidFill>
              <a:latin typeface="Calibri" panose="020F0502020204030204"/>
            </a:endParaRPr>
          </a:p>
        </p:txBody>
      </p:sp>
      <p:sp>
        <p:nvSpPr>
          <p:cNvPr id="127" name="Tekstfelt 126">
            <a:extLst>
              <a:ext uri="{FF2B5EF4-FFF2-40B4-BE49-F238E27FC236}">
                <a16:creationId xmlns:a16="http://schemas.microsoft.com/office/drawing/2014/main" id="{C76B1EA8-B031-4D8A-97C2-99220C439840}"/>
              </a:ext>
            </a:extLst>
          </p:cNvPr>
          <p:cNvSpPr txBox="1"/>
          <p:nvPr/>
        </p:nvSpPr>
        <p:spPr>
          <a:xfrm>
            <a:off x="609601" y="3532292"/>
            <a:ext cx="3038622" cy="481414"/>
          </a:xfrm>
          <a:prstGeom prst="rect">
            <a:avLst/>
          </a:prstGeom>
          <a:noFill/>
        </p:spPr>
        <p:txBody>
          <a:bodyPr wrap="square" rtlCol="0">
            <a:spAutoFit/>
          </a:bodyPr>
          <a:lstStyle/>
          <a:p>
            <a:pPr defTabSz="855844"/>
            <a:r>
              <a:rPr lang="da-DK" sz="1264" b="1" dirty="0">
                <a:solidFill>
                  <a:srgbClr val="337DA6"/>
                </a:solidFill>
                <a:latin typeface="Calibri" panose="020F0502020204030204"/>
              </a:rPr>
              <a:t>MEDARBEJDERE OG ELEVER</a:t>
            </a:r>
          </a:p>
          <a:p>
            <a:pPr defTabSz="855844"/>
            <a:endParaRPr lang="da-DK" sz="1264" dirty="0">
              <a:solidFill>
                <a:srgbClr val="000000"/>
              </a:solidFill>
              <a:latin typeface="Calibri" panose="020F0502020204030204"/>
            </a:endParaRPr>
          </a:p>
        </p:txBody>
      </p:sp>
    </p:spTree>
    <p:custDataLst>
      <p:tags r:id="rId1"/>
    </p:custDataLst>
    <p:extLst>
      <p:ext uri="{BB962C8B-B14F-4D97-AF65-F5344CB8AC3E}">
        <p14:creationId xmlns:p14="http://schemas.microsoft.com/office/powerpoint/2010/main" val="1222654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Objekt 58" hidden="1">
            <a:extLst>
              <a:ext uri="{FF2B5EF4-FFF2-40B4-BE49-F238E27FC236}">
                <a16:creationId xmlns:a16="http://schemas.microsoft.com/office/drawing/2014/main" id="{9AC3765F-F795-4FC2-9E58-FF629F117CB6}"/>
              </a:ext>
            </a:extLst>
          </p:cNvPr>
          <p:cNvGraphicFramePr>
            <a:graphicFrameLocks noChangeAspect="1"/>
          </p:cNvGraphicFramePr>
          <p:nvPr>
            <p:custDataLst>
              <p:tags r:id="rId2"/>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11269" name="think-cell Slide" r:id="rId5" imgW="359" imgH="360" progId="TCLayout.ActiveDocument.1">
                  <p:embed/>
                </p:oleObj>
              </mc:Choice>
              <mc:Fallback>
                <p:oleObj name="think-cell Slide" r:id="rId5" imgW="359" imgH="360" progId="TCLayout.ActiveDocument.1">
                  <p:embed/>
                  <p:pic>
                    <p:nvPicPr>
                      <p:cNvPr id="59" name="Objekt 58" hidden="1">
                        <a:extLst>
                          <a:ext uri="{FF2B5EF4-FFF2-40B4-BE49-F238E27FC236}">
                            <a16:creationId xmlns:a16="http://schemas.microsoft.com/office/drawing/2014/main" id="{9AC3765F-F795-4FC2-9E58-FF629F117CB6}"/>
                          </a:ext>
                        </a:extLst>
                      </p:cNvPr>
                      <p:cNvPicPr/>
                      <p:nvPr/>
                    </p:nvPicPr>
                    <p:blipFill>
                      <a:blip r:embed="rId6"/>
                      <a:stretch>
                        <a:fillRect/>
                      </a:stretch>
                    </p:blipFill>
                    <p:spPr>
                      <a:xfrm>
                        <a:off x="611505" y="1905"/>
                        <a:ext cx="1906" cy="1906"/>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DD466A09-A01D-471F-B7D4-E4CB366A93D6}"/>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1680"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 name="Pladsholder til tekst 2">
            <a:extLst>
              <a:ext uri="{FF2B5EF4-FFF2-40B4-BE49-F238E27FC236}">
                <a16:creationId xmlns:a16="http://schemas.microsoft.com/office/drawing/2014/main" id="{1987111B-C125-4533-9550-66B80947DA1E}"/>
              </a:ext>
            </a:extLst>
          </p:cNvPr>
          <p:cNvSpPr>
            <a:spLocks noGrp="1"/>
          </p:cNvSpPr>
          <p:nvPr>
            <p:ph type="body" sz="quarter" idx="13"/>
          </p:nvPr>
        </p:nvSpPr>
        <p:spPr/>
        <p:txBody>
          <a:bodyPr/>
          <a:lstStyle/>
          <a:p>
            <a:r>
              <a:rPr lang="da-DK" dirty="0"/>
              <a:t>OPSÆTNING AF AULA</a:t>
            </a:r>
          </a:p>
        </p:txBody>
      </p:sp>
      <p:pic>
        <p:nvPicPr>
          <p:cNvPr id="2" name="Billede 1">
            <a:extLst>
              <a:ext uri="{FF2B5EF4-FFF2-40B4-BE49-F238E27FC236}">
                <a16:creationId xmlns:a16="http://schemas.microsoft.com/office/drawing/2014/main" id="{013C2939-A72D-472D-B624-4632C7F4DC64}"/>
              </a:ext>
            </a:extLst>
          </p:cNvPr>
          <p:cNvPicPr>
            <a:picLocks noChangeAspect="1"/>
          </p:cNvPicPr>
          <p:nvPr/>
        </p:nvPicPr>
        <p:blipFill>
          <a:blip r:embed="rId7"/>
          <a:stretch>
            <a:fillRect/>
          </a:stretch>
        </p:blipFill>
        <p:spPr>
          <a:xfrm>
            <a:off x="1348740" y="843609"/>
            <a:ext cx="9215995" cy="4688512"/>
          </a:xfrm>
          <a:prstGeom prst="rect">
            <a:avLst/>
          </a:prstGeom>
        </p:spPr>
      </p:pic>
      <p:sp>
        <p:nvSpPr>
          <p:cNvPr id="4" name="Rektangel 3">
            <a:extLst>
              <a:ext uri="{FF2B5EF4-FFF2-40B4-BE49-F238E27FC236}">
                <a16:creationId xmlns:a16="http://schemas.microsoft.com/office/drawing/2014/main" id="{6D5FF968-BD4A-4F3D-9EA6-7640CDBA7F78}"/>
              </a:ext>
            </a:extLst>
          </p:cNvPr>
          <p:cNvSpPr/>
          <p:nvPr/>
        </p:nvSpPr>
        <p:spPr>
          <a:xfrm rot="20311815">
            <a:off x="3097606" y="3954041"/>
            <a:ext cx="7176242" cy="1097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4320" dirty="0">
                <a:solidFill>
                  <a:srgbClr val="FFFFFF"/>
                </a:solidFill>
                <a:latin typeface="Calibri" panose="020F0502020204030204"/>
              </a:rPr>
              <a:t>Under udarbejdelse</a:t>
            </a:r>
          </a:p>
        </p:txBody>
      </p:sp>
    </p:spTree>
    <p:extLst>
      <p:ext uri="{BB962C8B-B14F-4D97-AF65-F5344CB8AC3E}">
        <p14:creationId xmlns:p14="http://schemas.microsoft.com/office/powerpoint/2010/main" val="2084076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10EA4744-955D-4EAC-919F-63CC30ED491C}"/>
              </a:ext>
            </a:extLst>
          </p:cNvPr>
          <p:cNvGraphicFramePr>
            <a:graphicFrameLocks noChangeAspect="1"/>
          </p:cNvGraphicFramePr>
          <p:nvPr>
            <p:custDataLst>
              <p:tags r:id="rId2"/>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12293" name="think-cell Slide" r:id="rId5" imgW="240" imgH="240" progId="TCLayout.ActiveDocument.1">
                  <p:embed/>
                </p:oleObj>
              </mc:Choice>
              <mc:Fallback>
                <p:oleObj name="think-cell Slide" r:id="rId5" imgW="240" imgH="240" progId="TCLayout.ActiveDocument.1">
                  <p:embed/>
                  <p:pic>
                    <p:nvPicPr>
                      <p:cNvPr id="7" name="Objekt 6" hidden="1">
                        <a:extLst>
                          <a:ext uri="{FF2B5EF4-FFF2-40B4-BE49-F238E27FC236}">
                            <a16:creationId xmlns:a16="http://schemas.microsoft.com/office/drawing/2014/main" id="{10EA4744-955D-4EAC-919F-63CC30ED491C}"/>
                          </a:ext>
                        </a:extLst>
                      </p:cNvPr>
                      <p:cNvPicPr/>
                      <p:nvPr/>
                    </p:nvPicPr>
                    <p:blipFill>
                      <a:blip r:embed="rId6"/>
                      <a:stretch>
                        <a:fillRect/>
                      </a:stretch>
                    </p:blipFill>
                    <p:spPr>
                      <a:xfrm>
                        <a:off x="611505" y="1905"/>
                        <a:ext cx="1906" cy="1906"/>
                      </a:xfrm>
                      <a:prstGeom prst="rect">
                        <a:avLst/>
                      </a:prstGeom>
                    </p:spPr>
                  </p:pic>
                </p:oleObj>
              </mc:Fallback>
            </mc:AlternateContent>
          </a:graphicData>
        </a:graphic>
      </p:graphicFrame>
      <p:sp>
        <p:nvSpPr>
          <p:cNvPr id="8" name="Rektangel 7" hidden="1">
            <a:extLst>
              <a:ext uri="{FF2B5EF4-FFF2-40B4-BE49-F238E27FC236}">
                <a16:creationId xmlns:a16="http://schemas.microsoft.com/office/drawing/2014/main" id="{892F8270-7182-4367-A344-6E8A54A5343D}"/>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640" b="1"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2737493C-BEA2-4192-8867-D0B69B061C06}"/>
              </a:ext>
            </a:extLst>
          </p:cNvPr>
          <p:cNvSpPr>
            <a:spLocks noGrp="1"/>
          </p:cNvSpPr>
          <p:nvPr>
            <p:ph type="title"/>
          </p:nvPr>
        </p:nvSpPr>
        <p:spPr/>
        <p:txBody>
          <a:bodyPr>
            <a:normAutofit fontScale="90000"/>
          </a:bodyPr>
          <a:lstStyle/>
          <a:p>
            <a:r>
              <a:rPr lang="da-DK" dirty="0"/>
              <a:t>Hvis ingen adgang til at skrive til grupper, man ikke er medlem af….</a:t>
            </a:r>
          </a:p>
        </p:txBody>
      </p:sp>
      <p:sp>
        <p:nvSpPr>
          <p:cNvPr id="3" name="Pladsholder til tekst 2">
            <a:extLst>
              <a:ext uri="{FF2B5EF4-FFF2-40B4-BE49-F238E27FC236}">
                <a16:creationId xmlns:a16="http://schemas.microsoft.com/office/drawing/2014/main" id="{4C6383AE-966E-40BB-BCCE-FA62C6B74ED5}"/>
              </a:ext>
            </a:extLst>
          </p:cNvPr>
          <p:cNvSpPr>
            <a:spLocks noGrp="1"/>
          </p:cNvSpPr>
          <p:nvPr>
            <p:ph type="body" sz="quarter" idx="13"/>
          </p:nvPr>
        </p:nvSpPr>
        <p:spPr/>
        <p:txBody>
          <a:bodyPr/>
          <a:lstStyle/>
          <a:p>
            <a:r>
              <a:rPr lang="da-DK" dirty="0"/>
              <a:t>OPSÆTNING AF AULA</a:t>
            </a:r>
          </a:p>
        </p:txBody>
      </p:sp>
      <p:sp>
        <p:nvSpPr>
          <p:cNvPr id="4" name="Pladsholder til tekst 3">
            <a:extLst>
              <a:ext uri="{FF2B5EF4-FFF2-40B4-BE49-F238E27FC236}">
                <a16:creationId xmlns:a16="http://schemas.microsoft.com/office/drawing/2014/main" id="{7C3237E3-5663-4129-B54C-4C2CBCEADF47}"/>
              </a:ext>
            </a:extLst>
          </p:cNvPr>
          <p:cNvSpPr>
            <a:spLocks noGrp="1"/>
          </p:cNvSpPr>
          <p:nvPr>
            <p:ph type="body" sz="quarter" idx="14"/>
          </p:nvPr>
        </p:nvSpPr>
        <p:spPr>
          <a:xfrm>
            <a:off x="1348741" y="2222433"/>
            <a:ext cx="8086127" cy="3480436"/>
          </a:xfrm>
        </p:spPr>
        <p:txBody>
          <a:bodyPr/>
          <a:lstStyle/>
          <a:p>
            <a:r>
              <a:rPr lang="da-DK" dirty="0"/>
              <a:t>Gruppe pr. klasse med forældre og ledelse – så ledelsen kan kommunikere med forældrene</a:t>
            </a:r>
          </a:p>
          <a:p>
            <a:endParaRPr lang="da-DK" dirty="0"/>
          </a:p>
          <a:p>
            <a:r>
              <a:rPr lang="da-DK" dirty="0"/>
              <a:t>Gruppe pr. klasse med forældre og klasseteam – så fx klasselærer kan booke forældremøde.</a:t>
            </a:r>
          </a:p>
          <a:p>
            <a:endParaRPr lang="da-DK" dirty="0"/>
          </a:p>
          <a:p>
            <a:r>
              <a:rPr lang="da-DK" dirty="0"/>
              <a:t>Gruppe eller fællespostkasse pr. klasseteam – så fx ledelsen kan kommunikere med klasseteamet. </a:t>
            </a:r>
          </a:p>
        </p:txBody>
      </p:sp>
      <p:pic>
        <p:nvPicPr>
          <p:cNvPr id="13" name="Billede 12">
            <a:extLst>
              <a:ext uri="{FF2B5EF4-FFF2-40B4-BE49-F238E27FC236}">
                <a16:creationId xmlns:a16="http://schemas.microsoft.com/office/drawing/2014/main" id="{D1A778CC-2D75-4C3C-B34C-207E0D96236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rot="861564">
            <a:off x="8949806" y="2743465"/>
            <a:ext cx="2446020" cy="3531870"/>
          </a:xfrm>
          <a:prstGeom prst="rect">
            <a:avLst/>
          </a:prstGeom>
        </p:spPr>
      </p:pic>
    </p:spTree>
    <p:extLst>
      <p:ext uri="{BB962C8B-B14F-4D97-AF65-F5344CB8AC3E}">
        <p14:creationId xmlns:p14="http://schemas.microsoft.com/office/powerpoint/2010/main" val="3994442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DF048062-BBF3-4E86-AB3A-48B2EA13A71E}"/>
              </a:ext>
            </a:extLst>
          </p:cNvPr>
          <p:cNvGraphicFramePr>
            <a:graphicFrameLocks noChangeAspect="1"/>
          </p:cNvGraphicFramePr>
          <p:nvPr>
            <p:custDataLst>
              <p:tags r:id="rId2"/>
            </p:custDataLst>
            <p:extLst>
              <p:ext uri="{D42A27DB-BD31-4B8C-83A1-F6EECF244321}">
                <p14:modId xmlns:p14="http://schemas.microsoft.com/office/powerpoint/2010/main" val="1165474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5" name="think-cell Slide" r:id="rId6" imgW="360" imgH="360" progId="TCLayout.ActiveDocument.1">
                  <p:embed/>
                </p:oleObj>
              </mc:Choice>
              <mc:Fallback>
                <p:oleObj name="think-cell Slide" r:id="rId6" imgW="360" imgH="360" progId="TCLayout.ActiveDocument.1">
                  <p:embed/>
                  <p:pic>
                    <p:nvPicPr>
                      <p:cNvPr id="5" name="Objekt 4" hidden="1">
                        <a:extLst>
                          <a:ext uri="{FF2B5EF4-FFF2-40B4-BE49-F238E27FC236}">
                            <a16:creationId xmlns:a16="http://schemas.microsoft.com/office/drawing/2014/main" id="{DF048062-BBF3-4E86-AB3A-48B2EA13A71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ktangel 5" hidden="1">
            <a:extLst>
              <a:ext uri="{FF2B5EF4-FFF2-40B4-BE49-F238E27FC236}">
                <a16:creationId xmlns:a16="http://schemas.microsoft.com/office/drawing/2014/main" id="{A98145C2-E655-4497-BBCA-73ABF1E1AF9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880" b="1" dirty="0">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5C06BDDD-FDA7-4040-8045-C17FFA7BA17D}"/>
              </a:ext>
            </a:extLst>
          </p:cNvPr>
          <p:cNvSpPr>
            <a:spLocks noGrp="1"/>
          </p:cNvSpPr>
          <p:nvPr>
            <p:ph type="title"/>
          </p:nvPr>
        </p:nvSpPr>
        <p:spPr/>
        <p:txBody>
          <a:bodyPr/>
          <a:lstStyle/>
          <a:p>
            <a:r>
              <a:rPr lang="da-DK" dirty="0"/>
              <a:t>Hvordan har vi grebet opgaven an?</a:t>
            </a:r>
          </a:p>
        </p:txBody>
      </p:sp>
      <p:sp>
        <p:nvSpPr>
          <p:cNvPr id="3" name="Pladsholder til tekst 2">
            <a:extLst>
              <a:ext uri="{FF2B5EF4-FFF2-40B4-BE49-F238E27FC236}">
                <a16:creationId xmlns:a16="http://schemas.microsoft.com/office/drawing/2014/main" id="{D5C14F24-D8F0-434E-9F3A-DB3DC307AF0D}"/>
              </a:ext>
            </a:extLst>
          </p:cNvPr>
          <p:cNvSpPr>
            <a:spLocks noGrp="1"/>
          </p:cNvSpPr>
          <p:nvPr>
            <p:ph type="body" sz="quarter" idx="13"/>
          </p:nvPr>
        </p:nvSpPr>
        <p:spPr/>
        <p:txBody>
          <a:bodyPr/>
          <a:lstStyle/>
          <a:p>
            <a:r>
              <a:rPr lang="da-DK" dirty="0"/>
              <a:t>OPSTARTEN OG PRINCIPPERNE</a:t>
            </a:r>
          </a:p>
        </p:txBody>
      </p:sp>
      <p:sp>
        <p:nvSpPr>
          <p:cNvPr id="4" name="Pladsholder til tekst 3">
            <a:extLst>
              <a:ext uri="{FF2B5EF4-FFF2-40B4-BE49-F238E27FC236}">
                <a16:creationId xmlns:a16="http://schemas.microsoft.com/office/drawing/2014/main" id="{536EAA64-9220-47FA-BB26-9DA727C51FDD}"/>
              </a:ext>
            </a:extLst>
          </p:cNvPr>
          <p:cNvSpPr>
            <a:spLocks noGrp="1"/>
          </p:cNvSpPr>
          <p:nvPr>
            <p:ph type="body" sz="quarter" idx="14"/>
          </p:nvPr>
        </p:nvSpPr>
        <p:spPr/>
        <p:txBody>
          <a:bodyPr>
            <a:noAutofit/>
          </a:bodyPr>
          <a:lstStyle/>
          <a:p>
            <a:endParaRPr lang="da-DK" sz="1600" dirty="0"/>
          </a:p>
          <a:p>
            <a:pPr>
              <a:lnSpc>
                <a:spcPct val="70000"/>
              </a:lnSpc>
            </a:pPr>
            <a:r>
              <a:rPr lang="da-DK" sz="1700" b="1" dirty="0">
                <a:solidFill>
                  <a:srgbClr val="2F95BF"/>
                </a:solidFill>
              </a:rPr>
              <a:t>OPSTARTEN:</a:t>
            </a:r>
          </a:p>
          <a:p>
            <a:pPr marL="285750" indent="-285750">
              <a:buFontTx/>
              <a:buChar char="-"/>
            </a:pPr>
            <a:r>
              <a:rPr lang="da-DK" sz="1600" dirty="0"/>
              <a:t>Stor opgave / mindre opgave ?</a:t>
            </a:r>
          </a:p>
          <a:p>
            <a:pPr marL="285750" indent="-285750">
              <a:buFontTx/>
              <a:buChar char="-"/>
            </a:pPr>
            <a:r>
              <a:rPr lang="da-DK" sz="1600" dirty="0"/>
              <a:t>Vi manglede viden i projektgruppen - Aula arbejdsgruppen </a:t>
            </a:r>
          </a:p>
          <a:p>
            <a:pPr marL="285750" indent="-285750">
              <a:buFontTx/>
              <a:buChar char="-"/>
            </a:pPr>
            <a:r>
              <a:rPr lang="da-DK" sz="1600" dirty="0"/>
              <a:t>Teste metoden i piloten</a:t>
            </a:r>
          </a:p>
          <a:p>
            <a:endParaRPr lang="da-DK" sz="1600" dirty="0"/>
          </a:p>
          <a:p>
            <a:pPr>
              <a:lnSpc>
                <a:spcPct val="70000"/>
              </a:lnSpc>
            </a:pPr>
            <a:r>
              <a:rPr lang="da-DK" sz="1700" b="1" dirty="0">
                <a:solidFill>
                  <a:srgbClr val="2F95BF"/>
                </a:solidFill>
              </a:rPr>
              <a:t>TILGANGSVINKLEN:</a:t>
            </a:r>
          </a:p>
          <a:p>
            <a:pPr marL="342900" indent="-342900">
              <a:buFontTx/>
              <a:buChar char="-"/>
            </a:pPr>
            <a:r>
              <a:rPr lang="da-DK" sz="1600" dirty="0"/>
              <a:t>Opfinde den dybe tallerken inden skolerne skal i gang</a:t>
            </a:r>
          </a:p>
          <a:p>
            <a:pPr marL="342900" indent="-342900">
              <a:buFontTx/>
              <a:buChar char="-"/>
            </a:pPr>
            <a:r>
              <a:rPr lang="da-DK" sz="1600" dirty="0"/>
              <a:t>Sikre at lovgivning bliver overholdt</a:t>
            </a:r>
          </a:p>
          <a:p>
            <a:pPr marL="342900" indent="-342900">
              <a:buFontTx/>
              <a:buChar char="-"/>
            </a:pPr>
            <a:r>
              <a:rPr lang="da-DK" sz="1600" dirty="0"/>
              <a:t>Sikre at alle kommer i mål til deadline</a:t>
            </a:r>
          </a:p>
          <a:p>
            <a:pPr marL="342900" indent="-342900">
              <a:buFontTx/>
              <a:buChar char="-"/>
            </a:pPr>
            <a:r>
              <a:rPr lang="da-DK" sz="1600" dirty="0"/>
              <a:t>Sikre at Aula er lækkert fra start</a:t>
            </a:r>
          </a:p>
          <a:p>
            <a:pPr marL="342900" indent="-342900">
              <a:buFontTx/>
              <a:buChar char="-"/>
            </a:pPr>
            <a:r>
              <a:rPr lang="da-DK" sz="1600" dirty="0"/>
              <a:t>Sikre at vi i projektet ikke drukner i 1:1 hjælp</a:t>
            </a:r>
          </a:p>
          <a:p>
            <a:pPr marL="342900" indent="-342900">
              <a:buFontTx/>
              <a:buChar char="-"/>
            </a:pPr>
            <a:endParaRPr lang="da-DK" sz="1600" dirty="0"/>
          </a:p>
        </p:txBody>
      </p:sp>
    </p:spTree>
    <p:extLst>
      <p:ext uri="{BB962C8B-B14F-4D97-AF65-F5344CB8AC3E}">
        <p14:creationId xmlns:p14="http://schemas.microsoft.com/office/powerpoint/2010/main" val="548994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EDDF9767-8B84-42FF-9FBD-F5B1DDC5DBF6}"/>
              </a:ext>
            </a:extLst>
          </p:cNvPr>
          <p:cNvGraphicFramePr>
            <a:graphicFrameLocks noChangeAspect="1"/>
          </p:cNvGraphicFramePr>
          <p:nvPr>
            <p:custDataLst>
              <p:tags r:id="rId3"/>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13317" name="think-cell Slide" r:id="rId6" imgW="240" imgH="240" progId="TCLayout.ActiveDocument.1">
                  <p:embed/>
                </p:oleObj>
              </mc:Choice>
              <mc:Fallback>
                <p:oleObj name="think-cell Slide" r:id="rId6" imgW="240" imgH="240" progId="TCLayout.ActiveDocument.1">
                  <p:embed/>
                  <p:pic>
                    <p:nvPicPr>
                      <p:cNvPr id="3" name="Objekt 2" hidden="1">
                        <a:extLst>
                          <a:ext uri="{FF2B5EF4-FFF2-40B4-BE49-F238E27FC236}">
                            <a16:creationId xmlns:a16="http://schemas.microsoft.com/office/drawing/2014/main" id="{EDDF9767-8B84-42FF-9FBD-F5B1DDC5DBF6}"/>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561C4C2B-B988-4BD6-94B2-E325C314AD7A}"/>
              </a:ext>
            </a:extLst>
          </p:cNvPr>
          <p:cNvSpPr/>
          <p:nvPr>
            <p:custDataLst>
              <p:tags r:id="rId4"/>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5" name="Titel 4">
            <a:extLst>
              <a:ext uri="{FF2B5EF4-FFF2-40B4-BE49-F238E27FC236}">
                <a16:creationId xmlns:a16="http://schemas.microsoft.com/office/drawing/2014/main" id="{B81F188E-AE4D-48F4-8361-4F2759B24BAC}"/>
              </a:ext>
            </a:extLst>
          </p:cNvPr>
          <p:cNvSpPr>
            <a:spLocks noGrp="1"/>
          </p:cNvSpPr>
          <p:nvPr>
            <p:ph type="title"/>
          </p:nvPr>
        </p:nvSpPr>
        <p:spPr/>
        <p:txBody>
          <a:bodyPr/>
          <a:lstStyle/>
          <a:p>
            <a:r>
              <a:rPr lang="da-DK" dirty="0"/>
              <a:t>Overvejelser ift. grupper</a:t>
            </a:r>
          </a:p>
        </p:txBody>
      </p:sp>
      <p:sp>
        <p:nvSpPr>
          <p:cNvPr id="6" name="Pladsholder til tekst 5">
            <a:extLst>
              <a:ext uri="{FF2B5EF4-FFF2-40B4-BE49-F238E27FC236}">
                <a16:creationId xmlns:a16="http://schemas.microsoft.com/office/drawing/2014/main" id="{4FF03B38-4B0F-4401-8226-DD6C8C384924}"/>
              </a:ext>
            </a:extLst>
          </p:cNvPr>
          <p:cNvSpPr>
            <a:spLocks noGrp="1"/>
          </p:cNvSpPr>
          <p:nvPr>
            <p:ph type="body" sz="quarter" idx="13"/>
          </p:nvPr>
        </p:nvSpPr>
        <p:spPr/>
        <p:txBody>
          <a:bodyPr/>
          <a:lstStyle/>
          <a:p>
            <a:r>
              <a:rPr lang="da-DK" dirty="0"/>
              <a:t>OPSÆTNING AF AULA</a:t>
            </a:r>
          </a:p>
        </p:txBody>
      </p:sp>
      <p:sp>
        <p:nvSpPr>
          <p:cNvPr id="7" name="Pladsholder til tekst 6">
            <a:extLst>
              <a:ext uri="{FF2B5EF4-FFF2-40B4-BE49-F238E27FC236}">
                <a16:creationId xmlns:a16="http://schemas.microsoft.com/office/drawing/2014/main" id="{8AEA0E36-7E4A-4827-AFC1-815CCBC851C6}"/>
              </a:ext>
            </a:extLst>
          </p:cNvPr>
          <p:cNvSpPr>
            <a:spLocks noGrp="1"/>
          </p:cNvSpPr>
          <p:nvPr>
            <p:ph type="body" sz="quarter" idx="14"/>
          </p:nvPr>
        </p:nvSpPr>
        <p:spPr/>
        <p:txBody>
          <a:bodyPr numCol="1">
            <a:noAutofit/>
          </a:bodyPr>
          <a:lstStyle/>
          <a:p>
            <a:pPr fontAlgn="base"/>
            <a:r>
              <a:rPr lang="da-DK" sz="1476" b="1" dirty="0"/>
              <a:t>Hvilke grupper i Aula? </a:t>
            </a:r>
          </a:p>
          <a:p>
            <a:pPr marL="939546" lvl="1" indent="-308610" fontAlgn="base"/>
            <a:r>
              <a:rPr lang="da-DK" sz="1476" dirty="0"/>
              <a:t>Se oversigt</a:t>
            </a:r>
          </a:p>
          <a:p>
            <a:pPr marL="630936" lvl="1" indent="0" fontAlgn="base">
              <a:buNone/>
            </a:pPr>
            <a:endParaRPr lang="da-DK" sz="1476" dirty="0"/>
          </a:p>
          <a:p>
            <a:pPr fontAlgn="base"/>
            <a:r>
              <a:rPr lang="da-DK" sz="1476" b="1" dirty="0"/>
              <a:t>Hvordan skal jeres Aula gruppetræ se ud?</a:t>
            </a:r>
          </a:p>
          <a:p>
            <a:pPr marL="939546" lvl="1" indent="-308610" fontAlgn="base"/>
            <a:r>
              <a:rPr lang="da-DK" sz="1476" dirty="0"/>
              <a:t>Se oversigt</a:t>
            </a:r>
          </a:p>
          <a:p>
            <a:pPr marL="939546" lvl="1" indent="-308610" fontAlgn="base"/>
            <a:endParaRPr lang="da-DK" sz="1476" dirty="0"/>
          </a:p>
          <a:p>
            <a:pPr fontAlgn="base"/>
            <a:r>
              <a:rPr lang="da-DK" sz="1476" b="1" dirty="0"/>
              <a:t>Hvornår oprettes grupper med egen side som samarbejdsrum? </a:t>
            </a:r>
          </a:p>
          <a:p>
            <a:pPr marL="744094" lvl="2" indent="-308610" fontAlgn="base"/>
            <a:r>
              <a:rPr lang="da-DK" sz="1476" dirty="0"/>
              <a:t>Overvej om der kun er behov for at sende post og invitere til begivenheder eller behov for flere funktioner og et længerevarende samarbejde?</a:t>
            </a:r>
          </a:p>
          <a:p>
            <a:pPr marL="744094" lvl="2" indent="-308610" fontAlgn="base"/>
            <a:endParaRPr lang="da-DK" sz="1476" dirty="0"/>
          </a:p>
          <a:p>
            <a:pPr fontAlgn="base"/>
            <a:r>
              <a:rPr lang="da-DK" sz="1476" b="1" dirty="0"/>
              <a:t>Hvilke moduler skal slås til i en gruppe med gruppeside?</a:t>
            </a:r>
          </a:p>
          <a:p>
            <a:pPr marL="308610" indent="-308610" fontAlgn="base">
              <a:buFont typeface="Arial" panose="020B0604020202020204" pitchFamily="34" charset="0"/>
              <a:buChar char="•"/>
            </a:pPr>
            <a:r>
              <a:rPr lang="da-DK" sz="1476" dirty="0"/>
              <a:t>	Overvej behovet for hvert enkelt modul</a:t>
            </a:r>
          </a:p>
        </p:txBody>
      </p:sp>
    </p:spTree>
    <p:custDataLst>
      <p:tags r:id="rId2"/>
    </p:custDataLst>
    <p:extLst>
      <p:ext uri="{BB962C8B-B14F-4D97-AF65-F5344CB8AC3E}">
        <p14:creationId xmlns:p14="http://schemas.microsoft.com/office/powerpoint/2010/main" val="2745436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C55F70A6-7A08-4AB1-B613-7F5B9975E3FC}"/>
              </a:ext>
            </a:extLst>
          </p:cNvPr>
          <p:cNvGraphicFramePr>
            <a:graphicFrameLocks noChangeAspect="1"/>
          </p:cNvGraphicFramePr>
          <p:nvPr>
            <p:custDataLst>
              <p:tags r:id="rId3"/>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14341" name="think-cell Slide" r:id="rId6" imgW="360" imgH="360" progId="TCLayout.ActiveDocument.1">
                  <p:embed/>
                </p:oleObj>
              </mc:Choice>
              <mc:Fallback>
                <p:oleObj name="think-cell Slide" r:id="rId6" imgW="360" imgH="360" progId="TCLayout.ActiveDocument.1">
                  <p:embed/>
                  <p:pic>
                    <p:nvPicPr>
                      <p:cNvPr id="3" name="Objekt 2" hidden="1">
                        <a:extLst>
                          <a:ext uri="{FF2B5EF4-FFF2-40B4-BE49-F238E27FC236}">
                            <a16:creationId xmlns:a16="http://schemas.microsoft.com/office/drawing/2014/main" id="{C55F70A6-7A08-4AB1-B613-7F5B9975E3FC}"/>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65760E1C-051E-4483-84EA-4972C3F0A1B5}"/>
              </a:ext>
            </a:extLst>
          </p:cNvPr>
          <p:cNvSpPr/>
          <p:nvPr>
            <p:custDataLst>
              <p:tags r:id="rId4"/>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5" name="Titel 4">
            <a:extLst>
              <a:ext uri="{FF2B5EF4-FFF2-40B4-BE49-F238E27FC236}">
                <a16:creationId xmlns:a16="http://schemas.microsoft.com/office/drawing/2014/main" id="{B81F188E-AE4D-48F4-8361-4F2759B24BAC}"/>
              </a:ext>
            </a:extLst>
          </p:cNvPr>
          <p:cNvSpPr>
            <a:spLocks noGrp="1"/>
          </p:cNvSpPr>
          <p:nvPr>
            <p:ph type="title"/>
          </p:nvPr>
        </p:nvSpPr>
        <p:spPr/>
        <p:txBody>
          <a:bodyPr/>
          <a:lstStyle/>
          <a:p>
            <a:r>
              <a:rPr lang="da-DK" dirty="0"/>
              <a:t>Overvejelser ift. grupper</a:t>
            </a:r>
          </a:p>
        </p:txBody>
      </p:sp>
      <p:sp>
        <p:nvSpPr>
          <p:cNvPr id="6" name="Pladsholder til tekst 5">
            <a:extLst>
              <a:ext uri="{FF2B5EF4-FFF2-40B4-BE49-F238E27FC236}">
                <a16:creationId xmlns:a16="http://schemas.microsoft.com/office/drawing/2014/main" id="{4FF03B38-4B0F-4401-8226-DD6C8C384924}"/>
              </a:ext>
            </a:extLst>
          </p:cNvPr>
          <p:cNvSpPr>
            <a:spLocks noGrp="1"/>
          </p:cNvSpPr>
          <p:nvPr>
            <p:ph type="body" sz="quarter" idx="13"/>
          </p:nvPr>
        </p:nvSpPr>
        <p:spPr/>
        <p:txBody>
          <a:bodyPr/>
          <a:lstStyle/>
          <a:p>
            <a:r>
              <a:rPr lang="da-DK" dirty="0"/>
              <a:t>OPSÆTNING AF AULA</a:t>
            </a:r>
          </a:p>
        </p:txBody>
      </p:sp>
      <p:sp>
        <p:nvSpPr>
          <p:cNvPr id="7" name="Pladsholder til tekst 6">
            <a:extLst>
              <a:ext uri="{FF2B5EF4-FFF2-40B4-BE49-F238E27FC236}">
                <a16:creationId xmlns:a16="http://schemas.microsoft.com/office/drawing/2014/main" id="{8AEA0E36-7E4A-4827-AFC1-815CCBC851C6}"/>
              </a:ext>
            </a:extLst>
          </p:cNvPr>
          <p:cNvSpPr>
            <a:spLocks noGrp="1"/>
          </p:cNvSpPr>
          <p:nvPr>
            <p:ph type="body" sz="quarter" idx="14"/>
          </p:nvPr>
        </p:nvSpPr>
        <p:spPr/>
        <p:txBody>
          <a:bodyPr numCol="2">
            <a:normAutofit fontScale="92500" lnSpcReduction="10000"/>
          </a:bodyPr>
          <a:lstStyle/>
          <a:p>
            <a:pPr fontAlgn="base"/>
            <a:r>
              <a:rPr lang="da-DK" sz="1476" b="1"/>
              <a:t>Hvornår skal grupper være lukkede, åbne eller grupper med ansøgning?</a:t>
            </a:r>
          </a:p>
          <a:p>
            <a:pPr fontAlgn="base"/>
            <a:endParaRPr lang="da-DK" sz="1476" b="1"/>
          </a:p>
          <a:p>
            <a:pPr marL="630936" lvl="1" indent="0" fontAlgn="base">
              <a:buNone/>
            </a:pPr>
            <a:r>
              <a:rPr lang="da-DK" sz="1476" b="1"/>
              <a:t>Åbne</a:t>
            </a:r>
            <a:r>
              <a:rPr lang="da-DK" sz="1476"/>
              <a:t>: </a:t>
            </a:r>
          </a:p>
          <a:p>
            <a:pPr marL="888112" lvl="1" indent="-257176" fontAlgn="base"/>
            <a:r>
              <a:rPr lang="da-DK" sz="1476"/>
              <a:t>Nice to </a:t>
            </a:r>
            <a:r>
              <a:rPr lang="da-DK" sz="1476" err="1"/>
              <a:t>know</a:t>
            </a:r>
            <a:endParaRPr lang="da-DK" sz="1476"/>
          </a:p>
          <a:p>
            <a:pPr marL="888112" lvl="1" indent="-257176" fontAlgn="base"/>
            <a:r>
              <a:rPr lang="da-DK" sz="1476"/>
              <a:t>Kræver stillingtagen til, om man vil melde folk ind og så lade dem selv forlade gruppen eller om man vil reklamere for dem</a:t>
            </a:r>
          </a:p>
          <a:p>
            <a:pPr marL="630936" lvl="1" indent="0" fontAlgn="base">
              <a:buNone/>
            </a:pPr>
            <a:endParaRPr lang="da-DK" sz="1476"/>
          </a:p>
          <a:p>
            <a:pPr marL="630936" lvl="1" indent="0" fontAlgn="base">
              <a:buNone/>
            </a:pPr>
            <a:r>
              <a:rPr lang="da-DK" sz="1476" b="1"/>
              <a:t>Med ansøgning</a:t>
            </a:r>
            <a:r>
              <a:rPr lang="da-DK" sz="1476"/>
              <a:t>:</a:t>
            </a:r>
          </a:p>
          <a:p>
            <a:pPr marL="888112" lvl="1" indent="-257176" fontAlgn="base"/>
            <a:r>
              <a:rPr lang="da-DK" sz="1476"/>
              <a:t>Når der er løbende udskiftning af medlemmer</a:t>
            </a:r>
          </a:p>
          <a:p>
            <a:pPr marL="888112" lvl="1" indent="-257176" fontAlgn="base"/>
            <a:r>
              <a:rPr lang="da-DK" sz="1476"/>
              <a:t>Når man gerne vil styre, hvem der må være medlem</a:t>
            </a:r>
          </a:p>
          <a:p>
            <a:pPr marL="888112" lvl="1" indent="-257176" fontAlgn="base"/>
            <a:endParaRPr lang="da-DK" sz="1476" b="1"/>
          </a:p>
          <a:p>
            <a:pPr marL="888112" lvl="1" indent="-257176" fontAlgn="base"/>
            <a:endParaRPr lang="da-DK" sz="1476" b="1"/>
          </a:p>
          <a:p>
            <a:pPr marL="630936" lvl="1" indent="0" fontAlgn="base">
              <a:buNone/>
            </a:pPr>
            <a:endParaRPr lang="da-DK" sz="1476" b="1"/>
          </a:p>
          <a:p>
            <a:pPr marL="888112" lvl="1" indent="-257176" fontAlgn="base"/>
            <a:endParaRPr lang="da-DK" sz="1476" b="1"/>
          </a:p>
          <a:p>
            <a:pPr marL="630936" lvl="1" indent="0" fontAlgn="base">
              <a:buNone/>
            </a:pPr>
            <a:r>
              <a:rPr lang="da-DK" sz="1476" b="1"/>
              <a:t>Lukkede</a:t>
            </a:r>
            <a:r>
              <a:rPr lang="da-DK" sz="1476"/>
              <a:t>: </a:t>
            </a:r>
          </a:p>
          <a:p>
            <a:pPr marL="888112" lvl="1" indent="-257176" fontAlgn="base"/>
            <a:r>
              <a:rPr lang="da-DK" sz="1476"/>
              <a:t>Når det skal sikres, at der ikke kommer ”uvedkommende ind” eller at medlemmer forlader gruppen – da det kræver administratorrolle for at ændre gruppens medlemmer</a:t>
            </a:r>
          </a:p>
          <a:p>
            <a:pPr marL="888112" lvl="1" indent="-257176" fontAlgn="base"/>
            <a:endParaRPr lang="da-DK" sz="1476"/>
          </a:p>
          <a:p>
            <a:pPr marL="888112" lvl="1" indent="-257176" fontAlgn="base"/>
            <a:r>
              <a:rPr lang="da-DK" sz="1476"/>
              <a:t>Når der kan trækkes udelukkende fra UNI - grupper og ikke er behov for at lukke brugere fra andre end disse ind.</a:t>
            </a:r>
          </a:p>
        </p:txBody>
      </p:sp>
    </p:spTree>
    <p:custDataLst>
      <p:tags r:id="rId2"/>
    </p:custDataLst>
    <p:extLst>
      <p:ext uri="{BB962C8B-B14F-4D97-AF65-F5344CB8AC3E}">
        <p14:creationId xmlns:p14="http://schemas.microsoft.com/office/powerpoint/2010/main" val="4003012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7B09A673-776F-44AD-BEC1-43EE26EB07B9}"/>
              </a:ext>
            </a:extLst>
          </p:cNvPr>
          <p:cNvGraphicFramePr>
            <a:graphicFrameLocks noChangeAspect="1"/>
          </p:cNvGraphicFramePr>
          <p:nvPr>
            <p:custDataLst>
              <p:tags r:id="rId3"/>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15365" name="think-cell Slide" r:id="rId6" imgW="360" imgH="360" progId="TCLayout.ActiveDocument.1">
                  <p:embed/>
                </p:oleObj>
              </mc:Choice>
              <mc:Fallback>
                <p:oleObj name="think-cell Slide" r:id="rId6" imgW="360" imgH="360" progId="TCLayout.ActiveDocument.1">
                  <p:embed/>
                  <p:pic>
                    <p:nvPicPr>
                      <p:cNvPr id="3" name="Objekt 2" hidden="1">
                        <a:extLst>
                          <a:ext uri="{FF2B5EF4-FFF2-40B4-BE49-F238E27FC236}">
                            <a16:creationId xmlns:a16="http://schemas.microsoft.com/office/drawing/2014/main" id="{7B09A673-776F-44AD-BEC1-43EE26EB07B9}"/>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AA23FC39-1396-420A-87B6-1B05B42B10E3}"/>
              </a:ext>
            </a:extLst>
          </p:cNvPr>
          <p:cNvSpPr/>
          <p:nvPr>
            <p:custDataLst>
              <p:tags r:id="rId4"/>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5" name="Titel 4">
            <a:extLst>
              <a:ext uri="{FF2B5EF4-FFF2-40B4-BE49-F238E27FC236}">
                <a16:creationId xmlns:a16="http://schemas.microsoft.com/office/drawing/2014/main" id="{B81F188E-AE4D-48F4-8361-4F2759B24BAC}"/>
              </a:ext>
            </a:extLst>
          </p:cNvPr>
          <p:cNvSpPr>
            <a:spLocks noGrp="1"/>
          </p:cNvSpPr>
          <p:nvPr>
            <p:ph type="title"/>
          </p:nvPr>
        </p:nvSpPr>
        <p:spPr/>
        <p:txBody>
          <a:bodyPr/>
          <a:lstStyle/>
          <a:p>
            <a:r>
              <a:rPr lang="da-DK" dirty="0"/>
              <a:t>Overvejelser ift. grupper</a:t>
            </a:r>
          </a:p>
        </p:txBody>
      </p:sp>
      <p:sp>
        <p:nvSpPr>
          <p:cNvPr id="6" name="Pladsholder til tekst 5">
            <a:extLst>
              <a:ext uri="{FF2B5EF4-FFF2-40B4-BE49-F238E27FC236}">
                <a16:creationId xmlns:a16="http://schemas.microsoft.com/office/drawing/2014/main" id="{4FF03B38-4B0F-4401-8226-DD6C8C384924}"/>
              </a:ext>
            </a:extLst>
          </p:cNvPr>
          <p:cNvSpPr>
            <a:spLocks noGrp="1"/>
          </p:cNvSpPr>
          <p:nvPr>
            <p:ph type="body" sz="quarter" idx="13"/>
          </p:nvPr>
        </p:nvSpPr>
        <p:spPr/>
        <p:txBody>
          <a:bodyPr/>
          <a:lstStyle/>
          <a:p>
            <a:r>
              <a:rPr lang="da-DK" dirty="0"/>
              <a:t>OPSÆTNING AF AULA</a:t>
            </a:r>
          </a:p>
        </p:txBody>
      </p:sp>
      <p:sp>
        <p:nvSpPr>
          <p:cNvPr id="7" name="Pladsholder til tekst 6">
            <a:extLst>
              <a:ext uri="{FF2B5EF4-FFF2-40B4-BE49-F238E27FC236}">
                <a16:creationId xmlns:a16="http://schemas.microsoft.com/office/drawing/2014/main" id="{8AEA0E36-7E4A-4827-AFC1-815CCBC851C6}"/>
              </a:ext>
            </a:extLst>
          </p:cNvPr>
          <p:cNvSpPr>
            <a:spLocks noGrp="1"/>
          </p:cNvSpPr>
          <p:nvPr>
            <p:ph type="body" sz="quarter" idx="14"/>
          </p:nvPr>
        </p:nvSpPr>
        <p:spPr>
          <a:xfrm>
            <a:off x="1348740" y="1994537"/>
            <a:ext cx="6423660" cy="2913521"/>
          </a:xfrm>
        </p:spPr>
        <p:txBody>
          <a:bodyPr numCol="2">
            <a:normAutofit/>
          </a:bodyPr>
          <a:lstStyle/>
          <a:p>
            <a:pPr fontAlgn="base"/>
            <a:r>
              <a:rPr lang="da-DK" sz="1440" b="1" dirty="0"/>
              <a:t>Hvordan sikrer I en god gruppestruktur? </a:t>
            </a:r>
          </a:p>
          <a:p>
            <a:pPr marL="696088" indent="-308610" fontAlgn="base">
              <a:buFont typeface="Arial" panose="020B0604020202020204" pitchFamily="34" charset="0"/>
              <a:buChar char="•"/>
            </a:pPr>
            <a:r>
              <a:rPr lang="da-DK" sz="1440" dirty="0"/>
              <a:t>Sørg for at udnytte UNI-lister, og basere på andre Aula-grupper (man selv har oprettet) for at sikre så lidt vedligehold som muligt,</a:t>
            </a:r>
          </a:p>
          <a:p>
            <a:pPr marL="696088" indent="-308610" fontAlgn="base">
              <a:buFont typeface="Arial" panose="020B0604020202020204" pitchFamily="34" charset="0"/>
              <a:buChar char="•"/>
            </a:pPr>
            <a:r>
              <a:rPr lang="da-DK" sz="1440" dirty="0"/>
              <a:t>Grupperinger kan danne udgangspunkt for styring af rettigheder og dashboard-visninger, så det ikke skal tildeles på enkeltpersons-niveau</a:t>
            </a:r>
          </a:p>
          <a:p>
            <a:pPr fontAlgn="base"/>
            <a:endParaRPr lang="da-DK" sz="1440" b="1" dirty="0"/>
          </a:p>
          <a:p>
            <a:pPr fontAlgn="base"/>
            <a:r>
              <a:rPr lang="da-DK" sz="1440" b="1" dirty="0"/>
              <a:t>Hvilke tværgående grupper</a:t>
            </a:r>
          </a:p>
          <a:p>
            <a:pPr marL="257176" indent="-257176" fontAlgn="base">
              <a:buFont typeface="Arial" panose="020B0604020202020204" pitchFamily="34" charset="0"/>
              <a:buChar char="•"/>
            </a:pPr>
            <a:r>
              <a:rPr lang="da-DK" sz="1440" dirty="0"/>
              <a:t>Ved længerevarende samarbejde med andre Aula-brugere uden for egen institution. </a:t>
            </a:r>
          </a:p>
          <a:p>
            <a:pPr marL="257176" indent="-257176" fontAlgn="base">
              <a:buFont typeface="Arial" panose="020B0604020202020204" pitchFamily="34" charset="0"/>
              <a:buChar char="•"/>
            </a:pPr>
            <a:r>
              <a:rPr lang="da-DK" sz="1440" dirty="0"/>
              <a:t>Der oprettes 2 styks med kommunal information (Kommunale tilbud - forældrerettet og kommunale tilbud - medarbejderrettet).</a:t>
            </a:r>
          </a:p>
        </p:txBody>
      </p:sp>
    </p:spTree>
    <p:custDataLst>
      <p:tags r:id="rId2"/>
    </p:custDataLst>
    <p:extLst>
      <p:ext uri="{BB962C8B-B14F-4D97-AF65-F5344CB8AC3E}">
        <p14:creationId xmlns:p14="http://schemas.microsoft.com/office/powerpoint/2010/main" val="832029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70374FF-0B33-44E4-8FA9-E5E270832981}"/>
              </a:ext>
            </a:extLst>
          </p:cNvPr>
          <p:cNvSpPr>
            <a:spLocks noGrp="1"/>
          </p:cNvSpPr>
          <p:nvPr>
            <p:ph type="title"/>
          </p:nvPr>
        </p:nvSpPr>
        <p:spPr/>
        <p:txBody>
          <a:bodyPr/>
          <a:lstStyle/>
          <a:p>
            <a:r>
              <a:rPr lang="da-DK"/>
              <a:t>Hvad skal der oprettes fællespostkasse til?</a:t>
            </a:r>
          </a:p>
        </p:txBody>
      </p:sp>
      <p:sp>
        <p:nvSpPr>
          <p:cNvPr id="7" name="Pladsholder til tekst 6">
            <a:extLst>
              <a:ext uri="{FF2B5EF4-FFF2-40B4-BE49-F238E27FC236}">
                <a16:creationId xmlns:a16="http://schemas.microsoft.com/office/drawing/2014/main" id="{8AB71436-0F8E-4778-9EE0-EFE989E255F6}"/>
              </a:ext>
            </a:extLst>
          </p:cNvPr>
          <p:cNvSpPr>
            <a:spLocks noGrp="1"/>
          </p:cNvSpPr>
          <p:nvPr>
            <p:ph type="body" sz="quarter" idx="13"/>
          </p:nvPr>
        </p:nvSpPr>
        <p:spPr/>
        <p:txBody>
          <a:bodyPr/>
          <a:lstStyle/>
          <a:p>
            <a:r>
              <a:rPr lang="da-DK" dirty="0"/>
              <a:t>OPSÆTNING AF AULA</a:t>
            </a:r>
          </a:p>
        </p:txBody>
      </p:sp>
      <p:sp>
        <p:nvSpPr>
          <p:cNvPr id="8" name="Pladsholder til tekst 7">
            <a:extLst>
              <a:ext uri="{FF2B5EF4-FFF2-40B4-BE49-F238E27FC236}">
                <a16:creationId xmlns:a16="http://schemas.microsoft.com/office/drawing/2014/main" id="{C9E6889B-94B0-4FF4-9514-5B16EBCF540C}"/>
              </a:ext>
            </a:extLst>
          </p:cNvPr>
          <p:cNvSpPr>
            <a:spLocks noGrp="1"/>
          </p:cNvSpPr>
          <p:nvPr>
            <p:ph type="body" sz="quarter" idx="14"/>
          </p:nvPr>
        </p:nvSpPr>
        <p:spPr/>
        <p:txBody>
          <a:bodyPr>
            <a:normAutofit fontScale="92500" lnSpcReduction="20000"/>
          </a:bodyPr>
          <a:lstStyle/>
          <a:p>
            <a:r>
              <a:rPr lang="da-DK" b="1" dirty="0"/>
              <a:t>Retningslinje: </a:t>
            </a:r>
          </a:p>
          <a:p>
            <a:r>
              <a:rPr lang="da-DK" dirty="0"/>
              <a:t>Skolebestyrelsen skal have en fællespostkasse inkl. mailadresse</a:t>
            </a:r>
          </a:p>
          <a:p>
            <a:r>
              <a:rPr lang="da-DK" dirty="0"/>
              <a:t>Syntaks for mailadressen er </a:t>
            </a:r>
            <a:r>
              <a:rPr lang="da-DK" dirty="0">
                <a:hlinkClick r:id="rId3"/>
              </a:rPr>
              <a:t>skolebestyrelsen</a:t>
            </a:r>
            <a:r>
              <a:rPr lang="da-DK" dirty="0">
                <a:solidFill>
                  <a:schemeClr val="accent2"/>
                </a:solidFill>
                <a:hlinkClick r:id="rId3"/>
              </a:rPr>
              <a:t>skolenavn</a:t>
            </a:r>
            <a:r>
              <a:rPr lang="da-DK" dirty="0">
                <a:hlinkClick r:id="rId3"/>
              </a:rPr>
              <a:t>@aula.dk</a:t>
            </a:r>
            <a:endParaRPr lang="da-DK" dirty="0"/>
          </a:p>
          <a:p>
            <a:r>
              <a:rPr lang="da-DK" dirty="0"/>
              <a:t>Syntaks for fællespostkassens navn er Skolebestyrelsen </a:t>
            </a:r>
            <a:r>
              <a:rPr lang="da-DK" dirty="0" err="1">
                <a:solidFill>
                  <a:srgbClr val="17638E"/>
                </a:solidFill>
              </a:rPr>
              <a:t>skolenavn</a:t>
            </a:r>
            <a:endParaRPr lang="da-DK" dirty="0">
              <a:solidFill>
                <a:srgbClr val="17638E"/>
              </a:solidFill>
            </a:endParaRPr>
          </a:p>
          <a:p>
            <a:endParaRPr lang="da-DK" dirty="0"/>
          </a:p>
          <a:p>
            <a:r>
              <a:rPr lang="da-DK" b="1" dirty="0"/>
              <a:t>Lokal drøftelse:</a:t>
            </a:r>
          </a:p>
          <a:p>
            <a:r>
              <a:rPr lang="da-DK" dirty="0"/>
              <a:t>Er der behov for andre fællespostkasser i fx:</a:t>
            </a:r>
          </a:p>
          <a:p>
            <a:pPr lvl="1"/>
            <a:r>
              <a:rPr lang="da-DK" dirty="0"/>
              <a:t>Klasseteam?</a:t>
            </a:r>
          </a:p>
          <a:p>
            <a:pPr lvl="1"/>
            <a:r>
              <a:rPr lang="da-DK" dirty="0"/>
              <a:t>Elevråd?</a:t>
            </a:r>
          </a:p>
          <a:p>
            <a:pPr lvl="1"/>
            <a:r>
              <a:rPr lang="da-DK" dirty="0"/>
              <a:t>Kontoret?</a:t>
            </a:r>
          </a:p>
          <a:p>
            <a:pPr lvl="1"/>
            <a:r>
              <a:rPr lang="da-DK" dirty="0"/>
              <a:t>Ledelsen?</a:t>
            </a:r>
          </a:p>
        </p:txBody>
      </p:sp>
      <p:sp>
        <p:nvSpPr>
          <p:cNvPr id="2" name="Taleboble: oval 1">
            <a:extLst>
              <a:ext uri="{FF2B5EF4-FFF2-40B4-BE49-F238E27FC236}">
                <a16:creationId xmlns:a16="http://schemas.microsoft.com/office/drawing/2014/main" id="{4E99FCD2-C4C0-43EB-A607-182E5BE1D8A5}"/>
              </a:ext>
            </a:extLst>
          </p:cNvPr>
          <p:cNvSpPr/>
          <p:nvPr/>
        </p:nvSpPr>
        <p:spPr>
          <a:xfrm>
            <a:off x="9022081" y="1074421"/>
            <a:ext cx="2205990" cy="1428750"/>
          </a:xfrm>
          <a:prstGeom prst="wedgeEllipseCallout">
            <a:avLst>
              <a:gd name="adj1" fmla="val -84856"/>
              <a:gd name="adj2" fmla="val 44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685" dirty="0">
                <a:solidFill>
                  <a:srgbClr val="FFFFFF"/>
                </a:solidFill>
                <a:latin typeface="Calibri" panose="020F0502020204030204"/>
              </a:rPr>
              <a:t>Fælles syntaks, så de er nemme at fremsøge</a:t>
            </a:r>
          </a:p>
        </p:txBody>
      </p:sp>
    </p:spTree>
    <p:custDataLst>
      <p:tags r:id="rId1"/>
    </p:custDataLst>
    <p:extLst>
      <p:ext uri="{BB962C8B-B14F-4D97-AF65-F5344CB8AC3E}">
        <p14:creationId xmlns:p14="http://schemas.microsoft.com/office/powerpoint/2010/main" val="2213649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A6D5566-3FA2-41E5-B43A-1B005D18BE34}"/>
              </a:ext>
            </a:extLst>
          </p:cNvPr>
          <p:cNvSpPr>
            <a:spLocks noGrp="1"/>
          </p:cNvSpPr>
          <p:nvPr>
            <p:ph type="title"/>
          </p:nvPr>
        </p:nvSpPr>
        <p:spPr/>
        <p:txBody>
          <a:bodyPr>
            <a:normAutofit/>
          </a:bodyPr>
          <a:lstStyle/>
          <a:p>
            <a:r>
              <a:rPr lang="da-DK"/>
              <a:t>Afklaring: Styring af roller og rettigheder via grupper</a:t>
            </a:r>
          </a:p>
        </p:txBody>
      </p:sp>
      <p:sp>
        <p:nvSpPr>
          <p:cNvPr id="3" name="Pladsholder til tekst 2">
            <a:extLst>
              <a:ext uri="{FF2B5EF4-FFF2-40B4-BE49-F238E27FC236}">
                <a16:creationId xmlns:a16="http://schemas.microsoft.com/office/drawing/2014/main" id="{069F0713-781A-4FA3-AD3C-AF3ED83C6705}"/>
              </a:ext>
            </a:extLst>
          </p:cNvPr>
          <p:cNvSpPr>
            <a:spLocks noGrp="1"/>
          </p:cNvSpPr>
          <p:nvPr>
            <p:ph type="body" sz="quarter" idx="13"/>
          </p:nvPr>
        </p:nvSpPr>
        <p:spPr/>
        <p:txBody>
          <a:bodyPr/>
          <a:lstStyle/>
          <a:p>
            <a:r>
              <a:rPr lang="da-DK" dirty="0"/>
              <a:t>OPSÆTNING AF AULA</a:t>
            </a:r>
          </a:p>
        </p:txBody>
      </p:sp>
      <p:sp>
        <p:nvSpPr>
          <p:cNvPr id="2" name="Rektangel 1">
            <a:extLst>
              <a:ext uri="{FF2B5EF4-FFF2-40B4-BE49-F238E27FC236}">
                <a16:creationId xmlns:a16="http://schemas.microsoft.com/office/drawing/2014/main" id="{80CF2292-E03B-4F52-A13E-9F6557FA9F13}"/>
              </a:ext>
            </a:extLst>
          </p:cNvPr>
          <p:cNvSpPr/>
          <p:nvPr/>
        </p:nvSpPr>
        <p:spPr>
          <a:xfrm>
            <a:off x="1234440" y="2240282"/>
            <a:ext cx="2217420" cy="3589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55844"/>
            <a:r>
              <a:rPr lang="da-DK" sz="1260" b="1">
                <a:solidFill>
                  <a:srgbClr val="FFFFFF"/>
                </a:solidFill>
                <a:latin typeface="Calibri" panose="020F0502020204030204"/>
              </a:rPr>
              <a:t>RETTIGHEDER</a:t>
            </a:r>
          </a:p>
          <a:p>
            <a:pPr algn="ctr" defTabSz="855844"/>
            <a:endParaRPr lang="da-DK" sz="946" b="1">
              <a:solidFill>
                <a:srgbClr val="FFFFFF"/>
              </a:solidFill>
              <a:latin typeface="Calibri" panose="020F0502020204030204"/>
            </a:endParaRPr>
          </a:p>
          <a:p>
            <a:pPr defTabSz="855844"/>
            <a:r>
              <a:rPr lang="da-DK" sz="990" b="1">
                <a:solidFill>
                  <a:srgbClr val="FFFFFF"/>
                </a:solidFill>
                <a:latin typeface="Calibri" panose="020F0502020204030204"/>
              </a:rPr>
              <a:t>Institutionel administrator</a:t>
            </a:r>
          </a:p>
          <a:p>
            <a:pPr marL="257176" indent="-257176" defTabSz="855844">
              <a:buFont typeface="Arial" panose="020B0604020202020204" pitchFamily="34" charset="0"/>
              <a:buChar char="•"/>
            </a:pPr>
            <a:r>
              <a:rPr lang="da-DK" sz="990">
                <a:solidFill>
                  <a:srgbClr val="FFFFFF"/>
                </a:solidFill>
                <a:latin typeface="Calibri" panose="020F0502020204030204"/>
              </a:rPr>
              <a:t>Håndter gruppe</a:t>
            </a:r>
          </a:p>
          <a:p>
            <a:pPr marL="257176" indent="-257176" defTabSz="855844">
              <a:buFont typeface="Arial" panose="020B0604020202020204" pitchFamily="34" charset="0"/>
              <a:buChar char="•"/>
            </a:pPr>
            <a:r>
              <a:rPr lang="da-DK" sz="990">
                <a:solidFill>
                  <a:srgbClr val="FFFFFF"/>
                </a:solidFill>
                <a:latin typeface="Calibri" panose="020F0502020204030204"/>
              </a:rPr>
              <a:t>Håndter tværgående grupper</a:t>
            </a:r>
          </a:p>
          <a:p>
            <a:pPr marL="257176" indent="-257176" defTabSz="855844">
              <a:buFont typeface="Arial" panose="020B0604020202020204" pitchFamily="34" charset="0"/>
              <a:buChar char="•"/>
            </a:pPr>
            <a:r>
              <a:rPr lang="da-DK" sz="990">
                <a:solidFill>
                  <a:srgbClr val="FFFFFF"/>
                </a:solidFill>
                <a:latin typeface="Calibri" panose="020F0502020204030204"/>
              </a:rPr>
              <a:t>Håndter brugerroller</a:t>
            </a:r>
          </a:p>
          <a:p>
            <a:pPr marL="257176" indent="-257176" defTabSz="855844">
              <a:buFont typeface="Arial" panose="020B0604020202020204" pitchFamily="34" charset="0"/>
              <a:buChar char="•"/>
            </a:pPr>
            <a:r>
              <a:rPr lang="da-DK" sz="990">
                <a:solidFill>
                  <a:srgbClr val="FFFFFF"/>
                </a:solidFill>
                <a:latin typeface="Calibri" panose="020F0502020204030204"/>
              </a:rPr>
              <a:t>Håndter anmeldelser og slet indhold</a:t>
            </a:r>
          </a:p>
          <a:p>
            <a:pPr marL="257176" indent="-257176" defTabSz="855844">
              <a:buFont typeface="Arial" panose="020B0604020202020204" pitchFamily="34" charset="0"/>
              <a:buChar char="•"/>
            </a:pPr>
            <a:r>
              <a:rPr lang="da-DK" sz="990" err="1">
                <a:solidFill>
                  <a:srgbClr val="FFFFFF"/>
                </a:solidFill>
                <a:latin typeface="Calibri" panose="020F0502020204030204"/>
              </a:rPr>
              <a:t>Håbdter</a:t>
            </a:r>
            <a:r>
              <a:rPr lang="da-DK" sz="990">
                <a:solidFill>
                  <a:srgbClr val="FFFFFF"/>
                </a:solidFill>
                <a:latin typeface="Calibri" panose="020F0502020204030204"/>
              </a:rPr>
              <a:t> ressourcer på institution</a:t>
            </a:r>
          </a:p>
          <a:p>
            <a:pPr marL="257176" indent="-257176" defTabSz="855844">
              <a:buFont typeface="Arial" panose="020B0604020202020204" pitchFamily="34" charset="0"/>
              <a:buChar char="•"/>
            </a:pPr>
            <a:r>
              <a:rPr lang="da-DK" sz="990">
                <a:solidFill>
                  <a:srgbClr val="FFFFFF"/>
                </a:solidFill>
                <a:latin typeface="Calibri" panose="020F0502020204030204"/>
              </a:rPr>
              <a:t>Håndter supplerende stamdata/tilladelser</a:t>
            </a:r>
          </a:p>
          <a:p>
            <a:pPr marL="257176" indent="-257176" defTabSz="855844">
              <a:buFont typeface="Arial" panose="020B0604020202020204" pitchFamily="34" charset="0"/>
              <a:buChar char="•"/>
            </a:pPr>
            <a:r>
              <a:rPr lang="da-DK" sz="990">
                <a:solidFill>
                  <a:srgbClr val="FFFFFF"/>
                </a:solidFill>
                <a:latin typeface="Calibri" panose="020F0502020204030204"/>
              </a:rPr>
              <a:t>Håndter fysisk placering</a:t>
            </a:r>
          </a:p>
          <a:p>
            <a:pPr marL="257176" indent="-257176" defTabSz="855844">
              <a:buFont typeface="Arial" panose="020B0604020202020204" pitchFamily="34" charset="0"/>
              <a:buChar char="•"/>
            </a:pPr>
            <a:r>
              <a:rPr lang="da-DK" sz="990">
                <a:solidFill>
                  <a:srgbClr val="FFFFFF"/>
                </a:solidFill>
                <a:latin typeface="Calibri" panose="020F0502020204030204"/>
              </a:rPr>
              <a:t>Håndter Fælles filer</a:t>
            </a:r>
          </a:p>
          <a:p>
            <a:pPr marL="257176" indent="-257176" defTabSz="855844">
              <a:buFont typeface="Arial" panose="020B0604020202020204" pitchFamily="34" charset="0"/>
              <a:buChar char="•"/>
            </a:pPr>
            <a:r>
              <a:rPr lang="da-DK" sz="990">
                <a:solidFill>
                  <a:srgbClr val="FFFFFF"/>
                </a:solidFill>
                <a:latin typeface="Calibri" panose="020F0502020204030204"/>
              </a:rPr>
              <a:t>Håndter fællespostkasse</a:t>
            </a:r>
          </a:p>
          <a:p>
            <a:pPr marL="257176" indent="-257176" defTabSz="855844">
              <a:buFont typeface="Arial" panose="020B0604020202020204" pitchFamily="34" charset="0"/>
              <a:buChar char="•"/>
            </a:pPr>
            <a:r>
              <a:rPr lang="da-DK" sz="990">
                <a:solidFill>
                  <a:srgbClr val="FFFFFF"/>
                </a:solidFill>
                <a:latin typeface="Calibri" panose="020F0502020204030204"/>
              </a:rPr>
              <a:t>Til gå Google Drive</a:t>
            </a:r>
          </a:p>
          <a:p>
            <a:pPr marL="257176" indent="-257176" defTabSz="855844">
              <a:buFont typeface="Arial" panose="020B0604020202020204" pitchFamily="34" charset="0"/>
              <a:buChar char="•"/>
            </a:pPr>
            <a:r>
              <a:rPr lang="da-DK" sz="990">
                <a:solidFill>
                  <a:srgbClr val="FFFFFF"/>
                </a:solidFill>
                <a:latin typeface="Calibri" panose="020F0502020204030204"/>
              </a:rPr>
              <a:t>Tilgå OneDrive</a:t>
            </a:r>
          </a:p>
          <a:p>
            <a:pPr defTabSz="855844"/>
            <a:endParaRPr lang="da-DK" sz="990">
              <a:solidFill>
                <a:srgbClr val="FFFFFF"/>
              </a:solidFill>
              <a:latin typeface="Calibri" panose="020F0502020204030204"/>
            </a:endParaRPr>
          </a:p>
          <a:p>
            <a:pPr defTabSz="855844"/>
            <a:r>
              <a:rPr lang="da-DK" sz="990">
                <a:solidFill>
                  <a:srgbClr val="FFFFFF"/>
                </a:solidFill>
                <a:latin typeface="Calibri" panose="020F0502020204030204"/>
              </a:rPr>
              <a:t>Bestyrelsesmedlem</a:t>
            </a:r>
          </a:p>
          <a:p>
            <a:pPr defTabSz="855844"/>
            <a:r>
              <a:rPr lang="da-DK" sz="990">
                <a:solidFill>
                  <a:srgbClr val="FFFFFF"/>
                </a:solidFill>
                <a:latin typeface="Calibri" panose="020F0502020204030204"/>
              </a:rPr>
              <a:t>Kontaktforælder</a:t>
            </a:r>
          </a:p>
          <a:p>
            <a:pPr defTabSz="855844"/>
            <a:r>
              <a:rPr lang="da-DK" sz="990">
                <a:solidFill>
                  <a:srgbClr val="FFFFFF"/>
                </a:solidFill>
                <a:latin typeface="Calibri" panose="020F0502020204030204"/>
              </a:rPr>
              <a:t>Opret kalendersamtaler</a:t>
            </a:r>
          </a:p>
          <a:p>
            <a:pPr defTabSz="855844"/>
            <a:r>
              <a:rPr lang="da-DK" sz="990">
                <a:solidFill>
                  <a:srgbClr val="FFFFFF"/>
                </a:solidFill>
                <a:latin typeface="Calibri" panose="020F0502020204030204"/>
              </a:rPr>
              <a:t>Send SMS</a:t>
            </a:r>
          </a:p>
          <a:p>
            <a:pPr marL="257176" indent="-257176" defTabSz="855844">
              <a:buFont typeface="Arial" panose="020B0604020202020204" pitchFamily="34" charset="0"/>
              <a:buChar char="•"/>
            </a:pPr>
            <a:endParaRPr lang="da-DK" sz="946">
              <a:solidFill>
                <a:srgbClr val="FFFFFF"/>
              </a:solidFill>
              <a:latin typeface="Calibri" panose="020F0502020204030204"/>
            </a:endParaRPr>
          </a:p>
          <a:p>
            <a:pPr marL="257176" indent="-257176" defTabSz="855844">
              <a:buFont typeface="Arial" panose="020B0604020202020204" pitchFamily="34" charset="0"/>
              <a:buChar char="•"/>
            </a:pPr>
            <a:endParaRPr lang="da-DK" sz="946" b="1">
              <a:solidFill>
                <a:srgbClr val="FFFFFF"/>
              </a:solidFill>
              <a:latin typeface="Calibri" panose="020F0502020204030204"/>
            </a:endParaRPr>
          </a:p>
        </p:txBody>
      </p:sp>
      <p:sp>
        <p:nvSpPr>
          <p:cNvPr id="6" name="Rektangel 5">
            <a:extLst>
              <a:ext uri="{FF2B5EF4-FFF2-40B4-BE49-F238E27FC236}">
                <a16:creationId xmlns:a16="http://schemas.microsoft.com/office/drawing/2014/main" id="{3A6B1966-12E9-43D4-877B-2DFF5BB00F4B}"/>
              </a:ext>
            </a:extLst>
          </p:cNvPr>
          <p:cNvSpPr/>
          <p:nvPr/>
        </p:nvSpPr>
        <p:spPr>
          <a:xfrm>
            <a:off x="8381999" y="2240282"/>
            <a:ext cx="2217420" cy="3589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55844"/>
            <a:r>
              <a:rPr lang="da-DK" sz="1264" b="1">
                <a:solidFill>
                  <a:srgbClr val="FFFFFF"/>
                </a:solidFill>
                <a:latin typeface="Calibri" panose="020F0502020204030204"/>
              </a:rPr>
              <a:t>BRUGERE</a:t>
            </a:r>
          </a:p>
          <a:p>
            <a:pPr algn="ctr" defTabSz="855844"/>
            <a:endParaRPr lang="da-DK" sz="1264" b="1">
              <a:solidFill>
                <a:srgbClr val="FFFFFF"/>
              </a:solidFill>
              <a:latin typeface="Calibri" panose="020F0502020204030204"/>
            </a:endParaRPr>
          </a:p>
          <a:p>
            <a:pPr algn="ctr" defTabSz="855844"/>
            <a:r>
              <a:rPr lang="da-DK" sz="1264" b="1">
                <a:solidFill>
                  <a:srgbClr val="FFFFFF"/>
                </a:solidFill>
                <a:latin typeface="Calibri" panose="020F0502020204030204"/>
              </a:rPr>
              <a:t>Leder</a:t>
            </a:r>
          </a:p>
          <a:p>
            <a:pPr algn="ctr" defTabSz="855844"/>
            <a:endParaRPr lang="da-DK" sz="1264" b="1">
              <a:solidFill>
                <a:srgbClr val="FFFFFF"/>
              </a:solidFill>
              <a:latin typeface="Calibri" panose="020F0502020204030204"/>
            </a:endParaRPr>
          </a:p>
          <a:p>
            <a:pPr algn="ctr" defTabSz="855844"/>
            <a:r>
              <a:rPr lang="da-DK" sz="1264" b="1">
                <a:solidFill>
                  <a:srgbClr val="FFFFFF"/>
                </a:solidFill>
                <a:latin typeface="Calibri" panose="020F0502020204030204"/>
              </a:rPr>
              <a:t>Ledelse</a:t>
            </a:r>
          </a:p>
          <a:p>
            <a:pPr algn="ctr" defTabSz="855844"/>
            <a:endParaRPr lang="da-DK" sz="1264" b="1">
              <a:solidFill>
                <a:srgbClr val="FFFFFF"/>
              </a:solidFill>
              <a:latin typeface="Calibri" panose="020F0502020204030204"/>
            </a:endParaRPr>
          </a:p>
          <a:p>
            <a:pPr algn="ctr" defTabSz="855844"/>
            <a:r>
              <a:rPr lang="da-DK" sz="1264" b="1">
                <a:solidFill>
                  <a:srgbClr val="FFFFFF"/>
                </a:solidFill>
                <a:latin typeface="Calibri" panose="020F0502020204030204"/>
              </a:rPr>
              <a:t>Lærere</a:t>
            </a:r>
          </a:p>
          <a:p>
            <a:pPr algn="ctr" defTabSz="855844"/>
            <a:endParaRPr lang="da-DK" sz="1264" b="1">
              <a:solidFill>
                <a:srgbClr val="FFFFFF"/>
              </a:solidFill>
              <a:latin typeface="Calibri" panose="020F0502020204030204"/>
            </a:endParaRPr>
          </a:p>
          <a:p>
            <a:pPr algn="ctr" defTabSz="855844"/>
            <a:r>
              <a:rPr lang="da-DK" sz="1264" b="1">
                <a:solidFill>
                  <a:srgbClr val="FFFFFF"/>
                </a:solidFill>
                <a:latin typeface="Calibri" panose="020F0502020204030204"/>
              </a:rPr>
              <a:t>Pædagoger</a:t>
            </a:r>
          </a:p>
          <a:p>
            <a:pPr algn="ctr" defTabSz="855844"/>
            <a:endParaRPr lang="da-DK" sz="1264" b="1">
              <a:solidFill>
                <a:srgbClr val="FFFFFF"/>
              </a:solidFill>
              <a:latin typeface="Calibri" panose="020F0502020204030204"/>
            </a:endParaRPr>
          </a:p>
          <a:p>
            <a:pPr algn="ctr" defTabSz="855844"/>
            <a:r>
              <a:rPr lang="da-DK" sz="1264" b="1">
                <a:solidFill>
                  <a:srgbClr val="FFFFFF"/>
                </a:solidFill>
                <a:latin typeface="Calibri" panose="020F0502020204030204"/>
              </a:rPr>
              <a:t>Vikarer</a:t>
            </a:r>
          </a:p>
          <a:p>
            <a:pPr algn="ctr" defTabSz="855844"/>
            <a:endParaRPr lang="da-DK" sz="1264" b="1">
              <a:solidFill>
                <a:srgbClr val="FFFFFF"/>
              </a:solidFill>
              <a:latin typeface="Calibri" panose="020F0502020204030204"/>
            </a:endParaRPr>
          </a:p>
          <a:p>
            <a:pPr algn="ctr" defTabSz="855844"/>
            <a:r>
              <a:rPr lang="da-DK" sz="1264" b="1">
                <a:solidFill>
                  <a:srgbClr val="FFFFFF"/>
                </a:solidFill>
                <a:latin typeface="Calibri" panose="020F0502020204030204"/>
              </a:rPr>
              <a:t>TAP</a:t>
            </a:r>
          </a:p>
          <a:p>
            <a:pPr algn="ctr" defTabSz="855844"/>
            <a:endParaRPr lang="da-DK" sz="1264" b="1">
              <a:solidFill>
                <a:srgbClr val="FFFFFF"/>
              </a:solidFill>
              <a:latin typeface="Calibri" panose="020F0502020204030204"/>
            </a:endParaRPr>
          </a:p>
          <a:p>
            <a:pPr algn="ctr" defTabSz="855844"/>
            <a:r>
              <a:rPr lang="da-DK" sz="1264" b="1">
                <a:solidFill>
                  <a:srgbClr val="FFFFFF"/>
                </a:solidFill>
                <a:latin typeface="Calibri" panose="020F0502020204030204"/>
              </a:rPr>
              <a:t>Konsulent</a:t>
            </a:r>
          </a:p>
        </p:txBody>
      </p:sp>
      <p:sp>
        <p:nvSpPr>
          <p:cNvPr id="7" name="Rektangel 6">
            <a:extLst>
              <a:ext uri="{FF2B5EF4-FFF2-40B4-BE49-F238E27FC236}">
                <a16:creationId xmlns:a16="http://schemas.microsoft.com/office/drawing/2014/main" id="{A0485879-3FD6-4EFC-8643-1B997158C3E6}"/>
              </a:ext>
            </a:extLst>
          </p:cNvPr>
          <p:cNvSpPr/>
          <p:nvPr/>
        </p:nvSpPr>
        <p:spPr>
          <a:xfrm>
            <a:off x="4465320" y="2240282"/>
            <a:ext cx="2903220" cy="1082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4">
                <a:solidFill>
                  <a:srgbClr val="337DA6"/>
                </a:solidFill>
                <a:latin typeface="Calibri" panose="020F0502020204030204"/>
              </a:rPr>
              <a:t>Aula-administrator</a:t>
            </a:r>
          </a:p>
          <a:p>
            <a:pPr algn="ctr" defTabSz="855844"/>
            <a:r>
              <a:rPr lang="da-DK" sz="1264">
                <a:solidFill>
                  <a:srgbClr val="337DA6"/>
                </a:solidFill>
                <a:latin typeface="Calibri" panose="020F0502020204030204"/>
              </a:rPr>
              <a:t> Alle rettigheder</a:t>
            </a:r>
          </a:p>
          <a:p>
            <a:pPr algn="ctr" defTabSz="855844"/>
            <a:r>
              <a:rPr lang="da-DK" sz="1264">
                <a:solidFill>
                  <a:srgbClr val="337DA6"/>
                </a:solidFill>
                <a:latin typeface="Calibri" panose="020F0502020204030204"/>
              </a:rPr>
              <a:t>Skal flere have rollen på skolen?</a:t>
            </a:r>
          </a:p>
        </p:txBody>
      </p:sp>
      <p:sp>
        <p:nvSpPr>
          <p:cNvPr id="8" name="Rektangel 7">
            <a:extLst>
              <a:ext uri="{FF2B5EF4-FFF2-40B4-BE49-F238E27FC236}">
                <a16:creationId xmlns:a16="http://schemas.microsoft.com/office/drawing/2014/main" id="{01C8C12A-3E6D-4258-9AD6-F408876DAC92}"/>
              </a:ext>
            </a:extLst>
          </p:cNvPr>
          <p:cNvSpPr/>
          <p:nvPr/>
        </p:nvSpPr>
        <p:spPr>
          <a:xfrm>
            <a:off x="4465320" y="3493772"/>
            <a:ext cx="2903220" cy="1082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4">
                <a:solidFill>
                  <a:srgbClr val="337DA6"/>
                </a:solidFill>
                <a:latin typeface="Calibri" panose="020F0502020204030204"/>
              </a:rPr>
              <a:t>Superbrugere</a:t>
            </a:r>
          </a:p>
          <a:p>
            <a:pPr algn="ctr" defTabSz="855844"/>
            <a:r>
              <a:rPr lang="da-DK" sz="1264">
                <a:solidFill>
                  <a:srgbClr val="337DA6"/>
                </a:solidFill>
                <a:latin typeface="Calibri" panose="020F0502020204030204"/>
              </a:rPr>
              <a:t>Hvilke rettigheder?</a:t>
            </a:r>
          </a:p>
        </p:txBody>
      </p:sp>
      <p:sp>
        <p:nvSpPr>
          <p:cNvPr id="9" name="Rektangel 8">
            <a:extLst>
              <a:ext uri="{FF2B5EF4-FFF2-40B4-BE49-F238E27FC236}">
                <a16:creationId xmlns:a16="http://schemas.microsoft.com/office/drawing/2014/main" id="{F9395324-9236-497A-844A-921B69F2CEB4}"/>
              </a:ext>
            </a:extLst>
          </p:cNvPr>
          <p:cNvSpPr/>
          <p:nvPr/>
        </p:nvSpPr>
        <p:spPr>
          <a:xfrm>
            <a:off x="4465320" y="4747262"/>
            <a:ext cx="2903220" cy="1082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4">
                <a:solidFill>
                  <a:srgbClr val="337DA6"/>
                </a:solidFill>
                <a:latin typeface="Calibri" panose="020F0502020204030204"/>
              </a:rPr>
              <a:t>Pædagogisk personale</a:t>
            </a:r>
          </a:p>
          <a:p>
            <a:pPr algn="ctr" defTabSz="855844"/>
            <a:r>
              <a:rPr lang="da-DK" sz="1264">
                <a:solidFill>
                  <a:srgbClr val="337DA6"/>
                </a:solidFill>
                <a:latin typeface="Calibri" panose="020F0502020204030204"/>
              </a:rPr>
              <a:t>Hvilke rettigheder?</a:t>
            </a:r>
          </a:p>
        </p:txBody>
      </p:sp>
    </p:spTree>
    <p:custDataLst>
      <p:tags r:id="rId1"/>
    </p:custDataLst>
    <p:extLst>
      <p:ext uri="{BB962C8B-B14F-4D97-AF65-F5344CB8AC3E}">
        <p14:creationId xmlns:p14="http://schemas.microsoft.com/office/powerpoint/2010/main" val="655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1A8C94AA-42C2-446A-8926-7CB7F7841574}"/>
              </a:ext>
            </a:extLst>
          </p:cNvPr>
          <p:cNvGraphicFramePr>
            <a:graphicFrameLocks noChangeAspect="1"/>
          </p:cNvGraphicFramePr>
          <p:nvPr>
            <p:custDataLst>
              <p:tags r:id="rId3"/>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16389" name="think-cell Slide" r:id="rId6" imgW="240" imgH="240" progId="TCLayout.ActiveDocument.1">
                  <p:embed/>
                </p:oleObj>
              </mc:Choice>
              <mc:Fallback>
                <p:oleObj name="think-cell Slide" r:id="rId6" imgW="240" imgH="240" progId="TCLayout.ActiveDocument.1">
                  <p:embed/>
                  <p:pic>
                    <p:nvPicPr>
                      <p:cNvPr id="3" name="Objekt 2" hidden="1">
                        <a:extLst>
                          <a:ext uri="{FF2B5EF4-FFF2-40B4-BE49-F238E27FC236}">
                            <a16:creationId xmlns:a16="http://schemas.microsoft.com/office/drawing/2014/main" id="{1A8C94AA-42C2-446A-8926-7CB7F7841574}"/>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DF3F0429-9F2E-4E7F-BA99-869A10F99DDB}"/>
              </a:ext>
            </a:extLst>
          </p:cNvPr>
          <p:cNvSpPr/>
          <p:nvPr>
            <p:custDataLst>
              <p:tags r:id="rId4"/>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 name="Titel 6">
            <a:extLst>
              <a:ext uri="{FF2B5EF4-FFF2-40B4-BE49-F238E27FC236}">
                <a16:creationId xmlns:a16="http://schemas.microsoft.com/office/drawing/2014/main" id="{E89388E0-4CA9-4305-82BF-DB6DC5B18E52}"/>
              </a:ext>
            </a:extLst>
          </p:cNvPr>
          <p:cNvSpPr>
            <a:spLocks noGrp="1"/>
          </p:cNvSpPr>
          <p:nvPr>
            <p:ph type="title"/>
          </p:nvPr>
        </p:nvSpPr>
        <p:spPr>
          <a:xfrm>
            <a:off x="1222755" y="2760733"/>
            <a:ext cx="8086381" cy="725028"/>
          </a:xfrm>
        </p:spPr>
        <p:txBody>
          <a:bodyPr>
            <a:normAutofit/>
          </a:bodyPr>
          <a:lstStyle/>
          <a:p>
            <a:r>
              <a:rPr lang="da-DK" dirty="0"/>
              <a:t>Oprettelse af andre ressourcer:</a:t>
            </a:r>
          </a:p>
        </p:txBody>
      </p:sp>
      <p:sp>
        <p:nvSpPr>
          <p:cNvPr id="8" name="Pladsholder til tekst 7">
            <a:extLst>
              <a:ext uri="{FF2B5EF4-FFF2-40B4-BE49-F238E27FC236}">
                <a16:creationId xmlns:a16="http://schemas.microsoft.com/office/drawing/2014/main" id="{0E697FC7-7023-468D-902C-CACD262DA533}"/>
              </a:ext>
            </a:extLst>
          </p:cNvPr>
          <p:cNvSpPr>
            <a:spLocks noGrp="1"/>
          </p:cNvSpPr>
          <p:nvPr>
            <p:ph type="body" sz="quarter" idx="13"/>
          </p:nvPr>
        </p:nvSpPr>
        <p:spPr/>
        <p:txBody>
          <a:bodyPr/>
          <a:lstStyle/>
          <a:p>
            <a:r>
              <a:rPr lang="da-DK" dirty="0"/>
              <a:t>OPSÆTNING AF AULA</a:t>
            </a:r>
          </a:p>
        </p:txBody>
      </p:sp>
      <p:sp>
        <p:nvSpPr>
          <p:cNvPr id="9" name="Pladsholder til tekst 8">
            <a:extLst>
              <a:ext uri="{FF2B5EF4-FFF2-40B4-BE49-F238E27FC236}">
                <a16:creationId xmlns:a16="http://schemas.microsoft.com/office/drawing/2014/main" id="{50A14F65-C5E4-4107-A1DF-A7DB99D9417A}"/>
              </a:ext>
            </a:extLst>
          </p:cNvPr>
          <p:cNvSpPr>
            <a:spLocks noGrp="1"/>
          </p:cNvSpPr>
          <p:nvPr>
            <p:ph type="body" sz="quarter" idx="14"/>
          </p:nvPr>
        </p:nvSpPr>
        <p:spPr>
          <a:xfrm>
            <a:off x="1223009" y="3734753"/>
            <a:ext cx="8086127" cy="3480436"/>
          </a:xfrm>
        </p:spPr>
        <p:txBody>
          <a:bodyPr/>
          <a:lstStyle/>
          <a:p>
            <a:r>
              <a:rPr lang="da-DK" dirty="0"/>
              <a:t>Overvej hvilke kategorier:</a:t>
            </a:r>
          </a:p>
          <a:p>
            <a:pPr marL="308610" indent="-308610">
              <a:buFont typeface="Arial" panose="020B0604020202020204" pitchFamily="34" charset="0"/>
              <a:buChar char="•"/>
            </a:pPr>
            <a:r>
              <a:rPr lang="da-DK" dirty="0"/>
              <a:t>It-udstyr?</a:t>
            </a:r>
          </a:p>
          <a:p>
            <a:pPr marL="552070" lvl="1" indent="-308610"/>
            <a:r>
              <a:rPr lang="da-DK" dirty="0"/>
              <a:t>Deles op i underkategorier? Hvad giver mest mening?</a:t>
            </a:r>
          </a:p>
          <a:p>
            <a:pPr marL="308610" indent="-308610">
              <a:buFont typeface="Arial" panose="020B0604020202020204" pitchFamily="34" charset="0"/>
              <a:buChar char="•"/>
            </a:pPr>
            <a:r>
              <a:rPr lang="da-DK" dirty="0"/>
              <a:t>Transportmidler?</a:t>
            </a:r>
          </a:p>
          <a:p>
            <a:pPr marL="308610" indent="-308610">
              <a:buFont typeface="Arial" panose="020B0604020202020204" pitchFamily="34" charset="0"/>
              <a:buChar char="•"/>
            </a:pPr>
            <a:r>
              <a:rPr lang="da-DK" dirty="0"/>
              <a:t>Udendørsgrej?</a:t>
            </a:r>
          </a:p>
        </p:txBody>
      </p:sp>
      <p:sp>
        <p:nvSpPr>
          <p:cNvPr id="10" name="Titel 6">
            <a:extLst>
              <a:ext uri="{FF2B5EF4-FFF2-40B4-BE49-F238E27FC236}">
                <a16:creationId xmlns:a16="http://schemas.microsoft.com/office/drawing/2014/main" id="{A7016256-6FBF-4FE9-ABAA-F082E7594538}"/>
              </a:ext>
            </a:extLst>
          </p:cNvPr>
          <p:cNvSpPr txBox="1">
            <a:spLocks/>
          </p:cNvSpPr>
          <p:nvPr/>
        </p:nvSpPr>
        <p:spPr>
          <a:xfrm>
            <a:off x="1223010" y="1103383"/>
            <a:ext cx="8086381" cy="725028"/>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defTabSz="822960"/>
            <a:r>
              <a:rPr lang="da-DK" sz="2880" dirty="0">
                <a:solidFill>
                  <a:srgbClr val="000000"/>
                </a:solidFill>
              </a:rPr>
              <a:t>Oprettelse af mødelokaler:</a:t>
            </a:r>
          </a:p>
        </p:txBody>
      </p:sp>
      <p:sp>
        <p:nvSpPr>
          <p:cNvPr id="4" name="Tekstfelt 3">
            <a:extLst>
              <a:ext uri="{FF2B5EF4-FFF2-40B4-BE49-F238E27FC236}">
                <a16:creationId xmlns:a16="http://schemas.microsoft.com/office/drawing/2014/main" id="{1E83E134-0ECA-4D38-A5E8-5ABC14F7F4E8}"/>
              </a:ext>
            </a:extLst>
          </p:cNvPr>
          <p:cNvSpPr txBox="1"/>
          <p:nvPr/>
        </p:nvSpPr>
        <p:spPr>
          <a:xfrm>
            <a:off x="1199895" y="1851373"/>
            <a:ext cx="6973769" cy="424732"/>
          </a:xfrm>
          <a:prstGeom prst="rect">
            <a:avLst/>
          </a:prstGeom>
          <a:noFill/>
        </p:spPr>
        <p:txBody>
          <a:bodyPr wrap="none" rtlCol="0">
            <a:spAutoFit/>
          </a:bodyPr>
          <a:lstStyle/>
          <a:p>
            <a:pPr defTabSz="855844"/>
            <a:r>
              <a:rPr lang="da-DK" sz="2160" dirty="0">
                <a:solidFill>
                  <a:srgbClr val="000000"/>
                </a:solidFill>
                <a:latin typeface="Calibri" panose="020F0502020204030204"/>
              </a:rPr>
              <a:t>Præcis samme syntaks som i skema – endnu ikke set fungere</a:t>
            </a:r>
          </a:p>
        </p:txBody>
      </p:sp>
    </p:spTree>
    <p:custDataLst>
      <p:tags r:id="rId2"/>
    </p:custDataLst>
    <p:extLst>
      <p:ext uri="{BB962C8B-B14F-4D97-AF65-F5344CB8AC3E}">
        <p14:creationId xmlns:p14="http://schemas.microsoft.com/office/powerpoint/2010/main" val="1900275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EF28B325-27B4-4FB1-9280-74AB190D75BB}"/>
              </a:ext>
            </a:extLst>
          </p:cNvPr>
          <p:cNvGraphicFramePr>
            <a:graphicFrameLocks noChangeAspect="1"/>
          </p:cNvGraphicFramePr>
          <p:nvPr>
            <p:custDataLst>
              <p:tags r:id="rId3"/>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17413" name="think-cell Slide" r:id="rId6" imgW="360" imgH="360" progId="TCLayout.ActiveDocument.1">
                  <p:embed/>
                </p:oleObj>
              </mc:Choice>
              <mc:Fallback>
                <p:oleObj name="think-cell Slide" r:id="rId6" imgW="360" imgH="360" progId="TCLayout.ActiveDocument.1">
                  <p:embed/>
                  <p:pic>
                    <p:nvPicPr>
                      <p:cNvPr id="6" name="Objekt 5" hidden="1">
                        <a:extLst>
                          <a:ext uri="{FF2B5EF4-FFF2-40B4-BE49-F238E27FC236}">
                            <a16:creationId xmlns:a16="http://schemas.microsoft.com/office/drawing/2014/main" id="{EF28B325-27B4-4FB1-9280-74AB190D75BB}"/>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5" name="Rektangel 4" hidden="1">
            <a:extLst>
              <a:ext uri="{FF2B5EF4-FFF2-40B4-BE49-F238E27FC236}">
                <a16:creationId xmlns:a16="http://schemas.microsoft.com/office/drawing/2014/main" id="{78813885-3719-46E4-BACC-769B72A146DF}"/>
              </a:ext>
            </a:extLst>
          </p:cNvPr>
          <p:cNvSpPr/>
          <p:nvPr>
            <p:custDataLst>
              <p:tags r:id="rId4"/>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7D6AC777-1DDF-43D4-8D6B-E5BC0EF65D6A}"/>
              </a:ext>
            </a:extLst>
          </p:cNvPr>
          <p:cNvSpPr>
            <a:spLocks noGrp="1"/>
          </p:cNvSpPr>
          <p:nvPr>
            <p:ph type="title"/>
          </p:nvPr>
        </p:nvSpPr>
        <p:spPr/>
        <p:txBody>
          <a:bodyPr/>
          <a:lstStyle/>
          <a:p>
            <a:r>
              <a:rPr lang="da-DK" dirty="0"/>
              <a:t>Dashboards – standardopsætning</a:t>
            </a:r>
          </a:p>
        </p:txBody>
      </p:sp>
      <p:sp>
        <p:nvSpPr>
          <p:cNvPr id="3" name="Pladsholder til tekst 2">
            <a:extLst>
              <a:ext uri="{FF2B5EF4-FFF2-40B4-BE49-F238E27FC236}">
                <a16:creationId xmlns:a16="http://schemas.microsoft.com/office/drawing/2014/main" id="{C5910AE0-2591-49D0-AA9E-68386ACD896A}"/>
              </a:ext>
            </a:extLst>
          </p:cNvPr>
          <p:cNvSpPr>
            <a:spLocks noGrp="1"/>
          </p:cNvSpPr>
          <p:nvPr>
            <p:ph type="body" sz="quarter" idx="13"/>
          </p:nvPr>
        </p:nvSpPr>
        <p:spPr/>
        <p:txBody>
          <a:bodyPr/>
          <a:lstStyle/>
          <a:p>
            <a:r>
              <a:rPr lang="da-DK" dirty="0"/>
              <a:t>OPSÆTNING AF AULA</a:t>
            </a:r>
          </a:p>
        </p:txBody>
      </p:sp>
      <p:sp>
        <p:nvSpPr>
          <p:cNvPr id="4" name="Pladsholder til tekst 3">
            <a:extLst>
              <a:ext uri="{FF2B5EF4-FFF2-40B4-BE49-F238E27FC236}">
                <a16:creationId xmlns:a16="http://schemas.microsoft.com/office/drawing/2014/main" id="{89CF6299-A420-4F8F-9231-E820E47C5B69}"/>
              </a:ext>
            </a:extLst>
          </p:cNvPr>
          <p:cNvSpPr>
            <a:spLocks noGrp="1"/>
          </p:cNvSpPr>
          <p:nvPr>
            <p:ph type="body" sz="quarter" idx="14"/>
          </p:nvPr>
        </p:nvSpPr>
        <p:spPr/>
        <p:txBody>
          <a:bodyPr>
            <a:normAutofit/>
          </a:bodyPr>
          <a:lstStyle/>
          <a:p>
            <a:r>
              <a:rPr lang="da-DK" dirty="0"/>
              <a:t>Skolerne skal ikke selv opsætte dem, de er opsat af kommunal administrator</a:t>
            </a:r>
          </a:p>
          <a:p>
            <a:endParaRPr lang="da-DK" dirty="0"/>
          </a:p>
          <a:p>
            <a:r>
              <a:rPr lang="da-DK" dirty="0"/>
              <a:t>Ved behov for ændring af </a:t>
            </a:r>
            <a:r>
              <a:rPr lang="da-DK" dirty="0" err="1"/>
              <a:t>dashboards</a:t>
            </a:r>
            <a:r>
              <a:rPr lang="da-DK" dirty="0"/>
              <a:t> – kontakt kommunal administrator.</a:t>
            </a:r>
          </a:p>
          <a:p>
            <a:endParaRPr lang="da-DK" dirty="0"/>
          </a:p>
          <a:p>
            <a:endParaRPr lang="da-DK" dirty="0"/>
          </a:p>
          <a:p>
            <a:endParaRPr lang="da-DK" dirty="0"/>
          </a:p>
        </p:txBody>
      </p:sp>
    </p:spTree>
    <p:custDataLst>
      <p:tags r:id="rId2"/>
    </p:custDataLst>
    <p:extLst>
      <p:ext uri="{BB962C8B-B14F-4D97-AF65-F5344CB8AC3E}">
        <p14:creationId xmlns:p14="http://schemas.microsoft.com/office/powerpoint/2010/main" val="1511812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AC777-1DDF-43D4-8D6B-E5BC0EF65D6A}"/>
              </a:ext>
            </a:extLst>
          </p:cNvPr>
          <p:cNvSpPr>
            <a:spLocks noGrp="1"/>
          </p:cNvSpPr>
          <p:nvPr>
            <p:ph type="title"/>
          </p:nvPr>
        </p:nvSpPr>
        <p:spPr/>
        <p:txBody>
          <a:bodyPr/>
          <a:lstStyle/>
          <a:p>
            <a:r>
              <a:rPr lang="da-DK"/>
              <a:t>Godkendte modtagere</a:t>
            </a:r>
          </a:p>
        </p:txBody>
      </p:sp>
      <p:sp>
        <p:nvSpPr>
          <p:cNvPr id="3" name="Pladsholder til tekst 2">
            <a:extLst>
              <a:ext uri="{FF2B5EF4-FFF2-40B4-BE49-F238E27FC236}">
                <a16:creationId xmlns:a16="http://schemas.microsoft.com/office/drawing/2014/main" id="{C5910AE0-2591-49D0-AA9E-68386ACD896A}"/>
              </a:ext>
            </a:extLst>
          </p:cNvPr>
          <p:cNvSpPr>
            <a:spLocks noGrp="1"/>
          </p:cNvSpPr>
          <p:nvPr>
            <p:ph type="body" sz="quarter" idx="13"/>
          </p:nvPr>
        </p:nvSpPr>
        <p:spPr/>
        <p:txBody>
          <a:bodyPr/>
          <a:lstStyle/>
          <a:p>
            <a:r>
              <a:rPr lang="da-DK" dirty="0"/>
              <a:t>OPSÆTNING AF AULA</a:t>
            </a:r>
          </a:p>
        </p:txBody>
      </p:sp>
      <p:sp>
        <p:nvSpPr>
          <p:cNvPr id="4" name="Pladsholder til tekst 3">
            <a:extLst>
              <a:ext uri="{FF2B5EF4-FFF2-40B4-BE49-F238E27FC236}">
                <a16:creationId xmlns:a16="http://schemas.microsoft.com/office/drawing/2014/main" id="{89CF6299-A420-4F8F-9231-E820E47C5B69}"/>
              </a:ext>
            </a:extLst>
          </p:cNvPr>
          <p:cNvSpPr>
            <a:spLocks noGrp="1"/>
          </p:cNvSpPr>
          <p:nvPr>
            <p:ph type="body" sz="quarter" idx="14"/>
          </p:nvPr>
        </p:nvSpPr>
        <p:spPr/>
        <p:txBody>
          <a:bodyPr/>
          <a:lstStyle/>
          <a:p>
            <a:r>
              <a:rPr lang="da-DK" dirty="0"/>
              <a:t>Der er på nuværende tidspunkt ikke godkendt nogle eksterne modtagere – dvs. der kan ikke sendes ud af Aula. </a:t>
            </a:r>
          </a:p>
          <a:p>
            <a:endParaRPr lang="da-DK" dirty="0"/>
          </a:p>
          <a:p>
            <a:r>
              <a:rPr lang="da-DK" dirty="0"/>
              <a:t>Vi er i gang med at vurdere, om der er behov for, at der lukkes op for fx at sende til en @aarhus.dk-mail. </a:t>
            </a:r>
          </a:p>
          <a:p>
            <a:r>
              <a:rPr lang="da-DK" dirty="0"/>
              <a:t>Umiddelbart forventer vi, at denne kommunikation foregår i Outlook. </a:t>
            </a:r>
          </a:p>
          <a:p>
            <a:pPr marL="411480" indent="-411480">
              <a:buFont typeface="+mj-lt"/>
              <a:buAutoNum type="alphaLcParenR"/>
            </a:pPr>
            <a:endParaRPr lang="da-DK" dirty="0"/>
          </a:p>
          <a:p>
            <a:endParaRPr lang="da-DK" dirty="0"/>
          </a:p>
        </p:txBody>
      </p:sp>
      <p:sp>
        <p:nvSpPr>
          <p:cNvPr id="5" name="Titel 1">
            <a:extLst>
              <a:ext uri="{FF2B5EF4-FFF2-40B4-BE49-F238E27FC236}">
                <a16:creationId xmlns:a16="http://schemas.microsoft.com/office/drawing/2014/main" id="{5775D343-E503-43CE-8EA4-69192EE72C12}"/>
              </a:ext>
            </a:extLst>
          </p:cNvPr>
          <p:cNvSpPr txBox="1">
            <a:spLocks/>
          </p:cNvSpPr>
          <p:nvPr/>
        </p:nvSpPr>
        <p:spPr>
          <a:xfrm>
            <a:off x="1348485" y="4379596"/>
            <a:ext cx="8086381" cy="725028"/>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defTabSz="822960"/>
            <a:r>
              <a:rPr lang="da-DK" sz="2880">
                <a:solidFill>
                  <a:srgbClr val="000000"/>
                </a:solidFill>
              </a:rPr>
              <a:t>Fælles filer</a:t>
            </a:r>
            <a:endParaRPr lang="da-DK" sz="2880" dirty="0">
              <a:solidFill>
                <a:srgbClr val="000000"/>
              </a:solidFill>
            </a:endParaRPr>
          </a:p>
        </p:txBody>
      </p:sp>
      <p:sp>
        <p:nvSpPr>
          <p:cNvPr id="6" name="Pladsholder til tekst 3">
            <a:extLst>
              <a:ext uri="{FF2B5EF4-FFF2-40B4-BE49-F238E27FC236}">
                <a16:creationId xmlns:a16="http://schemas.microsoft.com/office/drawing/2014/main" id="{35C761D7-8712-437C-A823-BC1233EC6EC8}"/>
              </a:ext>
            </a:extLst>
          </p:cNvPr>
          <p:cNvSpPr txBox="1">
            <a:spLocks/>
          </p:cNvSpPr>
          <p:nvPr/>
        </p:nvSpPr>
        <p:spPr>
          <a:xfrm>
            <a:off x="1348739" y="5149216"/>
            <a:ext cx="8086127" cy="588644"/>
          </a:xfrm>
          <a:prstGeom prst="rect">
            <a:avLst/>
          </a:prstGeom>
        </p:spPr>
        <p:txBody>
          <a:bodyPr vert="horz" lIns="0" tIns="0" rIns="0" bIns="0" rtlCol="0" anchor="t" anchorCtr="0">
            <a:normAutofit fontScale="92500" lnSpcReduction="20000"/>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Bef>
                <a:spcPts val="900"/>
              </a:spcBef>
            </a:pPr>
            <a:r>
              <a:rPr lang="da-DK" sz="2160">
                <a:solidFill>
                  <a:srgbClr val="000000"/>
                </a:solidFill>
              </a:rPr>
              <a:t>Anvendes ikke før, det er afklaret, hvad der med fordel</a:t>
            </a:r>
          </a:p>
          <a:p>
            <a:pPr defTabSz="822960">
              <a:spcBef>
                <a:spcPts val="900"/>
              </a:spcBef>
            </a:pPr>
            <a:r>
              <a:rPr lang="da-DK" sz="2160">
                <a:solidFill>
                  <a:srgbClr val="000000"/>
                </a:solidFill>
              </a:rPr>
              <a:t>kan lægges der.</a:t>
            </a:r>
          </a:p>
          <a:p>
            <a:pPr defTabSz="822960">
              <a:spcBef>
                <a:spcPts val="900"/>
              </a:spcBef>
            </a:pPr>
            <a:endParaRPr lang="da-DK" sz="2160" dirty="0">
              <a:solidFill>
                <a:srgbClr val="000000"/>
              </a:solidFill>
            </a:endParaRPr>
          </a:p>
        </p:txBody>
      </p:sp>
    </p:spTree>
    <p:custDataLst>
      <p:tags r:id="rId1"/>
    </p:custDataLst>
    <p:extLst>
      <p:ext uri="{BB962C8B-B14F-4D97-AF65-F5344CB8AC3E}">
        <p14:creationId xmlns:p14="http://schemas.microsoft.com/office/powerpoint/2010/main" val="3477255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142A89A7-5B4A-4D8A-BAD4-95E6CB1FBD94}"/>
              </a:ext>
            </a:extLst>
          </p:cNvPr>
          <p:cNvGraphicFramePr>
            <a:graphicFrameLocks noChangeAspect="1"/>
          </p:cNvGraphicFramePr>
          <p:nvPr>
            <p:custDataLst>
              <p:tags r:id="rId3"/>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18437" name="think-cell Slide" r:id="rId5" imgW="240" imgH="240" progId="TCLayout.ActiveDocument.1">
                  <p:embed/>
                </p:oleObj>
              </mc:Choice>
              <mc:Fallback>
                <p:oleObj name="think-cell Slide" r:id="rId5" imgW="240" imgH="240" progId="TCLayout.ActiveDocument.1">
                  <p:embed/>
                  <p:pic>
                    <p:nvPicPr>
                      <p:cNvPr id="11" name="Objekt 10" hidden="1">
                        <a:extLst>
                          <a:ext uri="{FF2B5EF4-FFF2-40B4-BE49-F238E27FC236}">
                            <a16:creationId xmlns:a16="http://schemas.microsoft.com/office/drawing/2014/main" id="{142A89A7-5B4A-4D8A-BAD4-95E6CB1FBD94}"/>
                          </a:ext>
                        </a:extLst>
                      </p:cNvPr>
                      <p:cNvPicPr/>
                      <p:nvPr/>
                    </p:nvPicPr>
                    <p:blipFill>
                      <a:blip r:embed="rId6"/>
                      <a:stretch>
                        <a:fillRect/>
                      </a:stretch>
                    </p:blipFill>
                    <p:spPr>
                      <a:xfrm>
                        <a:off x="611505" y="1905"/>
                        <a:ext cx="1906" cy="1906"/>
                      </a:xfrm>
                      <a:prstGeom prst="rect">
                        <a:avLst/>
                      </a:prstGeom>
                    </p:spPr>
                  </p:pic>
                </p:oleObj>
              </mc:Fallback>
            </mc:AlternateContent>
          </a:graphicData>
        </a:graphic>
      </p:graphicFrame>
      <p:sp>
        <p:nvSpPr>
          <p:cNvPr id="3" name="Pladsholder til tekst 2">
            <a:extLst>
              <a:ext uri="{FF2B5EF4-FFF2-40B4-BE49-F238E27FC236}">
                <a16:creationId xmlns:a16="http://schemas.microsoft.com/office/drawing/2014/main" id="{C5910AE0-2591-49D0-AA9E-68386ACD896A}"/>
              </a:ext>
            </a:extLst>
          </p:cNvPr>
          <p:cNvSpPr>
            <a:spLocks noGrp="1"/>
          </p:cNvSpPr>
          <p:nvPr>
            <p:ph type="body" sz="quarter" idx="13"/>
          </p:nvPr>
        </p:nvSpPr>
        <p:spPr/>
        <p:txBody>
          <a:bodyPr/>
          <a:lstStyle/>
          <a:p>
            <a:r>
              <a:rPr lang="da-DK" dirty="0"/>
              <a:t>OPSÆTNING AF AULA</a:t>
            </a:r>
          </a:p>
        </p:txBody>
      </p:sp>
      <p:sp>
        <p:nvSpPr>
          <p:cNvPr id="5" name="Titel 1">
            <a:extLst>
              <a:ext uri="{FF2B5EF4-FFF2-40B4-BE49-F238E27FC236}">
                <a16:creationId xmlns:a16="http://schemas.microsoft.com/office/drawing/2014/main" id="{69B1B299-68C2-4306-9600-275626C8EA43}"/>
              </a:ext>
            </a:extLst>
          </p:cNvPr>
          <p:cNvSpPr txBox="1">
            <a:spLocks/>
          </p:cNvSpPr>
          <p:nvPr/>
        </p:nvSpPr>
        <p:spPr>
          <a:xfrm>
            <a:off x="1348741" y="1721222"/>
            <a:ext cx="8086381" cy="725028"/>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pPr defTabSz="822960"/>
            <a:r>
              <a:rPr lang="da-DK" sz="2880" dirty="0">
                <a:solidFill>
                  <a:srgbClr val="000000"/>
                </a:solidFill>
              </a:rPr>
              <a:t>Samtykke, tilladelser og supplerende stamdata</a:t>
            </a:r>
          </a:p>
        </p:txBody>
      </p:sp>
      <p:sp>
        <p:nvSpPr>
          <p:cNvPr id="6" name="Tekstfelt 5">
            <a:extLst>
              <a:ext uri="{FF2B5EF4-FFF2-40B4-BE49-F238E27FC236}">
                <a16:creationId xmlns:a16="http://schemas.microsoft.com/office/drawing/2014/main" id="{4F0AA8DB-FDDA-4779-9988-202A2B95D92B}"/>
              </a:ext>
            </a:extLst>
          </p:cNvPr>
          <p:cNvSpPr txBox="1"/>
          <p:nvPr/>
        </p:nvSpPr>
        <p:spPr>
          <a:xfrm>
            <a:off x="1291590" y="2416900"/>
            <a:ext cx="7644850" cy="1016432"/>
          </a:xfrm>
          <a:prstGeom prst="rect">
            <a:avLst/>
          </a:prstGeom>
          <a:noFill/>
        </p:spPr>
        <p:txBody>
          <a:bodyPr wrap="none" rtlCol="0">
            <a:spAutoFit/>
          </a:bodyPr>
          <a:lstStyle/>
          <a:p>
            <a:pPr defTabSz="855844"/>
            <a:r>
              <a:rPr lang="da-DK" sz="2160" dirty="0">
                <a:solidFill>
                  <a:srgbClr val="000000"/>
                </a:solidFill>
                <a:latin typeface="Calibri" panose="020F0502020204030204"/>
              </a:rPr>
              <a:t>Er under overvejelse – udfordring med max 200 anslag i tilladelse. </a:t>
            </a:r>
          </a:p>
          <a:p>
            <a:pPr defTabSz="855844"/>
            <a:r>
              <a:rPr lang="da-DK" sz="2160" dirty="0">
                <a:solidFill>
                  <a:srgbClr val="000000"/>
                </a:solidFill>
                <a:latin typeface="Calibri" panose="020F0502020204030204"/>
              </a:rPr>
              <a:t>Indtil videre fortsætter vi med hidtidig praksis.  </a:t>
            </a:r>
          </a:p>
          <a:p>
            <a:pPr defTabSz="855844"/>
            <a:endParaRPr lang="da-DK" sz="1685" dirty="0">
              <a:solidFill>
                <a:srgbClr val="000000"/>
              </a:solidFill>
              <a:latin typeface="Calibri" panose="020F0502020204030204"/>
            </a:endParaRPr>
          </a:p>
        </p:txBody>
      </p:sp>
      <p:pic>
        <p:nvPicPr>
          <p:cNvPr id="8" name="Billede 7">
            <a:extLst>
              <a:ext uri="{FF2B5EF4-FFF2-40B4-BE49-F238E27FC236}">
                <a16:creationId xmlns:a16="http://schemas.microsoft.com/office/drawing/2014/main" id="{FB58E173-0E9D-46D7-ADE4-F47E5D09A71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675559" y="2265302"/>
            <a:ext cx="4258642" cy="3007666"/>
          </a:xfrm>
          <a:prstGeom prst="rect">
            <a:avLst/>
          </a:prstGeom>
        </p:spPr>
      </p:pic>
    </p:spTree>
    <p:custDataLst>
      <p:tags r:id="rId2"/>
    </p:custDataLst>
    <p:extLst>
      <p:ext uri="{BB962C8B-B14F-4D97-AF65-F5344CB8AC3E}">
        <p14:creationId xmlns:p14="http://schemas.microsoft.com/office/powerpoint/2010/main" val="3524856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2D532-BC2E-4C9E-BB40-1B81096DE064}"/>
              </a:ext>
            </a:extLst>
          </p:cNvPr>
          <p:cNvSpPr>
            <a:spLocks noGrp="1"/>
          </p:cNvSpPr>
          <p:nvPr>
            <p:ph type="title"/>
          </p:nvPr>
        </p:nvSpPr>
        <p:spPr/>
        <p:txBody>
          <a:bodyPr/>
          <a:lstStyle/>
          <a:p>
            <a:r>
              <a:rPr lang="da-DK"/>
              <a:t>Adgang til eller medbringes:</a:t>
            </a:r>
          </a:p>
        </p:txBody>
      </p:sp>
      <p:sp>
        <p:nvSpPr>
          <p:cNvPr id="3" name="Pladsholder til tekst 2">
            <a:extLst>
              <a:ext uri="{FF2B5EF4-FFF2-40B4-BE49-F238E27FC236}">
                <a16:creationId xmlns:a16="http://schemas.microsoft.com/office/drawing/2014/main" id="{6AB77044-1FE3-4384-A9CD-D1349136A6D6}"/>
              </a:ext>
            </a:extLst>
          </p:cNvPr>
          <p:cNvSpPr>
            <a:spLocks noGrp="1"/>
          </p:cNvSpPr>
          <p:nvPr>
            <p:ph type="body" sz="quarter" idx="13"/>
          </p:nvPr>
        </p:nvSpPr>
        <p:spPr/>
        <p:txBody>
          <a:bodyPr/>
          <a:lstStyle/>
          <a:p>
            <a:r>
              <a:rPr lang="da-DK" dirty="0"/>
              <a:t>OPSÆTNING AF AULA</a:t>
            </a:r>
          </a:p>
        </p:txBody>
      </p:sp>
      <p:sp>
        <p:nvSpPr>
          <p:cNvPr id="4" name="Pladsholder til tekst 3">
            <a:extLst>
              <a:ext uri="{FF2B5EF4-FFF2-40B4-BE49-F238E27FC236}">
                <a16:creationId xmlns:a16="http://schemas.microsoft.com/office/drawing/2014/main" id="{9F66843C-2801-41BB-A836-94BF3FE85A6B}"/>
              </a:ext>
            </a:extLst>
          </p:cNvPr>
          <p:cNvSpPr>
            <a:spLocks noGrp="1"/>
          </p:cNvSpPr>
          <p:nvPr>
            <p:ph type="body" sz="quarter" idx="14"/>
          </p:nvPr>
        </p:nvSpPr>
        <p:spPr/>
        <p:txBody>
          <a:bodyPr numCol="2">
            <a:normAutofit lnSpcReduction="10000"/>
          </a:bodyPr>
          <a:lstStyle/>
          <a:p>
            <a:r>
              <a:rPr lang="da-DK"/>
              <a:t>Klasseteams</a:t>
            </a:r>
          </a:p>
          <a:p>
            <a:r>
              <a:rPr lang="da-DK"/>
              <a:t>Pædagoger, der ikke er i SFO</a:t>
            </a:r>
          </a:p>
          <a:p>
            <a:r>
              <a:rPr lang="da-DK"/>
              <a:t>Medarbejdere i afdelinger</a:t>
            </a:r>
          </a:p>
          <a:p>
            <a:r>
              <a:rPr lang="da-DK"/>
              <a:t>MED-udvalg</a:t>
            </a:r>
          </a:p>
          <a:p>
            <a:r>
              <a:rPr lang="da-DK"/>
              <a:t>AMR</a:t>
            </a:r>
          </a:p>
          <a:p>
            <a:r>
              <a:rPr lang="da-DK"/>
              <a:t>Skolens fagudvalg og deres medlemmer</a:t>
            </a:r>
          </a:p>
          <a:p>
            <a:r>
              <a:rPr lang="da-DK"/>
              <a:t>PLC-medarbejdere</a:t>
            </a:r>
          </a:p>
          <a:p>
            <a:r>
              <a:rPr lang="da-DK"/>
              <a:t>AKT-medarbejdere</a:t>
            </a:r>
          </a:p>
          <a:p>
            <a:r>
              <a:rPr lang="da-DK"/>
              <a:t>Læsevejledere</a:t>
            </a:r>
          </a:p>
          <a:p>
            <a:r>
              <a:rPr lang="da-DK"/>
              <a:t>Matematikvejledere</a:t>
            </a:r>
          </a:p>
          <a:p>
            <a:r>
              <a:rPr lang="da-DK"/>
              <a:t>IT-vejledere</a:t>
            </a:r>
          </a:p>
          <a:p>
            <a:r>
              <a:rPr lang="da-DK"/>
              <a:t>DSA-vejleder</a:t>
            </a:r>
          </a:p>
          <a:p>
            <a:r>
              <a:rPr lang="da-DK"/>
              <a:t>Medlemmer af skolebestyrelsen</a:t>
            </a:r>
          </a:p>
          <a:p>
            <a:r>
              <a:rPr lang="da-DK"/>
              <a:t>Medlemmer af elevråd (elever og medarbejdere)</a:t>
            </a:r>
          </a:p>
          <a:p>
            <a:r>
              <a:rPr lang="da-DK"/>
              <a:t>Medlemmer af forældreklasseråd</a:t>
            </a:r>
          </a:p>
          <a:p>
            <a:r>
              <a:rPr lang="da-DK"/>
              <a:t>Liste over ressourcer, der skal bookes i Aula</a:t>
            </a:r>
          </a:p>
        </p:txBody>
      </p:sp>
    </p:spTree>
    <p:custDataLst>
      <p:tags r:id="rId1"/>
    </p:custDataLst>
    <p:extLst>
      <p:ext uri="{BB962C8B-B14F-4D97-AF65-F5344CB8AC3E}">
        <p14:creationId xmlns:p14="http://schemas.microsoft.com/office/powerpoint/2010/main" val="2798829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53A10FC-8BF3-43D8-A9F3-0ED443126602}"/>
              </a:ext>
            </a:extLst>
          </p:cNvPr>
          <p:cNvSpPr>
            <a:spLocks noGrp="1"/>
          </p:cNvSpPr>
          <p:nvPr>
            <p:ph type="ctrTitle"/>
          </p:nvPr>
        </p:nvSpPr>
        <p:spPr/>
        <p:txBody>
          <a:bodyPr/>
          <a:lstStyle/>
          <a:p>
            <a:r>
              <a:rPr lang="da-DK" dirty="0"/>
              <a:t>Rollen som</a:t>
            </a:r>
            <a:br>
              <a:rPr lang="da-DK" dirty="0"/>
            </a:br>
            <a:r>
              <a:rPr lang="da-DK" dirty="0"/>
              <a:t>lokal Aula-administrator</a:t>
            </a:r>
          </a:p>
        </p:txBody>
      </p:sp>
    </p:spTree>
    <p:custDataLst>
      <p:tags r:id="rId1"/>
    </p:custDataLst>
    <p:extLst>
      <p:ext uri="{BB962C8B-B14F-4D97-AF65-F5344CB8AC3E}">
        <p14:creationId xmlns:p14="http://schemas.microsoft.com/office/powerpoint/2010/main" val="612897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CCBDB360-A82F-43FF-8E6F-30D5210D37ED}"/>
              </a:ext>
            </a:extLst>
          </p:cNvPr>
          <p:cNvGraphicFramePr>
            <a:graphicFrameLocks noChangeAspect="1"/>
          </p:cNvGraphicFramePr>
          <p:nvPr>
            <p:custDataLst>
              <p:tags r:id="rId2"/>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19461" name="think-cell Slide" r:id="rId6" imgW="386" imgH="386" progId="TCLayout.ActiveDocument.1">
                  <p:embed/>
                </p:oleObj>
              </mc:Choice>
              <mc:Fallback>
                <p:oleObj name="think-cell Slide" r:id="rId6" imgW="386" imgH="386" progId="TCLayout.ActiveDocument.1">
                  <p:embed/>
                  <p:pic>
                    <p:nvPicPr>
                      <p:cNvPr id="3" name="Objekt 2" hidden="1">
                        <a:extLst>
                          <a:ext uri="{FF2B5EF4-FFF2-40B4-BE49-F238E27FC236}">
                            <a16:creationId xmlns:a16="http://schemas.microsoft.com/office/drawing/2014/main" id="{CCBDB360-A82F-43FF-8E6F-30D5210D37ED}"/>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E61B0C0C-F9C4-4624-AAD3-9E1F7871E168}"/>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80000"/>
              </a:lnSpc>
              <a:spcBef>
                <a:spcPct val="0"/>
              </a:spcBef>
              <a:spcAft>
                <a:spcPct val="0"/>
              </a:spcAft>
              <a:defRPr/>
            </a:pPr>
            <a:endParaRPr lang="da-DK" sz="4320" b="1">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7" name="Titel 16">
            <a:extLst>
              <a:ext uri="{FF2B5EF4-FFF2-40B4-BE49-F238E27FC236}">
                <a16:creationId xmlns:a16="http://schemas.microsoft.com/office/drawing/2014/main" id="{BC5E4AF7-09C9-5646-9FEE-77AD49940D41}"/>
              </a:ext>
            </a:extLst>
          </p:cNvPr>
          <p:cNvSpPr>
            <a:spLocks noGrp="1"/>
          </p:cNvSpPr>
          <p:nvPr>
            <p:ph type="ctrTitle"/>
          </p:nvPr>
        </p:nvSpPr>
        <p:spPr/>
        <p:txBody>
          <a:bodyPr/>
          <a:lstStyle/>
          <a:p>
            <a:r>
              <a:rPr lang="da-DK" b="1" dirty="0"/>
              <a:t>3. Anvendelsesstrategi</a:t>
            </a:r>
            <a:br>
              <a:rPr lang="da-DK" b="1" dirty="0"/>
            </a:br>
            <a:endParaRPr lang="da-DK" b="1" dirty="0"/>
          </a:p>
        </p:txBody>
      </p:sp>
      <p:sp>
        <p:nvSpPr>
          <p:cNvPr id="18" name="Undertitel 17">
            <a:extLst>
              <a:ext uri="{FF2B5EF4-FFF2-40B4-BE49-F238E27FC236}">
                <a16:creationId xmlns:a16="http://schemas.microsoft.com/office/drawing/2014/main" id="{52654500-F809-E74C-B6A3-C61D4A16F708}"/>
              </a:ext>
            </a:extLst>
          </p:cNvPr>
          <p:cNvSpPr>
            <a:spLocks noGrp="1"/>
          </p:cNvSpPr>
          <p:nvPr>
            <p:ph type="subTitle" idx="1"/>
          </p:nvPr>
        </p:nvSpPr>
        <p:spPr>
          <a:xfrm>
            <a:off x="1777365" y="3012103"/>
            <a:ext cx="8984845" cy="1655762"/>
          </a:xfrm>
        </p:spPr>
        <p:txBody>
          <a:bodyPr/>
          <a:lstStyle/>
          <a:p>
            <a:r>
              <a:rPr lang="da-DK" sz="2400" b="1" dirty="0"/>
              <a:t>Aula workshop</a:t>
            </a:r>
            <a:br>
              <a:rPr lang="da-DK" sz="2400" b="1" dirty="0"/>
            </a:br>
            <a:r>
              <a:rPr lang="da-DK" sz="2400" b="1" dirty="0"/>
              <a:t>#</a:t>
            </a:r>
            <a:r>
              <a:rPr lang="da-DK" sz="2400" b="1" dirty="0" err="1"/>
              <a:t>detvigør</a:t>
            </a:r>
            <a:r>
              <a:rPr lang="da-DK" sz="2400" b="1" dirty="0"/>
              <a:t> i Aarhus Kommune </a:t>
            </a:r>
          </a:p>
          <a:p>
            <a:r>
              <a:rPr lang="da-DK" sz="1680" dirty="0"/>
              <a:t>Torsdag 21. februar 2019</a:t>
            </a:r>
          </a:p>
        </p:txBody>
      </p:sp>
      <p:pic>
        <p:nvPicPr>
          <p:cNvPr id="8" name="Billede 7">
            <a:extLst>
              <a:ext uri="{FF2B5EF4-FFF2-40B4-BE49-F238E27FC236}">
                <a16:creationId xmlns:a16="http://schemas.microsoft.com/office/drawing/2014/main" id="{F6776C07-FA54-4BE6-84F2-7C4D806807CD}"/>
              </a:ext>
            </a:extLst>
          </p:cNvPr>
          <p:cNvPicPr>
            <a:picLocks noChangeAspect="1"/>
          </p:cNvPicPr>
          <p:nvPr/>
        </p:nvPicPr>
        <p:blipFill>
          <a:blip r:embed="rId8"/>
          <a:stretch>
            <a:fillRect/>
          </a:stretch>
        </p:blipFill>
        <p:spPr>
          <a:xfrm>
            <a:off x="8959823" y="0"/>
            <a:ext cx="2689000" cy="1345639"/>
          </a:xfrm>
          <a:prstGeom prst="rect">
            <a:avLst/>
          </a:prstGeom>
        </p:spPr>
      </p:pic>
    </p:spTree>
    <p:extLst>
      <p:ext uri="{BB962C8B-B14F-4D97-AF65-F5344CB8AC3E}">
        <p14:creationId xmlns:p14="http://schemas.microsoft.com/office/powerpoint/2010/main" val="631546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259D194-43F8-4E52-9600-AB664D98CBA0}"/>
              </a:ext>
            </a:extLst>
          </p:cNvPr>
          <p:cNvGraphicFramePr>
            <a:graphicFrameLocks noChangeAspect="1"/>
          </p:cNvGraphicFramePr>
          <p:nvPr>
            <p:custDataLst>
              <p:tags r:id="rId2"/>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20485" name="think-cell Slide" r:id="rId6" imgW="386" imgH="386" progId="TCLayout.ActiveDocument.1">
                  <p:embed/>
                </p:oleObj>
              </mc:Choice>
              <mc:Fallback>
                <p:oleObj name="think-cell Slide" r:id="rId6" imgW="386" imgH="386" progId="TCLayout.ActiveDocument.1">
                  <p:embed/>
                  <p:pic>
                    <p:nvPicPr>
                      <p:cNvPr id="6" name="Objekt 5" hidden="1">
                        <a:extLst>
                          <a:ext uri="{FF2B5EF4-FFF2-40B4-BE49-F238E27FC236}">
                            <a16:creationId xmlns:a16="http://schemas.microsoft.com/office/drawing/2014/main" id="{5259D194-43F8-4E52-9600-AB664D98CBA0}"/>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5" name="Rektangel 4" hidden="1">
            <a:extLst>
              <a:ext uri="{FF2B5EF4-FFF2-40B4-BE49-F238E27FC236}">
                <a16:creationId xmlns:a16="http://schemas.microsoft.com/office/drawing/2014/main" id="{72BD1A50-184C-40FB-83B6-82374B85EF9A}"/>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520101E2-05E2-4938-8B7B-4784045BD0AE}"/>
              </a:ext>
            </a:extLst>
          </p:cNvPr>
          <p:cNvSpPr>
            <a:spLocks noGrp="1"/>
          </p:cNvSpPr>
          <p:nvPr>
            <p:ph type="title"/>
          </p:nvPr>
        </p:nvSpPr>
        <p:spPr/>
        <p:txBody>
          <a:bodyPr>
            <a:normAutofit/>
          </a:bodyPr>
          <a:lstStyle/>
          <a:p>
            <a:r>
              <a:rPr lang="da-DK" dirty="0"/>
              <a:t>Aula skal styrke samarbejdet</a:t>
            </a:r>
          </a:p>
        </p:txBody>
      </p:sp>
      <p:sp>
        <p:nvSpPr>
          <p:cNvPr id="3" name="Pladsholder til tekst 2">
            <a:extLst>
              <a:ext uri="{FF2B5EF4-FFF2-40B4-BE49-F238E27FC236}">
                <a16:creationId xmlns:a16="http://schemas.microsoft.com/office/drawing/2014/main" id="{CF1528C6-4428-4996-AAFE-C77583497198}"/>
              </a:ext>
            </a:extLst>
          </p:cNvPr>
          <p:cNvSpPr>
            <a:spLocks noGrp="1"/>
          </p:cNvSpPr>
          <p:nvPr>
            <p:ph type="body" sz="quarter" idx="13"/>
          </p:nvPr>
        </p:nvSpPr>
        <p:spPr>
          <a:xfrm>
            <a:off x="1348739" y="392430"/>
            <a:ext cx="7504528" cy="312965"/>
          </a:xfrm>
        </p:spPr>
        <p:txBody>
          <a:bodyPr>
            <a:normAutofit fontScale="92500"/>
          </a:bodyPr>
          <a:lstStyle/>
          <a:p>
            <a:r>
              <a:rPr lang="da-DK" dirty="0"/>
              <a:t>Aula som momentum til at gentænke og styrke kommunikationen</a:t>
            </a:r>
          </a:p>
        </p:txBody>
      </p:sp>
      <p:sp>
        <p:nvSpPr>
          <p:cNvPr id="4" name="Pladsholder til tekst 3">
            <a:extLst>
              <a:ext uri="{FF2B5EF4-FFF2-40B4-BE49-F238E27FC236}">
                <a16:creationId xmlns:a16="http://schemas.microsoft.com/office/drawing/2014/main" id="{B69A3EE2-13EA-4D17-AA1E-DCB54F1525E4}"/>
              </a:ext>
            </a:extLst>
          </p:cNvPr>
          <p:cNvSpPr>
            <a:spLocks noGrp="1"/>
          </p:cNvSpPr>
          <p:nvPr>
            <p:ph type="body" sz="quarter" idx="14"/>
          </p:nvPr>
        </p:nvSpPr>
        <p:spPr>
          <a:xfrm>
            <a:off x="2978950" y="3337832"/>
            <a:ext cx="6407030" cy="3480436"/>
          </a:xfrm>
        </p:spPr>
        <p:txBody>
          <a:bodyPr>
            <a:normAutofit/>
          </a:bodyPr>
          <a:lstStyle/>
          <a:p>
            <a:pPr marL="342900" indent="-342900">
              <a:lnSpc>
                <a:spcPct val="100000"/>
              </a:lnSpc>
              <a:buFont typeface="Arial" panose="020B0604020202020204" pitchFamily="34" charset="0"/>
              <a:buChar char="•"/>
            </a:pPr>
            <a:r>
              <a:rPr lang="da-DK" dirty="0"/>
              <a:t>Mere ensartet anvendelse – på 0-18 års området</a:t>
            </a:r>
          </a:p>
          <a:p>
            <a:pPr marL="342900" indent="-342900">
              <a:lnSpc>
                <a:spcPct val="100000"/>
              </a:lnSpc>
              <a:buFont typeface="Arial" panose="020B0604020202020204" pitchFamily="34" charset="0"/>
              <a:buChar char="•"/>
            </a:pPr>
            <a:r>
              <a:rPr lang="da-DK" dirty="0"/>
              <a:t>Tydelig struktur – hvor finder jeg hvad</a:t>
            </a:r>
          </a:p>
          <a:p>
            <a:pPr marL="342900" indent="-342900">
              <a:lnSpc>
                <a:spcPct val="100000"/>
              </a:lnSpc>
              <a:buFont typeface="Arial" panose="020B0604020202020204" pitchFamily="34" charset="0"/>
              <a:buChar char="•"/>
            </a:pPr>
            <a:r>
              <a:rPr lang="da-DK" dirty="0"/>
              <a:t>Mindre strøm af informationer</a:t>
            </a:r>
          </a:p>
          <a:p>
            <a:pPr marL="342900" indent="-342900">
              <a:lnSpc>
                <a:spcPct val="100000"/>
              </a:lnSpc>
              <a:buFont typeface="Arial" panose="020B0604020202020204" pitchFamily="34" charset="0"/>
              <a:buChar char="•"/>
            </a:pPr>
            <a:r>
              <a:rPr lang="da-DK" dirty="0"/>
              <a:t>Fælles forventningsafstemning</a:t>
            </a:r>
          </a:p>
          <a:p>
            <a:pPr marL="342900" indent="-342900">
              <a:lnSpc>
                <a:spcPct val="100000"/>
              </a:lnSpc>
              <a:buFont typeface="Arial" panose="020B0604020202020204" pitchFamily="34" charset="0"/>
              <a:buChar char="•"/>
            </a:pPr>
            <a:r>
              <a:rPr lang="da-DK" dirty="0"/>
              <a:t>Klart budskab og enkelt sprog</a:t>
            </a:r>
          </a:p>
          <a:p>
            <a:pPr marL="342900" indent="-342900">
              <a:lnSpc>
                <a:spcPct val="100000"/>
              </a:lnSpc>
              <a:buFont typeface="Arial" panose="020B0604020202020204" pitchFamily="34" charset="0"/>
              <a:buChar char="•"/>
            </a:pPr>
            <a:r>
              <a:rPr lang="da-DK" dirty="0"/>
              <a:t>Mere ansvar tilbage til eleven</a:t>
            </a:r>
          </a:p>
          <a:p>
            <a:pPr>
              <a:lnSpc>
                <a:spcPct val="100000"/>
              </a:lnSpc>
            </a:pPr>
            <a:endParaRPr lang="da-DK" sz="1680" dirty="0">
              <a:solidFill>
                <a:srgbClr val="45B7C1"/>
              </a:solidFill>
            </a:endParaRPr>
          </a:p>
        </p:txBody>
      </p:sp>
      <p:pic>
        <p:nvPicPr>
          <p:cNvPr id="7" name="Picture 2">
            <a:extLst>
              <a:ext uri="{FF2B5EF4-FFF2-40B4-BE49-F238E27FC236}">
                <a16:creationId xmlns:a16="http://schemas.microsoft.com/office/drawing/2014/main" id="{A4224364-5619-4ABA-A13E-0DF9139B94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7304" y="1813056"/>
            <a:ext cx="695299" cy="6952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04F85A65-4597-4DC3-A4B6-FA617621E2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7304" y="2568659"/>
            <a:ext cx="678060" cy="6952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983CB2B7-8CC7-4E79-BA4C-B221E06CCB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8950" y="2371467"/>
            <a:ext cx="1355119" cy="544842"/>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descr="Pil: Let kurve">
            <a:extLst>
              <a:ext uri="{FF2B5EF4-FFF2-40B4-BE49-F238E27FC236}">
                <a16:creationId xmlns:a16="http://schemas.microsoft.com/office/drawing/2014/main" id="{94B0C887-23CE-4EFC-9596-373606565C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593605" flipV="1">
            <a:off x="2023138" y="2126309"/>
            <a:ext cx="867227" cy="884699"/>
          </a:xfrm>
          <a:prstGeom prst="rect">
            <a:avLst/>
          </a:prstGeom>
        </p:spPr>
      </p:pic>
      <p:sp>
        <p:nvSpPr>
          <p:cNvPr id="11" name="Rektangel 10">
            <a:extLst>
              <a:ext uri="{FF2B5EF4-FFF2-40B4-BE49-F238E27FC236}">
                <a16:creationId xmlns:a16="http://schemas.microsoft.com/office/drawing/2014/main" id="{A403500A-9E14-4A34-8899-62B71273D321}"/>
              </a:ext>
            </a:extLst>
          </p:cNvPr>
          <p:cNvSpPr/>
          <p:nvPr/>
        </p:nvSpPr>
        <p:spPr>
          <a:xfrm>
            <a:off x="2959919" y="6004216"/>
            <a:ext cx="8481803" cy="387798"/>
          </a:xfrm>
          <a:prstGeom prst="rect">
            <a:avLst/>
          </a:prstGeom>
        </p:spPr>
        <p:txBody>
          <a:bodyPr wrap="square">
            <a:spAutoFit/>
          </a:bodyPr>
          <a:lstStyle/>
          <a:p>
            <a:pPr defTabSz="855844"/>
            <a:r>
              <a:rPr lang="da-DK" sz="1920" dirty="0">
                <a:solidFill>
                  <a:srgbClr val="45B7C1"/>
                </a:solidFill>
                <a:latin typeface="Calibri" panose="020F0502020204030204"/>
              </a:rPr>
              <a:t>Afsæt tid til at involvere ledelse, skolebestyrelse, MED, medarbejdere, elever…</a:t>
            </a:r>
            <a:endParaRPr lang="da-DK" sz="1685" dirty="0">
              <a:solidFill>
                <a:srgbClr val="000000"/>
              </a:solidFill>
              <a:latin typeface="Calibri" panose="020F0502020204030204"/>
            </a:endParaRPr>
          </a:p>
        </p:txBody>
      </p:sp>
    </p:spTree>
    <p:extLst>
      <p:ext uri="{BB962C8B-B14F-4D97-AF65-F5344CB8AC3E}">
        <p14:creationId xmlns:p14="http://schemas.microsoft.com/office/powerpoint/2010/main" val="915567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1CEE4F-DDF1-4A89-82E1-C0F0C0DEF9CF}"/>
              </a:ext>
            </a:extLst>
          </p:cNvPr>
          <p:cNvSpPr>
            <a:spLocks noGrp="1"/>
          </p:cNvSpPr>
          <p:nvPr>
            <p:ph type="title"/>
          </p:nvPr>
        </p:nvSpPr>
        <p:spPr/>
        <p:txBody>
          <a:bodyPr/>
          <a:lstStyle/>
          <a:p>
            <a:r>
              <a:rPr lang="da-DK" dirty="0"/>
              <a:t>Involvering fra A-Z</a:t>
            </a:r>
          </a:p>
        </p:txBody>
      </p:sp>
      <p:sp>
        <p:nvSpPr>
          <p:cNvPr id="3" name="Pladsholder til tekst 2">
            <a:extLst>
              <a:ext uri="{FF2B5EF4-FFF2-40B4-BE49-F238E27FC236}">
                <a16:creationId xmlns:a16="http://schemas.microsoft.com/office/drawing/2014/main" id="{F64AAFB7-1AD2-4E96-9FB3-99B3DDBD9CD0}"/>
              </a:ext>
            </a:extLst>
          </p:cNvPr>
          <p:cNvSpPr>
            <a:spLocks noGrp="1"/>
          </p:cNvSpPr>
          <p:nvPr>
            <p:ph type="body" sz="quarter" idx="13"/>
          </p:nvPr>
        </p:nvSpPr>
        <p:spPr>
          <a:xfrm>
            <a:off x="1348740" y="392430"/>
            <a:ext cx="7508448" cy="312965"/>
          </a:xfrm>
        </p:spPr>
        <p:txBody>
          <a:bodyPr>
            <a:normAutofit fontScale="92500"/>
          </a:bodyPr>
          <a:lstStyle/>
          <a:p>
            <a:r>
              <a:rPr lang="da-DK" dirty="0"/>
              <a:t>Aula som momentum til at gentænke og styrke kommunikationen</a:t>
            </a:r>
          </a:p>
        </p:txBody>
      </p:sp>
      <p:sp>
        <p:nvSpPr>
          <p:cNvPr id="4" name="Pladsholder til tekst 3">
            <a:extLst>
              <a:ext uri="{FF2B5EF4-FFF2-40B4-BE49-F238E27FC236}">
                <a16:creationId xmlns:a16="http://schemas.microsoft.com/office/drawing/2014/main" id="{4006CD86-F83F-4CC6-B553-234E00DE582F}"/>
              </a:ext>
            </a:extLst>
          </p:cNvPr>
          <p:cNvSpPr>
            <a:spLocks noGrp="1"/>
          </p:cNvSpPr>
          <p:nvPr>
            <p:ph type="body" sz="quarter" idx="14"/>
          </p:nvPr>
        </p:nvSpPr>
        <p:spPr>
          <a:xfrm>
            <a:off x="1348739" y="1994536"/>
            <a:ext cx="9037446" cy="3480436"/>
          </a:xfrm>
        </p:spPr>
        <p:txBody>
          <a:bodyPr/>
          <a:lstStyle/>
          <a:p>
            <a:pPr marL="342900" indent="-342900">
              <a:buFont typeface="Arial" panose="020B0604020202020204" pitchFamily="34" charset="0"/>
              <a:buChar char="•"/>
            </a:pPr>
            <a:r>
              <a:rPr lang="da-DK" dirty="0"/>
              <a:t>Forældre, skolebestyrelserne på pilotskolerne og forældreorganisationerne</a:t>
            </a:r>
          </a:p>
          <a:p>
            <a:pPr marL="342900" indent="-342900">
              <a:buFont typeface="Arial" panose="020B0604020202020204" pitchFamily="34" charset="0"/>
              <a:buChar char="•"/>
            </a:pPr>
            <a:r>
              <a:rPr lang="da-DK" dirty="0"/>
              <a:t>Medarbejdere fra pilotskolerne og vores sparringsforum</a:t>
            </a:r>
          </a:p>
          <a:p>
            <a:pPr marL="342900" indent="-342900">
              <a:buFont typeface="Arial" panose="020B0604020202020204" pitchFamily="34" charset="0"/>
              <a:buChar char="•"/>
            </a:pPr>
            <a:r>
              <a:rPr lang="da-DK" dirty="0"/>
              <a:t>Ledelsen og superbrugerne på pilotskolerne</a:t>
            </a:r>
          </a:p>
          <a:p>
            <a:pPr marL="342900" indent="-342900">
              <a:buFont typeface="Arial" panose="020B0604020202020204" pitchFamily="34" charset="0"/>
              <a:buChar char="•"/>
            </a:pPr>
            <a:r>
              <a:rPr lang="da-DK" dirty="0"/>
              <a:t>Ledere i følgegruppen og fra pilotskolerne</a:t>
            </a:r>
          </a:p>
          <a:p>
            <a:pPr marL="342900" indent="-342900">
              <a:buFont typeface="Arial" panose="020B0604020202020204" pitchFamily="34" charset="0"/>
              <a:buChar char="•"/>
            </a:pPr>
            <a:r>
              <a:rPr lang="da-DK" dirty="0"/>
              <a:t>Faglige organisationer</a:t>
            </a:r>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endParaRPr lang="da-DK" dirty="0"/>
          </a:p>
          <a:p>
            <a:endParaRPr lang="da-DK" dirty="0"/>
          </a:p>
        </p:txBody>
      </p:sp>
      <p:sp>
        <p:nvSpPr>
          <p:cNvPr id="6" name="Rektangel 5">
            <a:extLst>
              <a:ext uri="{FF2B5EF4-FFF2-40B4-BE49-F238E27FC236}">
                <a16:creationId xmlns:a16="http://schemas.microsoft.com/office/drawing/2014/main" id="{0A93EFEB-7302-4546-B4F5-4AB61A4A925F}"/>
              </a:ext>
            </a:extLst>
          </p:cNvPr>
          <p:cNvSpPr/>
          <p:nvPr/>
        </p:nvSpPr>
        <p:spPr>
          <a:xfrm>
            <a:off x="1238774" y="4501793"/>
            <a:ext cx="9417481" cy="387798"/>
          </a:xfrm>
          <a:prstGeom prst="rect">
            <a:avLst/>
          </a:prstGeom>
        </p:spPr>
        <p:txBody>
          <a:bodyPr wrap="square">
            <a:spAutoFit/>
          </a:bodyPr>
          <a:lstStyle/>
          <a:p>
            <a:pPr defTabSz="855844"/>
            <a:r>
              <a:rPr lang="da-DK" sz="1920" dirty="0">
                <a:solidFill>
                  <a:srgbClr val="45B7C1"/>
                </a:solidFill>
                <a:latin typeface="Calibri" panose="020F0502020204030204"/>
              </a:rPr>
              <a:t>Vigtigt at få hele organisationen fra 0 – 18 år med fra start!</a:t>
            </a:r>
          </a:p>
        </p:txBody>
      </p:sp>
    </p:spTree>
    <p:extLst>
      <p:ext uri="{BB962C8B-B14F-4D97-AF65-F5344CB8AC3E}">
        <p14:creationId xmlns:p14="http://schemas.microsoft.com/office/powerpoint/2010/main" val="3740663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D5ADFB-C614-48E0-BE38-CE0083B2FC9A}"/>
              </a:ext>
            </a:extLst>
          </p:cNvPr>
          <p:cNvSpPr>
            <a:spLocks noGrp="1"/>
          </p:cNvSpPr>
          <p:nvPr>
            <p:ph type="title"/>
          </p:nvPr>
        </p:nvSpPr>
        <p:spPr>
          <a:xfrm>
            <a:off x="1348484" y="1224916"/>
            <a:ext cx="9464040" cy="725028"/>
          </a:xfrm>
        </p:spPr>
        <p:txBody>
          <a:bodyPr>
            <a:normAutofit fontScale="90000"/>
          </a:bodyPr>
          <a:lstStyle/>
          <a:p>
            <a:r>
              <a:rPr lang="da-DK" dirty="0"/>
              <a:t>Fra </a:t>
            </a:r>
            <a:r>
              <a:rPr lang="da-DK" dirty="0" err="1"/>
              <a:t>SkoleIntra</a:t>
            </a:r>
            <a:r>
              <a:rPr lang="da-DK" dirty="0"/>
              <a:t> til Aula </a:t>
            </a:r>
            <a:br>
              <a:rPr lang="da-DK" dirty="0"/>
            </a:br>
            <a:endParaRPr lang="da-DK" dirty="0"/>
          </a:p>
        </p:txBody>
      </p:sp>
      <p:sp>
        <p:nvSpPr>
          <p:cNvPr id="7" name="Rektangel 6">
            <a:extLst>
              <a:ext uri="{FF2B5EF4-FFF2-40B4-BE49-F238E27FC236}">
                <a16:creationId xmlns:a16="http://schemas.microsoft.com/office/drawing/2014/main" id="{9EC38F3D-9D9D-41D6-80F4-CEB883ED80B6}"/>
              </a:ext>
            </a:extLst>
          </p:cNvPr>
          <p:cNvSpPr/>
          <p:nvPr/>
        </p:nvSpPr>
        <p:spPr>
          <a:xfrm>
            <a:off x="2908152" y="5541914"/>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4">
                <a:solidFill>
                  <a:srgbClr val="FFFFFF"/>
                </a:solidFill>
                <a:latin typeface="Calibri" panose="020F0502020204030204"/>
              </a:rPr>
              <a:t>Kalender</a:t>
            </a:r>
          </a:p>
        </p:txBody>
      </p:sp>
      <p:sp>
        <p:nvSpPr>
          <p:cNvPr id="11" name="Rektangel 10">
            <a:extLst>
              <a:ext uri="{FF2B5EF4-FFF2-40B4-BE49-F238E27FC236}">
                <a16:creationId xmlns:a16="http://schemas.microsoft.com/office/drawing/2014/main" id="{DAF6FB1D-5F2C-4225-87FB-CA2D31E6B590}"/>
              </a:ext>
            </a:extLst>
          </p:cNvPr>
          <p:cNvSpPr/>
          <p:nvPr/>
        </p:nvSpPr>
        <p:spPr>
          <a:xfrm>
            <a:off x="852837" y="2629253"/>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440">
                <a:solidFill>
                  <a:srgbClr val="FFFFFF"/>
                </a:solidFill>
                <a:latin typeface="Calibri" panose="020F0502020204030204"/>
              </a:rPr>
              <a:t>Skole-hjem-samtaler</a:t>
            </a:r>
          </a:p>
        </p:txBody>
      </p:sp>
      <p:sp>
        <p:nvSpPr>
          <p:cNvPr id="12" name="Rektangel 11">
            <a:extLst>
              <a:ext uri="{FF2B5EF4-FFF2-40B4-BE49-F238E27FC236}">
                <a16:creationId xmlns:a16="http://schemas.microsoft.com/office/drawing/2014/main" id="{170EEC62-E0FC-40ED-A4C6-D4C095F074B7}"/>
              </a:ext>
            </a:extLst>
          </p:cNvPr>
          <p:cNvSpPr/>
          <p:nvPr/>
        </p:nvSpPr>
        <p:spPr>
          <a:xfrm>
            <a:off x="874356" y="3834374"/>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440">
                <a:solidFill>
                  <a:srgbClr val="FFFFFF"/>
                </a:solidFill>
                <a:latin typeface="Calibri" panose="020F0502020204030204"/>
              </a:rPr>
              <a:t>Tilmeldinger</a:t>
            </a:r>
          </a:p>
        </p:txBody>
      </p:sp>
      <p:sp>
        <p:nvSpPr>
          <p:cNvPr id="13" name="Rektangel 12">
            <a:extLst>
              <a:ext uri="{FF2B5EF4-FFF2-40B4-BE49-F238E27FC236}">
                <a16:creationId xmlns:a16="http://schemas.microsoft.com/office/drawing/2014/main" id="{1C4E10C9-69C6-4776-B3E5-972871972198}"/>
              </a:ext>
            </a:extLst>
          </p:cNvPr>
          <p:cNvSpPr/>
          <p:nvPr/>
        </p:nvSpPr>
        <p:spPr>
          <a:xfrm>
            <a:off x="1471602" y="3239179"/>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4">
                <a:solidFill>
                  <a:srgbClr val="FFFFFF"/>
                </a:solidFill>
                <a:latin typeface="Calibri" panose="020F0502020204030204"/>
              </a:rPr>
              <a:t>Skema</a:t>
            </a:r>
          </a:p>
        </p:txBody>
      </p:sp>
      <p:sp>
        <p:nvSpPr>
          <p:cNvPr id="14" name="Rektangel 13">
            <a:extLst>
              <a:ext uri="{FF2B5EF4-FFF2-40B4-BE49-F238E27FC236}">
                <a16:creationId xmlns:a16="http://schemas.microsoft.com/office/drawing/2014/main" id="{CA04C44A-4BB7-4326-8B3B-1ACC75B308EF}"/>
              </a:ext>
            </a:extLst>
          </p:cNvPr>
          <p:cNvSpPr/>
          <p:nvPr/>
        </p:nvSpPr>
        <p:spPr>
          <a:xfrm>
            <a:off x="2975940" y="2692564"/>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946" err="1">
                <a:solidFill>
                  <a:srgbClr val="FFFFFF"/>
                </a:solidFill>
                <a:latin typeface="Calibri" panose="020F0502020204030204"/>
              </a:rPr>
              <a:t>Pæd.servicecenter-aktiviteter</a:t>
            </a:r>
            <a:endParaRPr lang="da-DK" sz="946">
              <a:solidFill>
                <a:srgbClr val="FFFFFF"/>
              </a:solidFill>
              <a:latin typeface="Calibri" panose="020F0502020204030204"/>
            </a:endParaRPr>
          </a:p>
        </p:txBody>
      </p:sp>
      <p:sp>
        <p:nvSpPr>
          <p:cNvPr id="15" name="Rektangel 14">
            <a:extLst>
              <a:ext uri="{FF2B5EF4-FFF2-40B4-BE49-F238E27FC236}">
                <a16:creationId xmlns:a16="http://schemas.microsoft.com/office/drawing/2014/main" id="{B7B4147E-2444-4000-B192-8546A5DDFA3B}"/>
              </a:ext>
            </a:extLst>
          </p:cNvPr>
          <p:cNvSpPr/>
          <p:nvPr/>
        </p:nvSpPr>
        <p:spPr>
          <a:xfrm>
            <a:off x="3129813" y="4793960"/>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900">
                <a:solidFill>
                  <a:srgbClr val="FFFFFF"/>
                </a:solidFill>
                <a:latin typeface="Calibri" panose="020F0502020204030204"/>
              </a:rPr>
              <a:t>SFO-aktiviteter/ugeplaner</a:t>
            </a:r>
          </a:p>
        </p:txBody>
      </p:sp>
      <p:sp>
        <p:nvSpPr>
          <p:cNvPr id="16" name="Rektangel 15">
            <a:extLst>
              <a:ext uri="{FF2B5EF4-FFF2-40B4-BE49-F238E27FC236}">
                <a16:creationId xmlns:a16="http://schemas.microsoft.com/office/drawing/2014/main" id="{3171A92D-0CD3-42AE-BB2D-FE3922175866}"/>
              </a:ext>
            </a:extLst>
          </p:cNvPr>
          <p:cNvSpPr/>
          <p:nvPr/>
        </p:nvSpPr>
        <p:spPr>
          <a:xfrm>
            <a:off x="1713662" y="4446103"/>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990">
                <a:solidFill>
                  <a:srgbClr val="FFFFFF"/>
                </a:solidFill>
                <a:latin typeface="Calibri" panose="020F0502020204030204"/>
              </a:rPr>
              <a:t>Mødeplanlægger</a:t>
            </a:r>
          </a:p>
        </p:txBody>
      </p:sp>
      <p:sp>
        <p:nvSpPr>
          <p:cNvPr id="17" name="Rektangel 16">
            <a:extLst>
              <a:ext uri="{FF2B5EF4-FFF2-40B4-BE49-F238E27FC236}">
                <a16:creationId xmlns:a16="http://schemas.microsoft.com/office/drawing/2014/main" id="{EEC859C5-3D2D-4D27-8BAD-B5A86444522A}"/>
              </a:ext>
            </a:extLst>
          </p:cNvPr>
          <p:cNvSpPr/>
          <p:nvPr/>
        </p:nvSpPr>
        <p:spPr>
          <a:xfrm>
            <a:off x="3495282" y="3358706"/>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4">
                <a:solidFill>
                  <a:srgbClr val="FFFFFF"/>
                </a:solidFill>
                <a:latin typeface="Calibri" panose="020F0502020204030204"/>
              </a:rPr>
              <a:t>Ugeplaner</a:t>
            </a:r>
          </a:p>
        </p:txBody>
      </p:sp>
      <p:sp>
        <p:nvSpPr>
          <p:cNvPr id="18" name="Rektangel 17">
            <a:extLst>
              <a:ext uri="{FF2B5EF4-FFF2-40B4-BE49-F238E27FC236}">
                <a16:creationId xmlns:a16="http://schemas.microsoft.com/office/drawing/2014/main" id="{3EDD90A9-30A3-45A0-BEFB-34DE7E48706F}"/>
              </a:ext>
            </a:extLst>
          </p:cNvPr>
          <p:cNvSpPr/>
          <p:nvPr/>
        </p:nvSpPr>
        <p:spPr>
          <a:xfrm>
            <a:off x="3122493" y="4061021"/>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0">
                <a:solidFill>
                  <a:srgbClr val="FFFFFF"/>
                </a:solidFill>
                <a:latin typeface="Calibri" panose="020F0502020204030204"/>
              </a:rPr>
              <a:t>Lektiedagbog</a:t>
            </a:r>
          </a:p>
        </p:txBody>
      </p:sp>
      <p:sp>
        <p:nvSpPr>
          <p:cNvPr id="19" name="Rektangel 18">
            <a:extLst>
              <a:ext uri="{FF2B5EF4-FFF2-40B4-BE49-F238E27FC236}">
                <a16:creationId xmlns:a16="http://schemas.microsoft.com/office/drawing/2014/main" id="{11365170-B4B5-461C-A446-28C4496E0CCF}"/>
              </a:ext>
            </a:extLst>
          </p:cNvPr>
          <p:cNvSpPr/>
          <p:nvPr/>
        </p:nvSpPr>
        <p:spPr>
          <a:xfrm>
            <a:off x="1471602" y="5043278"/>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4">
                <a:solidFill>
                  <a:srgbClr val="FFFFFF"/>
                </a:solidFill>
                <a:latin typeface="Calibri" panose="020F0502020204030204"/>
              </a:rPr>
              <a:t>Huskeliste</a:t>
            </a:r>
          </a:p>
        </p:txBody>
      </p:sp>
      <p:sp>
        <p:nvSpPr>
          <p:cNvPr id="10" name="Rektangel 9">
            <a:extLst>
              <a:ext uri="{FF2B5EF4-FFF2-40B4-BE49-F238E27FC236}">
                <a16:creationId xmlns:a16="http://schemas.microsoft.com/office/drawing/2014/main" id="{0FC0AFE5-B6AC-402B-8F07-B433E83C4CA2}"/>
              </a:ext>
            </a:extLst>
          </p:cNvPr>
          <p:cNvSpPr/>
          <p:nvPr/>
        </p:nvSpPr>
        <p:spPr>
          <a:xfrm>
            <a:off x="3073458" y="1952117"/>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0">
                <a:solidFill>
                  <a:srgbClr val="FFFFFF"/>
                </a:solidFill>
                <a:latin typeface="Calibri" panose="020F0502020204030204"/>
              </a:rPr>
              <a:t>Reservationer</a:t>
            </a:r>
          </a:p>
        </p:txBody>
      </p:sp>
      <p:sp>
        <p:nvSpPr>
          <p:cNvPr id="31" name="Rektangel 30">
            <a:extLst>
              <a:ext uri="{FF2B5EF4-FFF2-40B4-BE49-F238E27FC236}">
                <a16:creationId xmlns:a16="http://schemas.microsoft.com/office/drawing/2014/main" id="{A7ECA0FC-5645-4D7D-807C-777F3D22E0DF}"/>
              </a:ext>
            </a:extLst>
          </p:cNvPr>
          <p:cNvSpPr/>
          <p:nvPr/>
        </p:nvSpPr>
        <p:spPr>
          <a:xfrm>
            <a:off x="1547807" y="2048353"/>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4">
                <a:solidFill>
                  <a:srgbClr val="FFFFFF"/>
                </a:solidFill>
                <a:latin typeface="Calibri" panose="020F0502020204030204"/>
              </a:rPr>
              <a:t>Vikarplan</a:t>
            </a:r>
          </a:p>
        </p:txBody>
      </p:sp>
      <p:sp>
        <p:nvSpPr>
          <p:cNvPr id="21" name="Pladsholder til tekst 4">
            <a:extLst>
              <a:ext uri="{FF2B5EF4-FFF2-40B4-BE49-F238E27FC236}">
                <a16:creationId xmlns:a16="http://schemas.microsoft.com/office/drawing/2014/main" id="{F70367FC-D76C-4392-90A4-939587D9B825}"/>
              </a:ext>
            </a:extLst>
          </p:cNvPr>
          <p:cNvSpPr txBox="1">
            <a:spLocks/>
          </p:cNvSpPr>
          <p:nvPr/>
        </p:nvSpPr>
        <p:spPr>
          <a:xfrm>
            <a:off x="5458741" y="1801928"/>
            <a:ext cx="4320000" cy="3888000"/>
          </a:xfrm>
          <a:prstGeom prst="rect">
            <a:avLst/>
          </a:prstGeom>
        </p:spPr>
        <p:txBody>
          <a:bodyPr vert="horz" lIns="82296" tIns="41148" rIns="82296" bIns="41148" rtlCol="0">
            <a:noAutofit/>
          </a:bodyPr>
          <a:lstStyle>
            <a:lvl1pPr marL="342900" indent="-342900" algn="l" defTabSz="914400" rtl="0" eaLnBrk="1" latinLnBrk="0" hangingPunct="1">
              <a:spcBef>
                <a:spcPct val="20000"/>
              </a:spcBef>
              <a:buFontTx/>
              <a:buNone/>
              <a:defRPr sz="1800" kern="1200">
                <a:solidFill>
                  <a:schemeClr val="tx1"/>
                </a:solidFill>
                <a:latin typeface="+mn-lt"/>
                <a:ea typeface="+mn-ea"/>
                <a:cs typeface="+mn-cs"/>
              </a:defRPr>
            </a:lvl1pPr>
            <a:lvl2pPr marL="742950" indent="-285750" algn="l" defTabSz="914400" rtl="0" eaLnBrk="1" latinLnBrk="0" hangingPunct="1">
              <a:spcBef>
                <a:spcPct val="20000"/>
              </a:spcBef>
              <a:buFontTx/>
              <a:buNone/>
              <a:defRPr sz="1800" kern="1200">
                <a:solidFill>
                  <a:schemeClr val="tx1"/>
                </a:solidFill>
                <a:latin typeface="+mn-lt"/>
                <a:ea typeface="+mn-ea"/>
                <a:cs typeface="+mn-cs"/>
              </a:defRPr>
            </a:lvl2pPr>
            <a:lvl3pPr marL="1143000" indent="-228600" algn="l" defTabSz="914400" rtl="0" eaLnBrk="1" latinLnBrk="0" hangingPunct="1">
              <a:spcBef>
                <a:spcPct val="20000"/>
              </a:spcBef>
              <a:buFontTx/>
              <a:buNone/>
              <a:defRPr sz="1800" kern="1200">
                <a:solidFill>
                  <a:schemeClr val="tx1"/>
                </a:solidFill>
                <a:latin typeface="+mn-lt"/>
                <a:ea typeface="+mn-ea"/>
                <a:cs typeface="+mn-cs"/>
              </a:defRPr>
            </a:lvl3pPr>
            <a:lvl4pPr marL="1600200" indent="-228600" algn="l" defTabSz="914400" rtl="0" eaLnBrk="1" latinLnBrk="0" hangingPunct="1">
              <a:spcBef>
                <a:spcPct val="20000"/>
              </a:spcBef>
              <a:buFontTx/>
              <a:buNone/>
              <a:defRPr sz="1800" kern="1200">
                <a:solidFill>
                  <a:schemeClr val="tx1"/>
                </a:solidFill>
                <a:latin typeface="+mn-lt"/>
                <a:ea typeface="+mn-ea"/>
                <a:cs typeface="+mn-cs"/>
              </a:defRPr>
            </a:lvl4pPr>
            <a:lvl5pPr marL="2057400" indent="-228600" algn="l" defTabSz="914400" rtl="0" eaLnBrk="1" latinLnBrk="0" hangingPunct="1">
              <a:spcBef>
                <a:spcPct val="20000"/>
              </a:spcBef>
              <a:buFontTx/>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11480" indent="-411480" defTabSz="1097280"/>
            <a:r>
              <a:rPr lang="da-DK" sz="1620" dirty="0">
                <a:solidFill>
                  <a:srgbClr val="000000"/>
                </a:solidFill>
                <a:latin typeface="Calibri" panose="020F0502020204030204"/>
              </a:rPr>
              <a:t>Aula</a:t>
            </a:r>
          </a:p>
          <a:p>
            <a:pPr marL="411480" indent="-411480" defTabSz="1097280"/>
            <a:endParaRPr lang="da-DK" sz="1620" dirty="0">
              <a:solidFill>
                <a:srgbClr val="000000"/>
              </a:solidFill>
              <a:latin typeface="Calibri" panose="020F0502020204030204"/>
            </a:endParaRPr>
          </a:p>
          <a:p>
            <a:pPr marL="411480" indent="-411480" defTabSz="1097280"/>
            <a:endParaRPr lang="da-DK" sz="1620" dirty="0">
              <a:solidFill>
                <a:srgbClr val="000000"/>
              </a:solidFill>
              <a:latin typeface="Calibri" panose="020F0502020204030204"/>
            </a:endParaRPr>
          </a:p>
          <a:p>
            <a:pPr marL="411480" indent="-411480" defTabSz="1097280"/>
            <a:endParaRPr lang="da-DK" sz="1620" dirty="0">
              <a:solidFill>
                <a:srgbClr val="000000"/>
              </a:solidFill>
              <a:latin typeface="Calibri" panose="020F0502020204030204"/>
            </a:endParaRPr>
          </a:p>
          <a:p>
            <a:pPr marL="411480" indent="-411480" defTabSz="1097280"/>
            <a:endParaRPr lang="da-DK" sz="1620" dirty="0">
              <a:solidFill>
                <a:srgbClr val="000000"/>
              </a:solidFill>
              <a:latin typeface="Calibri" panose="020F0502020204030204"/>
            </a:endParaRPr>
          </a:p>
          <a:p>
            <a:pPr marL="411480" indent="-411480" defTabSz="1097280"/>
            <a:endParaRPr lang="da-DK" sz="1620" dirty="0">
              <a:solidFill>
                <a:srgbClr val="000000"/>
              </a:solidFill>
              <a:latin typeface="Calibri" panose="020F0502020204030204"/>
            </a:endParaRPr>
          </a:p>
          <a:p>
            <a:pPr marL="411480" indent="-411480" defTabSz="1097280"/>
            <a:endParaRPr lang="da-DK" sz="1620" dirty="0">
              <a:solidFill>
                <a:srgbClr val="000000"/>
              </a:solidFill>
              <a:latin typeface="Calibri" panose="020F0502020204030204"/>
            </a:endParaRPr>
          </a:p>
        </p:txBody>
      </p:sp>
      <p:sp>
        <p:nvSpPr>
          <p:cNvPr id="22" name="Rektangel 21">
            <a:extLst>
              <a:ext uri="{FF2B5EF4-FFF2-40B4-BE49-F238E27FC236}">
                <a16:creationId xmlns:a16="http://schemas.microsoft.com/office/drawing/2014/main" id="{4171CC92-256B-4A57-B7B3-54D7A3A69DD5}"/>
              </a:ext>
            </a:extLst>
          </p:cNvPr>
          <p:cNvSpPr/>
          <p:nvPr/>
        </p:nvSpPr>
        <p:spPr>
          <a:xfrm>
            <a:off x="5498160" y="2167808"/>
            <a:ext cx="5220240" cy="3502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55844"/>
            <a:r>
              <a:rPr lang="da-DK" sz="1264">
                <a:solidFill>
                  <a:srgbClr val="FFFFFF"/>
                </a:solidFill>
                <a:latin typeface="Calibri" panose="020F0502020204030204"/>
              </a:rPr>
              <a:t>Kalender</a:t>
            </a:r>
          </a:p>
        </p:txBody>
      </p:sp>
      <p:sp>
        <p:nvSpPr>
          <p:cNvPr id="23" name="Rektangel 22">
            <a:extLst>
              <a:ext uri="{FF2B5EF4-FFF2-40B4-BE49-F238E27FC236}">
                <a16:creationId xmlns:a16="http://schemas.microsoft.com/office/drawing/2014/main" id="{753CE61D-67C6-4573-8192-26A659C78535}"/>
              </a:ext>
            </a:extLst>
          </p:cNvPr>
          <p:cNvSpPr/>
          <p:nvPr/>
        </p:nvSpPr>
        <p:spPr>
          <a:xfrm>
            <a:off x="5624180" y="2528845"/>
            <a:ext cx="4940356" cy="48362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r>
              <a:rPr lang="da-DK" sz="1264">
                <a:solidFill>
                  <a:srgbClr val="FFFFFF"/>
                </a:solidFill>
                <a:latin typeface="Calibri" panose="020F0502020204030204"/>
              </a:rPr>
              <a:t>Skema (fra TRIO)</a:t>
            </a:r>
          </a:p>
        </p:txBody>
      </p:sp>
      <p:sp>
        <p:nvSpPr>
          <p:cNvPr id="24" name="Rektangel 23">
            <a:extLst>
              <a:ext uri="{FF2B5EF4-FFF2-40B4-BE49-F238E27FC236}">
                <a16:creationId xmlns:a16="http://schemas.microsoft.com/office/drawing/2014/main" id="{85748CC9-74A0-4A3F-B6E6-D66775CCA50B}"/>
              </a:ext>
            </a:extLst>
          </p:cNvPr>
          <p:cNvSpPr/>
          <p:nvPr/>
        </p:nvSpPr>
        <p:spPr>
          <a:xfrm>
            <a:off x="5648151" y="3226703"/>
            <a:ext cx="2976896" cy="2300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55844"/>
            <a:r>
              <a:rPr lang="da-DK" sz="1260">
                <a:solidFill>
                  <a:srgbClr val="00B0F0"/>
                </a:solidFill>
                <a:latin typeface="Calibri" panose="020F0502020204030204"/>
              </a:rPr>
              <a:t>Begivenheder</a:t>
            </a:r>
          </a:p>
        </p:txBody>
      </p:sp>
      <p:sp>
        <p:nvSpPr>
          <p:cNvPr id="25" name="Rektangel 24">
            <a:extLst>
              <a:ext uri="{FF2B5EF4-FFF2-40B4-BE49-F238E27FC236}">
                <a16:creationId xmlns:a16="http://schemas.microsoft.com/office/drawing/2014/main" id="{8CB250C1-72FC-4C51-B494-9E04DFFC1A46}"/>
              </a:ext>
            </a:extLst>
          </p:cNvPr>
          <p:cNvSpPr/>
          <p:nvPr/>
        </p:nvSpPr>
        <p:spPr>
          <a:xfrm>
            <a:off x="5798141" y="3585181"/>
            <a:ext cx="1194490" cy="483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0">
                <a:solidFill>
                  <a:srgbClr val="FFFFFF"/>
                </a:solidFill>
                <a:latin typeface="Calibri" panose="020F0502020204030204"/>
              </a:rPr>
              <a:t>Reservationer</a:t>
            </a:r>
          </a:p>
        </p:txBody>
      </p:sp>
      <p:sp>
        <p:nvSpPr>
          <p:cNvPr id="26" name="Rektangel 25">
            <a:extLst>
              <a:ext uri="{FF2B5EF4-FFF2-40B4-BE49-F238E27FC236}">
                <a16:creationId xmlns:a16="http://schemas.microsoft.com/office/drawing/2014/main" id="{BDFCF032-0F88-4ABC-927E-D623C37827DE}"/>
              </a:ext>
            </a:extLst>
          </p:cNvPr>
          <p:cNvSpPr/>
          <p:nvPr/>
        </p:nvSpPr>
        <p:spPr>
          <a:xfrm>
            <a:off x="5798141" y="4185470"/>
            <a:ext cx="1194490" cy="483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440">
                <a:solidFill>
                  <a:srgbClr val="FFFFFF"/>
                </a:solidFill>
                <a:latin typeface="Calibri" panose="020F0502020204030204"/>
              </a:rPr>
              <a:t>Tilmeldinger</a:t>
            </a:r>
          </a:p>
        </p:txBody>
      </p:sp>
      <p:sp>
        <p:nvSpPr>
          <p:cNvPr id="27" name="Rektangel 26">
            <a:extLst>
              <a:ext uri="{FF2B5EF4-FFF2-40B4-BE49-F238E27FC236}">
                <a16:creationId xmlns:a16="http://schemas.microsoft.com/office/drawing/2014/main" id="{E8497880-0BA3-4DBA-BFAE-F59EA1CF4236}"/>
              </a:ext>
            </a:extLst>
          </p:cNvPr>
          <p:cNvSpPr/>
          <p:nvPr/>
        </p:nvSpPr>
        <p:spPr>
          <a:xfrm>
            <a:off x="5798141" y="4785759"/>
            <a:ext cx="1194490" cy="483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990">
                <a:solidFill>
                  <a:srgbClr val="FFFFFF"/>
                </a:solidFill>
                <a:latin typeface="Calibri" panose="020F0502020204030204"/>
              </a:rPr>
              <a:t>Mødeplanlægger</a:t>
            </a:r>
          </a:p>
        </p:txBody>
      </p:sp>
      <p:sp>
        <p:nvSpPr>
          <p:cNvPr id="30" name="Rektangel 29">
            <a:extLst>
              <a:ext uri="{FF2B5EF4-FFF2-40B4-BE49-F238E27FC236}">
                <a16:creationId xmlns:a16="http://schemas.microsoft.com/office/drawing/2014/main" id="{7F6D5FD8-E88A-4567-B377-0649A66761D8}"/>
              </a:ext>
            </a:extLst>
          </p:cNvPr>
          <p:cNvSpPr/>
          <p:nvPr/>
        </p:nvSpPr>
        <p:spPr>
          <a:xfrm>
            <a:off x="7136599" y="4185470"/>
            <a:ext cx="1194490" cy="483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440">
                <a:solidFill>
                  <a:srgbClr val="FFFFFF"/>
                </a:solidFill>
                <a:latin typeface="Calibri" panose="020F0502020204030204"/>
              </a:rPr>
              <a:t>Skole-hjem-samtaler</a:t>
            </a:r>
          </a:p>
        </p:txBody>
      </p:sp>
      <p:sp>
        <p:nvSpPr>
          <p:cNvPr id="32" name="Rektangel 31">
            <a:extLst>
              <a:ext uri="{FF2B5EF4-FFF2-40B4-BE49-F238E27FC236}">
                <a16:creationId xmlns:a16="http://schemas.microsoft.com/office/drawing/2014/main" id="{70BB1F78-E2F7-4C14-8B7A-E8B9B649F061}"/>
              </a:ext>
            </a:extLst>
          </p:cNvPr>
          <p:cNvSpPr/>
          <p:nvPr/>
        </p:nvSpPr>
        <p:spPr>
          <a:xfrm>
            <a:off x="8549464" y="2586332"/>
            <a:ext cx="932885" cy="37770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440">
                <a:solidFill>
                  <a:srgbClr val="FFFFFF"/>
                </a:solidFill>
                <a:latin typeface="Calibri" panose="020F0502020204030204"/>
              </a:rPr>
              <a:t>Vikarplan fra TRIO</a:t>
            </a:r>
          </a:p>
        </p:txBody>
      </p:sp>
      <p:sp>
        <p:nvSpPr>
          <p:cNvPr id="33" name="Pil: højre 32">
            <a:extLst>
              <a:ext uri="{FF2B5EF4-FFF2-40B4-BE49-F238E27FC236}">
                <a16:creationId xmlns:a16="http://schemas.microsoft.com/office/drawing/2014/main" id="{6AE476A9-2708-4128-9BAD-FE8E0CFF9352}"/>
              </a:ext>
            </a:extLst>
          </p:cNvPr>
          <p:cNvSpPr/>
          <p:nvPr/>
        </p:nvSpPr>
        <p:spPr>
          <a:xfrm>
            <a:off x="8633037" y="4021427"/>
            <a:ext cx="800399" cy="711310"/>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720">
                <a:solidFill>
                  <a:srgbClr val="FFFFFF"/>
                </a:solidFill>
                <a:latin typeface="Calibri" panose="020F0502020204030204"/>
              </a:rPr>
              <a:t>automatisk</a:t>
            </a:r>
          </a:p>
        </p:txBody>
      </p:sp>
      <p:sp>
        <p:nvSpPr>
          <p:cNvPr id="34" name="Rektangel 33">
            <a:extLst>
              <a:ext uri="{FF2B5EF4-FFF2-40B4-BE49-F238E27FC236}">
                <a16:creationId xmlns:a16="http://schemas.microsoft.com/office/drawing/2014/main" id="{6D0C23EE-827A-48AA-A2C3-B186EB040F45}"/>
              </a:ext>
            </a:extLst>
          </p:cNvPr>
          <p:cNvSpPr/>
          <p:nvPr/>
        </p:nvSpPr>
        <p:spPr>
          <a:xfrm>
            <a:off x="9394016" y="3251068"/>
            <a:ext cx="1194490" cy="22763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4">
                <a:solidFill>
                  <a:srgbClr val="FFFFFF"/>
                </a:solidFill>
                <a:latin typeface="Calibri" panose="020F0502020204030204"/>
              </a:rPr>
              <a:t>”Vigtige datoer”</a:t>
            </a:r>
          </a:p>
          <a:p>
            <a:pPr algn="ctr" defTabSz="855844"/>
            <a:r>
              <a:rPr lang="da-DK" sz="1080">
                <a:solidFill>
                  <a:srgbClr val="FFFFFF"/>
                </a:solidFill>
                <a:latin typeface="Calibri" panose="020F0502020204030204"/>
              </a:rPr>
              <a:t>Liste med de 5 næstkommende begivenheder</a:t>
            </a:r>
          </a:p>
        </p:txBody>
      </p:sp>
      <p:sp>
        <p:nvSpPr>
          <p:cNvPr id="35" name="Rektangel 34">
            <a:extLst>
              <a:ext uri="{FF2B5EF4-FFF2-40B4-BE49-F238E27FC236}">
                <a16:creationId xmlns:a16="http://schemas.microsoft.com/office/drawing/2014/main" id="{068043EB-D12A-4EDE-8227-CCBD4E1020F9}"/>
              </a:ext>
            </a:extLst>
          </p:cNvPr>
          <p:cNvSpPr/>
          <p:nvPr/>
        </p:nvSpPr>
        <p:spPr>
          <a:xfrm>
            <a:off x="7125871" y="3582911"/>
            <a:ext cx="1194490" cy="483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080">
                <a:solidFill>
                  <a:srgbClr val="FFFFFF"/>
                </a:solidFill>
                <a:latin typeface="Calibri" panose="020F0502020204030204"/>
              </a:rPr>
              <a:t>Note/beskrivelse</a:t>
            </a:r>
          </a:p>
        </p:txBody>
      </p:sp>
      <p:sp>
        <p:nvSpPr>
          <p:cNvPr id="36" name="Rektangel 35">
            <a:extLst>
              <a:ext uri="{FF2B5EF4-FFF2-40B4-BE49-F238E27FC236}">
                <a16:creationId xmlns:a16="http://schemas.microsoft.com/office/drawing/2014/main" id="{7380288C-FF74-4505-92DD-7A73C8042425}"/>
              </a:ext>
            </a:extLst>
          </p:cNvPr>
          <p:cNvSpPr/>
          <p:nvPr/>
        </p:nvSpPr>
        <p:spPr>
          <a:xfrm>
            <a:off x="9524818" y="2586332"/>
            <a:ext cx="932885" cy="3777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080">
                <a:solidFill>
                  <a:srgbClr val="FFFFFF"/>
                </a:solidFill>
                <a:latin typeface="Calibri" panose="020F0502020204030204"/>
              </a:rPr>
              <a:t>Noter til</a:t>
            </a:r>
          </a:p>
          <a:p>
            <a:pPr algn="ctr" defTabSz="855844"/>
            <a:r>
              <a:rPr lang="da-DK" sz="1080">
                <a:solidFill>
                  <a:srgbClr val="FFFFFF"/>
                </a:solidFill>
                <a:latin typeface="Calibri" panose="020F0502020204030204"/>
              </a:rPr>
              <a:t>/fra vikar</a:t>
            </a:r>
          </a:p>
        </p:txBody>
      </p:sp>
      <p:sp>
        <p:nvSpPr>
          <p:cNvPr id="38" name="Rektangel 37">
            <a:extLst>
              <a:ext uri="{FF2B5EF4-FFF2-40B4-BE49-F238E27FC236}">
                <a16:creationId xmlns:a16="http://schemas.microsoft.com/office/drawing/2014/main" id="{BDFC5491-D3B1-4E49-BB72-CC6D355DB65A}"/>
              </a:ext>
            </a:extLst>
          </p:cNvPr>
          <p:cNvSpPr/>
          <p:nvPr/>
        </p:nvSpPr>
        <p:spPr>
          <a:xfrm>
            <a:off x="7574110" y="2581804"/>
            <a:ext cx="932885" cy="3777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080">
                <a:solidFill>
                  <a:srgbClr val="FFFFFF"/>
                </a:solidFill>
                <a:latin typeface="Calibri" panose="020F0502020204030204"/>
              </a:rPr>
              <a:t>Noter til</a:t>
            </a:r>
          </a:p>
          <a:p>
            <a:pPr algn="ctr" defTabSz="855844"/>
            <a:r>
              <a:rPr lang="da-DK" sz="1080">
                <a:solidFill>
                  <a:srgbClr val="FFFFFF"/>
                </a:solidFill>
                <a:latin typeface="Calibri" panose="020F0502020204030204"/>
              </a:rPr>
              <a:t>skemabrik</a:t>
            </a:r>
          </a:p>
        </p:txBody>
      </p:sp>
      <p:sp>
        <p:nvSpPr>
          <p:cNvPr id="37" name="Pladsholder til tekst 2">
            <a:extLst>
              <a:ext uri="{FF2B5EF4-FFF2-40B4-BE49-F238E27FC236}">
                <a16:creationId xmlns:a16="http://schemas.microsoft.com/office/drawing/2014/main" id="{E42FDDF8-97AE-416C-9FF8-3987571E093B}"/>
              </a:ext>
            </a:extLst>
          </p:cNvPr>
          <p:cNvSpPr txBox="1">
            <a:spLocks/>
          </p:cNvSpPr>
          <p:nvPr/>
        </p:nvSpPr>
        <p:spPr>
          <a:xfrm>
            <a:off x="1348485" y="419894"/>
            <a:ext cx="7570470" cy="312965"/>
          </a:xfrm>
          <a:prstGeom prst="rect">
            <a:avLst/>
          </a:prstGeom>
        </p:spPr>
        <p:txBody>
          <a:bodyPr vert="horz" lIns="0" tIns="0" rIns="0" bIns="0" rtlCol="0" anchor="t" anchorCtr="0">
            <a:normAutofit fontScale="92500"/>
          </a:bodyPr>
          <a:lstStyle>
            <a:lvl1pPr marL="0" indent="0" algn="l" defTabSz="685800" rtl="0" eaLnBrk="1" latinLnBrk="0" hangingPunct="1">
              <a:lnSpc>
                <a:spcPct val="90000"/>
              </a:lnSpc>
              <a:spcBef>
                <a:spcPts val="750"/>
              </a:spcBef>
              <a:buFont typeface="Arial" panose="020B0604020202020204" pitchFamily="34" charset="0"/>
              <a:buNone/>
              <a:defRPr sz="1200" b="1" kern="1200" spc="300">
                <a:solidFill>
                  <a:srgbClr val="2091A2"/>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Bef>
                <a:spcPts val="900"/>
              </a:spcBef>
            </a:pPr>
            <a:r>
              <a:rPr lang="da-DK" sz="1440" spc="360" dirty="0"/>
              <a:t>Aula som momentum til at gentænke og styrke kommunikationen</a:t>
            </a:r>
          </a:p>
        </p:txBody>
      </p:sp>
    </p:spTree>
    <p:custDataLst>
      <p:tags r:id="rId1"/>
    </p:custDataLst>
    <p:extLst>
      <p:ext uri="{BB962C8B-B14F-4D97-AF65-F5344CB8AC3E}">
        <p14:creationId xmlns:p14="http://schemas.microsoft.com/office/powerpoint/2010/main" val="26465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animBg="1"/>
      <p:bldP spid="25" grpId="0" animBg="1"/>
      <p:bldP spid="26" grpId="0" animBg="1"/>
      <p:bldP spid="27" grpId="0" animBg="1"/>
      <p:bldP spid="30" grpId="0" animBg="1"/>
      <p:bldP spid="32" grpId="0" animBg="1"/>
      <p:bldP spid="33" grpId="0" animBg="1"/>
      <p:bldP spid="34" grpId="0" animBg="1"/>
      <p:bldP spid="35" grpId="0" animBg="1"/>
      <p:bldP spid="36" grpId="0" animBg="1"/>
      <p:bldP spid="3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74B0B6-1BDC-485F-AEB1-56CB197CF3C8}"/>
              </a:ext>
            </a:extLst>
          </p:cNvPr>
          <p:cNvSpPr>
            <a:spLocks noGrp="1"/>
          </p:cNvSpPr>
          <p:nvPr>
            <p:ph type="title"/>
          </p:nvPr>
        </p:nvSpPr>
        <p:spPr/>
        <p:txBody>
          <a:bodyPr/>
          <a:lstStyle/>
          <a:p>
            <a:r>
              <a:rPr lang="da-DK" dirty="0"/>
              <a:t>Opdeling i indholdstyper</a:t>
            </a:r>
          </a:p>
        </p:txBody>
      </p:sp>
      <p:pic>
        <p:nvPicPr>
          <p:cNvPr id="5" name="Billede 4">
            <a:extLst>
              <a:ext uri="{FF2B5EF4-FFF2-40B4-BE49-F238E27FC236}">
                <a16:creationId xmlns:a16="http://schemas.microsoft.com/office/drawing/2014/main" id="{70E2CC0D-62C2-4915-B30B-60E9BE9BA5BE}"/>
              </a:ext>
            </a:extLst>
          </p:cNvPr>
          <p:cNvPicPr>
            <a:picLocks noChangeAspect="1"/>
          </p:cNvPicPr>
          <p:nvPr/>
        </p:nvPicPr>
        <p:blipFill>
          <a:blip r:embed="rId2"/>
          <a:stretch>
            <a:fillRect/>
          </a:stretch>
        </p:blipFill>
        <p:spPr>
          <a:xfrm>
            <a:off x="3383301" y="2251144"/>
            <a:ext cx="7852096" cy="4292208"/>
          </a:xfrm>
          <a:prstGeom prst="rect">
            <a:avLst/>
          </a:prstGeom>
        </p:spPr>
      </p:pic>
      <p:pic>
        <p:nvPicPr>
          <p:cNvPr id="6" name="Billede 5">
            <a:extLst>
              <a:ext uri="{FF2B5EF4-FFF2-40B4-BE49-F238E27FC236}">
                <a16:creationId xmlns:a16="http://schemas.microsoft.com/office/drawing/2014/main" id="{555087A9-9ECC-46AB-A7D9-7BECECEF5342}"/>
              </a:ext>
            </a:extLst>
          </p:cNvPr>
          <p:cNvPicPr>
            <a:picLocks noChangeAspect="1"/>
          </p:cNvPicPr>
          <p:nvPr/>
        </p:nvPicPr>
        <p:blipFill rotWithShape="1">
          <a:blip r:embed="rId3"/>
          <a:srcRect l="22807" t="21485" r="55952" b="7246"/>
          <a:stretch/>
        </p:blipFill>
        <p:spPr>
          <a:xfrm>
            <a:off x="1134793" y="1977605"/>
            <a:ext cx="1735015" cy="2616590"/>
          </a:xfrm>
          <a:prstGeom prst="rect">
            <a:avLst/>
          </a:prstGeom>
        </p:spPr>
      </p:pic>
      <p:sp>
        <p:nvSpPr>
          <p:cNvPr id="7" name="Pladsholder til tekst 2">
            <a:extLst>
              <a:ext uri="{FF2B5EF4-FFF2-40B4-BE49-F238E27FC236}">
                <a16:creationId xmlns:a16="http://schemas.microsoft.com/office/drawing/2014/main" id="{4E153230-9332-46E3-B38B-42ECF8F35E74}"/>
              </a:ext>
            </a:extLst>
          </p:cNvPr>
          <p:cNvSpPr txBox="1">
            <a:spLocks/>
          </p:cNvSpPr>
          <p:nvPr/>
        </p:nvSpPr>
        <p:spPr>
          <a:xfrm>
            <a:off x="1348485" y="419894"/>
            <a:ext cx="7570470" cy="312965"/>
          </a:xfrm>
          <a:prstGeom prst="rect">
            <a:avLst/>
          </a:prstGeom>
        </p:spPr>
        <p:txBody>
          <a:bodyPr vert="horz" lIns="0" tIns="0" rIns="0" bIns="0" rtlCol="0" anchor="t" anchorCtr="0">
            <a:normAutofit fontScale="92500"/>
          </a:bodyPr>
          <a:lstStyle>
            <a:lvl1pPr marL="0" indent="0" algn="l" defTabSz="685800" rtl="0" eaLnBrk="1" latinLnBrk="0" hangingPunct="1">
              <a:lnSpc>
                <a:spcPct val="90000"/>
              </a:lnSpc>
              <a:spcBef>
                <a:spcPts val="750"/>
              </a:spcBef>
              <a:buFont typeface="Arial" panose="020B0604020202020204" pitchFamily="34" charset="0"/>
              <a:buNone/>
              <a:defRPr sz="1200" b="1" kern="1200" spc="300">
                <a:solidFill>
                  <a:srgbClr val="2091A2"/>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Bef>
                <a:spcPts val="900"/>
              </a:spcBef>
            </a:pPr>
            <a:r>
              <a:rPr lang="da-DK" sz="1440" spc="360" dirty="0"/>
              <a:t>Aula som momentum til at gentænke og styrke kommunikationen</a:t>
            </a:r>
          </a:p>
        </p:txBody>
      </p:sp>
    </p:spTree>
    <p:extLst>
      <p:ext uri="{BB962C8B-B14F-4D97-AF65-F5344CB8AC3E}">
        <p14:creationId xmlns:p14="http://schemas.microsoft.com/office/powerpoint/2010/main" val="1301099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kt 14" hidden="1">
            <a:extLst>
              <a:ext uri="{FF2B5EF4-FFF2-40B4-BE49-F238E27FC236}">
                <a16:creationId xmlns:a16="http://schemas.microsoft.com/office/drawing/2014/main" id="{51B0748E-DE9B-4149-A32B-1A4CF1355FC5}"/>
              </a:ext>
            </a:extLst>
          </p:cNvPr>
          <p:cNvGraphicFramePr>
            <a:graphicFrameLocks noChangeAspect="1"/>
          </p:cNvGraphicFramePr>
          <p:nvPr>
            <p:custDataLst>
              <p:tags r:id="rId2"/>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21509" name="think-cell Slide" r:id="rId6" imgW="386" imgH="386" progId="TCLayout.ActiveDocument.1">
                  <p:embed/>
                </p:oleObj>
              </mc:Choice>
              <mc:Fallback>
                <p:oleObj name="think-cell Slide" r:id="rId6" imgW="386" imgH="386" progId="TCLayout.ActiveDocument.1">
                  <p:embed/>
                  <p:pic>
                    <p:nvPicPr>
                      <p:cNvPr id="15" name="Objekt 14" hidden="1">
                        <a:extLst>
                          <a:ext uri="{FF2B5EF4-FFF2-40B4-BE49-F238E27FC236}">
                            <a16:creationId xmlns:a16="http://schemas.microsoft.com/office/drawing/2014/main" id="{51B0748E-DE9B-4149-A32B-1A4CF1355FC5}"/>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16" name="Rektangel 15" hidden="1">
            <a:extLst>
              <a:ext uri="{FF2B5EF4-FFF2-40B4-BE49-F238E27FC236}">
                <a16:creationId xmlns:a16="http://schemas.microsoft.com/office/drawing/2014/main" id="{1A80FA64-2EF0-4AB2-AC3A-F9B18FC3108B}"/>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82013004-B887-4A3A-9DF1-E65216C6B084}"/>
              </a:ext>
            </a:extLst>
          </p:cNvPr>
          <p:cNvSpPr>
            <a:spLocks noGrp="1"/>
          </p:cNvSpPr>
          <p:nvPr>
            <p:ph type="title"/>
          </p:nvPr>
        </p:nvSpPr>
        <p:spPr/>
        <p:txBody>
          <a:bodyPr/>
          <a:lstStyle/>
          <a:p>
            <a:r>
              <a:rPr lang="da-DK" dirty="0"/>
              <a:t>Udkast til retningslinjer for Aula </a:t>
            </a:r>
          </a:p>
        </p:txBody>
      </p:sp>
      <p:sp>
        <p:nvSpPr>
          <p:cNvPr id="3" name="Pladsholder til tekst 2">
            <a:extLst>
              <a:ext uri="{FF2B5EF4-FFF2-40B4-BE49-F238E27FC236}">
                <a16:creationId xmlns:a16="http://schemas.microsoft.com/office/drawing/2014/main" id="{C5314D4F-2C3B-416E-8412-F3D5932CDE3E}"/>
              </a:ext>
            </a:extLst>
          </p:cNvPr>
          <p:cNvSpPr>
            <a:spLocks noGrp="1"/>
          </p:cNvSpPr>
          <p:nvPr>
            <p:ph type="body" sz="quarter" idx="13"/>
          </p:nvPr>
        </p:nvSpPr>
        <p:spPr>
          <a:xfrm>
            <a:off x="1348740" y="392430"/>
            <a:ext cx="7861762" cy="312965"/>
          </a:xfrm>
        </p:spPr>
        <p:txBody>
          <a:bodyPr>
            <a:normAutofit/>
          </a:bodyPr>
          <a:lstStyle/>
          <a:p>
            <a:r>
              <a:rPr lang="da-DK" dirty="0"/>
              <a:t>Aula som momentum til at gentænke og styrke kommunikationen</a:t>
            </a:r>
          </a:p>
        </p:txBody>
      </p:sp>
      <p:sp>
        <p:nvSpPr>
          <p:cNvPr id="5" name="Rektangel 4">
            <a:extLst>
              <a:ext uri="{FF2B5EF4-FFF2-40B4-BE49-F238E27FC236}">
                <a16:creationId xmlns:a16="http://schemas.microsoft.com/office/drawing/2014/main" id="{EA4BABC9-A73F-4EE9-8464-A87C343C39C5}"/>
              </a:ext>
            </a:extLst>
          </p:cNvPr>
          <p:cNvSpPr/>
          <p:nvPr/>
        </p:nvSpPr>
        <p:spPr>
          <a:xfrm>
            <a:off x="6068397" y="3065364"/>
            <a:ext cx="1668779" cy="1606594"/>
          </a:xfrm>
          <a:prstGeom prst="rect">
            <a:avLst/>
          </a:prstGeom>
        </p:spPr>
        <p:txBody>
          <a:bodyPr wrap="square">
            <a:spAutoFit/>
          </a:bodyPr>
          <a:lstStyle/>
          <a:p>
            <a:pPr defTabSz="855844"/>
            <a:r>
              <a:rPr lang="da-DK" sz="1560" b="1" dirty="0">
                <a:solidFill>
                  <a:srgbClr val="000000"/>
                </a:solidFill>
                <a:latin typeface="Calibri" panose="020F0502020204030204"/>
              </a:rPr>
              <a:t>FOR ENKELTE, FÅ UDVALGTE</a:t>
            </a:r>
            <a:endParaRPr lang="da-DK" sz="1260" b="1" dirty="0">
              <a:solidFill>
                <a:srgbClr val="000000"/>
              </a:solidFill>
              <a:latin typeface="Calibri" panose="020F0502020204030204"/>
            </a:endParaRPr>
          </a:p>
          <a:p>
            <a:pPr defTabSz="855844"/>
            <a:r>
              <a:rPr lang="da-DK" sz="1260" dirty="0">
                <a:solidFill>
                  <a:srgbClr val="000000"/>
                </a:solidFill>
                <a:latin typeface="Calibri" panose="020F0502020204030204"/>
              </a:rPr>
              <a:t>· Indhold med behov for dialog</a:t>
            </a:r>
          </a:p>
          <a:p>
            <a:pPr defTabSz="855844"/>
            <a:r>
              <a:rPr lang="da-DK" sz="1260" dirty="0">
                <a:solidFill>
                  <a:srgbClr val="000000"/>
                </a:solidFill>
                <a:latin typeface="Calibri" panose="020F0502020204030204"/>
              </a:rPr>
              <a:t>· Lukket dialog</a:t>
            </a:r>
          </a:p>
          <a:p>
            <a:pPr defTabSz="855844"/>
            <a:endParaRPr lang="da-DK" sz="1260" dirty="0">
              <a:solidFill>
                <a:srgbClr val="000000"/>
              </a:solidFill>
              <a:latin typeface="Calibri" panose="020F0502020204030204"/>
            </a:endParaRPr>
          </a:p>
          <a:p>
            <a:pPr defTabSz="855844"/>
            <a:endParaRPr lang="da-DK" sz="1680" dirty="0">
              <a:solidFill>
                <a:srgbClr val="000000"/>
              </a:solidFill>
              <a:latin typeface="Calibri" panose="020F0502020204030204"/>
            </a:endParaRPr>
          </a:p>
        </p:txBody>
      </p:sp>
      <p:sp>
        <p:nvSpPr>
          <p:cNvPr id="6" name="Rektangel 5">
            <a:extLst>
              <a:ext uri="{FF2B5EF4-FFF2-40B4-BE49-F238E27FC236}">
                <a16:creationId xmlns:a16="http://schemas.microsoft.com/office/drawing/2014/main" id="{775DDCD9-02EF-45CE-80A9-EC5F04BD7F48}"/>
              </a:ext>
            </a:extLst>
          </p:cNvPr>
          <p:cNvSpPr/>
          <p:nvPr/>
        </p:nvSpPr>
        <p:spPr>
          <a:xfrm>
            <a:off x="2584550" y="3065364"/>
            <a:ext cx="1668779" cy="1541961"/>
          </a:xfrm>
          <a:prstGeom prst="rect">
            <a:avLst/>
          </a:prstGeom>
        </p:spPr>
        <p:txBody>
          <a:bodyPr wrap="square">
            <a:spAutoFit/>
          </a:bodyPr>
          <a:lstStyle/>
          <a:p>
            <a:pPr defTabSz="855844"/>
            <a:r>
              <a:rPr lang="da-DK" sz="1560" b="1" dirty="0">
                <a:solidFill>
                  <a:srgbClr val="000000"/>
                </a:solidFill>
                <a:latin typeface="Calibri" panose="020F0502020204030204"/>
              </a:rPr>
              <a:t>LÆNGERE TIDSPERSPEKTIV</a:t>
            </a:r>
          </a:p>
          <a:p>
            <a:pPr defTabSz="855844"/>
            <a:r>
              <a:rPr lang="da-DK" sz="1260" dirty="0">
                <a:solidFill>
                  <a:srgbClr val="000000"/>
                </a:solidFill>
                <a:latin typeface="Calibri" panose="020F0502020204030204"/>
              </a:rPr>
              <a:t>· Noget, der godt kan vente</a:t>
            </a:r>
          </a:p>
          <a:p>
            <a:pPr defTabSz="855844"/>
            <a:r>
              <a:rPr lang="da-DK" sz="1260" dirty="0">
                <a:solidFill>
                  <a:srgbClr val="000000"/>
                </a:solidFill>
                <a:latin typeface="Calibri" panose="020F0502020204030204"/>
              </a:rPr>
              <a:t>· Noget, der er nice-to-</a:t>
            </a:r>
            <a:r>
              <a:rPr lang="da-DK" sz="1260" dirty="0" err="1">
                <a:solidFill>
                  <a:srgbClr val="000000"/>
                </a:solidFill>
                <a:latin typeface="Calibri" panose="020F0502020204030204"/>
              </a:rPr>
              <a:t>know</a:t>
            </a:r>
            <a:endParaRPr lang="da-DK" sz="1260" dirty="0">
              <a:solidFill>
                <a:srgbClr val="000000"/>
              </a:solidFill>
              <a:latin typeface="Calibri" panose="020F0502020204030204"/>
            </a:endParaRPr>
          </a:p>
          <a:p>
            <a:pPr defTabSz="855844"/>
            <a:endParaRPr lang="da-DK" sz="1260" dirty="0">
              <a:solidFill>
                <a:srgbClr val="000000"/>
              </a:solidFill>
              <a:latin typeface="Calibri" panose="020F0502020204030204"/>
            </a:endParaRPr>
          </a:p>
        </p:txBody>
      </p:sp>
      <p:sp>
        <p:nvSpPr>
          <p:cNvPr id="7" name="Rektangel 6">
            <a:extLst>
              <a:ext uri="{FF2B5EF4-FFF2-40B4-BE49-F238E27FC236}">
                <a16:creationId xmlns:a16="http://schemas.microsoft.com/office/drawing/2014/main" id="{B7A7F946-0797-40AF-8FA7-B1DA7A521789}"/>
              </a:ext>
            </a:extLst>
          </p:cNvPr>
          <p:cNvSpPr/>
          <p:nvPr/>
        </p:nvSpPr>
        <p:spPr>
          <a:xfrm>
            <a:off x="4321629" y="3065364"/>
            <a:ext cx="1593457" cy="1541961"/>
          </a:xfrm>
          <a:prstGeom prst="rect">
            <a:avLst/>
          </a:prstGeom>
        </p:spPr>
        <p:txBody>
          <a:bodyPr wrap="square">
            <a:spAutoFit/>
          </a:bodyPr>
          <a:lstStyle/>
          <a:p>
            <a:pPr defTabSz="855844"/>
            <a:r>
              <a:rPr lang="da-DK" sz="1560" b="1" dirty="0">
                <a:solidFill>
                  <a:srgbClr val="000000"/>
                </a:solidFill>
                <a:latin typeface="Calibri" panose="020F0502020204030204"/>
              </a:rPr>
              <a:t>RELEVANT FOR ALLE I GRUPPEN</a:t>
            </a:r>
            <a:endParaRPr lang="da-DK" sz="1680" dirty="0">
              <a:solidFill>
                <a:srgbClr val="000000"/>
              </a:solidFill>
              <a:latin typeface="Calibri" panose="020F0502020204030204"/>
            </a:endParaRPr>
          </a:p>
          <a:p>
            <a:pPr defTabSz="855844"/>
            <a:r>
              <a:rPr lang="da-DK" sz="1260" dirty="0">
                <a:solidFill>
                  <a:srgbClr val="000000"/>
                </a:solidFill>
                <a:latin typeface="Calibri" panose="020F0502020204030204"/>
              </a:rPr>
              <a:t>· Information, hvor dialog ikke er nødvendig</a:t>
            </a:r>
          </a:p>
          <a:p>
            <a:pPr defTabSz="855844"/>
            <a:r>
              <a:rPr lang="da-DK" sz="1260" dirty="0">
                <a:solidFill>
                  <a:srgbClr val="000000"/>
                </a:solidFill>
                <a:latin typeface="Calibri" panose="020F0502020204030204"/>
              </a:rPr>
              <a:t>· ”Åben dialog”</a:t>
            </a:r>
          </a:p>
          <a:p>
            <a:pPr defTabSz="855844"/>
            <a:endParaRPr lang="da-DK" sz="1260" dirty="0">
              <a:solidFill>
                <a:srgbClr val="000000"/>
              </a:solidFill>
              <a:latin typeface="Calibri" panose="020F0502020204030204"/>
            </a:endParaRPr>
          </a:p>
        </p:txBody>
      </p:sp>
      <p:sp>
        <p:nvSpPr>
          <p:cNvPr id="8" name="Rektangel 7">
            <a:extLst>
              <a:ext uri="{FF2B5EF4-FFF2-40B4-BE49-F238E27FC236}">
                <a16:creationId xmlns:a16="http://schemas.microsoft.com/office/drawing/2014/main" id="{C8B5A496-B50E-48C6-A3DC-FC82D8D95D07}"/>
              </a:ext>
            </a:extLst>
          </p:cNvPr>
          <p:cNvSpPr/>
          <p:nvPr/>
        </p:nvSpPr>
        <p:spPr>
          <a:xfrm>
            <a:off x="7926560" y="3063205"/>
            <a:ext cx="1668779" cy="1458861"/>
          </a:xfrm>
          <a:prstGeom prst="rect">
            <a:avLst/>
          </a:prstGeom>
        </p:spPr>
        <p:txBody>
          <a:bodyPr wrap="square">
            <a:spAutoFit/>
          </a:bodyPr>
          <a:lstStyle/>
          <a:p>
            <a:pPr defTabSz="855844"/>
            <a:r>
              <a:rPr lang="da-DK" sz="1560" b="1" dirty="0">
                <a:solidFill>
                  <a:srgbClr val="000000"/>
                </a:solidFill>
                <a:latin typeface="Calibri" panose="020F0502020204030204"/>
              </a:rPr>
              <a:t>AKUT INFO - ABSOLUT MINIMUM</a:t>
            </a:r>
          </a:p>
          <a:p>
            <a:pPr defTabSz="855844"/>
            <a:r>
              <a:rPr lang="da-DK" sz="1680" dirty="0">
                <a:solidFill>
                  <a:srgbClr val="000000"/>
                </a:solidFill>
                <a:latin typeface="Calibri" panose="020F0502020204030204"/>
              </a:rPr>
              <a:t>· </a:t>
            </a:r>
            <a:r>
              <a:rPr lang="da-DK" sz="1260" dirty="0">
                <a:solidFill>
                  <a:srgbClr val="000000"/>
                </a:solidFill>
                <a:latin typeface="Calibri" panose="020F0502020204030204"/>
              </a:rPr>
              <a:t>Kun akut ændring, der kræver handling</a:t>
            </a:r>
          </a:p>
          <a:p>
            <a:pPr defTabSz="855844"/>
            <a:endParaRPr lang="da-DK" sz="1260" b="1" dirty="0">
              <a:solidFill>
                <a:srgbClr val="000000"/>
              </a:solidFill>
              <a:latin typeface="Calibri" panose="020F0502020204030204"/>
            </a:endParaRPr>
          </a:p>
        </p:txBody>
      </p:sp>
      <p:sp>
        <p:nvSpPr>
          <p:cNvPr id="17" name="Rektangel 16">
            <a:extLst>
              <a:ext uri="{FF2B5EF4-FFF2-40B4-BE49-F238E27FC236}">
                <a16:creationId xmlns:a16="http://schemas.microsoft.com/office/drawing/2014/main" id="{5C2C4328-4540-495F-A7F0-965464F075DE}"/>
              </a:ext>
            </a:extLst>
          </p:cNvPr>
          <p:cNvSpPr/>
          <p:nvPr/>
        </p:nvSpPr>
        <p:spPr>
          <a:xfrm>
            <a:off x="5954423" y="3225867"/>
            <a:ext cx="247184" cy="387798"/>
          </a:xfrm>
          <a:prstGeom prst="rect">
            <a:avLst/>
          </a:prstGeom>
        </p:spPr>
        <p:txBody>
          <a:bodyPr wrap="none">
            <a:spAutoFit/>
          </a:bodyPr>
          <a:lstStyle/>
          <a:p>
            <a:pPr defTabSz="855844"/>
            <a:r>
              <a:rPr lang="da-DK" sz="1920" dirty="0">
                <a:solidFill>
                  <a:srgbClr val="000000"/>
                </a:solidFill>
                <a:latin typeface="Calibri" panose="020F0502020204030204"/>
              </a:rPr>
              <a:t>·</a:t>
            </a:r>
            <a:endParaRPr lang="da-DK" sz="1685" dirty="0">
              <a:solidFill>
                <a:srgbClr val="000000"/>
              </a:solidFill>
              <a:latin typeface="Calibri" panose="020F0502020204030204"/>
            </a:endParaRPr>
          </a:p>
        </p:txBody>
      </p:sp>
      <p:sp>
        <p:nvSpPr>
          <p:cNvPr id="19" name="Rektangel 18">
            <a:extLst>
              <a:ext uri="{FF2B5EF4-FFF2-40B4-BE49-F238E27FC236}">
                <a16:creationId xmlns:a16="http://schemas.microsoft.com/office/drawing/2014/main" id="{332F82DC-C0CF-4C44-A75A-008583FF362B}"/>
              </a:ext>
            </a:extLst>
          </p:cNvPr>
          <p:cNvSpPr/>
          <p:nvPr/>
        </p:nvSpPr>
        <p:spPr>
          <a:xfrm>
            <a:off x="9635707" y="3063205"/>
            <a:ext cx="1668779" cy="1172629"/>
          </a:xfrm>
          <a:prstGeom prst="rect">
            <a:avLst/>
          </a:prstGeom>
        </p:spPr>
        <p:txBody>
          <a:bodyPr wrap="square">
            <a:spAutoFit/>
          </a:bodyPr>
          <a:lstStyle/>
          <a:p>
            <a:pPr defTabSz="855844"/>
            <a:r>
              <a:rPr lang="da-DK" sz="1560" b="1" dirty="0">
                <a:solidFill>
                  <a:srgbClr val="000000"/>
                </a:solidFill>
                <a:latin typeface="Calibri" panose="020F0502020204030204"/>
              </a:rPr>
              <a:t>Lokal drøftelse</a:t>
            </a:r>
          </a:p>
          <a:p>
            <a:pPr defTabSz="855844"/>
            <a:r>
              <a:rPr lang="da-DK" sz="1680" dirty="0">
                <a:solidFill>
                  <a:srgbClr val="000000"/>
                </a:solidFill>
                <a:latin typeface="Calibri" panose="020F0502020204030204"/>
              </a:rPr>
              <a:t>· </a:t>
            </a:r>
            <a:r>
              <a:rPr lang="da-DK" sz="1260" dirty="0">
                <a:solidFill>
                  <a:srgbClr val="000000"/>
                </a:solidFill>
                <a:latin typeface="Calibri" panose="020F0502020204030204"/>
              </a:rPr>
              <a:t>Når en situation el. handling kræver opkald eller samtale</a:t>
            </a:r>
          </a:p>
          <a:p>
            <a:pPr defTabSz="855844"/>
            <a:endParaRPr lang="da-DK" sz="1260" b="1" dirty="0">
              <a:solidFill>
                <a:srgbClr val="000000"/>
              </a:solidFill>
              <a:latin typeface="Calibri" panose="020F0502020204030204"/>
            </a:endParaRPr>
          </a:p>
        </p:txBody>
      </p:sp>
      <p:sp>
        <p:nvSpPr>
          <p:cNvPr id="21" name="Rektangel 20">
            <a:extLst>
              <a:ext uri="{FF2B5EF4-FFF2-40B4-BE49-F238E27FC236}">
                <a16:creationId xmlns:a16="http://schemas.microsoft.com/office/drawing/2014/main" id="{871B19D5-73BD-409E-8C45-9F24434263D5}"/>
              </a:ext>
            </a:extLst>
          </p:cNvPr>
          <p:cNvSpPr/>
          <p:nvPr/>
        </p:nvSpPr>
        <p:spPr>
          <a:xfrm>
            <a:off x="800101" y="3027081"/>
            <a:ext cx="1668779" cy="1541961"/>
          </a:xfrm>
          <a:prstGeom prst="rect">
            <a:avLst/>
          </a:prstGeom>
        </p:spPr>
        <p:txBody>
          <a:bodyPr wrap="square">
            <a:spAutoFit/>
          </a:bodyPr>
          <a:lstStyle/>
          <a:p>
            <a:pPr defTabSz="855844"/>
            <a:r>
              <a:rPr lang="da-DK" sz="1560" b="1" dirty="0">
                <a:solidFill>
                  <a:srgbClr val="000000"/>
                </a:solidFill>
                <a:latin typeface="Calibri" panose="020F0502020204030204"/>
              </a:rPr>
              <a:t>ALT RELATERET TIL TID</a:t>
            </a:r>
          </a:p>
          <a:p>
            <a:pPr defTabSz="855844"/>
            <a:r>
              <a:rPr lang="da-DK" sz="1260" dirty="0">
                <a:solidFill>
                  <a:srgbClr val="000000"/>
                </a:solidFill>
                <a:latin typeface="Calibri" panose="020F0502020204030204"/>
              </a:rPr>
              <a:t>· målrettet personer/grupper begivenheden er relevant for</a:t>
            </a:r>
          </a:p>
          <a:p>
            <a:pPr defTabSz="855844"/>
            <a:endParaRPr lang="da-DK" sz="1260" dirty="0">
              <a:solidFill>
                <a:srgbClr val="000000"/>
              </a:solidFill>
              <a:latin typeface="Calibri" panose="020F0502020204030204"/>
            </a:endParaRPr>
          </a:p>
        </p:txBody>
      </p:sp>
      <p:sp>
        <p:nvSpPr>
          <p:cNvPr id="22" name="Rektangel: afrundede hjørner 21">
            <a:extLst>
              <a:ext uri="{FF2B5EF4-FFF2-40B4-BE49-F238E27FC236}">
                <a16:creationId xmlns:a16="http://schemas.microsoft.com/office/drawing/2014/main" id="{6D553951-0239-4E8B-AB8A-FD7F47A8D8C4}"/>
              </a:ext>
            </a:extLst>
          </p:cNvPr>
          <p:cNvSpPr/>
          <p:nvPr/>
        </p:nvSpPr>
        <p:spPr>
          <a:xfrm>
            <a:off x="7796654" y="1999177"/>
            <a:ext cx="1501902" cy="966978"/>
          </a:xfrm>
          <a:prstGeom prst="roundRect">
            <a:avLst/>
          </a:prstGeom>
          <a:solidFill>
            <a:srgbClr val="DD0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1944">
                <a:solidFill>
                  <a:srgbClr val="FFFFFF"/>
                </a:solidFill>
                <a:latin typeface="Calibri" panose="020F0502020204030204"/>
              </a:rPr>
              <a:t>SMS</a:t>
            </a:r>
          </a:p>
        </p:txBody>
      </p:sp>
      <p:sp>
        <p:nvSpPr>
          <p:cNvPr id="23" name="Rektangel: afrundede hjørner 22">
            <a:extLst>
              <a:ext uri="{FF2B5EF4-FFF2-40B4-BE49-F238E27FC236}">
                <a16:creationId xmlns:a16="http://schemas.microsoft.com/office/drawing/2014/main" id="{39D5EEA5-98EB-4C3D-95F9-AFBE6AB4CA23}"/>
              </a:ext>
            </a:extLst>
          </p:cNvPr>
          <p:cNvSpPr/>
          <p:nvPr/>
        </p:nvSpPr>
        <p:spPr>
          <a:xfrm>
            <a:off x="9511370" y="1999649"/>
            <a:ext cx="1501902" cy="966978"/>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1944">
                <a:solidFill>
                  <a:srgbClr val="FFFFFF"/>
                </a:solidFill>
                <a:latin typeface="Calibri" panose="020F0502020204030204"/>
              </a:rPr>
              <a:t>Samtale</a:t>
            </a:r>
          </a:p>
        </p:txBody>
      </p:sp>
      <p:pic>
        <p:nvPicPr>
          <p:cNvPr id="24" name="Grafik 23" descr="Smartphone">
            <a:extLst>
              <a:ext uri="{FF2B5EF4-FFF2-40B4-BE49-F238E27FC236}">
                <a16:creationId xmlns:a16="http://schemas.microsoft.com/office/drawing/2014/main" id="{12F487FC-4F4F-427F-94D1-EB1F5A4606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55487" y="2074535"/>
            <a:ext cx="490643" cy="490643"/>
          </a:xfrm>
          <a:prstGeom prst="rect">
            <a:avLst/>
          </a:prstGeom>
        </p:spPr>
      </p:pic>
      <p:pic>
        <p:nvPicPr>
          <p:cNvPr id="25" name="Grafik 24" descr="Samtale">
            <a:extLst>
              <a:ext uri="{FF2B5EF4-FFF2-40B4-BE49-F238E27FC236}">
                <a16:creationId xmlns:a16="http://schemas.microsoft.com/office/drawing/2014/main" id="{57484EB3-F708-4ED7-A933-A8782F1A71D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87440" y="1980041"/>
            <a:ext cx="461532" cy="461532"/>
          </a:xfrm>
          <a:prstGeom prst="rect">
            <a:avLst/>
          </a:prstGeom>
        </p:spPr>
      </p:pic>
      <p:pic>
        <p:nvPicPr>
          <p:cNvPr id="26" name="Grafik 25" descr="Bruger">
            <a:extLst>
              <a:ext uri="{FF2B5EF4-FFF2-40B4-BE49-F238E27FC236}">
                <a16:creationId xmlns:a16="http://schemas.microsoft.com/office/drawing/2014/main" id="{FD58D56E-37AF-4929-BE68-B139AAC22B9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11250" y="2309178"/>
            <a:ext cx="336622" cy="336622"/>
          </a:xfrm>
          <a:prstGeom prst="rect">
            <a:avLst/>
          </a:prstGeom>
        </p:spPr>
      </p:pic>
      <p:pic>
        <p:nvPicPr>
          <p:cNvPr id="27" name="Grafik 26" descr="Bruger">
            <a:extLst>
              <a:ext uri="{FF2B5EF4-FFF2-40B4-BE49-F238E27FC236}">
                <a16:creationId xmlns:a16="http://schemas.microsoft.com/office/drawing/2014/main" id="{A4932FF1-CC20-40AA-867C-3955EE784A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83950" y="2301044"/>
            <a:ext cx="336622" cy="336622"/>
          </a:xfrm>
          <a:prstGeom prst="rect">
            <a:avLst/>
          </a:prstGeom>
        </p:spPr>
      </p:pic>
      <p:grpSp>
        <p:nvGrpSpPr>
          <p:cNvPr id="28" name="Gruppe 27">
            <a:extLst>
              <a:ext uri="{FF2B5EF4-FFF2-40B4-BE49-F238E27FC236}">
                <a16:creationId xmlns:a16="http://schemas.microsoft.com/office/drawing/2014/main" id="{7185A7BA-A49B-4D41-BED5-F7F6F98986E5}"/>
              </a:ext>
            </a:extLst>
          </p:cNvPr>
          <p:cNvGrpSpPr/>
          <p:nvPr/>
        </p:nvGrpSpPr>
        <p:grpSpPr>
          <a:xfrm>
            <a:off x="825656" y="1990137"/>
            <a:ext cx="1501902" cy="966978"/>
            <a:chOff x="600075" y="1658447"/>
            <a:chExt cx="1251585" cy="805815"/>
          </a:xfrm>
        </p:grpSpPr>
        <p:sp>
          <p:nvSpPr>
            <p:cNvPr id="29" name="Rektangel: afrundede hjørner 28">
              <a:extLst>
                <a:ext uri="{FF2B5EF4-FFF2-40B4-BE49-F238E27FC236}">
                  <a16:creationId xmlns:a16="http://schemas.microsoft.com/office/drawing/2014/main" id="{8708F507-1AF6-4C96-B629-594D564ECBE0}"/>
                </a:ext>
              </a:extLst>
            </p:cNvPr>
            <p:cNvSpPr/>
            <p:nvPr/>
          </p:nvSpPr>
          <p:spPr>
            <a:xfrm>
              <a:off x="600075" y="1658447"/>
              <a:ext cx="1251585" cy="805815"/>
            </a:xfrm>
            <a:prstGeom prst="roundRect">
              <a:avLst/>
            </a:prstGeom>
            <a:solidFill>
              <a:srgbClr val="134562"/>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1944">
                  <a:solidFill>
                    <a:srgbClr val="FFFFFF"/>
                  </a:solidFill>
                  <a:latin typeface="Calibri" panose="020F0502020204030204"/>
                </a:rPr>
                <a:t>Kalender</a:t>
              </a:r>
            </a:p>
          </p:txBody>
        </p:sp>
        <p:pic>
          <p:nvPicPr>
            <p:cNvPr id="30" name="Grafik 29" descr="Dagskalendar">
              <a:extLst>
                <a:ext uri="{FF2B5EF4-FFF2-40B4-BE49-F238E27FC236}">
                  <a16:creationId xmlns:a16="http://schemas.microsoft.com/office/drawing/2014/main" id="{08E3DE2F-4793-41E5-958C-92CE940C15B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85568" y="1690624"/>
              <a:ext cx="466861" cy="466861"/>
            </a:xfrm>
            <a:prstGeom prst="rect">
              <a:avLst/>
            </a:prstGeom>
          </p:spPr>
        </p:pic>
      </p:grpSp>
      <p:grpSp>
        <p:nvGrpSpPr>
          <p:cNvPr id="31" name="Gruppe 30">
            <a:extLst>
              <a:ext uri="{FF2B5EF4-FFF2-40B4-BE49-F238E27FC236}">
                <a16:creationId xmlns:a16="http://schemas.microsoft.com/office/drawing/2014/main" id="{FABB1F2B-E65A-45F9-8A68-07479DBDC22F}"/>
              </a:ext>
            </a:extLst>
          </p:cNvPr>
          <p:cNvGrpSpPr/>
          <p:nvPr/>
        </p:nvGrpSpPr>
        <p:grpSpPr>
          <a:xfrm>
            <a:off x="2604040" y="1990137"/>
            <a:ext cx="1501902" cy="966978"/>
            <a:chOff x="1947359" y="1658447"/>
            <a:chExt cx="1251585" cy="805815"/>
          </a:xfrm>
        </p:grpSpPr>
        <p:sp>
          <p:nvSpPr>
            <p:cNvPr id="32" name="Rektangel: afrundede hjørner 31">
              <a:extLst>
                <a:ext uri="{FF2B5EF4-FFF2-40B4-BE49-F238E27FC236}">
                  <a16:creationId xmlns:a16="http://schemas.microsoft.com/office/drawing/2014/main" id="{882E6B32-1F8E-4BAB-84DB-BC282CF5F363}"/>
                </a:ext>
              </a:extLst>
            </p:cNvPr>
            <p:cNvSpPr/>
            <p:nvPr/>
          </p:nvSpPr>
          <p:spPr>
            <a:xfrm>
              <a:off x="1947359" y="1658447"/>
              <a:ext cx="1251585" cy="805815"/>
            </a:xfrm>
            <a:prstGeom prst="roundRect">
              <a:avLst/>
            </a:prstGeom>
            <a:solidFill>
              <a:srgbClr val="166194"/>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1944">
                  <a:solidFill>
                    <a:srgbClr val="FFFFFF"/>
                  </a:solidFill>
                  <a:latin typeface="Calibri" panose="020F0502020204030204"/>
                </a:rPr>
                <a:t>Infobrev</a:t>
              </a:r>
            </a:p>
          </p:txBody>
        </p:sp>
        <p:pic>
          <p:nvPicPr>
            <p:cNvPr id="33" name="Grafik 32" descr="Dokument">
              <a:extLst>
                <a:ext uri="{FF2B5EF4-FFF2-40B4-BE49-F238E27FC236}">
                  <a16:creationId xmlns:a16="http://schemas.microsoft.com/office/drawing/2014/main" id="{DC2BCCFC-8B34-444C-B103-5BB0BA2FAB4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340693" y="1690624"/>
              <a:ext cx="447024" cy="447024"/>
            </a:xfrm>
            <a:prstGeom prst="rect">
              <a:avLst/>
            </a:prstGeom>
          </p:spPr>
        </p:pic>
      </p:grpSp>
      <p:grpSp>
        <p:nvGrpSpPr>
          <p:cNvPr id="34" name="Gruppe 33">
            <a:extLst>
              <a:ext uri="{FF2B5EF4-FFF2-40B4-BE49-F238E27FC236}">
                <a16:creationId xmlns:a16="http://schemas.microsoft.com/office/drawing/2014/main" id="{36570E95-1EAC-4D0E-A68E-0AA9CDED3391}"/>
              </a:ext>
            </a:extLst>
          </p:cNvPr>
          <p:cNvGrpSpPr/>
          <p:nvPr/>
        </p:nvGrpSpPr>
        <p:grpSpPr>
          <a:xfrm>
            <a:off x="4331179" y="1966724"/>
            <a:ext cx="1501902" cy="997450"/>
            <a:chOff x="3294643" y="1638937"/>
            <a:chExt cx="1251585" cy="831208"/>
          </a:xfrm>
        </p:grpSpPr>
        <p:sp>
          <p:nvSpPr>
            <p:cNvPr id="35" name="Rektangel: afrundede hjørner 34">
              <a:extLst>
                <a:ext uri="{FF2B5EF4-FFF2-40B4-BE49-F238E27FC236}">
                  <a16:creationId xmlns:a16="http://schemas.microsoft.com/office/drawing/2014/main" id="{4A6301ED-6F68-4A42-BCDA-0E0048084BF7}"/>
                </a:ext>
              </a:extLst>
            </p:cNvPr>
            <p:cNvSpPr/>
            <p:nvPr/>
          </p:nvSpPr>
          <p:spPr>
            <a:xfrm>
              <a:off x="3294643" y="1664330"/>
              <a:ext cx="1251585" cy="8058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1944">
                  <a:solidFill>
                    <a:srgbClr val="FFFFFF"/>
                  </a:solidFill>
                  <a:latin typeface="Calibri" panose="020F0502020204030204"/>
                </a:rPr>
                <a:t>Opslag</a:t>
              </a:r>
            </a:p>
          </p:txBody>
        </p:sp>
        <p:pic>
          <p:nvPicPr>
            <p:cNvPr id="36" name="Grafik 35" descr="Knappenål">
              <a:extLst>
                <a:ext uri="{FF2B5EF4-FFF2-40B4-BE49-F238E27FC236}">
                  <a16:creationId xmlns:a16="http://schemas.microsoft.com/office/drawing/2014/main" id="{2E8E90A5-82D4-4C0F-8999-1B0D9F44860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610777" y="1638937"/>
              <a:ext cx="592348" cy="592348"/>
            </a:xfrm>
            <a:prstGeom prst="rect">
              <a:avLst/>
            </a:prstGeom>
          </p:spPr>
        </p:pic>
      </p:grpSp>
      <p:grpSp>
        <p:nvGrpSpPr>
          <p:cNvPr id="37" name="Gruppe 36">
            <a:extLst>
              <a:ext uri="{FF2B5EF4-FFF2-40B4-BE49-F238E27FC236}">
                <a16:creationId xmlns:a16="http://schemas.microsoft.com/office/drawing/2014/main" id="{E9A82BCD-5AE5-4FDA-B709-E2F16683CAC9}"/>
              </a:ext>
            </a:extLst>
          </p:cNvPr>
          <p:cNvGrpSpPr/>
          <p:nvPr/>
        </p:nvGrpSpPr>
        <p:grpSpPr>
          <a:xfrm>
            <a:off x="6081337" y="1990137"/>
            <a:ext cx="1501902" cy="966978"/>
            <a:chOff x="4641927" y="1658447"/>
            <a:chExt cx="1251585" cy="805815"/>
          </a:xfrm>
        </p:grpSpPr>
        <p:sp>
          <p:nvSpPr>
            <p:cNvPr id="38" name="Rektangel: afrundede hjørner 37">
              <a:extLst>
                <a:ext uri="{FF2B5EF4-FFF2-40B4-BE49-F238E27FC236}">
                  <a16:creationId xmlns:a16="http://schemas.microsoft.com/office/drawing/2014/main" id="{87DCA4D4-C566-4D8D-9E21-3AF4E1C0F688}"/>
                </a:ext>
              </a:extLst>
            </p:cNvPr>
            <p:cNvSpPr/>
            <p:nvPr/>
          </p:nvSpPr>
          <p:spPr>
            <a:xfrm>
              <a:off x="4641927" y="1658447"/>
              <a:ext cx="1251585" cy="805815"/>
            </a:xfrm>
            <a:prstGeom prst="roundRect">
              <a:avLst/>
            </a:prstGeom>
            <a:solidFill>
              <a:srgbClr val="54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1944">
                  <a:solidFill>
                    <a:srgbClr val="FFFFFF"/>
                  </a:solidFill>
                  <a:latin typeface="Calibri" panose="020F0502020204030204"/>
                </a:rPr>
                <a:t>Besked</a:t>
              </a:r>
            </a:p>
          </p:txBody>
        </p:sp>
        <p:pic>
          <p:nvPicPr>
            <p:cNvPr id="39" name="Grafik 38" descr="Tale">
              <a:extLst>
                <a:ext uri="{FF2B5EF4-FFF2-40B4-BE49-F238E27FC236}">
                  <a16:creationId xmlns:a16="http://schemas.microsoft.com/office/drawing/2014/main" id="{AD628851-07EB-4486-9665-9FA35441F62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937321" y="1658447"/>
              <a:ext cx="615796" cy="615796"/>
            </a:xfrm>
            <a:prstGeom prst="rect">
              <a:avLst/>
            </a:prstGeom>
          </p:spPr>
        </p:pic>
      </p:grpSp>
    </p:spTree>
    <p:extLst>
      <p:ext uri="{BB962C8B-B14F-4D97-AF65-F5344CB8AC3E}">
        <p14:creationId xmlns:p14="http://schemas.microsoft.com/office/powerpoint/2010/main" val="1389699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Pladsholder til tekst 38">
            <a:extLst>
              <a:ext uri="{FF2B5EF4-FFF2-40B4-BE49-F238E27FC236}">
                <a16:creationId xmlns:a16="http://schemas.microsoft.com/office/drawing/2014/main" id="{48DF14D1-1C2E-4A60-A06C-2CCBCA911849}"/>
              </a:ext>
            </a:extLst>
          </p:cNvPr>
          <p:cNvSpPr>
            <a:spLocks noGrp="1"/>
          </p:cNvSpPr>
          <p:nvPr>
            <p:ph type="body" sz="quarter" idx="14"/>
          </p:nvPr>
        </p:nvSpPr>
        <p:spPr>
          <a:xfrm>
            <a:off x="4418801" y="1949944"/>
            <a:ext cx="6393722" cy="4394100"/>
          </a:xfrm>
        </p:spPr>
        <p:txBody>
          <a:bodyPr>
            <a:normAutofit/>
          </a:bodyPr>
          <a:lstStyle/>
          <a:p>
            <a:r>
              <a:rPr lang="da-DK" sz="3360" b="1" dirty="0">
                <a:latin typeface="+mn-lt"/>
              </a:rPr>
              <a:t>ALT RELATERET TIL TID</a:t>
            </a:r>
          </a:p>
          <a:p>
            <a:endParaRPr lang="da-DK" dirty="0">
              <a:latin typeface="+mn-lt"/>
            </a:endParaRPr>
          </a:p>
          <a:p>
            <a:r>
              <a:rPr lang="da-DK" dirty="0">
                <a:latin typeface="+mn-lt"/>
              </a:rPr>
              <a:t>Samle så meget som muligt</a:t>
            </a:r>
          </a:p>
          <a:p>
            <a:r>
              <a:rPr lang="da-DK" dirty="0">
                <a:latin typeface="+mn-lt"/>
              </a:rPr>
              <a:t>Overblik over hverdagen</a:t>
            </a:r>
          </a:p>
          <a:p>
            <a:endParaRPr lang="da-DK" dirty="0">
              <a:latin typeface="+mn-lt"/>
            </a:endParaRPr>
          </a:p>
          <a:p>
            <a:r>
              <a:rPr lang="da-DK" dirty="0">
                <a:latin typeface="+mn-lt"/>
              </a:rPr>
              <a:t>Fx</a:t>
            </a:r>
          </a:p>
          <a:p>
            <a:pPr marL="205740" indent="-205740">
              <a:buFont typeface="Arial" panose="020B0604020202020204" pitchFamily="34" charset="0"/>
              <a:buChar char="•"/>
            </a:pPr>
            <a:r>
              <a:rPr lang="da-DK" dirty="0">
                <a:latin typeface="+mn-lt"/>
              </a:rPr>
              <a:t>Skema</a:t>
            </a:r>
          </a:p>
          <a:p>
            <a:pPr marL="205740" indent="-205740">
              <a:buFont typeface="Arial" panose="020B0604020202020204" pitchFamily="34" charset="0"/>
              <a:buChar char="•"/>
            </a:pPr>
            <a:r>
              <a:rPr lang="da-DK" dirty="0">
                <a:latin typeface="+mn-lt"/>
              </a:rPr>
              <a:t>Planlagt fravær</a:t>
            </a:r>
          </a:p>
          <a:p>
            <a:pPr marL="205740" indent="-205740">
              <a:buFont typeface="Arial" panose="020B0604020202020204" pitchFamily="34" charset="0"/>
              <a:buChar char="•"/>
            </a:pPr>
            <a:r>
              <a:rPr lang="da-DK" dirty="0">
                <a:latin typeface="+mn-lt"/>
              </a:rPr>
              <a:t>Vikarplan</a:t>
            </a:r>
          </a:p>
          <a:p>
            <a:pPr marL="205740" indent="-205740">
              <a:buFont typeface="Arial" panose="020B0604020202020204" pitchFamily="34" charset="0"/>
              <a:buChar char="•"/>
            </a:pPr>
            <a:r>
              <a:rPr lang="da-DK" dirty="0">
                <a:latin typeface="+mn-lt"/>
              </a:rPr>
              <a:t>Begivenheder eller aktiviteter, der kræver handling </a:t>
            </a:r>
          </a:p>
          <a:p>
            <a:endParaRPr lang="da-DK" dirty="0">
              <a:latin typeface="+mn-lt"/>
            </a:endParaRPr>
          </a:p>
        </p:txBody>
      </p:sp>
      <p:graphicFrame>
        <p:nvGraphicFramePr>
          <p:cNvPr id="15" name="Objekt 14" hidden="1">
            <a:extLst>
              <a:ext uri="{FF2B5EF4-FFF2-40B4-BE49-F238E27FC236}">
                <a16:creationId xmlns:a16="http://schemas.microsoft.com/office/drawing/2014/main" id="{51B0748E-DE9B-4149-A32B-1A4CF1355FC5}"/>
              </a:ext>
            </a:extLst>
          </p:cNvPr>
          <p:cNvGraphicFramePr>
            <a:graphicFrameLocks noChangeAspect="1"/>
          </p:cNvGraphicFramePr>
          <p:nvPr>
            <p:custDataLst>
              <p:tags r:id="rId3"/>
            </p:custDataLst>
            <p:extLst/>
          </p:nvPr>
        </p:nvGraphicFramePr>
        <p:xfrm>
          <a:off x="1159955" y="344615"/>
          <a:ext cx="1716" cy="1716"/>
        </p:xfrm>
        <a:graphic>
          <a:graphicData uri="http://schemas.openxmlformats.org/presentationml/2006/ole">
            <mc:AlternateContent xmlns:mc="http://schemas.openxmlformats.org/markup-compatibility/2006">
              <mc:Choice xmlns:v="urn:schemas-microsoft-com:vml" Requires="v">
                <p:oleObj spid="_x0000_s22533" name="think-cell Slide" r:id="rId7" imgW="386" imgH="386" progId="TCLayout.ActiveDocument.1">
                  <p:embed/>
                </p:oleObj>
              </mc:Choice>
              <mc:Fallback>
                <p:oleObj name="think-cell Slide" r:id="rId7" imgW="386" imgH="386" progId="TCLayout.ActiveDocument.1">
                  <p:embed/>
                  <p:pic>
                    <p:nvPicPr>
                      <p:cNvPr id="15" name="Objekt 14" hidden="1">
                        <a:extLst>
                          <a:ext uri="{FF2B5EF4-FFF2-40B4-BE49-F238E27FC236}">
                            <a16:creationId xmlns:a16="http://schemas.microsoft.com/office/drawing/2014/main" id="{51B0748E-DE9B-4149-A32B-1A4CF1355FC5}"/>
                          </a:ext>
                        </a:extLst>
                      </p:cNvPr>
                      <p:cNvPicPr/>
                      <p:nvPr/>
                    </p:nvPicPr>
                    <p:blipFill>
                      <a:blip r:embed="rId8"/>
                      <a:stretch>
                        <a:fillRect/>
                      </a:stretch>
                    </p:blipFill>
                    <p:spPr>
                      <a:xfrm>
                        <a:off x="1159955" y="344615"/>
                        <a:ext cx="1716" cy="1716"/>
                      </a:xfrm>
                      <a:prstGeom prst="rect">
                        <a:avLst/>
                      </a:prstGeom>
                    </p:spPr>
                  </p:pic>
                </p:oleObj>
              </mc:Fallback>
            </mc:AlternateContent>
          </a:graphicData>
        </a:graphic>
      </p:graphicFrame>
      <p:sp>
        <p:nvSpPr>
          <p:cNvPr id="16" name="Rektangel 15" hidden="1">
            <a:extLst>
              <a:ext uri="{FF2B5EF4-FFF2-40B4-BE49-F238E27FC236}">
                <a16:creationId xmlns:a16="http://schemas.microsoft.com/office/drawing/2014/main" id="{1A80FA64-2EF0-4AB2-AC3A-F9B18FC3108B}"/>
              </a:ext>
            </a:extLst>
          </p:cNvPr>
          <p:cNvSpPr/>
          <p:nvPr>
            <p:custDataLst>
              <p:tags r:id="rId4"/>
            </p:custDataLst>
          </p:nvPr>
        </p:nvSpPr>
        <p:spPr>
          <a:xfrm>
            <a:off x="1158241" y="342901"/>
            <a:ext cx="171450"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82013004-B887-4A3A-9DF1-E65216C6B084}"/>
              </a:ext>
            </a:extLst>
          </p:cNvPr>
          <p:cNvSpPr>
            <a:spLocks noGrp="1"/>
          </p:cNvSpPr>
          <p:nvPr>
            <p:ph type="title"/>
          </p:nvPr>
        </p:nvSpPr>
        <p:spPr/>
        <p:txBody>
          <a:bodyPr/>
          <a:lstStyle/>
          <a:p>
            <a:r>
              <a:rPr lang="da-DK" dirty="0">
                <a:latin typeface="+mn-lt"/>
              </a:rPr>
              <a:t>Retningslinjer</a:t>
            </a:r>
          </a:p>
        </p:txBody>
      </p:sp>
      <p:sp>
        <p:nvSpPr>
          <p:cNvPr id="3" name="Pladsholder til tekst 2">
            <a:extLst>
              <a:ext uri="{FF2B5EF4-FFF2-40B4-BE49-F238E27FC236}">
                <a16:creationId xmlns:a16="http://schemas.microsoft.com/office/drawing/2014/main" id="{C5314D4F-2C3B-416E-8412-F3D5932CDE3E}"/>
              </a:ext>
            </a:extLst>
          </p:cNvPr>
          <p:cNvSpPr>
            <a:spLocks noGrp="1"/>
          </p:cNvSpPr>
          <p:nvPr>
            <p:ph type="body" sz="quarter" idx="13"/>
          </p:nvPr>
        </p:nvSpPr>
        <p:spPr/>
        <p:txBody>
          <a:bodyPr>
            <a:normAutofit/>
          </a:bodyPr>
          <a:lstStyle/>
          <a:p>
            <a:r>
              <a:rPr lang="da-DK" dirty="0">
                <a:latin typeface="+mn-lt"/>
              </a:rPr>
              <a:t>Kalender</a:t>
            </a:r>
          </a:p>
        </p:txBody>
      </p:sp>
      <p:grpSp>
        <p:nvGrpSpPr>
          <p:cNvPr id="36" name="Gruppe 35">
            <a:extLst>
              <a:ext uri="{FF2B5EF4-FFF2-40B4-BE49-F238E27FC236}">
                <a16:creationId xmlns:a16="http://schemas.microsoft.com/office/drawing/2014/main" id="{D0336F52-A51A-4499-ABD9-7216F63CF18B}"/>
              </a:ext>
            </a:extLst>
          </p:cNvPr>
          <p:cNvGrpSpPr/>
          <p:nvPr/>
        </p:nvGrpSpPr>
        <p:grpSpPr>
          <a:xfrm>
            <a:off x="1379476" y="1855621"/>
            <a:ext cx="2196410" cy="1385855"/>
            <a:chOff x="600075" y="1658447"/>
            <a:chExt cx="1251585" cy="805815"/>
          </a:xfrm>
        </p:grpSpPr>
        <p:sp>
          <p:nvSpPr>
            <p:cNvPr id="37" name="Rektangel: afrundede hjørner 36">
              <a:extLst>
                <a:ext uri="{FF2B5EF4-FFF2-40B4-BE49-F238E27FC236}">
                  <a16:creationId xmlns:a16="http://schemas.microsoft.com/office/drawing/2014/main" id="{F1059A3C-38FB-4751-B72B-CAA4945E727B}"/>
                </a:ext>
              </a:extLst>
            </p:cNvPr>
            <p:cNvSpPr/>
            <p:nvPr/>
          </p:nvSpPr>
          <p:spPr>
            <a:xfrm>
              <a:off x="600075" y="1658447"/>
              <a:ext cx="1251585" cy="805815"/>
            </a:xfrm>
            <a:prstGeom prst="roundRect">
              <a:avLst/>
            </a:prstGeom>
            <a:solidFill>
              <a:srgbClr val="134562"/>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2880">
                  <a:solidFill>
                    <a:srgbClr val="FFFFFF"/>
                  </a:solidFill>
                  <a:latin typeface="Calibri" panose="020F0502020204030204"/>
                </a:rPr>
                <a:t>Kalender</a:t>
              </a:r>
            </a:p>
          </p:txBody>
        </p:sp>
        <p:pic>
          <p:nvPicPr>
            <p:cNvPr id="38" name="Grafik 37" descr="Dagskalendar">
              <a:extLst>
                <a:ext uri="{FF2B5EF4-FFF2-40B4-BE49-F238E27FC236}">
                  <a16:creationId xmlns:a16="http://schemas.microsoft.com/office/drawing/2014/main" id="{C6927335-4D4F-4A2F-B817-BC28303C75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1730" y="1664568"/>
              <a:ext cx="535691" cy="535690"/>
            </a:xfrm>
            <a:prstGeom prst="rect">
              <a:avLst/>
            </a:prstGeom>
          </p:spPr>
        </p:pic>
      </p:grpSp>
      <p:sp>
        <p:nvSpPr>
          <p:cNvPr id="10" name="Rektangel: afrundede hjørner 9">
            <a:extLst>
              <a:ext uri="{FF2B5EF4-FFF2-40B4-BE49-F238E27FC236}">
                <a16:creationId xmlns:a16="http://schemas.microsoft.com/office/drawing/2014/main" id="{7E37044B-ED36-4379-AAF5-2B776F9CE1AD}"/>
              </a:ext>
            </a:extLst>
          </p:cNvPr>
          <p:cNvSpPr/>
          <p:nvPr/>
        </p:nvSpPr>
        <p:spPr>
          <a:xfrm>
            <a:off x="1379476" y="3426817"/>
            <a:ext cx="2245192" cy="1440353"/>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pic>
        <p:nvPicPr>
          <p:cNvPr id="11" name="Grafik 10" descr="Stopur">
            <a:extLst>
              <a:ext uri="{FF2B5EF4-FFF2-40B4-BE49-F238E27FC236}">
                <a16:creationId xmlns:a16="http://schemas.microsoft.com/office/drawing/2014/main" id="{EA934009-6E74-4962-8240-46FBCEA3BC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7479" y="3465426"/>
            <a:ext cx="1363136" cy="1363136"/>
          </a:xfrm>
          <a:prstGeom prst="rect">
            <a:avLst/>
          </a:prstGeom>
        </p:spPr>
      </p:pic>
      <p:pic>
        <p:nvPicPr>
          <p:cNvPr id="12" name="Grafik 11" descr="Højrepegende pegefinger ">
            <a:extLst>
              <a:ext uri="{FF2B5EF4-FFF2-40B4-BE49-F238E27FC236}">
                <a16:creationId xmlns:a16="http://schemas.microsoft.com/office/drawing/2014/main" id="{A9671B36-927E-4489-877E-D3722CEE0C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99954" y="3570419"/>
            <a:ext cx="1075932" cy="1075932"/>
          </a:xfrm>
          <a:prstGeom prst="rect">
            <a:avLst/>
          </a:prstGeom>
        </p:spPr>
      </p:pic>
      <p:sp>
        <p:nvSpPr>
          <p:cNvPr id="14" name="Ellipse 13">
            <a:extLst>
              <a:ext uri="{FF2B5EF4-FFF2-40B4-BE49-F238E27FC236}">
                <a16:creationId xmlns:a16="http://schemas.microsoft.com/office/drawing/2014/main" id="{3A26DE4F-8ECA-4ADE-8A60-782510F488E1}"/>
              </a:ext>
            </a:extLst>
          </p:cNvPr>
          <p:cNvSpPr/>
          <p:nvPr/>
        </p:nvSpPr>
        <p:spPr>
          <a:xfrm>
            <a:off x="4307941" y="4614541"/>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17" name="Ellipse 16">
            <a:extLst>
              <a:ext uri="{FF2B5EF4-FFF2-40B4-BE49-F238E27FC236}">
                <a16:creationId xmlns:a16="http://schemas.microsoft.com/office/drawing/2014/main" id="{BE42097E-8039-4FA3-A75E-E76C727CF0EF}"/>
              </a:ext>
            </a:extLst>
          </p:cNvPr>
          <p:cNvSpPr/>
          <p:nvPr/>
        </p:nvSpPr>
        <p:spPr>
          <a:xfrm>
            <a:off x="4307941" y="5039844"/>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18" name="Ellipse 17">
            <a:extLst>
              <a:ext uri="{FF2B5EF4-FFF2-40B4-BE49-F238E27FC236}">
                <a16:creationId xmlns:a16="http://schemas.microsoft.com/office/drawing/2014/main" id="{7084EA7B-5C0D-4728-8EC5-662B257B72CA}"/>
              </a:ext>
            </a:extLst>
          </p:cNvPr>
          <p:cNvSpPr/>
          <p:nvPr/>
        </p:nvSpPr>
        <p:spPr>
          <a:xfrm>
            <a:off x="4307941" y="5465147"/>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19" name="Ellipse 18">
            <a:extLst>
              <a:ext uri="{FF2B5EF4-FFF2-40B4-BE49-F238E27FC236}">
                <a16:creationId xmlns:a16="http://schemas.microsoft.com/office/drawing/2014/main" id="{A129527F-07B8-4B93-AA6B-9481E134914C}"/>
              </a:ext>
            </a:extLst>
          </p:cNvPr>
          <p:cNvSpPr/>
          <p:nvPr/>
        </p:nvSpPr>
        <p:spPr>
          <a:xfrm>
            <a:off x="4307941" y="5890450"/>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Tree>
    <p:custDataLst>
      <p:tags r:id="rId2"/>
    </p:custDataLst>
    <p:extLst>
      <p:ext uri="{BB962C8B-B14F-4D97-AF65-F5344CB8AC3E}">
        <p14:creationId xmlns:p14="http://schemas.microsoft.com/office/powerpoint/2010/main" val="2737124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3FB-A079-46BE-8A2C-5729659813C3}"/>
              </a:ext>
            </a:extLst>
          </p:cNvPr>
          <p:cNvSpPr>
            <a:spLocks noGrp="1"/>
          </p:cNvSpPr>
          <p:nvPr>
            <p:ph type="title"/>
          </p:nvPr>
        </p:nvSpPr>
        <p:spPr/>
        <p:txBody>
          <a:bodyPr/>
          <a:lstStyle/>
          <a:p>
            <a:r>
              <a:rPr lang="da-DK" dirty="0">
                <a:latin typeface="+mn-lt"/>
              </a:rPr>
              <a:t>Aktiviteter, der kræver handling, skal i Aulas kalender</a:t>
            </a:r>
          </a:p>
        </p:txBody>
      </p:sp>
      <p:sp>
        <p:nvSpPr>
          <p:cNvPr id="3" name="Pladsholder til tekst 2">
            <a:extLst>
              <a:ext uri="{FF2B5EF4-FFF2-40B4-BE49-F238E27FC236}">
                <a16:creationId xmlns:a16="http://schemas.microsoft.com/office/drawing/2014/main" id="{925715D1-55F4-4D70-B9D2-73344FC29AA0}"/>
              </a:ext>
            </a:extLst>
          </p:cNvPr>
          <p:cNvSpPr>
            <a:spLocks noGrp="1"/>
          </p:cNvSpPr>
          <p:nvPr>
            <p:ph type="body" sz="quarter" idx="13"/>
          </p:nvPr>
        </p:nvSpPr>
        <p:spPr>
          <a:xfrm>
            <a:off x="1348739" y="392430"/>
            <a:ext cx="7654583" cy="312965"/>
          </a:xfrm>
        </p:spPr>
        <p:txBody>
          <a:bodyPr>
            <a:normAutofit fontScale="92500"/>
          </a:bodyPr>
          <a:lstStyle/>
          <a:p>
            <a:r>
              <a:rPr lang="da-DK" dirty="0">
                <a:latin typeface="+mn-lt"/>
              </a:rPr>
              <a:t>Aula som momentum til at gentænke og styrke kommunikationen</a:t>
            </a:r>
          </a:p>
        </p:txBody>
      </p:sp>
      <p:sp>
        <p:nvSpPr>
          <p:cNvPr id="4" name="Pladsholder til tekst 3">
            <a:extLst>
              <a:ext uri="{FF2B5EF4-FFF2-40B4-BE49-F238E27FC236}">
                <a16:creationId xmlns:a16="http://schemas.microsoft.com/office/drawing/2014/main" id="{4C9EC25A-EE89-42A5-995F-7F479196475B}"/>
              </a:ext>
            </a:extLst>
          </p:cNvPr>
          <p:cNvSpPr>
            <a:spLocks noGrp="1"/>
          </p:cNvSpPr>
          <p:nvPr>
            <p:ph type="body" sz="quarter" idx="14"/>
          </p:nvPr>
        </p:nvSpPr>
        <p:spPr>
          <a:xfrm>
            <a:off x="1348485" y="2151291"/>
            <a:ext cx="3507112" cy="3480436"/>
          </a:xfrm>
        </p:spPr>
        <p:txBody>
          <a:bodyPr>
            <a:normAutofit fontScale="92500" lnSpcReduction="10000"/>
          </a:bodyPr>
          <a:lstStyle/>
          <a:p>
            <a:r>
              <a:rPr lang="da-DK">
                <a:latin typeface="+mn-lt"/>
              </a:rPr>
              <a:t>Fx</a:t>
            </a:r>
          </a:p>
          <a:p>
            <a:r>
              <a:rPr lang="da-DK">
                <a:latin typeface="+mn-lt"/>
              </a:rPr>
              <a:t>Forældremøde</a:t>
            </a:r>
          </a:p>
          <a:p>
            <a:endParaRPr lang="da-DK">
              <a:latin typeface="+mn-lt"/>
            </a:endParaRPr>
          </a:p>
          <a:p>
            <a:r>
              <a:rPr lang="da-DK">
                <a:latin typeface="+mn-lt"/>
              </a:rPr>
              <a:t>Skole-hjem-samtale</a:t>
            </a:r>
          </a:p>
          <a:p>
            <a:endParaRPr lang="da-DK">
              <a:latin typeface="+mn-lt"/>
            </a:endParaRPr>
          </a:p>
          <a:p>
            <a:r>
              <a:rPr lang="da-DK">
                <a:latin typeface="+mn-lt"/>
              </a:rPr>
              <a:t>Ture ud af huset</a:t>
            </a:r>
          </a:p>
          <a:p>
            <a:endParaRPr lang="da-DK">
              <a:latin typeface="+mn-lt"/>
            </a:endParaRPr>
          </a:p>
          <a:p>
            <a:r>
              <a:rPr lang="da-DK">
                <a:latin typeface="+mn-lt"/>
              </a:rPr>
              <a:t>Skolefest</a:t>
            </a:r>
          </a:p>
          <a:p>
            <a:endParaRPr lang="da-DK">
              <a:latin typeface="+mn-lt"/>
            </a:endParaRPr>
          </a:p>
          <a:p>
            <a:r>
              <a:rPr lang="da-DK">
                <a:latin typeface="+mn-lt"/>
              </a:rPr>
              <a:t>Planlagt ferie</a:t>
            </a:r>
          </a:p>
          <a:p>
            <a:endParaRPr lang="da-DK">
              <a:latin typeface="+mn-lt"/>
            </a:endParaRPr>
          </a:p>
        </p:txBody>
      </p:sp>
      <p:grpSp>
        <p:nvGrpSpPr>
          <p:cNvPr id="8" name="Gruppe 7">
            <a:extLst>
              <a:ext uri="{FF2B5EF4-FFF2-40B4-BE49-F238E27FC236}">
                <a16:creationId xmlns:a16="http://schemas.microsoft.com/office/drawing/2014/main" id="{4450A2D0-849C-4B7C-8254-551D765FBF02}"/>
              </a:ext>
            </a:extLst>
          </p:cNvPr>
          <p:cNvGrpSpPr/>
          <p:nvPr/>
        </p:nvGrpSpPr>
        <p:grpSpPr>
          <a:xfrm>
            <a:off x="5220152" y="2151291"/>
            <a:ext cx="5623364" cy="3480434"/>
            <a:chOff x="573232" y="2855681"/>
            <a:chExt cx="1939324" cy="1200294"/>
          </a:xfrm>
        </p:grpSpPr>
        <p:sp>
          <p:nvSpPr>
            <p:cNvPr id="5" name="Rektangel: afrundede hjørner 4">
              <a:extLst>
                <a:ext uri="{FF2B5EF4-FFF2-40B4-BE49-F238E27FC236}">
                  <a16:creationId xmlns:a16="http://schemas.microsoft.com/office/drawing/2014/main" id="{20469A60-25FB-4440-9E14-E7D9C4030F72}"/>
                </a:ext>
              </a:extLst>
            </p:cNvPr>
            <p:cNvSpPr/>
            <p:nvPr/>
          </p:nvSpPr>
          <p:spPr>
            <a:xfrm>
              <a:off x="641563" y="2855681"/>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pic>
          <p:nvPicPr>
            <p:cNvPr id="6" name="Grafik 5" descr="Stopur">
              <a:extLst>
                <a:ext uri="{FF2B5EF4-FFF2-40B4-BE49-F238E27FC236}">
                  <a16:creationId xmlns:a16="http://schemas.microsoft.com/office/drawing/2014/main" id="{A6EAD18D-30D0-47E9-AB6F-FF17F021C7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3232" y="2887854"/>
              <a:ext cx="1135947" cy="1135947"/>
            </a:xfrm>
            <a:prstGeom prst="rect">
              <a:avLst/>
            </a:prstGeom>
          </p:spPr>
        </p:pic>
        <p:pic>
          <p:nvPicPr>
            <p:cNvPr id="7" name="Grafik 6" descr="Højrepegende pegefinger ">
              <a:extLst>
                <a:ext uri="{FF2B5EF4-FFF2-40B4-BE49-F238E27FC236}">
                  <a16:creationId xmlns:a16="http://schemas.microsoft.com/office/drawing/2014/main" id="{8EBE104C-C06D-4EEC-B54F-F90B956EDB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5295" y="2975349"/>
              <a:ext cx="896610" cy="896610"/>
            </a:xfrm>
            <a:prstGeom prst="rect">
              <a:avLst/>
            </a:prstGeom>
          </p:spPr>
        </p:pic>
      </p:grpSp>
      <p:sp>
        <p:nvSpPr>
          <p:cNvPr id="9" name="Rektangel 8">
            <a:extLst>
              <a:ext uri="{FF2B5EF4-FFF2-40B4-BE49-F238E27FC236}">
                <a16:creationId xmlns:a16="http://schemas.microsoft.com/office/drawing/2014/main" id="{1656314C-6A5E-4216-B91E-49BBF7B608C9}"/>
              </a:ext>
            </a:extLst>
          </p:cNvPr>
          <p:cNvSpPr/>
          <p:nvPr/>
        </p:nvSpPr>
        <p:spPr>
          <a:xfrm>
            <a:off x="1348485" y="2416456"/>
            <a:ext cx="3871667" cy="535531"/>
          </a:xfrm>
          <a:prstGeom prst="rect">
            <a:avLst/>
          </a:prstGeom>
          <a:solidFill>
            <a:schemeClr val="accent1">
              <a:lumMod val="50000"/>
            </a:schemeClr>
          </a:solidFill>
        </p:spPr>
        <p:txBody>
          <a:bodyPr wrap="square">
            <a:spAutoFit/>
          </a:bodyPr>
          <a:lstStyle/>
          <a:p>
            <a:pPr defTabSz="855844"/>
            <a:r>
              <a:rPr lang="da-DK" sz="2880">
                <a:solidFill>
                  <a:srgbClr val="FFFFFF"/>
                </a:solidFill>
                <a:latin typeface="Calibri" panose="020F0502020204030204"/>
              </a:rPr>
              <a:t>Forældremøde</a:t>
            </a:r>
          </a:p>
        </p:txBody>
      </p:sp>
      <p:sp>
        <p:nvSpPr>
          <p:cNvPr id="10" name="Rektangel 9">
            <a:extLst>
              <a:ext uri="{FF2B5EF4-FFF2-40B4-BE49-F238E27FC236}">
                <a16:creationId xmlns:a16="http://schemas.microsoft.com/office/drawing/2014/main" id="{D956CFE3-49D2-4EB1-A879-B3DB7CF6E282}"/>
              </a:ext>
            </a:extLst>
          </p:cNvPr>
          <p:cNvSpPr/>
          <p:nvPr/>
        </p:nvSpPr>
        <p:spPr>
          <a:xfrm>
            <a:off x="1348485" y="5053360"/>
            <a:ext cx="3866923" cy="535531"/>
          </a:xfrm>
          <a:prstGeom prst="rect">
            <a:avLst/>
          </a:prstGeom>
          <a:solidFill>
            <a:schemeClr val="accent1">
              <a:lumMod val="50000"/>
            </a:schemeClr>
          </a:solidFill>
        </p:spPr>
        <p:txBody>
          <a:bodyPr wrap="square">
            <a:spAutoFit/>
          </a:bodyPr>
          <a:lstStyle/>
          <a:p>
            <a:pPr defTabSz="855844"/>
            <a:r>
              <a:rPr lang="da-DK" sz="2880">
                <a:solidFill>
                  <a:srgbClr val="FFFFFF"/>
                </a:solidFill>
                <a:latin typeface="Calibri" panose="020F0502020204030204"/>
              </a:rPr>
              <a:t>Planlagt fravær</a:t>
            </a:r>
          </a:p>
        </p:txBody>
      </p:sp>
      <p:sp>
        <p:nvSpPr>
          <p:cNvPr id="11" name="Rektangel 10">
            <a:extLst>
              <a:ext uri="{FF2B5EF4-FFF2-40B4-BE49-F238E27FC236}">
                <a16:creationId xmlns:a16="http://schemas.microsoft.com/office/drawing/2014/main" id="{1219C4E8-25FD-4981-9E7D-3019F9E43BCB}"/>
              </a:ext>
            </a:extLst>
          </p:cNvPr>
          <p:cNvSpPr/>
          <p:nvPr/>
        </p:nvSpPr>
        <p:spPr>
          <a:xfrm>
            <a:off x="1353228" y="3053467"/>
            <a:ext cx="3866923" cy="535531"/>
          </a:xfrm>
          <a:prstGeom prst="rect">
            <a:avLst/>
          </a:prstGeom>
          <a:solidFill>
            <a:schemeClr val="accent1">
              <a:lumMod val="50000"/>
            </a:schemeClr>
          </a:solidFill>
        </p:spPr>
        <p:txBody>
          <a:bodyPr wrap="square">
            <a:spAutoFit/>
          </a:bodyPr>
          <a:lstStyle/>
          <a:p>
            <a:pPr defTabSz="855844"/>
            <a:r>
              <a:rPr lang="da-DK" sz="2880">
                <a:solidFill>
                  <a:srgbClr val="FFFFFF"/>
                </a:solidFill>
                <a:latin typeface="Calibri" panose="020F0502020204030204"/>
              </a:rPr>
              <a:t>Skole-hjem-samtale</a:t>
            </a:r>
          </a:p>
        </p:txBody>
      </p:sp>
      <p:sp>
        <p:nvSpPr>
          <p:cNvPr id="12" name="Rektangel 11">
            <a:extLst>
              <a:ext uri="{FF2B5EF4-FFF2-40B4-BE49-F238E27FC236}">
                <a16:creationId xmlns:a16="http://schemas.microsoft.com/office/drawing/2014/main" id="{3ED6F51C-783F-474D-AF3F-04377F97D4A3}"/>
              </a:ext>
            </a:extLst>
          </p:cNvPr>
          <p:cNvSpPr/>
          <p:nvPr/>
        </p:nvSpPr>
        <p:spPr>
          <a:xfrm>
            <a:off x="1348485" y="3734908"/>
            <a:ext cx="3866923" cy="535531"/>
          </a:xfrm>
          <a:prstGeom prst="rect">
            <a:avLst/>
          </a:prstGeom>
          <a:solidFill>
            <a:schemeClr val="accent1">
              <a:lumMod val="50000"/>
            </a:schemeClr>
          </a:solidFill>
        </p:spPr>
        <p:txBody>
          <a:bodyPr wrap="square">
            <a:spAutoFit/>
          </a:bodyPr>
          <a:lstStyle/>
          <a:p>
            <a:pPr defTabSz="855844"/>
            <a:r>
              <a:rPr lang="da-DK" sz="2880">
                <a:solidFill>
                  <a:srgbClr val="FFFFFF"/>
                </a:solidFill>
                <a:latin typeface="Calibri" panose="020F0502020204030204"/>
              </a:rPr>
              <a:t>Ture ud af huset</a:t>
            </a:r>
          </a:p>
        </p:txBody>
      </p:sp>
      <p:sp>
        <p:nvSpPr>
          <p:cNvPr id="13" name="Rektangel 12">
            <a:extLst>
              <a:ext uri="{FF2B5EF4-FFF2-40B4-BE49-F238E27FC236}">
                <a16:creationId xmlns:a16="http://schemas.microsoft.com/office/drawing/2014/main" id="{0C89317C-4C2B-4D87-989F-BF35940A74DA}"/>
              </a:ext>
            </a:extLst>
          </p:cNvPr>
          <p:cNvSpPr/>
          <p:nvPr/>
        </p:nvSpPr>
        <p:spPr>
          <a:xfrm>
            <a:off x="1348485" y="4416350"/>
            <a:ext cx="3866923" cy="535531"/>
          </a:xfrm>
          <a:prstGeom prst="rect">
            <a:avLst/>
          </a:prstGeom>
          <a:solidFill>
            <a:schemeClr val="accent1">
              <a:lumMod val="50000"/>
            </a:schemeClr>
          </a:solidFill>
        </p:spPr>
        <p:txBody>
          <a:bodyPr wrap="square">
            <a:spAutoFit/>
          </a:bodyPr>
          <a:lstStyle/>
          <a:p>
            <a:pPr defTabSz="855844"/>
            <a:r>
              <a:rPr lang="da-DK" sz="2880">
                <a:solidFill>
                  <a:srgbClr val="FFFFFF"/>
                </a:solidFill>
                <a:latin typeface="Calibri" panose="020F0502020204030204"/>
              </a:rPr>
              <a:t>Skolefest</a:t>
            </a:r>
          </a:p>
        </p:txBody>
      </p:sp>
    </p:spTree>
    <p:custDataLst>
      <p:tags r:id="rId1"/>
    </p:custDataLst>
    <p:extLst>
      <p:ext uri="{BB962C8B-B14F-4D97-AF65-F5344CB8AC3E}">
        <p14:creationId xmlns:p14="http://schemas.microsoft.com/office/powerpoint/2010/main" val="29186540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198445-84AD-4097-971D-F1B377DC397C}"/>
              </a:ext>
            </a:extLst>
          </p:cNvPr>
          <p:cNvSpPr>
            <a:spLocks noGrp="1"/>
          </p:cNvSpPr>
          <p:nvPr>
            <p:ph type="title"/>
          </p:nvPr>
        </p:nvSpPr>
        <p:spPr/>
        <p:txBody>
          <a:bodyPr/>
          <a:lstStyle/>
          <a:p>
            <a:r>
              <a:rPr lang="da-DK">
                <a:latin typeface="+mn-lt"/>
              </a:rPr>
              <a:t>Kalender, besked eller Outlook?</a:t>
            </a:r>
          </a:p>
        </p:txBody>
      </p:sp>
      <p:sp>
        <p:nvSpPr>
          <p:cNvPr id="3" name="Pladsholder til tekst 2">
            <a:extLst>
              <a:ext uri="{FF2B5EF4-FFF2-40B4-BE49-F238E27FC236}">
                <a16:creationId xmlns:a16="http://schemas.microsoft.com/office/drawing/2014/main" id="{78FE63B5-6AF1-4AA6-AD03-42AB7CF8D963}"/>
              </a:ext>
            </a:extLst>
          </p:cNvPr>
          <p:cNvSpPr>
            <a:spLocks noGrp="1"/>
          </p:cNvSpPr>
          <p:nvPr>
            <p:ph type="body" sz="quarter" idx="13"/>
          </p:nvPr>
        </p:nvSpPr>
        <p:spPr>
          <a:xfrm>
            <a:off x="1348740" y="392430"/>
            <a:ext cx="7579555" cy="312965"/>
          </a:xfrm>
        </p:spPr>
        <p:txBody>
          <a:bodyPr>
            <a:normAutofit fontScale="92500"/>
          </a:bodyPr>
          <a:lstStyle/>
          <a:p>
            <a:r>
              <a:rPr lang="da-DK" dirty="0">
                <a:latin typeface="+mn-lt"/>
              </a:rPr>
              <a:t>Aula som momentum til at gentænke og styrke kommunikationen</a:t>
            </a:r>
          </a:p>
        </p:txBody>
      </p:sp>
      <p:sp>
        <p:nvSpPr>
          <p:cNvPr id="4" name="Pladsholder til tekst 3">
            <a:extLst>
              <a:ext uri="{FF2B5EF4-FFF2-40B4-BE49-F238E27FC236}">
                <a16:creationId xmlns:a16="http://schemas.microsoft.com/office/drawing/2014/main" id="{EE1094D6-8B50-403B-B0A9-41AA71DAFC80}"/>
              </a:ext>
            </a:extLst>
          </p:cNvPr>
          <p:cNvSpPr>
            <a:spLocks noGrp="1"/>
          </p:cNvSpPr>
          <p:nvPr>
            <p:ph type="body" sz="quarter" idx="14"/>
          </p:nvPr>
        </p:nvSpPr>
        <p:spPr>
          <a:xfrm>
            <a:off x="3803501" y="1801048"/>
            <a:ext cx="7009022" cy="1375328"/>
          </a:xfrm>
        </p:spPr>
        <p:txBody>
          <a:bodyPr>
            <a:normAutofit fontScale="70000" lnSpcReduction="20000"/>
          </a:bodyPr>
          <a:lstStyle/>
          <a:p>
            <a:r>
              <a:rPr lang="da-DK" b="1" dirty="0">
                <a:latin typeface="+mn-lt"/>
              </a:rPr>
              <a:t>BEGIVENHED MARKERET SOM PRIVAT</a:t>
            </a:r>
          </a:p>
          <a:p>
            <a:endParaRPr lang="da-DK" dirty="0">
              <a:latin typeface="+mn-lt"/>
            </a:endParaRPr>
          </a:p>
          <a:p>
            <a:r>
              <a:rPr lang="da-DK" dirty="0">
                <a:latin typeface="+mn-lt"/>
              </a:rPr>
              <a:t>Titel og indhold kan kun ses af deltagerne</a:t>
            </a:r>
          </a:p>
          <a:p>
            <a:pPr marL="342900" indent="-342900">
              <a:buFont typeface="Arial" panose="020B0604020202020204" pitchFamily="34" charset="0"/>
              <a:buChar char="•"/>
            </a:pPr>
            <a:endParaRPr lang="da-DK" dirty="0">
              <a:latin typeface="+mn-lt"/>
            </a:endParaRPr>
          </a:p>
          <a:p>
            <a:r>
              <a:rPr lang="da-DK" dirty="0">
                <a:latin typeface="+mn-lt"/>
              </a:rPr>
              <a:t>Indholdet må ikke være følsomt eller fortroligt (beskrivelse, link eller vedhæftning)</a:t>
            </a:r>
          </a:p>
          <a:p>
            <a:endParaRPr lang="da-DK" dirty="0">
              <a:latin typeface="+mn-lt"/>
            </a:endParaRPr>
          </a:p>
        </p:txBody>
      </p:sp>
      <p:grpSp>
        <p:nvGrpSpPr>
          <p:cNvPr id="9" name="Gruppe 8">
            <a:extLst>
              <a:ext uri="{FF2B5EF4-FFF2-40B4-BE49-F238E27FC236}">
                <a16:creationId xmlns:a16="http://schemas.microsoft.com/office/drawing/2014/main" id="{62C5BCD6-97A8-48CC-B050-C1489FB01FC1}"/>
              </a:ext>
            </a:extLst>
          </p:cNvPr>
          <p:cNvGrpSpPr/>
          <p:nvPr/>
        </p:nvGrpSpPr>
        <p:grpSpPr>
          <a:xfrm>
            <a:off x="1283434" y="1790521"/>
            <a:ext cx="2196410" cy="1385855"/>
            <a:chOff x="600075" y="1658447"/>
            <a:chExt cx="1251585" cy="805815"/>
          </a:xfrm>
        </p:grpSpPr>
        <p:sp>
          <p:nvSpPr>
            <p:cNvPr id="11" name="Rektangel: afrundede hjørner 10">
              <a:extLst>
                <a:ext uri="{FF2B5EF4-FFF2-40B4-BE49-F238E27FC236}">
                  <a16:creationId xmlns:a16="http://schemas.microsoft.com/office/drawing/2014/main" id="{6C352E82-6FAA-4357-986F-4B804A2FB128}"/>
                </a:ext>
              </a:extLst>
            </p:cNvPr>
            <p:cNvSpPr/>
            <p:nvPr/>
          </p:nvSpPr>
          <p:spPr>
            <a:xfrm>
              <a:off x="600075" y="1658447"/>
              <a:ext cx="1251585" cy="805815"/>
            </a:xfrm>
            <a:prstGeom prst="roundRect">
              <a:avLst/>
            </a:prstGeom>
            <a:solidFill>
              <a:srgbClr val="134562"/>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2880">
                  <a:solidFill>
                    <a:srgbClr val="FFFFFF"/>
                  </a:solidFill>
                  <a:latin typeface="Calibri" panose="020F0502020204030204"/>
                </a:rPr>
                <a:t>Kalender</a:t>
              </a:r>
            </a:p>
          </p:txBody>
        </p:sp>
        <p:pic>
          <p:nvPicPr>
            <p:cNvPr id="12" name="Grafik 11" descr="Dagskalendar">
              <a:extLst>
                <a:ext uri="{FF2B5EF4-FFF2-40B4-BE49-F238E27FC236}">
                  <a16:creationId xmlns:a16="http://schemas.microsoft.com/office/drawing/2014/main" id="{C535553C-D023-46E1-8740-2F41BAE74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730" y="1664568"/>
              <a:ext cx="535691" cy="535690"/>
            </a:xfrm>
            <a:prstGeom prst="rect">
              <a:avLst/>
            </a:prstGeom>
          </p:spPr>
        </p:pic>
      </p:grpSp>
      <p:grpSp>
        <p:nvGrpSpPr>
          <p:cNvPr id="5" name="Gruppe 4">
            <a:extLst>
              <a:ext uri="{FF2B5EF4-FFF2-40B4-BE49-F238E27FC236}">
                <a16:creationId xmlns:a16="http://schemas.microsoft.com/office/drawing/2014/main" id="{0EDC894E-F5DD-43BA-B470-7564DE13CA0E}"/>
              </a:ext>
            </a:extLst>
          </p:cNvPr>
          <p:cNvGrpSpPr/>
          <p:nvPr/>
        </p:nvGrpSpPr>
        <p:grpSpPr>
          <a:xfrm>
            <a:off x="1283433" y="3287017"/>
            <a:ext cx="2152498" cy="1385855"/>
            <a:chOff x="1097083" y="2588102"/>
            <a:chExt cx="1793748" cy="1154879"/>
          </a:xfrm>
        </p:grpSpPr>
        <p:grpSp>
          <p:nvGrpSpPr>
            <p:cNvPr id="14" name="Gruppe 13">
              <a:extLst>
                <a:ext uri="{FF2B5EF4-FFF2-40B4-BE49-F238E27FC236}">
                  <a16:creationId xmlns:a16="http://schemas.microsoft.com/office/drawing/2014/main" id="{526B88FF-C467-42ED-A352-F35A89C8F553}"/>
                </a:ext>
              </a:extLst>
            </p:cNvPr>
            <p:cNvGrpSpPr/>
            <p:nvPr/>
          </p:nvGrpSpPr>
          <p:grpSpPr>
            <a:xfrm>
              <a:off x="1097083" y="2588102"/>
              <a:ext cx="1793748" cy="1154879"/>
              <a:chOff x="7485866" y="434081"/>
              <a:chExt cx="1251585" cy="805815"/>
            </a:xfrm>
          </p:grpSpPr>
          <p:sp>
            <p:nvSpPr>
              <p:cNvPr id="15" name="Rektangel: afrundede hjørner 14">
                <a:extLst>
                  <a:ext uri="{FF2B5EF4-FFF2-40B4-BE49-F238E27FC236}">
                    <a16:creationId xmlns:a16="http://schemas.microsoft.com/office/drawing/2014/main" id="{A4D80FF3-F6AB-4FDC-A4B2-B936ACCE342B}"/>
                  </a:ext>
                </a:extLst>
              </p:cNvPr>
              <p:cNvSpPr/>
              <p:nvPr/>
            </p:nvSpPr>
            <p:spPr>
              <a:xfrm>
                <a:off x="7485866" y="434081"/>
                <a:ext cx="1251585" cy="805815"/>
              </a:xfrm>
              <a:prstGeom prst="roundRect">
                <a:avLst/>
              </a:prstGeom>
              <a:solidFill>
                <a:srgbClr val="54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2880">
                    <a:solidFill>
                      <a:srgbClr val="FFFFFF"/>
                    </a:solidFill>
                    <a:latin typeface="Calibri" panose="020F0502020204030204"/>
                  </a:rPr>
                  <a:t>Besked</a:t>
                </a:r>
              </a:p>
            </p:txBody>
          </p:sp>
          <p:pic>
            <p:nvPicPr>
              <p:cNvPr id="16" name="Grafik 15" descr="Tale">
                <a:extLst>
                  <a:ext uri="{FF2B5EF4-FFF2-40B4-BE49-F238E27FC236}">
                    <a16:creationId xmlns:a16="http://schemas.microsoft.com/office/drawing/2014/main" id="{D832AA20-18D1-4331-A6D9-BC2C832CE0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81260" y="434081"/>
                <a:ext cx="615796" cy="615796"/>
              </a:xfrm>
              <a:prstGeom prst="rect">
                <a:avLst/>
              </a:prstGeom>
            </p:spPr>
          </p:pic>
        </p:grpSp>
        <p:pic>
          <p:nvPicPr>
            <p:cNvPr id="17" name="Grafik 16" descr="Lås">
              <a:extLst>
                <a:ext uri="{FF2B5EF4-FFF2-40B4-BE49-F238E27FC236}">
                  <a16:creationId xmlns:a16="http://schemas.microsoft.com/office/drawing/2014/main" id="{707DA854-646E-4EC1-8686-C9795922AE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27424" y="2737450"/>
              <a:ext cx="442900" cy="442900"/>
            </a:xfrm>
            <a:prstGeom prst="rect">
              <a:avLst/>
            </a:prstGeom>
          </p:spPr>
        </p:pic>
      </p:grpSp>
      <p:sp>
        <p:nvSpPr>
          <p:cNvPr id="18" name="Rektangel: afrundede hjørner 17">
            <a:extLst>
              <a:ext uri="{FF2B5EF4-FFF2-40B4-BE49-F238E27FC236}">
                <a16:creationId xmlns:a16="http://schemas.microsoft.com/office/drawing/2014/main" id="{5D7E0DE9-CE7F-474F-AA44-59114532BA75}"/>
              </a:ext>
            </a:extLst>
          </p:cNvPr>
          <p:cNvSpPr/>
          <p:nvPr/>
        </p:nvSpPr>
        <p:spPr>
          <a:xfrm>
            <a:off x="1276799" y="4783635"/>
            <a:ext cx="2152498" cy="1362578"/>
          </a:xfrm>
          <a:prstGeom prst="roundRect">
            <a:avLst/>
          </a:prstGeom>
          <a:solidFill>
            <a:schemeClr val="bg1"/>
          </a:solidFill>
          <a:ln w="28575">
            <a:solidFill>
              <a:srgbClr val="0078D6"/>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sp>
        <p:nvSpPr>
          <p:cNvPr id="19" name="Rektangel 18">
            <a:extLst>
              <a:ext uri="{FF2B5EF4-FFF2-40B4-BE49-F238E27FC236}">
                <a16:creationId xmlns:a16="http://schemas.microsoft.com/office/drawing/2014/main" id="{F45E2340-DCAA-4F5F-8868-BC6B7BFDEF3A}"/>
              </a:ext>
            </a:extLst>
          </p:cNvPr>
          <p:cNvSpPr/>
          <p:nvPr/>
        </p:nvSpPr>
        <p:spPr>
          <a:xfrm>
            <a:off x="3677682" y="3362899"/>
            <a:ext cx="5486400" cy="2685351"/>
          </a:xfrm>
          <a:prstGeom prst="rect">
            <a:avLst/>
          </a:prstGeom>
        </p:spPr>
        <p:txBody>
          <a:bodyPr wrap="square">
            <a:spAutoFit/>
          </a:bodyPr>
          <a:lstStyle/>
          <a:p>
            <a:pPr defTabSz="855844"/>
            <a:r>
              <a:rPr lang="da-DK" sz="1685" b="1" dirty="0">
                <a:solidFill>
                  <a:srgbClr val="000000"/>
                </a:solidFill>
                <a:latin typeface="Calibri" panose="020F0502020204030204"/>
              </a:rPr>
              <a:t>BEHOV FOR DELING AF FØLSOMT OG FORTROLIGT INDHOLD</a:t>
            </a:r>
          </a:p>
          <a:p>
            <a:pPr defTabSz="855844"/>
            <a:endParaRPr lang="da-DK" sz="1685" b="1" dirty="0">
              <a:solidFill>
                <a:srgbClr val="000000"/>
              </a:solidFill>
              <a:latin typeface="Calibri" panose="020F0502020204030204"/>
            </a:endParaRPr>
          </a:p>
          <a:p>
            <a:pPr defTabSz="855844"/>
            <a:r>
              <a:rPr lang="da-DK" sz="1685" dirty="0">
                <a:solidFill>
                  <a:srgbClr val="000000"/>
                </a:solidFill>
                <a:latin typeface="Calibri" panose="020F0502020204030204"/>
              </a:rPr>
              <a:t>Anvend besked markeret som følsom i Aula til vedhæftning eller link</a:t>
            </a:r>
          </a:p>
          <a:p>
            <a:pPr defTabSz="855844"/>
            <a:endParaRPr lang="da-DK" sz="1685" dirty="0">
              <a:solidFill>
                <a:srgbClr val="000000"/>
              </a:solidFill>
              <a:latin typeface="Calibri" panose="020F0502020204030204"/>
            </a:endParaRPr>
          </a:p>
          <a:p>
            <a:pPr defTabSz="855844"/>
            <a:r>
              <a:rPr lang="da-DK" sz="1685" b="1" dirty="0">
                <a:solidFill>
                  <a:srgbClr val="000000"/>
                </a:solidFill>
                <a:latin typeface="Calibri" panose="020F0502020204030204"/>
              </a:rPr>
              <a:t>MØDER MED EKSTERNE OG I FORBINDELSE MED SAGSBEHANDLING OMKRING ET BARN</a:t>
            </a:r>
          </a:p>
          <a:p>
            <a:pPr defTabSz="855844"/>
            <a:endParaRPr lang="da-DK" sz="1685" b="1" dirty="0">
              <a:solidFill>
                <a:srgbClr val="000000"/>
              </a:solidFill>
              <a:latin typeface="Calibri" panose="020F0502020204030204"/>
            </a:endParaRPr>
          </a:p>
          <a:p>
            <a:pPr defTabSz="855844"/>
            <a:r>
              <a:rPr lang="da-DK" sz="1685" dirty="0">
                <a:solidFill>
                  <a:srgbClr val="000000"/>
                </a:solidFill>
                <a:latin typeface="Calibri" panose="020F0502020204030204"/>
              </a:rPr>
              <a:t>Send via Outlook</a:t>
            </a:r>
          </a:p>
        </p:txBody>
      </p:sp>
      <p:pic>
        <p:nvPicPr>
          <p:cNvPr id="1026" name="Picture 2" descr="Billedresultat for outlook">
            <a:extLst>
              <a:ext uri="{FF2B5EF4-FFF2-40B4-BE49-F238E27FC236}">
                <a16:creationId xmlns:a16="http://schemas.microsoft.com/office/drawing/2014/main" id="{4D78836D-C7F0-40E3-BE2F-8E2ED5D5BA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3006" y="4857190"/>
            <a:ext cx="1250624" cy="12506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92101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ktangel: afrundede hjørner 26">
            <a:extLst>
              <a:ext uri="{FF2B5EF4-FFF2-40B4-BE49-F238E27FC236}">
                <a16:creationId xmlns:a16="http://schemas.microsoft.com/office/drawing/2014/main" id="{86B18E1B-FA94-45F7-8C32-021E20A4EC23}"/>
              </a:ext>
            </a:extLst>
          </p:cNvPr>
          <p:cNvSpPr/>
          <p:nvPr/>
        </p:nvSpPr>
        <p:spPr>
          <a:xfrm>
            <a:off x="6334952" y="4308997"/>
            <a:ext cx="2245192" cy="1517568"/>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pic>
        <p:nvPicPr>
          <p:cNvPr id="28" name="Grafik 27" descr="Tale">
            <a:extLst>
              <a:ext uri="{FF2B5EF4-FFF2-40B4-BE49-F238E27FC236}">
                <a16:creationId xmlns:a16="http://schemas.microsoft.com/office/drawing/2014/main" id="{13FFEB6F-F0C4-4546-B016-0EC9BE5F2D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410245" y="4471927"/>
            <a:ext cx="2125985" cy="1268869"/>
          </a:xfrm>
          <a:prstGeom prst="rect">
            <a:avLst/>
          </a:prstGeom>
        </p:spPr>
      </p:pic>
      <p:sp>
        <p:nvSpPr>
          <p:cNvPr id="2" name="Titel 1">
            <a:extLst>
              <a:ext uri="{FF2B5EF4-FFF2-40B4-BE49-F238E27FC236}">
                <a16:creationId xmlns:a16="http://schemas.microsoft.com/office/drawing/2014/main" id="{6974C55E-A684-44FC-A5EE-E2DB6EC67E0A}"/>
              </a:ext>
            </a:extLst>
          </p:cNvPr>
          <p:cNvSpPr>
            <a:spLocks noGrp="1"/>
          </p:cNvSpPr>
          <p:nvPr>
            <p:ph type="title"/>
          </p:nvPr>
        </p:nvSpPr>
        <p:spPr/>
        <p:txBody>
          <a:bodyPr>
            <a:normAutofit/>
          </a:bodyPr>
          <a:lstStyle/>
          <a:p>
            <a:r>
              <a:rPr lang="da-DK">
                <a:latin typeface="+mn-lt"/>
              </a:rPr>
              <a:t>Overvejelser, når du kommunikerer</a:t>
            </a:r>
          </a:p>
        </p:txBody>
      </p:sp>
      <p:sp>
        <p:nvSpPr>
          <p:cNvPr id="4" name="Pladsholder til tekst 3">
            <a:extLst>
              <a:ext uri="{FF2B5EF4-FFF2-40B4-BE49-F238E27FC236}">
                <a16:creationId xmlns:a16="http://schemas.microsoft.com/office/drawing/2014/main" id="{53CF7C5A-975D-4B7A-9923-237F4D03A46F}"/>
              </a:ext>
            </a:extLst>
          </p:cNvPr>
          <p:cNvSpPr>
            <a:spLocks noGrp="1"/>
          </p:cNvSpPr>
          <p:nvPr>
            <p:ph type="body" sz="quarter" idx="14"/>
          </p:nvPr>
        </p:nvSpPr>
        <p:spPr>
          <a:xfrm>
            <a:off x="3884348" y="2217186"/>
            <a:ext cx="2204446" cy="1517568"/>
          </a:xfrm>
        </p:spPr>
        <p:txBody>
          <a:bodyPr>
            <a:normAutofit/>
          </a:bodyPr>
          <a:lstStyle/>
          <a:p>
            <a:r>
              <a:rPr lang="da-DK" b="1">
                <a:latin typeface="+mn-lt"/>
              </a:rPr>
              <a:t>TID</a:t>
            </a:r>
          </a:p>
          <a:p>
            <a:r>
              <a:rPr lang="da-DK">
                <a:latin typeface="+mn-lt"/>
              </a:rPr>
              <a:t>Bestemt tidspunkt?</a:t>
            </a:r>
          </a:p>
          <a:p>
            <a:r>
              <a:rPr lang="da-DK">
                <a:latin typeface="+mn-lt"/>
              </a:rPr>
              <a:t>Akut eller kan det vente?</a:t>
            </a:r>
          </a:p>
          <a:p>
            <a:endParaRPr lang="da-DK">
              <a:latin typeface="+mn-lt"/>
            </a:endParaRPr>
          </a:p>
        </p:txBody>
      </p:sp>
      <p:sp>
        <p:nvSpPr>
          <p:cNvPr id="9" name="Rektangel: afrundede hjørner 8">
            <a:extLst>
              <a:ext uri="{FF2B5EF4-FFF2-40B4-BE49-F238E27FC236}">
                <a16:creationId xmlns:a16="http://schemas.microsoft.com/office/drawing/2014/main" id="{52C2DEC9-E1B6-45DB-9757-CDBDBEFFE4CB}"/>
              </a:ext>
            </a:extLst>
          </p:cNvPr>
          <p:cNvSpPr/>
          <p:nvPr/>
        </p:nvSpPr>
        <p:spPr>
          <a:xfrm>
            <a:off x="1348485" y="4399038"/>
            <a:ext cx="2245192" cy="1517568"/>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sp>
        <p:nvSpPr>
          <p:cNvPr id="15" name="Rektangel: afrundede hjørner 14">
            <a:extLst>
              <a:ext uri="{FF2B5EF4-FFF2-40B4-BE49-F238E27FC236}">
                <a16:creationId xmlns:a16="http://schemas.microsoft.com/office/drawing/2014/main" id="{E3F5FF78-2E14-4ADD-82C4-9DA0853D5ED4}"/>
              </a:ext>
            </a:extLst>
          </p:cNvPr>
          <p:cNvSpPr/>
          <p:nvPr/>
        </p:nvSpPr>
        <p:spPr>
          <a:xfrm>
            <a:off x="1371204" y="2217185"/>
            <a:ext cx="2245192" cy="1517568"/>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sp>
        <p:nvSpPr>
          <p:cNvPr id="21" name="Rektangel: afrundede hjørner 20">
            <a:extLst>
              <a:ext uri="{FF2B5EF4-FFF2-40B4-BE49-F238E27FC236}">
                <a16:creationId xmlns:a16="http://schemas.microsoft.com/office/drawing/2014/main" id="{A9D0CDDC-C110-4DFE-B540-075EBF3C83B4}"/>
              </a:ext>
            </a:extLst>
          </p:cNvPr>
          <p:cNvSpPr/>
          <p:nvPr/>
        </p:nvSpPr>
        <p:spPr>
          <a:xfrm>
            <a:off x="6334952" y="2217185"/>
            <a:ext cx="2245192" cy="1517568"/>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sp>
        <p:nvSpPr>
          <p:cNvPr id="50" name="Pladsholder til tekst 3">
            <a:extLst>
              <a:ext uri="{FF2B5EF4-FFF2-40B4-BE49-F238E27FC236}">
                <a16:creationId xmlns:a16="http://schemas.microsoft.com/office/drawing/2014/main" id="{D1B40186-2407-42C3-96DA-C697FC1775B0}"/>
              </a:ext>
            </a:extLst>
          </p:cNvPr>
          <p:cNvSpPr txBox="1">
            <a:spLocks/>
          </p:cNvSpPr>
          <p:nvPr/>
        </p:nvSpPr>
        <p:spPr>
          <a:xfrm>
            <a:off x="8892779" y="2217186"/>
            <a:ext cx="2204446" cy="1517568"/>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Bef>
                <a:spcPts val="900"/>
              </a:spcBef>
            </a:pPr>
            <a:r>
              <a:rPr lang="da-DK" sz="2160" b="1">
                <a:solidFill>
                  <a:srgbClr val="000000"/>
                </a:solidFill>
                <a:latin typeface="Calibri" panose="020F0502020204030204"/>
              </a:rPr>
              <a:t>MÅLGRUPPE</a:t>
            </a:r>
          </a:p>
          <a:p>
            <a:pPr defTabSz="822960">
              <a:spcBef>
                <a:spcPts val="900"/>
              </a:spcBef>
            </a:pPr>
            <a:r>
              <a:rPr lang="da-DK" sz="2160">
                <a:solidFill>
                  <a:srgbClr val="000000"/>
                </a:solidFill>
                <a:latin typeface="Calibri" panose="020F0502020204030204"/>
              </a:rPr>
              <a:t>Relevant for alle eller kun for nogle få?</a:t>
            </a:r>
          </a:p>
        </p:txBody>
      </p:sp>
      <p:pic>
        <p:nvPicPr>
          <p:cNvPr id="6" name="Grafik 5" descr="Stopur">
            <a:extLst>
              <a:ext uri="{FF2B5EF4-FFF2-40B4-BE49-F238E27FC236}">
                <a16:creationId xmlns:a16="http://schemas.microsoft.com/office/drawing/2014/main" id="{DC94EBDD-CE42-474A-B98A-8B0D37AA09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26130" y="2294401"/>
            <a:ext cx="1363136" cy="1363136"/>
          </a:xfrm>
          <a:prstGeom prst="rect">
            <a:avLst/>
          </a:prstGeom>
        </p:spPr>
      </p:pic>
      <p:pic>
        <p:nvPicPr>
          <p:cNvPr id="8" name="Grafik 7" descr="Højrepegende pegefinger ">
            <a:extLst>
              <a:ext uri="{FF2B5EF4-FFF2-40B4-BE49-F238E27FC236}">
                <a16:creationId xmlns:a16="http://schemas.microsoft.com/office/drawing/2014/main" id="{E2DDD5B3-3BE0-46CC-BE84-0F81DF8F59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70402" y="4568395"/>
            <a:ext cx="1075932" cy="1075932"/>
          </a:xfrm>
          <a:prstGeom prst="rect">
            <a:avLst/>
          </a:prstGeom>
        </p:spPr>
      </p:pic>
      <p:sp>
        <p:nvSpPr>
          <p:cNvPr id="10" name="Tekstfelt 9">
            <a:extLst>
              <a:ext uri="{FF2B5EF4-FFF2-40B4-BE49-F238E27FC236}">
                <a16:creationId xmlns:a16="http://schemas.microsoft.com/office/drawing/2014/main" id="{A4166AEC-39D2-4F62-A334-84C7C9896176}"/>
              </a:ext>
            </a:extLst>
          </p:cNvPr>
          <p:cNvSpPr txBox="1"/>
          <p:nvPr/>
        </p:nvSpPr>
        <p:spPr>
          <a:xfrm>
            <a:off x="7218080" y="4620284"/>
            <a:ext cx="678730" cy="757130"/>
          </a:xfrm>
          <a:prstGeom prst="rect">
            <a:avLst/>
          </a:prstGeom>
          <a:noFill/>
        </p:spPr>
        <p:txBody>
          <a:bodyPr wrap="square" rtlCol="0">
            <a:spAutoFit/>
          </a:bodyPr>
          <a:lstStyle/>
          <a:p>
            <a:pPr defTabSz="855844"/>
            <a:r>
              <a:rPr lang="da-DK" sz="4320" b="1">
                <a:solidFill>
                  <a:srgbClr val="B50652"/>
                </a:solidFill>
                <a:latin typeface="Calibri" panose="020F0502020204030204"/>
              </a:rPr>
              <a:t>?</a:t>
            </a:r>
          </a:p>
        </p:txBody>
      </p:sp>
      <p:pic>
        <p:nvPicPr>
          <p:cNvPr id="26" name="Billede 25">
            <a:extLst>
              <a:ext uri="{FF2B5EF4-FFF2-40B4-BE49-F238E27FC236}">
                <a16:creationId xmlns:a16="http://schemas.microsoft.com/office/drawing/2014/main" id="{64041E92-07DA-4022-9F63-3161BF13A5D7}"/>
              </a:ext>
            </a:extLst>
          </p:cNvPr>
          <p:cNvPicPr>
            <a:picLocks noChangeAspect="1"/>
          </p:cNvPicPr>
          <p:nvPr/>
        </p:nvPicPr>
        <p:blipFill>
          <a:blip r:embed="rId10"/>
          <a:stretch>
            <a:fillRect/>
          </a:stretch>
        </p:blipFill>
        <p:spPr>
          <a:xfrm>
            <a:off x="6432792" y="2649942"/>
            <a:ext cx="349668" cy="611057"/>
          </a:xfrm>
          <a:prstGeom prst="rect">
            <a:avLst/>
          </a:prstGeom>
        </p:spPr>
      </p:pic>
      <p:pic>
        <p:nvPicPr>
          <p:cNvPr id="29" name="Billede 28">
            <a:extLst>
              <a:ext uri="{FF2B5EF4-FFF2-40B4-BE49-F238E27FC236}">
                <a16:creationId xmlns:a16="http://schemas.microsoft.com/office/drawing/2014/main" id="{2929F952-6464-4790-9B0D-78C748B70837}"/>
              </a:ext>
            </a:extLst>
          </p:cNvPr>
          <p:cNvPicPr>
            <a:picLocks noChangeAspect="1"/>
          </p:cNvPicPr>
          <p:nvPr/>
        </p:nvPicPr>
        <p:blipFill>
          <a:blip r:embed="rId10"/>
          <a:stretch>
            <a:fillRect/>
          </a:stretch>
        </p:blipFill>
        <p:spPr>
          <a:xfrm>
            <a:off x="6782460" y="2649942"/>
            <a:ext cx="349668" cy="611057"/>
          </a:xfrm>
          <a:prstGeom prst="rect">
            <a:avLst/>
          </a:prstGeom>
        </p:spPr>
      </p:pic>
      <p:pic>
        <p:nvPicPr>
          <p:cNvPr id="30" name="Billede 29">
            <a:extLst>
              <a:ext uri="{FF2B5EF4-FFF2-40B4-BE49-F238E27FC236}">
                <a16:creationId xmlns:a16="http://schemas.microsoft.com/office/drawing/2014/main" id="{B9DC9A22-FC47-46B0-8260-0AECF1556A73}"/>
              </a:ext>
            </a:extLst>
          </p:cNvPr>
          <p:cNvPicPr>
            <a:picLocks noChangeAspect="1"/>
          </p:cNvPicPr>
          <p:nvPr/>
        </p:nvPicPr>
        <p:blipFill>
          <a:blip r:embed="rId10"/>
          <a:stretch>
            <a:fillRect/>
          </a:stretch>
        </p:blipFill>
        <p:spPr>
          <a:xfrm>
            <a:off x="7132128" y="2649942"/>
            <a:ext cx="349668" cy="611057"/>
          </a:xfrm>
          <a:prstGeom prst="rect">
            <a:avLst/>
          </a:prstGeom>
        </p:spPr>
      </p:pic>
      <p:pic>
        <p:nvPicPr>
          <p:cNvPr id="31" name="Billede 30">
            <a:extLst>
              <a:ext uri="{FF2B5EF4-FFF2-40B4-BE49-F238E27FC236}">
                <a16:creationId xmlns:a16="http://schemas.microsoft.com/office/drawing/2014/main" id="{90573F21-186C-4918-B257-287947BCEEB1}"/>
              </a:ext>
            </a:extLst>
          </p:cNvPr>
          <p:cNvPicPr>
            <a:picLocks noChangeAspect="1"/>
          </p:cNvPicPr>
          <p:nvPr/>
        </p:nvPicPr>
        <p:blipFill>
          <a:blip r:embed="rId10"/>
          <a:stretch>
            <a:fillRect/>
          </a:stretch>
        </p:blipFill>
        <p:spPr>
          <a:xfrm>
            <a:off x="7484082" y="2649942"/>
            <a:ext cx="349668" cy="611057"/>
          </a:xfrm>
          <a:prstGeom prst="rect">
            <a:avLst/>
          </a:prstGeom>
        </p:spPr>
      </p:pic>
      <p:pic>
        <p:nvPicPr>
          <p:cNvPr id="32" name="Billede 31">
            <a:extLst>
              <a:ext uri="{FF2B5EF4-FFF2-40B4-BE49-F238E27FC236}">
                <a16:creationId xmlns:a16="http://schemas.microsoft.com/office/drawing/2014/main" id="{8F1FD290-7C15-4B5B-9CB8-C2E36885A63E}"/>
              </a:ext>
            </a:extLst>
          </p:cNvPr>
          <p:cNvPicPr>
            <a:picLocks noChangeAspect="1"/>
          </p:cNvPicPr>
          <p:nvPr/>
        </p:nvPicPr>
        <p:blipFill>
          <a:blip r:embed="rId10"/>
          <a:stretch>
            <a:fillRect/>
          </a:stretch>
        </p:blipFill>
        <p:spPr>
          <a:xfrm>
            <a:off x="7799004" y="2653554"/>
            <a:ext cx="349668" cy="611057"/>
          </a:xfrm>
          <a:prstGeom prst="rect">
            <a:avLst/>
          </a:prstGeom>
        </p:spPr>
      </p:pic>
      <p:pic>
        <p:nvPicPr>
          <p:cNvPr id="33" name="Billede 32">
            <a:extLst>
              <a:ext uri="{FF2B5EF4-FFF2-40B4-BE49-F238E27FC236}">
                <a16:creationId xmlns:a16="http://schemas.microsoft.com/office/drawing/2014/main" id="{B195406E-95D6-4C2F-9524-53ACA4B9ED51}"/>
              </a:ext>
            </a:extLst>
          </p:cNvPr>
          <p:cNvPicPr>
            <a:picLocks noChangeAspect="1"/>
          </p:cNvPicPr>
          <p:nvPr/>
        </p:nvPicPr>
        <p:blipFill>
          <a:blip r:embed="rId10"/>
          <a:stretch>
            <a:fillRect/>
          </a:stretch>
        </p:blipFill>
        <p:spPr>
          <a:xfrm>
            <a:off x="8111292" y="2649942"/>
            <a:ext cx="349668" cy="611057"/>
          </a:xfrm>
          <a:prstGeom prst="rect">
            <a:avLst/>
          </a:prstGeom>
        </p:spPr>
      </p:pic>
      <p:sp>
        <p:nvSpPr>
          <p:cNvPr id="34" name="Ellipse 33">
            <a:extLst>
              <a:ext uri="{FF2B5EF4-FFF2-40B4-BE49-F238E27FC236}">
                <a16:creationId xmlns:a16="http://schemas.microsoft.com/office/drawing/2014/main" id="{780508DF-80CE-4304-BA6C-7126D3613881}"/>
              </a:ext>
            </a:extLst>
          </p:cNvPr>
          <p:cNvSpPr/>
          <p:nvPr/>
        </p:nvSpPr>
        <p:spPr>
          <a:xfrm>
            <a:off x="6375952" y="2469464"/>
            <a:ext cx="931010" cy="959536"/>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685">
              <a:solidFill>
                <a:srgbClr val="FFFFFF"/>
              </a:solidFill>
              <a:latin typeface="Calibri" panose="020F0502020204030204"/>
            </a:endParaRPr>
          </a:p>
        </p:txBody>
      </p:sp>
      <p:sp>
        <p:nvSpPr>
          <p:cNvPr id="35" name="Ellipse 34">
            <a:extLst>
              <a:ext uri="{FF2B5EF4-FFF2-40B4-BE49-F238E27FC236}">
                <a16:creationId xmlns:a16="http://schemas.microsoft.com/office/drawing/2014/main" id="{E541B040-8A8C-4472-AE32-26EE2C20D98F}"/>
              </a:ext>
            </a:extLst>
          </p:cNvPr>
          <p:cNvSpPr/>
          <p:nvPr/>
        </p:nvSpPr>
        <p:spPr>
          <a:xfrm>
            <a:off x="6366335" y="2481519"/>
            <a:ext cx="2213807" cy="959536"/>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685">
              <a:solidFill>
                <a:srgbClr val="FFFFFF"/>
              </a:solidFill>
              <a:latin typeface="Calibri" panose="020F0502020204030204"/>
            </a:endParaRPr>
          </a:p>
        </p:txBody>
      </p:sp>
      <p:sp>
        <p:nvSpPr>
          <p:cNvPr id="36" name="Pladsholder til tekst 3">
            <a:extLst>
              <a:ext uri="{FF2B5EF4-FFF2-40B4-BE49-F238E27FC236}">
                <a16:creationId xmlns:a16="http://schemas.microsoft.com/office/drawing/2014/main" id="{E682F547-04D0-40AA-AACB-02E3CB3D25F7}"/>
              </a:ext>
            </a:extLst>
          </p:cNvPr>
          <p:cNvSpPr txBox="1">
            <a:spLocks/>
          </p:cNvSpPr>
          <p:nvPr/>
        </p:nvSpPr>
        <p:spPr>
          <a:xfrm>
            <a:off x="3892094" y="4308998"/>
            <a:ext cx="2204446" cy="2050518"/>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Bef>
                <a:spcPts val="900"/>
              </a:spcBef>
            </a:pPr>
            <a:r>
              <a:rPr lang="da-DK" sz="2160" b="1">
                <a:solidFill>
                  <a:srgbClr val="000000"/>
                </a:solidFill>
                <a:latin typeface="Calibri" panose="020F0502020204030204"/>
              </a:rPr>
              <a:t>BETYDNING FOR MODTAGEREN</a:t>
            </a:r>
          </a:p>
          <a:p>
            <a:pPr defTabSz="822960">
              <a:spcBef>
                <a:spcPts val="900"/>
              </a:spcBef>
            </a:pPr>
            <a:r>
              <a:rPr lang="da-DK" sz="2160">
                <a:solidFill>
                  <a:srgbClr val="000000"/>
                </a:solidFill>
                <a:latin typeface="Calibri" panose="020F0502020204030204"/>
              </a:rPr>
              <a:t>Nice eller </a:t>
            </a:r>
            <a:r>
              <a:rPr lang="da-DK" sz="2160" err="1">
                <a:solidFill>
                  <a:srgbClr val="000000"/>
                </a:solidFill>
                <a:latin typeface="Calibri" panose="020F0502020204030204"/>
              </a:rPr>
              <a:t>need</a:t>
            </a:r>
            <a:r>
              <a:rPr lang="da-DK" sz="2160">
                <a:solidFill>
                  <a:srgbClr val="000000"/>
                </a:solidFill>
                <a:latin typeface="Calibri" panose="020F0502020204030204"/>
              </a:rPr>
              <a:t> to </a:t>
            </a:r>
            <a:r>
              <a:rPr lang="da-DK" sz="2160" err="1">
                <a:solidFill>
                  <a:srgbClr val="000000"/>
                </a:solidFill>
                <a:latin typeface="Calibri" panose="020F0502020204030204"/>
              </a:rPr>
              <a:t>know</a:t>
            </a:r>
            <a:r>
              <a:rPr lang="da-DK" sz="2160">
                <a:solidFill>
                  <a:srgbClr val="000000"/>
                </a:solidFill>
                <a:latin typeface="Calibri" panose="020F0502020204030204"/>
              </a:rPr>
              <a:t>?</a:t>
            </a:r>
          </a:p>
          <a:p>
            <a:pPr defTabSz="822960">
              <a:spcBef>
                <a:spcPts val="900"/>
              </a:spcBef>
            </a:pPr>
            <a:r>
              <a:rPr lang="da-DK" sz="2160">
                <a:solidFill>
                  <a:srgbClr val="000000"/>
                </a:solidFill>
                <a:latin typeface="Calibri" panose="020F0502020204030204"/>
              </a:rPr>
              <a:t>Skal modtageren handle på noget?</a:t>
            </a:r>
          </a:p>
        </p:txBody>
      </p:sp>
      <p:sp>
        <p:nvSpPr>
          <p:cNvPr id="37" name="Pladsholder til tekst 3">
            <a:extLst>
              <a:ext uri="{FF2B5EF4-FFF2-40B4-BE49-F238E27FC236}">
                <a16:creationId xmlns:a16="http://schemas.microsoft.com/office/drawing/2014/main" id="{5546553A-00CA-4862-B880-8232B57013B2}"/>
              </a:ext>
            </a:extLst>
          </p:cNvPr>
          <p:cNvSpPr txBox="1">
            <a:spLocks/>
          </p:cNvSpPr>
          <p:nvPr/>
        </p:nvSpPr>
        <p:spPr>
          <a:xfrm>
            <a:off x="8859632" y="4308998"/>
            <a:ext cx="2204446" cy="1471789"/>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Bef>
                <a:spcPts val="900"/>
              </a:spcBef>
            </a:pPr>
            <a:r>
              <a:rPr lang="da-DK" sz="2160" b="1" dirty="0">
                <a:solidFill>
                  <a:srgbClr val="000000"/>
                </a:solidFill>
                <a:latin typeface="Calibri" panose="020F0502020204030204"/>
              </a:rPr>
              <a:t>INDHOLD</a:t>
            </a:r>
          </a:p>
          <a:p>
            <a:pPr defTabSz="822960">
              <a:spcBef>
                <a:spcPts val="900"/>
              </a:spcBef>
            </a:pPr>
            <a:r>
              <a:rPr lang="da-DK" sz="2160" dirty="0">
                <a:solidFill>
                  <a:srgbClr val="000000"/>
                </a:solidFill>
                <a:latin typeface="Calibri" panose="020F0502020204030204"/>
              </a:rPr>
              <a:t>Følsomt eller fortroligt?</a:t>
            </a:r>
          </a:p>
          <a:p>
            <a:pPr defTabSz="822960">
              <a:spcBef>
                <a:spcPts val="900"/>
              </a:spcBef>
            </a:pPr>
            <a:r>
              <a:rPr lang="da-DK" sz="2160" dirty="0">
                <a:solidFill>
                  <a:srgbClr val="000000"/>
                </a:solidFill>
                <a:latin typeface="Calibri" panose="020F0502020204030204"/>
              </a:rPr>
              <a:t>Digital eller analog?</a:t>
            </a:r>
          </a:p>
          <a:p>
            <a:pPr defTabSz="822960">
              <a:spcBef>
                <a:spcPts val="900"/>
              </a:spcBef>
            </a:pPr>
            <a:endParaRPr lang="da-DK" sz="2160" dirty="0">
              <a:solidFill>
                <a:srgbClr val="000000"/>
              </a:solidFill>
              <a:latin typeface="Calibri" panose="020F0502020204030204"/>
            </a:endParaRPr>
          </a:p>
        </p:txBody>
      </p:sp>
      <p:pic>
        <p:nvPicPr>
          <p:cNvPr id="12" name="Grafik 11" descr="Tommelfingeren opad">
            <a:extLst>
              <a:ext uri="{FF2B5EF4-FFF2-40B4-BE49-F238E27FC236}">
                <a16:creationId xmlns:a16="http://schemas.microsoft.com/office/drawing/2014/main" id="{CC5A8CB9-71FF-45DF-9104-14B4E1B77F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9732" y="4588069"/>
            <a:ext cx="959423" cy="959423"/>
          </a:xfrm>
          <a:prstGeom prst="rect">
            <a:avLst/>
          </a:prstGeom>
        </p:spPr>
      </p:pic>
      <p:pic>
        <p:nvPicPr>
          <p:cNvPr id="14" name="Grafik 13" descr="Løb">
            <a:extLst>
              <a:ext uri="{FF2B5EF4-FFF2-40B4-BE49-F238E27FC236}">
                <a16:creationId xmlns:a16="http://schemas.microsoft.com/office/drawing/2014/main" id="{BECFD648-1374-4B12-92D5-0A931D357CE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53262" y="2441669"/>
            <a:ext cx="1097280" cy="1097280"/>
          </a:xfrm>
          <a:prstGeom prst="rect">
            <a:avLst/>
          </a:prstGeom>
        </p:spPr>
      </p:pic>
      <p:sp>
        <p:nvSpPr>
          <p:cNvPr id="38" name="Pladsholder til tekst 2">
            <a:extLst>
              <a:ext uri="{FF2B5EF4-FFF2-40B4-BE49-F238E27FC236}">
                <a16:creationId xmlns:a16="http://schemas.microsoft.com/office/drawing/2014/main" id="{1F1AE516-BE29-4B9A-8016-7450BB96CB83}"/>
              </a:ext>
            </a:extLst>
          </p:cNvPr>
          <p:cNvSpPr>
            <a:spLocks noGrp="1"/>
          </p:cNvSpPr>
          <p:nvPr>
            <p:ph type="body" sz="quarter" idx="13"/>
          </p:nvPr>
        </p:nvSpPr>
        <p:spPr>
          <a:xfrm>
            <a:off x="1348740" y="392430"/>
            <a:ext cx="7861762" cy="312965"/>
          </a:xfrm>
        </p:spPr>
        <p:txBody>
          <a:bodyPr>
            <a:normAutofit/>
          </a:bodyPr>
          <a:lstStyle/>
          <a:p>
            <a:r>
              <a:rPr lang="da-DK" dirty="0"/>
              <a:t>Aula som momentum til at gentænke og styrke kommunikationen</a:t>
            </a:r>
          </a:p>
        </p:txBody>
      </p:sp>
    </p:spTree>
    <p:custDataLst>
      <p:tags r:id="rId1"/>
    </p:custDataLst>
    <p:extLst>
      <p:ext uri="{BB962C8B-B14F-4D97-AF65-F5344CB8AC3E}">
        <p14:creationId xmlns:p14="http://schemas.microsoft.com/office/powerpoint/2010/main" val="4242425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lede 20">
            <a:extLst>
              <a:ext uri="{FF2B5EF4-FFF2-40B4-BE49-F238E27FC236}">
                <a16:creationId xmlns:a16="http://schemas.microsoft.com/office/drawing/2014/main" id="{F5DBB077-B989-483A-81E7-A972F33AF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4362" y="869495"/>
            <a:ext cx="9605638" cy="5119009"/>
          </a:xfrm>
          <a:prstGeom prst="rect">
            <a:avLst/>
          </a:prstGeom>
        </p:spPr>
      </p:pic>
      <p:graphicFrame>
        <p:nvGraphicFramePr>
          <p:cNvPr id="4" name="Objekt 3" hidden="1">
            <a:extLst>
              <a:ext uri="{FF2B5EF4-FFF2-40B4-BE49-F238E27FC236}">
                <a16:creationId xmlns:a16="http://schemas.microsoft.com/office/drawing/2014/main" id="{5010534B-04FB-48B5-B8E7-970C3F651159}"/>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9" name="think-cell Slide" r:id="rId7" imgW="493" imgH="493" progId="TCLayout.ActiveDocument.1">
                  <p:embed/>
                </p:oleObj>
              </mc:Choice>
              <mc:Fallback>
                <p:oleObj name="think-cell Slide" r:id="rId7" imgW="493" imgH="493" progId="TCLayout.ActiveDocument.1">
                  <p:embed/>
                  <p:pic>
                    <p:nvPicPr>
                      <p:cNvPr id="4" name="Objekt 3" hidden="1">
                        <a:extLst>
                          <a:ext uri="{FF2B5EF4-FFF2-40B4-BE49-F238E27FC236}">
                            <a16:creationId xmlns:a16="http://schemas.microsoft.com/office/drawing/2014/main" id="{5010534B-04FB-48B5-B8E7-970C3F65115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3E11985A-F432-4ED4-810F-A668AEC9993C}"/>
              </a:ext>
            </a:extLst>
          </p:cNvPr>
          <p:cNvSpPr>
            <a:spLocks noGrp="1"/>
          </p:cNvSpPr>
          <p:nvPr>
            <p:ph type="title"/>
          </p:nvPr>
        </p:nvSpPr>
        <p:spPr>
          <a:xfrm>
            <a:off x="820983" y="1224916"/>
            <a:ext cx="10515600" cy="725028"/>
          </a:xfrm>
        </p:spPr>
        <p:txBody>
          <a:bodyPr/>
          <a:lstStyle/>
          <a:p>
            <a:r>
              <a:rPr lang="da-DK" dirty="0"/>
              <a:t>Aula roller</a:t>
            </a:r>
          </a:p>
        </p:txBody>
      </p:sp>
      <p:sp>
        <p:nvSpPr>
          <p:cNvPr id="3" name="Pladsholder til tekst 2">
            <a:extLst>
              <a:ext uri="{FF2B5EF4-FFF2-40B4-BE49-F238E27FC236}">
                <a16:creationId xmlns:a16="http://schemas.microsoft.com/office/drawing/2014/main" id="{C1C8245E-2C35-4EA6-934D-8E2C1DE5B126}"/>
              </a:ext>
            </a:extLst>
          </p:cNvPr>
          <p:cNvSpPr>
            <a:spLocks noGrp="1"/>
          </p:cNvSpPr>
          <p:nvPr>
            <p:ph type="body" sz="quarter" idx="13"/>
          </p:nvPr>
        </p:nvSpPr>
        <p:spPr/>
        <p:txBody>
          <a:bodyPr/>
          <a:lstStyle/>
          <a:p>
            <a:r>
              <a:rPr lang="da-DK" dirty="0"/>
              <a:t>ROLLEN SOM LOKAL AULA-ADMINISTRATOR</a:t>
            </a:r>
          </a:p>
        </p:txBody>
      </p:sp>
    </p:spTree>
    <p:custDataLst>
      <p:tags r:id="rId2"/>
    </p:custDataLst>
    <p:extLst>
      <p:ext uri="{BB962C8B-B14F-4D97-AF65-F5344CB8AC3E}">
        <p14:creationId xmlns:p14="http://schemas.microsoft.com/office/powerpoint/2010/main" val="21572181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afrundede hjørner 6">
            <a:extLst>
              <a:ext uri="{FF2B5EF4-FFF2-40B4-BE49-F238E27FC236}">
                <a16:creationId xmlns:a16="http://schemas.microsoft.com/office/drawing/2014/main" id="{44E93D14-B88C-4D2F-BFF0-491C92C2C2A1}"/>
              </a:ext>
            </a:extLst>
          </p:cNvPr>
          <p:cNvSpPr/>
          <p:nvPr/>
        </p:nvSpPr>
        <p:spPr>
          <a:xfrm>
            <a:off x="1320429" y="4703472"/>
            <a:ext cx="2245192" cy="1440353"/>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sp>
        <p:nvSpPr>
          <p:cNvPr id="3" name="Titel 2">
            <a:extLst>
              <a:ext uri="{FF2B5EF4-FFF2-40B4-BE49-F238E27FC236}">
                <a16:creationId xmlns:a16="http://schemas.microsoft.com/office/drawing/2014/main" id="{44B3D851-C8C9-46BB-AFA0-8F41580AF333}"/>
              </a:ext>
            </a:extLst>
          </p:cNvPr>
          <p:cNvSpPr>
            <a:spLocks noGrp="1"/>
          </p:cNvSpPr>
          <p:nvPr>
            <p:ph type="title"/>
          </p:nvPr>
        </p:nvSpPr>
        <p:spPr/>
        <p:txBody>
          <a:bodyPr/>
          <a:lstStyle/>
          <a:p>
            <a:r>
              <a:rPr lang="da-DK">
                <a:latin typeface="+mn-lt"/>
              </a:rPr>
              <a:t>Hvad skal vi bruge Fælles filer til?</a:t>
            </a:r>
          </a:p>
        </p:txBody>
      </p:sp>
      <p:sp>
        <p:nvSpPr>
          <p:cNvPr id="5" name="Pladsholder til tekst 4">
            <a:extLst>
              <a:ext uri="{FF2B5EF4-FFF2-40B4-BE49-F238E27FC236}">
                <a16:creationId xmlns:a16="http://schemas.microsoft.com/office/drawing/2014/main" id="{BE7E0442-D9C8-4E6A-83BC-3BE826FB9211}"/>
              </a:ext>
            </a:extLst>
          </p:cNvPr>
          <p:cNvSpPr>
            <a:spLocks noGrp="1"/>
          </p:cNvSpPr>
          <p:nvPr>
            <p:ph type="body" sz="quarter" idx="14"/>
          </p:nvPr>
        </p:nvSpPr>
        <p:spPr>
          <a:xfrm>
            <a:off x="3876158" y="2014426"/>
            <a:ext cx="6897863" cy="725028"/>
          </a:xfrm>
        </p:spPr>
        <p:txBody>
          <a:bodyPr>
            <a:normAutofit/>
          </a:bodyPr>
          <a:lstStyle/>
          <a:p>
            <a:r>
              <a:rPr lang="da-DK" b="1">
                <a:latin typeface="+mn-lt"/>
              </a:rPr>
              <a:t>Begrænset brug</a:t>
            </a:r>
          </a:p>
          <a:p>
            <a:r>
              <a:rPr lang="da-DK">
                <a:latin typeface="+mn-lt"/>
              </a:rPr>
              <a:t>– dokumenter, der ikke opdateres ofte</a:t>
            </a:r>
          </a:p>
          <a:p>
            <a:endParaRPr lang="da-DK">
              <a:latin typeface="+mn-lt"/>
            </a:endParaRPr>
          </a:p>
        </p:txBody>
      </p:sp>
      <p:pic>
        <p:nvPicPr>
          <p:cNvPr id="6" name="Picture 2">
            <a:extLst>
              <a:ext uri="{FF2B5EF4-FFF2-40B4-BE49-F238E27FC236}">
                <a16:creationId xmlns:a16="http://schemas.microsoft.com/office/drawing/2014/main" id="{1729D00B-278C-4F9C-B8C2-A20BAF041D9A}"/>
              </a:ext>
            </a:extLst>
          </p:cNvPr>
          <p:cNvPicPr>
            <a:picLocks noChangeAspect="1"/>
          </p:cNvPicPr>
          <p:nvPr/>
        </p:nvPicPr>
        <p:blipFill>
          <a:blip r:embed="rId4"/>
          <a:stretch>
            <a:fillRect/>
          </a:stretch>
        </p:blipFill>
        <p:spPr>
          <a:xfrm>
            <a:off x="1987502" y="4749844"/>
            <a:ext cx="895979" cy="1362899"/>
          </a:xfrm>
          <a:prstGeom prst="rect">
            <a:avLst/>
          </a:prstGeom>
        </p:spPr>
      </p:pic>
      <p:sp>
        <p:nvSpPr>
          <p:cNvPr id="8" name="Rektangel: afrundede hjørner 7">
            <a:extLst>
              <a:ext uri="{FF2B5EF4-FFF2-40B4-BE49-F238E27FC236}">
                <a16:creationId xmlns:a16="http://schemas.microsoft.com/office/drawing/2014/main" id="{7AF5CEB7-2A2E-4EFE-A28B-2B3AF4135D69}"/>
              </a:ext>
            </a:extLst>
          </p:cNvPr>
          <p:cNvSpPr/>
          <p:nvPr/>
        </p:nvSpPr>
        <p:spPr>
          <a:xfrm>
            <a:off x="1320429" y="3180503"/>
            <a:ext cx="2245192" cy="1440353"/>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sp>
        <p:nvSpPr>
          <p:cNvPr id="12" name="Rektangel: afrundede hjørner 11">
            <a:extLst>
              <a:ext uri="{FF2B5EF4-FFF2-40B4-BE49-F238E27FC236}">
                <a16:creationId xmlns:a16="http://schemas.microsoft.com/office/drawing/2014/main" id="{9ACD52C7-AB94-4A94-ADF8-E8EA9F1078A7}"/>
              </a:ext>
            </a:extLst>
          </p:cNvPr>
          <p:cNvSpPr/>
          <p:nvPr/>
        </p:nvSpPr>
        <p:spPr>
          <a:xfrm>
            <a:off x="1320429" y="1657532"/>
            <a:ext cx="2245192" cy="1440353"/>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pic>
        <p:nvPicPr>
          <p:cNvPr id="13" name="Billede 12">
            <a:extLst>
              <a:ext uri="{FF2B5EF4-FFF2-40B4-BE49-F238E27FC236}">
                <a16:creationId xmlns:a16="http://schemas.microsoft.com/office/drawing/2014/main" id="{96190D8E-D20E-4B7D-976C-026FA59A10FA}"/>
              </a:ext>
            </a:extLst>
          </p:cNvPr>
          <p:cNvPicPr>
            <a:picLocks noChangeAspect="1"/>
          </p:cNvPicPr>
          <p:nvPr/>
        </p:nvPicPr>
        <p:blipFill>
          <a:blip r:embed="rId5"/>
          <a:stretch>
            <a:fillRect/>
          </a:stretch>
        </p:blipFill>
        <p:spPr>
          <a:xfrm>
            <a:off x="1551923" y="3428999"/>
            <a:ext cx="449860" cy="1080150"/>
          </a:xfrm>
          <a:prstGeom prst="rect">
            <a:avLst/>
          </a:prstGeom>
        </p:spPr>
      </p:pic>
      <p:pic>
        <p:nvPicPr>
          <p:cNvPr id="14" name="Billede 13">
            <a:extLst>
              <a:ext uri="{FF2B5EF4-FFF2-40B4-BE49-F238E27FC236}">
                <a16:creationId xmlns:a16="http://schemas.microsoft.com/office/drawing/2014/main" id="{C0FB3E05-CD21-47BF-962E-786F337C2C58}"/>
              </a:ext>
            </a:extLst>
          </p:cNvPr>
          <p:cNvPicPr>
            <a:picLocks noChangeAspect="1"/>
          </p:cNvPicPr>
          <p:nvPr/>
        </p:nvPicPr>
        <p:blipFill>
          <a:blip r:embed="rId6"/>
          <a:stretch>
            <a:fillRect/>
          </a:stretch>
        </p:blipFill>
        <p:spPr>
          <a:xfrm>
            <a:off x="2829443" y="3429001"/>
            <a:ext cx="618100" cy="1080150"/>
          </a:xfrm>
          <a:prstGeom prst="rect">
            <a:avLst/>
          </a:prstGeom>
        </p:spPr>
      </p:pic>
      <p:pic>
        <p:nvPicPr>
          <p:cNvPr id="15" name="Picture 2" descr="Billedresultat for pdf">
            <a:extLst>
              <a:ext uri="{FF2B5EF4-FFF2-40B4-BE49-F238E27FC236}">
                <a16:creationId xmlns:a16="http://schemas.microsoft.com/office/drawing/2014/main" id="{CEFAF850-2E72-4902-9E49-AD4F61ECA6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3264" y="3660023"/>
            <a:ext cx="618101" cy="618101"/>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19" descr="Forbudt">
            <a:extLst>
              <a:ext uri="{FF2B5EF4-FFF2-40B4-BE49-F238E27FC236}">
                <a16:creationId xmlns:a16="http://schemas.microsoft.com/office/drawing/2014/main" id="{CF8538E1-683B-4A68-ADF8-BFB0BC2D24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54647" y="1693541"/>
            <a:ext cx="1366798" cy="1366798"/>
          </a:xfrm>
          <a:prstGeom prst="rect">
            <a:avLst/>
          </a:prstGeom>
        </p:spPr>
      </p:pic>
      <p:sp>
        <p:nvSpPr>
          <p:cNvPr id="21" name="Rektangel 20">
            <a:extLst>
              <a:ext uri="{FF2B5EF4-FFF2-40B4-BE49-F238E27FC236}">
                <a16:creationId xmlns:a16="http://schemas.microsoft.com/office/drawing/2014/main" id="{3BE387E6-8727-4140-A930-3A5C2A832A73}"/>
              </a:ext>
            </a:extLst>
          </p:cNvPr>
          <p:cNvSpPr/>
          <p:nvPr/>
        </p:nvSpPr>
        <p:spPr>
          <a:xfrm>
            <a:off x="3770394" y="3158412"/>
            <a:ext cx="6328342" cy="1384995"/>
          </a:xfrm>
          <a:prstGeom prst="rect">
            <a:avLst/>
          </a:prstGeom>
        </p:spPr>
        <p:txBody>
          <a:bodyPr wrap="square">
            <a:spAutoFit/>
          </a:bodyPr>
          <a:lstStyle/>
          <a:p>
            <a:pPr defTabSz="855844"/>
            <a:r>
              <a:rPr lang="da-DK" sz="1680" b="1" dirty="0">
                <a:solidFill>
                  <a:srgbClr val="000000"/>
                </a:solidFill>
                <a:latin typeface="Calibri" panose="020F0502020204030204"/>
              </a:rPr>
              <a:t>Primært forældrerettede dokumenter</a:t>
            </a:r>
          </a:p>
          <a:p>
            <a:pPr defTabSz="855844"/>
            <a:r>
              <a:rPr lang="da-DK" sz="1680" dirty="0">
                <a:solidFill>
                  <a:srgbClr val="000000"/>
                </a:solidFill>
                <a:latin typeface="Calibri" panose="020F0502020204030204"/>
              </a:rPr>
              <a:t>- Fx skolestartspjece, mobbepolitik, BYOD-politik etc.</a:t>
            </a:r>
          </a:p>
          <a:p>
            <a:pPr marL="342900" indent="-342900" defTabSz="855844">
              <a:buFont typeface="Arial" panose="020B0604020202020204" pitchFamily="34" charset="0"/>
              <a:buChar char="•"/>
            </a:pPr>
            <a:endParaRPr lang="da-DK" sz="1680" dirty="0">
              <a:solidFill>
                <a:srgbClr val="000000"/>
              </a:solidFill>
              <a:latin typeface="Calibri" panose="020F0502020204030204"/>
            </a:endParaRPr>
          </a:p>
          <a:p>
            <a:pPr defTabSz="855844"/>
            <a:r>
              <a:rPr lang="da-DK" sz="1680" b="1" dirty="0">
                <a:solidFill>
                  <a:srgbClr val="000000"/>
                </a:solidFill>
                <a:latin typeface="Calibri" panose="020F0502020204030204"/>
              </a:rPr>
              <a:t>Udvalgte medarbejderrettede dokumenter</a:t>
            </a:r>
          </a:p>
          <a:p>
            <a:pPr defTabSz="855844"/>
            <a:r>
              <a:rPr lang="da-DK" sz="1680" dirty="0">
                <a:solidFill>
                  <a:srgbClr val="000000"/>
                </a:solidFill>
                <a:latin typeface="Calibri" panose="020F0502020204030204"/>
              </a:rPr>
              <a:t>- fx beredskabsplan, personalehåndbog, sygemeldingsprocedure etc.</a:t>
            </a:r>
          </a:p>
        </p:txBody>
      </p:sp>
      <p:sp>
        <p:nvSpPr>
          <p:cNvPr id="22" name="Rektangel 21">
            <a:extLst>
              <a:ext uri="{FF2B5EF4-FFF2-40B4-BE49-F238E27FC236}">
                <a16:creationId xmlns:a16="http://schemas.microsoft.com/office/drawing/2014/main" id="{0B041077-5234-4E54-B360-2E8879CBB7E2}"/>
              </a:ext>
            </a:extLst>
          </p:cNvPr>
          <p:cNvSpPr/>
          <p:nvPr/>
        </p:nvSpPr>
        <p:spPr>
          <a:xfrm>
            <a:off x="3770394" y="5043493"/>
            <a:ext cx="5486400" cy="757130"/>
          </a:xfrm>
          <a:prstGeom prst="rect">
            <a:avLst/>
          </a:prstGeom>
        </p:spPr>
        <p:txBody>
          <a:bodyPr>
            <a:spAutoFit/>
          </a:bodyPr>
          <a:lstStyle/>
          <a:p>
            <a:pPr defTabSz="855844"/>
            <a:r>
              <a:rPr lang="da-DK" sz="2160" b="1">
                <a:solidFill>
                  <a:srgbClr val="000000"/>
                </a:solidFill>
                <a:latin typeface="Calibri" panose="020F0502020204030204"/>
              </a:rPr>
              <a:t>Adgang til at uploade:</a:t>
            </a:r>
          </a:p>
          <a:p>
            <a:pPr defTabSz="855844"/>
            <a:r>
              <a:rPr lang="da-DK" sz="2160">
                <a:solidFill>
                  <a:srgbClr val="000000"/>
                </a:solidFill>
                <a:latin typeface="Calibri" panose="020F0502020204030204"/>
              </a:rPr>
              <a:t>Primært ledelse og adm. medarbejdere</a:t>
            </a:r>
          </a:p>
        </p:txBody>
      </p:sp>
      <p:sp>
        <p:nvSpPr>
          <p:cNvPr id="17" name="Pladsholder til tekst 2">
            <a:extLst>
              <a:ext uri="{FF2B5EF4-FFF2-40B4-BE49-F238E27FC236}">
                <a16:creationId xmlns:a16="http://schemas.microsoft.com/office/drawing/2014/main" id="{CE3091F5-A6BA-43E6-823E-51A27C2918A1}"/>
              </a:ext>
            </a:extLst>
          </p:cNvPr>
          <p:cNvSpPr txBox="1">
            <a:spLocks/>
          </p:cNvSpPr>
          <p:nvPr/>
        </p:nvSpPr>
        <p:spPr>
          <a:xfrm>
            <a:off x="1348484" y="438551"/>
            <a:ext cx="7861762" cy="312965"/>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200" b="1" kern="1200" spc="300">
                <a:solidFill>
                  <a:srgbClr val="2091A2"/>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Bef>
                <a:spcPts val="900"/>
              </a:spcBef>
            </a:pPr>
            <a:r>
              <a:rPr lang="da-DK" sz="1440" spc="360" dirty="0"/>
              <a:t>Aula som momentum til at gentænke og styrke kommunikationen</a:t>
            </a:r>
          </a:p>
        </p:txBody>
      </p:sp>
    </p:spTree>
    <p:custDataLst>
      <p:tags r:id="rId1"/>
    </p:custDataLst>
    <p:extLst>
      <p:ext uri="{BB962C8B-B14F-4D97-AF65-F5344CB8AC3E}">
        <p14:creationId xmlns:p14="http://schemas.microsoft.com/office/powerpoint/2010/main" val="335563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E66FD0-7F25-4567-99F0-9997CE65D083}"/>
              </a:ext>
            </a:extLst>
          </p:cNvPr>
          <p:cNvSpPr>
            <a:spLocks noGrp="1"/>
          </p:cNvSpPr>
          <p:nvPr>
            <p:ph type="title"/>
          </p:nvPr>
        </p:nvSpPr>
        <p:spPr>
          <a:xfrm>
            <a:off x="1348484" y="1224916"/>
            <a:ext cx="8492362" cy="725028"/>
          </a:xfrm>
        </p:spPr>
        <p:txBody>
          <a:bodyPr>
            <a:normAutofit/>
          </a:bodyPr>
          <a:lstStyle/>
          <a:p>
            <a:r>
              <a:rPr lang="da-DK" dirty="0"/>
              <a:t>Temaer i anvendelsesstrategi</a:t>
            </a:r>
          </a:p>
        </p:txBody>
      </p:sp>
      <p:sp>
        <p:nvSpPr>
          <p:cNvPr id="4" name="Pladsholder til tekst 3">
            <a:extLst>
              <a:ext uri="{FF2B5EF4-FFF2-40B4-BE49-F238E27FC236}">
                <a16:creationId xmlns:a16="http://schemas.microsoft.com/office/drawing/2014/main" id="{E0C6D566-B592-4B54-AB54-2273D75E57A8}"/>
              </a:ext>
            </a:extLst>
          </p:cNvPr>
          <p:cNvSpPr>
            <a:spLocks noGrp="1"/>
          </p:cNvSpPr>
          <p:nvPr>
            <p:ph type="body" sz="quarter" idx="14"/>
          </p:nvPr>
        </p:nvSpPr>
        <p:spPr>
          <a:xfrm>
            <a:off x="1348739" y="1994536"/>
            <a:ext cx="8086127" cy="3032320"/>
          </a:xfrm>
        </p:spPr>
        <p:txBody>
          <a:bodyPr>
            <a:normAutofit/>
          </a:bodyPr>
          <a:lstStyle/>
          <a:p>
            <a:r>
              <a:rPr lang="da-DK" dirty="0"/>
              <a:t>Platforme: </a:t>
            </a:r>
            <a:br>
              <a:rPr lang="da-DK" dirty="0"/>
            </a:br>
            <a:r>
              <a:rPr lang="da-DK" dirty="0"/>
              <a:t>Aula, Office 365, G Suite for Education, </a:t>
            </a:r>
            <a:r>
              <a:rPr lang="da-DK" dirty="0" err="1"/>
              <a:t>MinUddannelse</a:t>
            </a:r>
            <a:r>
              <a:rPr lang="da-DK" dirty="0"/>
              <a:t>, Aarhus </a:t>
            </a:r>
            <a:r>
              <a:rPr lang="da-DK" dirty="0" err="1"/>
              <a:t>Intra</a:t>
            </a:r>
            <a:endParaRPr lang="da-DK" dirty="0"/>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r>
              <a:rPr lang="da-DK" dirty="0"/>
              <a:t>Opbevaring og deling af filer</a:t>
            </a:r>
          </a:p>
          <a:p>
            <a:pPr marL="342900" indent="-342900">
              <a:buFont typeface="Arial" panose="020B0604020202020204" pitchFamily="34" charset="0"/>
              <a:buChar char="•"/>
            </a:pPr>
            <a:r>
              <a:rPr lang="da-DK" dirty="0"/>
              <a:t>Samarbejdsrum</a:t>
            </a:r>
          </a:p>
          <a:p>
            <a:pPr marL="342900" indent="-342900">
              <a:buFont typeface="Arial" panose="020B0604020202020204" pitchFamily="34" charset="0"/>
              <a:buChar char="•"/>
            </a:pPr>
            <a:r>
              <a:rPr lang="da-DK" dirty="0"/>
              <a:t>Mails, beskeder, opslag og chat</a:t>
            </a:r>
          </a:p>
          <a:p>
            <a:pPr marL="342900" indent="-342900">
              <a:buFont typeface="Arial" panose="020B0604020202020204" pitchFamily="34" charset="0"/>
              <a:buChar char="•"/>
            </a:pPr>
            <a:r>
              <a:rPr lang="da-DK" dirty="0"/>
              <a:t>Kalender</a:t>
            </a:r>
          </a:p>
          <a:p>
            <a:endParaRPr lang="da-DK" dirty="0"/>
          </a:p>
          <a:p>
            <a:endParaRPr lang="da-DK" dirty="0"/>
          </a:p>
        </p:txBody>
      </p:sp>
      <p:sp>
        <p:nvSpPr>
          <p:cNvPr id="5" name="Pladsholder til tekst 2">
            <a:extLst>
              <a:ext uri="{FF2B5EF4-FFF2-40B4-BE49-F238E27FC236}">
                <a16:creationId xmlns:a16="http://schemas.microsoft.com/office/drawing/2014/main" id="{FF49CFB1-691C-4D16-A7EB-17BE97ED39F4}"/>
              </a:ext>
            </a:extLst>
          </p:cNvPr>
          <p:cNvSpPr>
            <a:spLocks noGrp="1"/>
          </p:cNvSpPr>
          <p:nvPr>
            <p:ph type="body" sz="quarter" idx="13"/>
          </p:nvPr>
        </p:nvSpPr>
        <p:spPr>
          <a:xfrm>
            <a:off x="1348740" y="392430"/>
            <a:ext cx="7508448" cy="312965"/>
          </a:xfrm>
        </p:spPr>
        <p:txBody>
          <a:bodyPr>
            <a:normAutofit fontScale="92500"/>
          </a:bodyPr>
          <a:lstStyle/>
          <a:p>
            <a:r>
              <a:rPr lang="da-DK" dirty="0"/>
              <a:t>Aula som momentum til at gentænke og styrke kommunikationen</a:t>
            </a:r>
          </a:p>
        </p:txBody>
      </p:sp>
    </p:spTree>
    <p:extLst>
      <p:ext uri="{BB962C8B-B14F-4D97-AF65-F5344CB8AC3E}">
        <p14:creationId xmlns:p14="http://schemas.microsoft.com/office/powerpoint/2010/main" val="936342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73F03556-7148-42A0-9F79-FDD36837F81A}"/>
              </a:ext>
            </a:extLst>
          </p:cNvPr>
          <p:cNvGraphicFramePr>
            <a:graphicFrameLocks noChangeAspect="1"/>
          </p:cNvGraphicFramePr>
          <p:nvPr>
            <p:custDataLst>
              <p:tags r:id="rId2"/>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23557" name="think-cell Slide" r:id="rId6" imgW="360" imgH="360" progId="TCLayout.ActiveDocument.1">
                  <p:embed/>
                </p:oleObj>
              </mc:Choice>
              <mc:Fallback>
                <p:oleObj name="think-cell Slide" r:id="rId6" imgW="360" imgH="360" progId="TCLayout.ActiveDocument.1">
                  <p:embed/>
                  <p:pic>
                    <p:nvPicPr>
                      <p:cNvPr id="5" name="Objekt 4" hidden="1">
                        <a:extLst>
                          <a:ext uri="{FF2B5EF4-FFF2-40B4-BE49-F238E27FC236}">
                            <a16:creationId xmlns:a16="http://schemas.microsoft.com/office/drawing/2014/main" id="{73F03556-7148-42A0-9F79-FDD36837F81A}"/>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6" name="Rektangel 5" hidden="1">
            <a:extLst>
              <a:ext uri="{FF2B5EF4-FFF2-40B4-BE49-F238E27FC236}">
                <a16:creationId xmlns:a16="http://schemas.microsoft.com/office/drawing/2014/main" id="{9B55FEAD-05D8-4726-864C-8E4B2834147A}"/>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207DB9F0-55CB-40C0-BCB8-FC7297F9A82C}"/>
              </a:ext>
            </a:extLst>
          </p:cNvPr>
          <p:cNvSpPr>
            <a:spLocks noGrp="1"/>
          </p:cNvSpPr>
          <p:nvPr>
            <p:ph type="title"/>
          </p:nvPr>
        </p:nvSpPr>
        <p:spPr/>
        <p:txBody>
          <a:bodyPr>
            <a:normAutofit/>
          </a:bodyPr>
          <a:lstStyle/>
          <a:p>
            <a:r>
              <a:rPr lang="da-DK" dirty="0"/>
              <a:t>Medarbejderne i det digitale it-landskab</a:t>
            </a:r>
          </a:p>
        </p:txBody>
      </p:sp>
      <p:sp>
        <p:nvSpPr>
          <p:cNvPr id="3" name="Pladsholder til tekst 2">
            <a:extLst>
              <a:ext uri="{FF2B5EF4-FFF2-40B4-BE49-F238E27FC236}">
                <a16:creationId xmlns:a16="http://schemas.microsoft.com/office/drawing/2014/main" id="{C3A1A6E0-C858-4BD9-80DC-AD801B8CFEBF}"/>
              </a:ext>
            </a:extLst>
          </p:cNvPr>
          <p:cNvSpPr>
            <a:spLocks noGrp="1"/>
          </p:cNvSpPr>
          <p:nvPr>
            <p:ph type="body" sz="quarter" idx="13"/>
          </p:nvPr>
        </p:nvSpPr>
        <p:spPr>
          <a:xfrm>
            <a:off x="1348740" y="392429"/>
            <a:ext cx="7375313" cy="337684"/>
          </a:xfrm>
        </p:spPr>
        <p:txBody>
          <a:bodyPr>
            <a:normAutofit fontScale="92500"/>
          </a:bodyPr>
          <a:lstStyle/>
          <a:p>
            <a:r>
              <a:rPr lang="da-DK" dirty="0"/>
              <a:t>Aula som momentum til at gentænke og styrke kommunikationen</a:t>
            </a:r>
          </a:p>
        </p:txBody>
      </p:sp>
      <p:sp>
        <p:nvSpPr>
          <p:cNvPr id="4" name="Pladsholder til tekst 3">
            <a:extLst>
              <a:ext uri="{FF2B5EF4-FFF2-40B4-BE49-F238E27FC236}">
                <a16:creationId xmlns:a16="http://schemas.microsoft.com/office/drawing/2014/main" id="{ECA3BE20-38A3-483A-9D0C-A303C5FAC754}"/>
              </a:ext>
            </a:extLst>
          </p:cNvPr>
          <p:cNvSpPr>
            <a:spLocks noGrp="1"/>
          </p:cNvSpPr>
          <p:nvPr>
            <p:ph type="body" sz="quarter" idx="14"/>
          </p:nvPr>
        </p:nvSpPr>
        <p:spPr/>
        <p:txBody>
          <a:bodyPr/>
          <a:lstStyle/>
          <a:p>
            <a:r>
              <a:rPr lang="da-DK" dirty="0"/>
              <a:t>Det skal være nemmere, hurtigere og sikkert for alle medarbejdere at kommunikere, dele viden, samarbejde og finde den rette information.</a:t>
            </a:r>
          </a:p>
          <a:p>
            <a:r>
              <a:rPr lang="da-DK" sz="1920" dirty="0"/>
              <a:t>Fx brug af beskeder: </a:t>
            </a:r>
            <a:br>
              <a:rPr lang="da-DK" dirty="0"/>
            </a:br>
            <a:endParaRPr lang="da-DK" dirty="0"/>
          </a:p>
        </p:txBody>
      </p:sp>
      <p:sp>
        <p:nvSpPr>
          <p:cNvPr id="7" name="Rektangel: afrundede hjørner 6">
            <a:extLst>
              <a:ext uri="{FF2B5EF4-FFF2-40B4-BE49-F238E27FC236}">
                <a16:creationId xmlns:a16="http://schemas.microsoft.com/office/drawing/2014/main" id="{71FED35B-8ED1-4896-A060-CA38FFC219D7}"/>
              </a:ext>
            </a:extLst>
          </p:cNvPr>
          <p:cNvSpPr/>
          <p:nvPr/>
        </p:nvSpPr>
        <p:spPr>
          <a:xfrm>
            <a:off x="1374376" y="3169921"/>
            <a:ext cx="1584962" cy="1030402"/>
          </a:xfrm>
          <a:prstGeom prst="roundRect">
            <a:avLst/>
          </a:prstGeom>
          <a:solidFill>
            <a:srgbClr val="16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r>
              <a:rPr lang="da-DK" sz="2160" b="1" dirty="0">
                <a:solidFill>
                  <a:srgbClr val="FFFFFF"/>
                </a:solidFill>
                <a:latin typeface="Calibri" panose="020F0502020204030204"/>
              </a:rPr>
              <a:t>Aula</a:t>
            </a:r>
          </a:p>
        </p:txBody>
      </p:sp>
      <p:sp>
        <p:nvSpPr>
          <p:cNvPr id="8" name="Rektangel: afrundede hjørner 7">
            <a:extLst>
              <a:ext uri="{FF2B5EF4-FFF2-40B4-BE49-F238E27FC236}">
                <a16:creationId xmlns:a16="http://schemas.microsoft.com/office/drawing/2014/main" id="{D8988A68-AD5D-4D54-B951-5435CFC11FA8}"/>
              </a:ext>
            </a:extLst>
          </p:cNvPr>
          <p:cNvSpPr/>
          <p:nvPr/>
        </p:nvSpPr>
        <p:spPr>
          <a:xfrm>
            <a:off x="3264136" y="3174804"/>
            <a:ext cx="1584962" cy="1014341"/>
          </a:xfrm>
          <a:prstGeom prst="roundRect">
            <a:avLst/>
          </a:prstGeom>
          <a:solidFill>
            <a:srgbClr val="16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r>
              <a:rPr lang="da-DK" sz="2160" b="1" dirty="0">
                <a:solidFill>
                  <a:srgbClr val="FFFFFF"/>
                </a:solidFill>
                <a:latin typeface="Calibri" panose="020F0502020204030204"/>
              </a:rPr>
              <a:t>Outlook</a:t>
            </a:r>
            <a:endParaRPr lang="da-DK" sz="1685" dirty="0">
              <a:solidFill>
                <a:srgbClr val="FFFFFF"/>
              </a:solidFill>
              <a:latin typeface="Calibri" panose="020F0502020204030204"/>
            </a:endParaRPr>
          </a:p>
        </p:txBody>
      </p:sp>
      <p:sp>
        <p:nvSpPr>
          <p:cNvPr id="9" name="Tekstfelt 8">
            <a:extLst>
              <a:ext uri="{FF2B5EF4-FFF2-40B4-BE49-F238E27FC236}">
                <a16:creationId xmlns:a16="http://schemas.microsoft.com/office/drawing/2014/main" id="{E99EB6E7-076D-4ED2-AE40-C2CB961627E3}"/>
              </a:ext>
            </a:extLst>
          </p:cNvPr>
          <p:cNvSpPr txBox="1"/>
          <p:nvPr/>
        </p:nvSpPr>
        <p:spPr>
          <a:xfrm>
            <a:off x="1374376" y="4259796"/>
            <a:ext cx="1584962" cy="1938992"/>
          </a:xfrm>
          <a:prstGeom prst="rect">
            <a:avLst/>
          </a:prstGeom>
          <a:noFill/>
        </p:spPr>
        <p:txBody>
          <a:bodyPr wrap="square" rtlCol="0">
            <a:spAutoFit/>
          </a:bodyPr>
          <a:lstStyle/>
          <a:p>
            <a:pPr defTabSz="855844"/>
            <a:r>
              <a:rPr lang="da-DK" sz="1320" dirty="0">
                <a:solidFill>
                  <a:srgbClr val="000000"/>
                </a:solidFill>
                <a:latin typeface="Calibri" panose="020F0502020204030204"/>
              </a:rPr>
              <a:t>Primær platform til beskeder med andre Aula brugere</a:t>
            </a:r>
          </a:p>
          <a:p>
            <a:pPr defTabSz="855844"/>
            <a:endParaRPr lang="da-DK" sz="1320" dirty="0">
              <a:solidFill>
                <a:srgbClr val="000000"/>
              </a:solidFill>
              <a:latin typeface="Calibri" panose="020F0502020204030204"/>
            </a:endParaRPr>
          </a:p>
          <a:p>
            <a:pPr defTabSz="855844"/>
            <a:r>
              <a:rPr lang="da-DK" sz="1320" dirty="0">
                <a:solidFill>
                  <a:srgbClr val="000000"/>
                </a:solidFill>
                <a:latin typeface="Calibri" panose="020F0502020204030204"/>
              </a:rPr>
              <a:t>Også følsomt indhold til Aula-brugere og forældre</a:t>
            </a:r>
          </a:p>
          <a:p>
            <a:pPr defTabSz="855844"/>
            <a:endParaRPr lang="da-DK" sz="1320" dirty="0">
              <a:solidFill>
                <a:srgbClr val="000000"/>
              </a:solidFill>
              <a:latin typeface="Calibri" panose="020F0502020204030204"/>
            </a:endParaRPr>
          </a:p>
          <a:p>
            <a:pPr defTabSz="855844"/>
            <a:endParaRPr lang="da-DK" sz="1440" dirty="0">
              <a:solidFill>
                <a:srgbClr val="000000"/>
              </a:solidFill>
              <a:latin typeface="Calibri" panose="020F0502020204030204"/>
            </a:endParaRPr>
          </a:p>
        </p:txBody>
      </p:sp>
      <p:sp>
        <p:nvSpPr>
          <p:cNvPr id="10" name="Tekstfelt 9">
            <a:extLst>
              <a:ext uri="{FF2B5EF4-FFF2-40B4-BE49-F238E27FC236}">
                <a16:creationId xmlns:a16="http://schemas.microsoft.com/office/drawing/2014/main" id="{C1A514E5-13D4-4CE1-B12D-AF9A38E2E079}"/>
              </a:ext>
            </a:extLst>
          </p:cNvPr>
          <p:cNvSpPr txBox="1"/>
          <p:nvPr/>
        </p:nvSpPr>
        <p:spPr>
          <a:xfrm>
            <a:off x="3264135" y="4241575"/>
            <a:ext cx="1679167" cy="1938992"/>
          </a:xfrm>
          <a:prstGeom prst="rect">
            <a:avLst/>
          </a:prstGeom>
          <a:noFill/>
        </p:spPr>
        <p:txBody>
          <a:bodyPr wrap="square" rtlCol="0">
            <a:spAutoFit/>
          </a:bodyPr>
          <a:lstStyle/>
          <a:p>
            <a:pPr defTabSz="855844"/>
            <a:r>
              <a:rPr lang="da-DK" sz="1320" dirty="0">
                <a:solidFill>
                  <a:srgbClr val="000000"/>
                </a:solidFill>
                <a:latin typeface="Calibri" panose="020F0502020204030204"/>
              </a:rPr>
              <a:t>Dialog med ikke-Aula brugere og eksterne samarbejdspartnere</a:t>
            </a:r>
          </a:p>
          <a:p>
            <a:pPr defTabSz="855844"/>
            <a:endParaRPr lang="da-DK" sz="1320" dirty="0">
              <a:solidFill>
                <a:srgbClr val="000000"/>
              </a:solidFill>
              <a:latin typeface="Calibri" panose="020F0502020204030204"/>
            </a:endParaRPr>
          </a:p>
          <a:p>
            <a:pPr defTabSz="855844"/>
            <a:r>
              <a:rPr lang="da-DK" sz="1320" dirty="0">
                <a:solidFill>
                  <a:srgbClr val="000000"/>
                </a:solidFill>
                <a:latin typeface="Calibri" panose="020F0502020204030204"/>
              </a:rPr>
              <a:t>I forbindelse med sagsbehandling omkring et barn – også Aula brugere</a:t>
            </a:r>
          </a:p>
          <a:p>
            <a:pPr defTabSz="855844"/>
            <a:endParaRPr lang="da-DK" sz="1440" dirty="0">
              <a:solidFill>
                <a:srgbClr val="000000"/>
              </a:solidFill>
              <a:latin typeface="Calibri" panose="020F0502020204030204"/>
            </a:endParaRPr>
          </a:p>
        </p:txBody>
      </p:sp>
      <p:sp>
        <p:nvSpPr>
          <p:cNvPr id="12" name="Rektangel: afrundede hjørner 11">
            <a:extLst>
              <a:ext uri="{FF2B5EF4-FFF2-40B4-BE49-F238E27FC236}">
                <a16:creationId xmlns:a16="http://schemas.microsoft.com/office/drawing/2014/main" id="{35C0B4C6-2D7F-4CF9-9F65-4A1E932B5BCC}"/>
              </a:ext>
            </a:extLst>
          </p:cNvPr>
          <p:cNvSpPr/>
          <p:nvPr/>
        </p:nvSpPr>
        <p:spPr>
          <a:xfrm>
            <a:off x="5153893" y="3182902"/>
            <a:ext cx="1584962" cy="1014341"/>
          </a:xfrm>
          <a:prstGeom prst="roundRect">
            <a:avLst/>
          </a:prstGeom>
          <a:solidFill>
            <a:srgbClr val="16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r>
              <a:rPr lang="da-DK" sz="1920" b="1" dirty="0">
                <a:solidFill>
                  <a:srgbClr val="FFFFFF"/>
                </a:solidFill>
                <a:latin typeface="Calibri" panose="020F0502020204030204"/>
              </a:rPr>
              <a:t>Min</a:t>
            </a:r>
            <a:br>
              <a:rPr lang="da-DK" sz="1920" b="1" dirty="0">
                <a:solidFill>
                  <a:srgbClr val="FFFFFF"/>
                </a:solidFill>
                <a:latin typeface="Calibri" panose="020F0502020204030204"/>
              </a:rPr>
            </a:br>
            <a:r>
              <a:rPr lang="da-DK" sz="1920" b="1" dirty="0">
                <a:solidFill>
                  <a:srgbClr val="FFFFFF"/>
                </a:solidFill>
                <a:latin typeface="Calibri" panose="020F0502020204030204"/>
              </a:rPr>
              <a:t>Uddannelse</a:t>
            </a:r>
            <a:endParaRPr lang="da-DK" sz="1920" dirty="0">
              <a:solidFill>
                <a:srgbClr val="FFFFFF"/>
              </a:solidFill>
              <a:latin typeface="Calibri" panose="020F0502020204030204"/>
            </a:endParaRPr>
          </a:p>
        </p:txBody>
      </p:sp>
      <p:sp>
        <p:nvSpPr>
          <p:cNvPr id="13" name="Tekstfelt 12">
            <a:extLst>
              <a:ext uri="{FF2B5EF4-FFF2-40B4-BE49-F238E27FC236}">
                <a16:creationId xmlns:a16="http://schemas.microsoft.com/office/drawing/2014/main" id="{DABD37BB-3857-43C3-A833-DB6FDA3A34F5}"/>
              </a:ext>
            </a:extLst>
          </p:cNvPr>
          <p:cNvSpPr txBox="1"/>
          <p:nvPr/>
        </p:nvSpPr>
        <p:spPr>
          <a:xfrm>
            <a:off x="5153892" y="4249673"/>
            <a:ext cx="1584962" cy="720197"/>
          </a:xfrm>
          <a:prstGeom prst="rect">
            <a:avLst/>
          </a:prstGeom>
          <a:noFill/>
        </p:spPr>
        <p:txBody>
          <a:bodyPr wrap="square" rtlCol="0">
            <a:spAutoFit/>
          </a:bodyPr>
          <a:lstStyle/>
          <a:p>
            <a:pPr defTabSz="855844"/>
            <a:r>
              <a:rPr lang="da-DK" sz="1320" dirty="0">
                <a:solidFill>
                  <a:srgbClr val="000000"/>
                </a:solidFill>
                <a:latin typeface="Calibri" panose="020F0502020204030204"/>
              </a:rPr>
              <a:t>Dialog med forældre skal foregå i Aula</a:t>
            </a:r>
          </a:p>
          <a:p>
            <a:pPr defTabSz="855844"/>
            <a:endParaRPr lang="da-DK" sz="1440" dirty="0">
              <a:solidFill>
                <a:srgbClr val="000000"/>
              </a:solidFill>
              <a:latin typeface="Calibri" panose="020F0502020204030204"/>
            </a:endParaRPr>
          </a:p>
        </p:txBody>
      </p:sp>
      <p:sp>
        <p:nvSpPr>
          <p:cNvPr id="14" name="Rektangel: afrundede hjørner 13">
            <a:extLst>
              <a:ext uri="{FF2B5EF4-FFF2-40B4-BE49-F238E27FC236}">
                <a16:creationId xmlns:a16="http://schemas.microsoft.com/office/drawing/2014/main" id="{9795D1AE-246C-4C3E-A588-9A97E78FD0AF}"/>
              </a:ext>
            </a:extLst>
          </p:cNvPr>
          <p:cNvSpPr/>
          <p:nvPr/>
        </p:nvSpPr>
        <p:spPr>
          <a:xfrm>
            <a:off x="7043650" y="3174804"/>
            <a:ext cx="1584962" cy="1014341"/>
          </a:xfrm>
          <a:prstGeom prst="roundRect">
            <a:avLst/>
          </a:prstGeom>
          <a:solidFill>
            <a:srgbClr val="16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r>
              <a:rPr lang="da-DK" sz="2040" b="1" dirty="0" err="1">
                <a:solidFill>
                  <a:srgbClr val="FFFFFF"/>
                </a:solidFill>
                <a:latin typeface="Calibri" panose="020F0502020204030204"/>
              </a:rPr>
              <a:t>GSfE</a:t>
            </a:r>
            <a:endParaRPr lang="da-DK" sz="2040" dirty="0">
              <a:solidFill>
                <a:srgbClr val="FFFFFF"/>
              </a:solidFill>
              <a:latin typeface="Calibri" panose="020F0502020204030204"/>
            </a:endParaRPr>
          </a:p>
        </p:txBody>
      </p:sp>
      <p:sp>
        <p:nvSpPr>
          <p:cNvPr id="15" name="Tekstfelt 14">
            <a:extLst>
              <a:ext uri="{FF2B5EF4-FFF2-40B4-BE49-F238E27FC236}">
                <a16:creationId xmlns:a16="http://schemas.microsoft.com/office/drawing/2014/main" id="{14AF4206-B860-4300-A9C0-381CF90CB7AA}"/>
              </a:ext>
            </a:extLst>
          </p:cNvPr>
          <p:cNvSpPr txBox="1"/>
          <p:nvPr/>
        </p:nvSpPr>
        <p:spPr>
          <a:xfrm>
            <a:off x="7043649" y="4241576"/>
            <a:ext cx="1584962" cy="1329595"/>
          </a:xfrm>
          <a:prstGeom prst="rect">
            <a:avLst/>
          </a:prstGeom>
          <a:noFill/>
        </p:spPr>
        <p:txBody>
          <a:bodyPr wrap="square" rtlCol="0">
            <a:spAutoFit/>
          </a:bodyPr>
          <a:lstStyle/>
          <a:p>
            <a:pPr defTabSz="855844"/>
            <a:r>
              <a:rPr lang="da-DK" sz="1320" dirty="0">
                <a:solidFill>
                  <a:srgbClr val="000000"/>
                </a:solidFill>
                <a:latin typeface="Calibri" panose="020F0502020204030204"/>
              </a:rPr>
              <a:t>Samarbejde med elever og medarbejdere relateret til undervisning</a:t>
            </a:r>
          </a:p>
          <a:p>
            <a:pPr defTabSz="855844"/>
            <a:endParaRPr lang="da-DK" sz="1440" dirty="0">
              <a:solidFill>
                <a:srgbClr val="000000"/>
              </a:solidFill>
              <a:latin typeface="Calibri" panose="020F0502020204030204"/>
            </a:endParaRPr>
          </a:p>
        </p:txBody>
      </p:sp>
      <p:sp>
        <p:nvSpPr>
          <p:cNvPr id="16" name="Rektangel: afrundede hjørner 15">
            <a:extLst>
              <a:ext uri="{FF2B5EF4-FFF2-40B4-BE49-F238E27FC236}">
                <a16:creationId xmlns:a16="http://schemas.microsoft.com/office/drawing/2014/main" id="{8D04D23D-AF18-4DA9-BE8A-214DB48D9843}"/>
              </a:ext>
            </a:extLst>
          </p:cNvPr>
          <p:cNvSpPr/>
          <p:nvPr/>
        </p:nvSpPr>
        <p:spPr>
          <a:xfrm>
            <a:off x="8933405" y="3182902"/>
            <a:ext cx="1584962" cy="1014341"/>
          </a:xfrm>
          <a:prstGeom prst="roundRect">
            <a:avLst/>
          </a:prstGeom>
          <a:solidFill>
            <a:srgbClr val="16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r>
              <a:rPr lang="da-DK" sz="2040" b="1" dirty="0" err="1">
                <a:solidFill>
                  <a:srgbClr val="FFFFFF"/>
                </a:solidFill>
                <a:latin typeface="Calibri" panose="020F0502020204030204"/>
              </a:rPr>
              <a:t>AarhusIntra</a:t>
            </a:r>
            <a:endParaRPr lang="da-DK" sz="2040" dirty="0">
              <a:solidFill>
                <a:srgbClr val="FFFFFF"/>
              </a:solidFill>
              <a:latin typeface="Calibri" panose="020F0502020204030204"/>
            </a:endParaRPr>
          </a:p>
        </p:txBody>
      </p:sp>
      <p:sp>
        <p:nvSpPr>
          <p:cNvPr id="17" name="Tekstfelt 16">
            <a:extLst>
              <a:ext uri="{FF2B5EF4-FFF2-40B4-BE49-F238E27FC236}">
                <a16:creationId xmlns:a16="http://schemas.microsoft.com/office/drawing/2014/main" id="{1543C53C-538A-49C5-94E1-EFA1F7017C12}"/>
              </a:ext>
            </a:extLst>
          </p:cNvPr>
          <p:cNvSpPr txBox="1"/>
          <p:nvPr/>
        </p:nvSpPr>
        <p:spPr>
          <a:xfrm>
            <a:off x="8933404" y="4249674"/>
            <a:ext cx="1584962" cy="1126462"/>
          </a:xfrm>
          <a:prstGeom prst="rect">
            <a:avLst/>
          </a:prstGeom>
          <a:noFill/>
        </p:spPr>
        <p:txBody>
          <a:bodyPr wrap="square" rtlCol="0">
            <a:spAutoFit/>
          </a:bodyPr>
          <a:lstStyle/>
          <a:p>
            <a:pPr defTabSz="855844"/>
            <a:r>
              <a:rPr lang="da-DK" sz="1320" dirty="0">
                <a:solidFill>
                  <a:srgbClr val="000000"/>
                </a:solidFill>
                <a:latin typeface="Calibri" panose="020F0502020204030204"/>
              </a:rPr>
              <a:t>Samarbejde om ikke-følsomt indhold på tværs af AAK af mere ‘blød’ karakter</a:t>
            </a:r>
          </a:p>
          <a:p>
            <a:pPr defTabSz="855844"/>
            <a:endParaRPr lang="da-DK" sz="1440" dirty="0">
              <a:solidFill>
                <a:srgbClr val="000000"/>
              </a:solidFill>
              <a:latin typeface="Calibri" panose="020F0502020204030204"/>
            </a:endParaRPr>
          </a:p>
        </p:txBody>
      </p:sp>
    </p:spTree>
    <p:extLst>
      <p:ext uri="{BB962C8B-B14F-4D97-AF65-F5344CB8AC3E}">
        <p14:creationId xmlns:p14="http://schemas.microsoft.com/office/powerpoint/2010/main" val="3771751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94C4F2-A664-4A20-9DAE-980443B89AC3}"/>
              </a:ext>
            </a:extLst>
          </p:cNvPr>
          <p:cNvSpPr>
            <a:spLocks noGrp="1"/>
          </p:cNvSpPr>
          <p:nvPr>
            <p:ph type="title"/>
          </p:nvPr>
        </p:nvSpPr>
        <p:spPr/>
        <p:txBody>
          <a:bodyPr/>
          <a:lstStyle/>
          <a:p>
            <a:r>
              <a:rPr lang="da-DK" dirty="0"/>
              <a:t>Hvornår skal du anvende ”Pædagogisk note”?</a:t>
            </a:r>
          </a:p>
        </p:txBody>
      </p:sp>
      <p:sp>
        <p:nvSpPr>
          <p:cNvPr id="7" name="Ellipse 6">
            <a:extLst>
              <a:ext uri="{FF2B5EF4-FFF2-40B4-BE49-F238E27FC236}">
                <a16:creationId xmlns:a16="http://schemas.microsoft.com/office/drawing/2014/main" id="{A86E839F-F0F3-43A9-A367-681DD286C93C}"/>
              </a:ext>
            </a:extLst>
          </p:cNvPr>
          <p:cNvSpPr/>
          <p:nvPr/>
        </p:nvSpPr>
        <p:spPr>
          <a:xfrm>
            <a:off x="1357882" y="2661458"/>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8" name="Ellipse 7">
            <a:extLst>
              <a:ext uri="{FF2B5EF4-FFF2-40B4-BE49-F238E27FC236}">
                <a16:creationId xmlns:a16="http://schemas.microsoft.com/office/drawing/2014/main" id="{A9ADC502-815F-438E-9212-2DF850DFAC3C}"/>
              </a:ext>
            </a:extLst>
          </p:cNvPr>
          <p:cNvSpPr/>
          <p:nvPr/>
        </p:nvSpPr>
        <p:spPr>
          <a:xfrm>
            <a:off x="1348484" y="4084212"/>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9" name="Ellipse 8">
            <a:extLst>
              <a:ext uri="{FF2B5EF4-FFF2-40B4-BE49-F238E27FC236}">
                <a16:creationId xmlns:a16="http://schemas.microsoft.com/office/drawing/2014/main" id="{1F52C422-FF82-482A-BC82-55DBBCF1547B}"/>
              </a:ext>
            </a:extLst>
          </p:cNvPr>
          <p:cNvSpPr/>
          <p:nvPr/>
        </p:nvSpPr>
        <p:spPr>
          <a:xfrm>
            <a:off x="1357882" y="5506964"/>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10" name="Ellipse 9">
            <a:extLst>
              <a:ext uri="{FF2B5EF4-FFF2-40B4-BE49-F238E27FC236}">
                <a16:creationId xmlns:a16="http://schemas.microsoft.com/office/drawing/2014/main" id="{82DF4D4B-7A85-447F-AEBD-FD464A75B74B}"/>
              </a:ext>
            </a:extLst>
          </p:cNvPr>
          <p:cNvSpPr/>
          <p:nvPr/>
        </p:nvSpPr>
        <p:spPr>
          <a:xfrm>
            <a:off x="1357882" y="3372835"/>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11" name="Ellipse 10">
            <a:extLst>
              <a:ext uri="{FF2B5EF4-FFF2-40B4-BE49-F238E27FC236}">
                <a16:creationId xmlns:a16="http://schemas.microsoft.com/office/drawing/2014/main" id="{2EDEF154-3CDE-4843-AF38-BED2A186D1CC}"/>
              </a:ext>
            </a:extLst>
          </p:cNvPr>
          <p:cNvSpPr/>
          <p:nvPr/>
        </p:nvSpPr>
        <p:spPr>
          <a:xfrm>
            <a:off x="1357882" y="4795589"/>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12" name="Rektangel 11">
            <a:extLst>
              <a:ext uri="{FF2B5EF4-FFF2-40B4-BE49-F238E27FC236}">
                <a16:creationId xmlns:a16="http://schemas.microsoft.com/office/drawing/2014/main" id="{2B3F8E6F-3094-45DA-BE51-E432EA2EB303}"/>
              </a:ext>
            </a:extLst>
          </p:cNvPr>
          <p:cNvSpPr/>
          <p:nvPr/>
        </p:nvSpPr>
        <p:spPr>
          <a:xfrm>
            <a:off x="1610511" y="2615526"/>
            <a:ext cx="3801041" cy="313932"/>
          </a:xfrm>
          <a:prstGeom prst="rect">
            <a:avLst/>
          </a:prstGeom>
        </p:spPr>
        <p:txBody>
          <a:bodyPr wrap="none">
            <a:spAutoFit/>
          </a:bodyPr>
          <a:lstStyle/>
          <a:p>
            <a:pPr defTabSz="855844"/>
            <a:r>
              <a:rPr lang="da-DK" sz="1440" dirty="0">
                <a:solidFill>
                  <a:srgbClr val="000000"/>
                </a:solidFill>
                <a:latin typeface="Arial" panose="020B0604020202020204" pitchFamily="34" charset="0"/>
                <a:cs typeface="Arial" panose="020B0604020202020204" pitchFamily="34" charset="0"/>
              </a:rPr>
              <a:t>Ikke godkendt til følsomt og fortroligt indhold</a:t>
            </a:r>
          </a:p>
        </p:txBody>
      </p:sp>
      <p:sp>
        <p:nvSpPr>
          <p:cNvPr id="13" name="Rektangel 12">
            <a:extLst>
              <a:ext uri="{FF2B5EF4-FFF2-40B4-BE49-F238E27FC236}">
                <a16:creationId xmlns:a16="http://schemas.microsoft.com/office/drawing/2014/main" id="{1681894E-79B8-4680-9F5C-E41D04CFD9FA}"/>
              </a:ext>
            </a:extLst>
          </p:cNvPr>
          <p:cNvSpPr/>
          <p:nvPr/>
        </p:nvSpPr>
        <p:spPr>
          <a:xfrm>
            <a:off x="1601114" y="3334295"/>
            <a:ext cx="2015295" cy="313932"/>
          </a:xfrm>
          <a:prstGeom prst="rect">
            <a:avLst/>
          </a:prstGeom>
        </p:spPr>
        <p:txBody>
          <a:bodyPr wrap="none">
            <a:spAutoFit/>
          </a:bodyPr>
          <a:lstStyle/>
          <a:p>
            <a:pPr defTabSz="855844"/>
            <a:r>
              <a:rPr lang="da-DK" sz="1440" dirty="0">
                <a:solidFill>
                  <a:srgbClr val="000000"/>
                </a:solidFill>
                <a:latin typeface="Arial" panose="020B0604020202020204" pitchFamily="34" charset="0"/>
                <a:cs typeface="Arial" panose="020B0604020202020204" pitchFamily="34" charset="0"/>
              </a:rPr>
              <a:t>Faglig og social status</a:t>
            </a:r>
          </a:p>
        </p:txBody>
      </p:sp>
      <p:sp>
        <p:nvSpPr>
          <p:cNvPr id="14" name="Rektangel 13">
            <a:extLst>
              <a:ext uri="{FF2B5EF4-FFF2-40B4-BE49-F238E27FC236}">
                <a16:creationId xmlns:a16="http://schemas.microsoft.com/office/drawing/2014/main" id="{9BBC82FB-240F-447A-AA0B-7FC4523A5ED5}"/>
              </a:ext>
            </a:extLst>
          </p:cNvPr>
          <p:cNvSpPr/>
          <p:nvPr/>
        </p:nvSpPr>
        <p:spPr>
          <a:xfrm>
            <a:off x="1549715" y="4053064"/>
            <a:ext cx="2239716" cy="313932"/>
          </a:xfrm>
          <a:prstGeom prst="rect">
            <a:avLst/>
          </a:prstGeom>
        </p:spPr>
        <p:txBody>
          <a:bodyPr wrap="none">
            <a:spAutoFit/>
          </a:bodyPr>
          <a:lstStyle/>
          <a:p>
            <a:pPr defTabSz="855844"/>
            <a:r>
              <a:rPr lang="da-DK" sz="1440" dirty="0">
                <a:solidFill>
                  <a:srgbClr val="000000"/>
                </a:solidFill>
                <a:latin typeface="Arial" panose="020B0604020202020204" pitchFamily="34" charset="0"/>
                <a:cs typeface="Arial" panose="020B0604020202020204" pitchFamily="34" charset="0"/>
              </a:rPr>
              <a:t>Faglige og sociale aftaler</a:t>
            </a:r>
          </a:p>
        </p:txBody>
      </p:sp>
      <p:sp>
        <p:nvSpPr>
          <p:cNvPr id="15" name="Rektangel 14">
            <a:extLst>
              <a:ext uri="{FF2B5EF4-FFF2-40B4-BE49-F238E27FC236}">
                <a16:creationId xmlns:a16="http://schemas.microsoft.com/office/drawing/2014/main" id="{983F0C81-F0AA-4C0E-8C71-FCF5831BB121}"/>
              </a:ext>
            </a:extLst>
          </p:cNvPr>
          <p:cNvSpPr/>
          <p:nvPr/>
        </p:nvSpPr>
        <p:spPr>
          <a:xfrm>
            <a:off x="1601114" y="4762222"/>
            <a:ext cx="4177747" cy="313932"/>
          </a:xfrm>
          <a:prstGeom prst="rect">
            <a:avLst/>
          </a:prstGeom>
        </p:spPr>
        <p:txBody>
          <a:bodyPr wrap="none">
            <a:spAutoFit/>
          </a:bodyPr>
          <a:lstStyle/>
          <a:p>
            <a:pPr defTabSz="855844"/>
            <a:r>
              <a:rPr lang="da-DK" sz="1440" dirty="0">
                <a:solidFill>
                  <a:srgbClr val="000000"/>
                </a:solidFill>
                <a:latin typeface="Arial" panose="020B0604020202020204" pitchFamily="34" charset="0"/>
                <a:cs typeface="Arial" panose="020B0604020202020204" pitchFamily="34" charset="0"/>
              </a:rPr>
              <a:t>Referat fra den ”almindelige” skole-hjem-samtale</a:t>
            </a:r>
          </a:p>
        </p:txBody>
      </p:sp>
      <p:sp>
        <p:nvSpPr>
          <p:cNvPr id="16" name="Rektangel 15">
            <a:extLst>
              <a:ext uri="{FF2B5EF4-FFF2-40B4-BE49-F238E27FC236}">
                <a16:creationId xmlns:a16="http://schemas.microsoft.com/office/drawing/2014/main" id="{D0AB240C-31B3-4A3E-BB97-266E1C015621}"/>
              </a:ext>
            </a:extLst>
          </p:cNvPr>
          <p:cNvSpPr/>
          <p:nvPr/>
        </p:nvSpPr>
        <p:spPr>
          <a:xfrm>
            <a:off x="1610511" y="5468231"/>
            <a:ext cx="3235181" cy="313932"/>
          </a:xfrm>
          <a:prstGeom prst="rect">
            <a:avLst/>
          </a:prstGeom>
        </p:spPr>
        <p:txBody>
          <a:bodyPr wrap="none">
            <a:spAutoFit/>
          </a:bodyPr>
          <a:lstStyle/>
          <a:p>
            <a:pPr defTabSz="855844"/>
            <a:r>
              <a:rPr lang="da-DK" sz="1440" dirty="0">
                <a:solidFill>
                  <a:srgbClr val="000000"/>
                </a:solidFill>
                <a:latin typeface="Arial" panose="020B0604020202020204" pitchFamily="34" charset="0"/>
                <a:cs typeface="Arial" panose="020B0604020202020204" pitchFamily="34" charset="0"/>
              </a:rPr>
              <a:t>Skal kunne læses af elev og forældre</a:t>
            </a:r>
          </a:p>
        </p:txBody>
      </p:sp>
      <p:sp>
        <p:nvSpPr>
          <p:cNvPr id="17" name="Rektangel 16">
            <a:extLst>
              <a:ext uri="{FF2B5EF4-FFF2-40B4-BE49-F238E27FC236}">
                <a16:creationId xmlns:a16="http://schemas.microsoft.com/office/drawing/2014/main" id="{3A3F3ED2-B43B-41CC-A667-579903BF8111}"/>
              </a:ext>
            </a:extLst>
          </p:cNvPr>
          <p:cNvSpPr/>
          <p:nvPr/>
        </p:nvSpPr>
        <p:spPr>
          <a:xfrm>
            <a:off x="1232937" y="2026763"/>
            <a:ext cx="3337132" cy="424732"/>
          </a:xfrm>
          <a:prstGeom prst="rect">
            <a:avLst/>
          </a:prstGeom>
        </p:spPr>
        <p:txBody>
          <a:bodyPr wrap="none">
            <a:spAutoFit/>
          </a:bodyPr>
          <a:lstStyle/>
          <a:p>
            <a:pPr defTabSz="855844"/>
            <a:r>
              <a:rPr lang="da-DK" sz="2160" b="1" dirty="0">
                <a:solidFill>
                  <a:srgbClr val="000000"/>
                </a:solidFill>
                <a:latin typeface="Calibri" panose="020F0502020204030204"/>
              </a:rPr>
              <a:t>NOTE I LÆRINGSPLATFORM</a:t>
            </a:r>
          </a:p>
        </p:txBody>
      </p:sp>
      <p:sp>
        <p:nvSpPr>
          <p:cNvPr id="18" name="Ellipse 17">
            <a:extLst>
              <a:ext uri="{FF2B5EF4-FFF2-40B4-BE49-F238E27FC236}">
                <a16:creationId xmlns:a16="http://schemas.microsoft.com/office/drawing/2014/main" id="{2FB8576E-9172-42CD-B73F-C86795527365}"/>
              </a:ext>
            </a:extLst>
          </p:cNvPr>
          <p:cNvSpPr/>
          <p:nvPr/>
        </p:nvSpPr>
        <p:spPr>
          <a:xfrm>
            <a:off x="6559795" y="2661458"/>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19" name="Ellipse 18">
            <a:extLst>
              <a:ext uri="{FF2B5EF4-FFF2-40B4-BE49-F238E27FC236}">
                <a16:creationId xmlns:a16="http://schemas.microsoft.com/office/drawing/2014/main" id="{A4ACB9A4-8B79-4C3B-8B5A-9A8EF7F95BD2}"/>
              </a:ext>
            </a:extLst>
          </p:cNvPr>
          <p:cNvSpPr/>
          <p:nvPr/>
        </p:nvSpPr>
        <p:spPr>
          <a:xfrm>
            <a:off x="6559795" y="4098834"/>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20" name="Ellipse 19">
            <a:extLst>
              <a:ext uri="{FF2B5EF4-FFF2-40B4-BE49-F238E27FC236}">
                <a16:creationId xmlns:a16="http://schemas.microsoft.com/office/drawing/2014/main" id="{2585A8CF-86AE-4366-B341-578E405A5BBD}"/>
              </a:ext>
            </a:extLst>
          </p:cNvPr>
          <p:cNvSpPr/>
          <p:nvPr/>
        </p:nvSpPr>
        <p:spPr>
          <a:xfrm>
            <a:off x="6559795" y="5506964"/>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21" name="Ellipse 20">
            <a:extLst>
              <a:ext uri="{FF2B5EF4-FFF2-40B4-BE49-F238E27FC236}">
                <a16:creationId xmlns:a16="http://schemas.microsoft.com/office/drawing/2014/main" id="{C9C0F485-C228-4E91-B525-1422C96DEE23}"/>
              </a:ext>
            </a:extLst>
          </p:cNvPr>
          <p:cNvSpPr/>
          <p:nvPr/>
        </p:nvSpPr>
        <p:spPr>
          <a:xfrm>
            <a:off x="6559795" y="3372835"/>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22" name="Ellipse 21">
            <a:extLst>
              <a:ext uri="{FF2B5EF4-FFF2-40B4-BE49-F238E27FC236}">
                <a16:creationId xmlns:a16="http://schemas.microsoft.com/office/drawing/2014/main" id="{9AD38981-D139-41CC-83DF-1FD1B2200022}"/>
              </a:ext>
            </a:extLst>
          </p:cNvPr>
          <p:cNvSpPr/>
          <p:nvPr/>
        </p:nvSpPr>
        <p:spPr>
          <a:xfrm>
            <a:off x="6550398" y="4795589"/>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23" name="Rektangel 22">
            <a:extLst>
              <a:ext uri="{FF2B5EF4-FFF2-40B4-BE49-F238E27FC236}">
                <a16:creationId xmlns:a16="http://schemas.microsoft.com/office/drawing/2014/main" id="{F731D1D4-EBDF-4913-91D0-4C4A7632187F}"/>
              </a:ext>
            </a:extLst>
          </p:cNvPr>
          <p:cNvSpPr/>
          <p:nvPr/>
        </p:nvSpPr>
        <p:spPr>
          <a:xfrm>
            <a:off x="6812424" y="2615526"/>
            <a:ext cx="3451586" cy="313932"/>
          </a:xfrm>
          <a:prstGeom prst="rect">
            <a:avLst/>
          </a:prstGeom>
        </p:spPr>
        <p:txBody>
          <a:bodyPr wrap="none">
            <a:spAutoFit/>
          </a:bodyPr>
          <a:lstStyle/>
          <a:p>
            <a:pPr defTabSz="855844"/>
            <a:r>
              <a:rPr lang="da-DK" sz="1440" dirty="0">
                <a:solidFill>
                  <a:srgbClr val="000000"/>
                </a:solidFill>
                <a:latin typeface="Arial" panose="020B0604020202020204" pitchFamily="34" charset="0"/>
                <a:cs typeface="Arial" panose="020B0604020202020204" pitchFamily="34" charset="0"/>
              </a:rPr>
              <a:t>Godkendt til følsomt og fortroligt indhold</a:t>
            </a:r>
          </a:p>
        </p:txBody>
      </p:sp>
      <p:sp>
        <p:nvSpPr>
          <p:cNvPr id="24" name="Rektangel 23">
            <a:extLst>
              <a:ext uri="{FF2B5EF4-FFF2-40B4-BE49-F238E27FC236}">
                <a16:creationId xmlns:a16="http://schemas.microsoft.com/office/drawing/2014/main" id="{B74CE1C2-B32C-4203-962F-B85B4F69AB62}"/>
              </a:ext>
            </a:extLst>
          </p:cNvPr>
          <p:cNvSpPr/>
          <p:nvPr/>
        </p:nvSpPr>
        <p:spPr>
          <a:xfrm>
            <a:off x="6803027" y="3109121"/>
            <a:ext cx="4460034" cy="757130"/>
          </a:xfrm>
          <a:prstGeom prst="rect">
            <a:avLst/>
          </a:prstGeom>
        </p:spPr>
        <p:txBody>
          <a:bodyPr wrap="square">
            <a:spAutoFit/>
          </a:bodyPr>
          <a:lstStyle/>
          <a:p>
            <a:pPr defTabSz="855844"/>
            <a:r>
              <a:rPr lang="da-DK" sz="1440" dirty="0">
                <a:solidFill>
                  <a:srgbClr val="000000"/>
                </a:solidFill>
                <a:latin typeface="Arial" panose="020B0604020202020204" pitchFamily="34" charset="0"/>
                <a:cs typeface="Arial" panose="020B0604020202020204" pitchFamily="34" charset="0"/>
              </a:rPr>
              <a:t>”Oplevelser” eller oplysninger, der er brug for at fastholde. Fx for sent fremmøde, episoder, manglende lektier, træthed, groft sprog</a:t>
            </a:r>
          </a:p>
        </p:txBody>
      </p:sp>
      <p:sp>
        <p:nvSpPr>
          <p:cNvPr id="25" name="Rektangel 24">
            <a:extLst>
              <a:ext uri="{FF2B5EF4-FFF2-40B4-BE49-F238E27FC236}">
                <a16:creationId xmlns:a16="http://schemas.microsoft.com/office/drawing/2014/main" id="{CE2A5584-266E-4F92-98D6-0C17A3D2E0B3}"/>
              </a:ext>
            </a:extLst>
          </p:cNvPr>
          <p:cNvSpPr/>
          <p:nvPr/>
        </p:nvSpPr>
        <p:spPr>
          <a:xfrm>
            <a:off x="6751629" y="3943840"/>
            <a:ext cx="4511432" cy="535531"/>
          </a:xfrm>
          <a:prstGeom prst="rect">
            <a:avLst/>
          </a:prstGeom>
        </p:spPr>
        <p:txBody>
          <a:bodyPr wrap="square">
            <a:spAutoFit/>
          </a:bodyPr>
          <a:lstStyle/>
          <a:p>
            <a:pPr defTabSz="855844"/>
            <a:r>
              <a:rPr lang="da-DK" sz="1440" dirty="0">
                <a:solidFill>
                  <a:srgbClr val="000000"/>
                </a:solidFill>
                <a:latin typeface="Arial" panose="020B0604020202020204" pitchFamily="34" charset="0"/>
                <a:cs typeface="Arial" panose="020B0604020202020204" pitchFamily="34" charset="0"/>
              </a:rPr>
              <a:t>Medarbejdernes værktøj til at samle fælles viden </a:t>
            </a:r>
            <a:r>
              <a:rPr lang="da-DK" sz="1440" dirty="0" err="1">
                <a:solidFill>
                  <a:srgbClr val="000000"/>
                </a:solidFill>
                <a:latin typeface="Arial" panose="020B0604020202020204" pitchFamily="34" charset="0"/>
                <a:cs typeface="Arial" panose="020B0604020202020204" pitchFamily="34" charset="0"/>
              </a:rPr>
              <a:t>ift</a:t>
            </a:r>
            <a:r>
              <a:rPr lang="da-DK" sz="1440" dirty="0">
                <a:solidFill>
                  <a:srgbClr val="000000"/>
                </a:solidFill>
                <a:latin typeface="Arial" panose="020B0604020202020204" pitchFamily="34" charset="0"/>
                <a:cs typeface="Arial" panose="020B0604020202020204" pitchFamily="34" charset="0"/>
              </a:rPr>
              <a:t>, om der tegner sig et behov for handling</a:t>
            </a:r>
          </a:p>
        </p:txBody>
      </p:sp>
      <p:sp>
        <p:nvSpPr>
          <p:cNvPr id="26" name="Rektangel 25">
            <a:extLst>
              <a:ext uri="{FF2B5EF4-FFF2-40B4-BE49-F238E27FC236}">
                <a16:creationId xmlns:a16="http://schemas.microsoft.com/office/drawing/2014/main" id="{22E7E444-D990-48E3-AB90-8CB8453E8888}"/>
              </a:ext>
            </a:extLst>
          </p:cNvPr>
          <p:cNvSpPr/>
          <p:nvPr/>
        </p:nvSpPr>
        <p:spPr>
          <a:xfrm>
            <a:off x="6803027" y="4556957"/>
            <a:ext cx="4248002" cy="757130"/>
          </a:xfrm>
          <a:prstGeom prst="rect">
            <a:avLst/>
          </a:prstGeom>
        </p:spPr>
        <p:txBody>
          <a:bodyPr wrap="square">
            <a:spAutoFit/>
          </a:bodyPr>
          <a:lstStyle/>
          <a:p>
            <a:pPr defTabSz="855844"/>
            <a:r>
              <a:rPr lang="da-DK" sz="1440" dirty="0">
                <a:solidFill>
                  <a:srgbClr val="000000"/>
                </a:solidFill>
                <a:latin typeface="Arial" panose="020B0604020202020204" pitchFamily="34" charset="0"/>
                <a:cs typeface="Arial" panose="020B0604020202020204" pitchFamily="34" charset="0"/>
              </a:rPr>
              <a:t>Særlige oplysninger eller aftaler, fremkommet ved skole-hjem-samtale eller anden dialog med forældre eller barn</a:t>
            </a:r>
          </a:p>
        </p:txBody>
      </p:sp>
      <p:sp>
        <p:nvSpPr>
          <p:cNvPr id="27" name="Rektangel 26">
            <a:extLst>
              <a:ext uri="{FF2B5EF4-FFF2-40B4-BE49-F238E27FC236}">
                <a16:creationId xmlns:a16="http://schemas.microsoft.com/office/drawing/2014/main" id="{73F013A9-EEC8-48FE-A893-F64FC8993EC8}"/>
              </a:ext>
            </a:extLst>
          </p:cNvPr>
          <p:cNvSpPr/>
          <p:nvPr/>
        </p:nvSpPr>
        <p:spPr>
          <a:xfrm>
            <a:off x="6812424" y="5353395"/>
            <a:ext cx="4450637" cy="535531"/>
          </a:xfrm>
          <a:prstGeom prst="rect">
            <a:avLst/>
          </a:prstGeom>
        </p:spPr>
        <p:txBody>
          <a:bodyPr wrap="square">
            <a:spAutoFit/>
          </a:bodyPr>
          <a:lstStyle/>
          <a:p>
            <a:pPr defTabSz="855844"/>
            <a:r>
              <a:rPr lang="da-DK" sz="1440" dirty="0">
                <a:solidFill>
                  <a:srgbClr val="000000"/>
                </a:solidFill>
                <a:latin typeface="Arial" panose="020B0604020202020204" pitchFamily="34" charset="0"/>
                <a:cs typeface="Arial" panose="020B0604020202020204" pitchFamily="34" charset="0"/>
              </a:rPr>
              <a:t>Objektivt sprog, så det ”tåler dagens lys” ved fx begæring om aktindsigt</a:t>
            </a:r>
          </a:p>
        </p:txBody>
      </p:sp>
      <p:sp>
        <p:nvSpPr>
          <p:cNvPr id="28" name="Rektangel 27">
            <a:extLst>
              <a:ext uri="{FF2B5EF4-FFF2-40B4-BE49-F238E27FC236}">
                <a16:creationId xmlns:a16="http://schemas.microsoft.com/office/drawing/2014/main" id="{8E455981-C8D3-41B9-BF42-8F3131F65200}"/>
              </a:ext>
            </a:extLst>
          </p:cNvPr>
          <p:cNvSpPr/>
          <p:nvPr/>
        </p:nvSpPr>
        <p:spPr>
          <a:xfrm>
            <a:off x="6434850" y="2026763"/>
            <a:ext cx="3527376" cy="424732"/>
          </a:xfrm>
          <a:prstGeom prst="rect">
            <a:avLst/>
          </a:prstGeom>
        </p:spPr>
        <p:txBody>
          <a:bodyPr wrap="none">
            <a:spAutoFit/>
          </a:bodyPr>
          <a:lstStyle/>
          <a:p>
            <a:pPr defTabSz="855844"/>
            <a:r>
              <a:rPr lang="da-DK" sz="2160" b="1" dirty="0">
                <a:solidFill>
                  <a:srgbClr val="000000"/>
                </a:solidFill>
                <a:latin typeface="Calibri" panose="020F0502020204030204"/>
              </a:rPr>
              <a:t>”PÆDAGOGISK NOTE” I AULA</a:t>
            </a:r>
          </a:p>
        </p:txBody>
      </p:sp>
      <p:pic>
        <p:nvPicPr>
          <p:cNvPr id="29" name="Billede 28">
            <a:extLst>
              <a:ext uri="{FF2B5EF4-FFF2-40B4-BE49-F238E27FC236}">
                <a16:creationId xmlns:a16="http://schemas.microsoft.com/office/drawing/2014/main" id="{25D71AE9-117D-4E26-B297-F8DBBBEEF472}"/>
              </a:ext>
            </a:extLst>
          </p:cNvPr>
          <p:cNvPicPr>
            <a:picLocks noChangeAspect="1"/>
          </p:cNvPicPr>
          <p:nvPr/>
        </p:nvPicPr>
        <p:blipFill>
          <a:blip r:embed="rId4"/>
          <a:stretch>
            <a:fillRect/>
          </a:stretch>
        </p:blipFill>
        <p:spPr>
          <a:xfrm>
            <a:off x="9939843" y="1699894"/>
            <a:ext cx="321350" cy="771588"/>
          </a:xfrm>
          <a:prstGeom prst="rect">
            <a:avLst/>
          </a:prstGeom>
        </p:spPr>
      </p:pic>
      <p:pic>
        <p:nvPicPr>
          <p:cNvPr id="30" name="Billede 29">
            <a:extLst>
              <a:ext uri="{FF2B5EF4-FFF2-40B4-BE49-F238E27FC236}">
                <a16:creationId xmlns:a16="http://schemas.microsoft.com/office/drawing/2014/main" id="{990F0E78-8C47-46CA-912A-217A4B12A7A0}"/>
              </a:ext>
            </a:extLst>
          </p:cNvPr>
          <p:cNvPicPr>
            <a:picLocks noChangeAspect="1"/>
          </p:cNvPicPr>
          <p:nvPr/>
        </p:nvPicPr>
        <p:blipFill>
          <a:blip r:embed="rId5"/>
          <a:stretch>
            <a:fillRect/>
          </a:stretch>
        </p:blipFill>
        <p:spPr>
          <a:xfrm>
            <a:off x="4616757" y="1898374"/>
            <a:ext cx="341530" cy="596837"/>
          </a:xfrm>
          <a:prstGeom prst="rect">
            <a:avLst/>
          </a:prstGeom>
        </p:spPr>
      </p:pic>
      <p:grpSp>
        <p:nvGrpSpPr>
          <p:cNvPr id="31" name="Gruppe 30">
            <a:extLst>
              <a:ext uri="{FF2B5EF4-FFF2-40B4-BE49-F238E27FC236}">
                <a16:creationId xmlns:a16="http://schemas.microsoft.com/office/drawing/2014/main" id="{54AA6439-FEC2-4F8B-8CAA-C82E4B4EA9FE}"/>
              </a:ext>
            </a:extLst>
          </p:cNvPr>
          <p:cNvGrpSpPr/>
          <p:nvPr/>
        </p:nvGrpSpPr>
        <p:grpSpPr>
          <a:xfrm>
            <a:off x="4973479" y="2101186"/>
            <a:ext cx="450558" cy="381265"/>
            <a:chOff x="6887686" y="3542184"/>
            <a:chExt cx="668251" cy="576892"/>
          </a:xfrm>
        </p:grpSpPr>
        <p:pic>
          <p:nvPicPr>
            <p:cNvPr id="32" name="Billede 31">
              <a:extLst>
                <a:ext uri="{FF2B5EF4-FFF2-40B4-BE49-F238E27FC236}">
                  <a16:creationId xmlns:a16="http://schemas.microsoft.com/office/drawing/2014/main" id="{08BB4919-51F0-4EE3-9CEF-2E6962A50F02}"/>
                </a:ext>
              </a:extLst>
            </p:cNvPr>
            <p:cNvPicPr>
              <a:picLocks noChangeAspect="1"/>
            </p:cNvPicPr>
            <p:nvPr/>
          </p:nvPicPr>
          <p:blipFill>
            <a:blip r:embed="rId6"/>
            <a:stretch>
              <a:fillRect/>
            </a:stretch>
          </p:blipFill>
          <p:spPr>
            <a:xfrm>
              <a:off x="6887686" y="3542184"/>
              <a:ext cx="338751" cy="576892"/>
            </a:xfrm>
            <a:prstGeom prst="rect">
              <a:avLst/>
            </a:prstGeom>
          </p:spPr>
        </p:pic>
        <p:pic>
          <p:nvPicPr>
            <p:cNvPr id="33" name="Billede 32">
              <a:extLst>
                <a:ext uri="{FF2B5EF4-FFF2-40B4-BE49-F238E27FC236}">
                  <a16:creationId xmlns:a16="http://schemas.microsoft.com/office/drawing/2014/main" id="{499CBF91-D07F-4453-A6E5-8D0F6C23911A}"/>
                </a:ext>
              </a:extLst>
            </p:cNvPr>
            <p:cNvPicPr>
              <a:picLocks noChangeAspect="1"/>
            </p:cNvPicPr>
            <p:nvPr/>
          </p:nvPicPr>
          <p:blipFill>
            <a:blip r:embed="rId7"/>
            <a:stretch>
              <a:fillRect/>
            </a:stretch>
          </p:blipFill>
          <p:spPr>
            <a:xfrm>
              <a:off x="7172942" y="3542184"/>
              <a:ext cx="382995" cy="576892"/>
            </a:xfrm>
            <a:prstGeom prst="rect">
              <a:avLst/>
            </a:prstGeom>
          </p:spPr>
        </p:pic>
      </p:grpSp>
      <p:pic>
        <p:nvPicPr>
          <p:cNvPr id="34" name="Billede 33">
            <a:extLst>
              <a:ext uri="{FF2B5EF4-FFF2-40B4-BE49-F238E27FC236}">
                <a16:creationId xmlns:a16="http://schemas.microsoft.com/office/drawing/2014/main" id="{6E93341C-9FFB-454E-A555-ECE1ED532F74}"/>
              </a:ext>
            </a:extLst>
          </p:cNvPr>
          <p:cNvPicPr>
            <a:picLocks noChangeAspect="1"/>
          </p:cNvPicPr>
          <p:nvPr/>
        </p:nvPicPr>
        <p:blipFill>
          <a:blip r:embed="rId4"/>
          <a:stretch>
            <a:fillRect/>
          </a:stretch>
        </p:blipFill>
        <p:spPr>
          <a:xfrm>
            <a:off x="10277055" y="1697876"/>
            <a:ext cx="321350" cy="771588"/>
          </a:xfrm>
          <a:prstGeom prst="rect">
            <a:avLst/>
          </a:prstGeom>
        </p:spPr>
      </p:pic>
      <p:pic>
        <p:nvPicPr>
          <p:cNvPr id="35" name="Billede 34">
            <a:extLst>
              <a:ext uri="{FF2B5EF4-FFF2-40B4-BE49-F238E27FC236}">
                <a16:creationId xmlns:a16="http://schemas.microsoft.com/office/drawing/2014/main" id="{2010168F-996B-46F8-9D75-D6AA6AC7E5DE}"/>
              </a:ext>
            </a:extLst>
          </p:cNvPr>
          <p:cNvPicPr>
            <a:picLocks noChangeAspect="1"/>
          </p:cNvPicPr>
          <p:nvPr/>
        </p:nvPicPr>
        <p:blipFill>
          <a:blip r:embed="rId4"/>
          <a:stretch>
            <a:fillRect/>
          </a:stretch>
        </p:blipFill>
        <p:spPr>
          <a:xfrm>
            <a:off x="5333008" y="1723622"/>
            <a:ext cx="321350" cy="771588"/>
          </a:xfrm>
          <a:prstGeom prst="rect">
            <a:avLst/>
          </a:prstGeom>
        </p:spPr>
      </p:pic>
      <p:sp>
        <p:nvSpPr>
          <p:cNvPr id="36" name="Pladsholder til tekst 2">
            <a:extLst>
              <a:ext uri="{FF2B5EF4-FFF2-40B4-BE49-F238E27FC236}">
                <a16:creationId xmlns:a16="http://schemas.microsoft.com/office/drawing/2014/main" id="{0963357A-8ACF-4989-AC9F-EA7B858A08F8}"/>
              </a:ext>
            </a:extLst>
          </p:cNvPr>
          <p:cNvSpPr txBox="1">
            <a:spLocks/>
          </p:cNvSpPr>
          <p:nvPr/>
        </p:nvSpPr>
        <p:spPr>
          <a:xfrm>
            <a:off x="1348484" y="422596"/>
            <a:ext cx="7861762" cy="312965"/>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200" b="1" kern="1200" spc="300">
                <a:solidFill>
                  <a:srgbClr val="2091A2"/>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Bef>
                <a:spcPts val="900"/>
              </a:spcBef>
            </a:pPr>
            <a:r>
              <a:rPr lang="da-DK" sz="1440" spc="360" dirty="0"/>
              <a:t>Aula som momentum til at gentænke og styrke kommunikationen</a:t>
            </a:r>
          </a:p>
        </p:txBody>
      </p:sp>
    </p:spTree>
    <p:custDataLst>
      <p:tags r:id="rId1"/>
    </p:custDataLst>
    <p:extLst>
      <p:ext uri="{BB962C8B-B14F-4D97-AF65-F5344CB8AC3E}">
        <p14:creationId xmlns:p14="http://schemas.microsoft.com/office/powerpoint/2010/main" val="32291710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F4DF52BF-E53D-444C-923A-3FC450B9B88C}"/>
              </a:ext>
            </a:extLst>
          </p:cNvPr>
          <p:cNvGraphicFramePr>
            <a:graphicFrameLocks noChangeAspect="1"/>
          </p:cNvGraphicFramePr>
          <p:nvPr>
            <p:custDataLst>
              <p:tags r:id="rId2"/>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24581" name="think-cell Slide" r:id="rId6" imgW="386" imgH="386" progId="TCLayout.ActiveDocument.1">
                  <p:embed/>
                </p:oleObj>
              </mc:Choice>
              <mc:Fallback>
                <p:oleObj name="think-cell Slide" r:id="rId6" imgW="386" imgH="386" progId="TCLayout.ActiveDocument.1">
                  <p:embed/>
                  <p:pic>
                    <p:nvPicPr>
                      <p:cNvPr id="5" name="Objekt 4" hidden="1">
                        <a:extLst>
                          <a:ext uri="{FF2B5EF4-FFF2-40B4-BE49-F238E27FC236}">
                            <a16:creationId xmlns:a16="http://schemas.microsoft.com/office/drawing/2014/main" id="{F4DF52BF-E53D-444C-923A-3FC450B9B88C}"/>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6" name="Rektangel 5" hidden="1">
            <a:extLst>
              <a:ext uri="{FF2B5EF4-FFF2-40B4-BE49-F238E27FC236}">
                <a16:creationId xmlns:a16="http://schemas.microsoft.com/office/drawing/2014/main" id="{08794977-3931-42F8-82D7-AF63E18C3FB9}"/>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932C1489-BB03-4FB9-8416-A34B4AF7747F}"/>
              </a:ext>
            </a:extLst>
          </p:cNvPr>
          <p:cNvSpPr>
            <a:spLocks noGrp="1"/>
          </p:cNvSpPr>
          <p:nvPr>
            <p:ph type="title"/>
          </p:nvPr>
        </p:nvSpPr>
        <p:spPr/>
        <p:txBody>
          <a:bodyPr/>
          <a:lstStyle/>
          <a:p>
            <a:r>
              <a:rPr lang="da-DK" dirty="0"/>
              <a:t>Eksempler på lokale drøftelser</a:t>
            </a:r>
          </a:p>
        </p:txBody>
      </p:sp>
      <p:sp>
        <p:nvSpPr>
          <p:cNvPr id="4" name="Pladsholder til tekst 3">
            <a:extLst>
              <a:ext uri="{FF2B5EF4-FFF2-40B4-BE49-F238E27FC236}">
                <a16:creationId xmlns:a16="http://schemas.microsoft.com/office/drawing/2014/main" id="{94770B81-AFE5-4D9F-9B6A-7B465A76346F}"/>
              </a:ext>
            </a:extLst>
          </p:cNvPr>
          <p:cNvSpPr>
            <a:spLocks noGrp="1"/>
          </p:cNvSpPr>
          <p:nvPr>
            <p:ph type="body" sz="quarter" idx="13"/>
          </p:nvPr>
        </p:nvSpPr>
        <p:spPr>
          <a:xfrm>
            <a:off x="1348739" y="392430"/>
            <a:ext cx="7510780" cy="312965"/>
          </a:xfrm>
        </p:spPr>
        <p:txBody>
          <a:bodyPr>
            <a:normAutofit fontScale="92500"/>
          </a:bodyPr>
          <a:lstStyle/>
          <a:p>
            <a:r>
              <a:rPr lang="da-DK" dirty="0"/>
              <a:t>Aula som momentum til at gentænke og styrke kommunikationen</a:t>
            </a:r>
          </a:p>
        </p:txBody>
      </p:sp>
      <p:sp>
        <p:nvSpPr>
          <p:cNvPr id="7" name="Pladsholder til tekst 6">
            <a:extLst>
              <a:ext uri="{FF2B5EF4-FFF2-40B4-BE49-F238E27FC236}">
                <a16:creationId xmlns:a16="http://schemas.microsoft.com/office/drawing/2014/main" id="{8D6619AF-A120-46EB-A567-D8B1C4FED4CF}"/>
              </a:ext>
            </a:extLst>
          </p:cNvPr>
          <p:cNvSpPr>
            <a:spLocks noGrp="1"/>
          </p:cNvSpPr>
          <p:nvPr>
            <p:ph type="body" sz="quarter" idx="14"/>
          </p:nvPr>
        </p:nvSpPr>
        <p:spPr/>
        <p:txBody>
          <a:bodyPr>
            <a:normAutofit fontScale="85000" lnSpcReduction="20000"/>
          </a:bodyPr>
          <a:lstStyle/>
          <a:p>
            <a:pPr marL="895350" indent="-342900">
              <a:lnSpc>
                <a:spcPct val="150000"/>
              </a:lnSpc>
              <a:buFont typeface="Arial" panose="020B0604020202020204" pitchFamily="34" charset="0"/>
              <a:buChar char="•"/>
            </a:pPr>
            <a:r>
              <a:rPr lang="da-DK" dirty="0"/>
              <a:t>Fx fælles forventningsafstemning ml. forældre og skolen</a:t>
            </a:r>
          </a:p>
          <a:p>
            <a:pPr marL="895350" indent="-342900">
              <a:lnSpc>
                <a:spcPct val="150000"/>
              </a:lnSpc>
              <a:buFont typeface="Arial" panose="020B0604020202020204" pitchFamily="34" charset="0"/>
              <a:buChar char="•"/>
            </a:pPr>
            <a:r>
              <a:rPr lang="da-DK" dirty="0"/>
              <a:t>Faste tidspunkter skolen lægger indhold op fx lektier, generel info o.a.</a:t>
            </a:r>
          </a:p>
          <a:p>
            <a:pPr marL="895350" indent="-342900">
              <a:lnSpc>
                <a:spcPct val="150000"/>
              </a:lnSpc>
              <a:buFont typeface="Arial" panose="020B0604020202020204" pitchFamily="34" charset="0"/>
              <a:buChar char="•"/>
            </a:pPr>
            <a:r>
              <a:rPr lang="da-DK" dirty="0"/>
              <a:t>Hvad er </a:t>
            </a:r>
            <a:r>
              <a:rPr lang="da-DK" dirty="0" err="1"/>
              <a:t>need</a:t>
            </a:r>
            <a:r>
              <a:rPr lang="da-DK" dirty="0"/>
              <a:t>-to-</a:t>
            </a:r>
            <a:r>
              <a:rPr lang="da-DK" dirty="0" err="1"/>
              <a:t>know</a:t>
            </a:r>
            <a:r>
              <a:rPr lang="da-DK" dirty="0"/>
              <a:t> – som opslag?</a:t>
            </a:r>
          </a:p>
          <a:p>
            <a:pPr marL="895350" indent="-342900">
              <a:lnSpc>
                <a:spcPct val="150000"/>
              </a:lnSpc>
              <a:buFont typeface="Arial" panose="020B0604020202020204" pitchFamily="34" charset="0"/>
              <a:buChar char="•"/>
            </a:pPr>
            <a:r>
              <a:rPr lang="da-DK" dirty="0"/>
              <a:t>Hvad er nice-to-</a:t>
            </a:r>
            <a:r>
              <a:rPr lang="da-DK" dirty="0" err="1"/>
              <a:t>know</a:t>
            </a:r>
            <a:r>
              <a:rPr lang="da-DK" dirty="0"/>
              <a:t> og samles op i infobrev eller andet - hvor ofte sender skolen/årgangen/klassen?</a:t>
            </a:r>
          </a:p>
          <a:p>
            <a:pPr marL="895350" indent="-342900">
              <a:lnSpc>
                <a:spcPct val="150000"/>
              </a:lnSpc>
              <a:buFont typeface="Arial" panose="020B0604020202020204" pitchFamily="34" charset="0"/>
              <a:buChar char="•"/>
            </a:pPr>
            <a:r>
              <a:rPr lang="da-DK" dirty="0"/>
              <a:t>Fast skabelon for forskellige typer af information?</a:t>
            </a:r>
          </a:p>
          <a:p>
            <a:pPr marL="895350" indent="-342900">
              <a:lnSpc>
                <a:spcPct val="150000"/>
              </a:lnSpc>
              <a:buFont typeface="Arial" panose="020B0604020202020204" pitchFamily="34" charset="0"/>
              <a:buChar char="•"/>
            </a:pPr>
            <a:r>
              <a:rPr lang="da-DK" dirty="0"/>
              <a:t>Hvornår overdrager skolen mere ansvar til eleven – og hvilken information går til eleven, eleven/forældre, kun forældre?</a:t>
            </a:r>
          </a:p>
          <a:p>
            <a:endParaRPr lang="da-DK" dirty="0"/>
          </a:p>
        </p:txBody>
      </p:sp>
    </p:spTree>
    <p:extLst>
      <p:ext uri="{BB962C8B-B14F-4D97-AF65-F5344CB8AC3E}">
        <p14:creationId xmlns:p14="http://schemas.microsoft.com/office/powerpoint/2010/main" val="18778370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1A18D2-CE83-4BB1-972A-FE17C7A951BE}"/>
              </a:ext>
            </a:extLst>
          </p:cNvPr>
          <p:cNvSpPr>
            <a:spLocks noGrp="1"/>
          </p:cNvSpPr>
          <p:nvPr>
            <p:ph type="title"/>
          </p:nvPr>
        </p:nvSpPr>
        <p:spPr/>
        <p:txBody>
          <a:bodyPr/>
          <a:lstStyle/>
          <a:p>
            <a:r>
              <a:rPr lang="da-DK" dirty="0"/>
              <a:t>Der er kommunikation i alt </a:t>
            </a:r>
          </a:p>
        </p:txBody>
      </p:sp>
      <p:sp>
        <p:nvSpPr>
          <p:cNvPr id="8" name="Pladsholder til tekst 7">
            <a:extLst>
              <a:ext uri="{FF2B5EF4-FFF2-40B4-BE49-F238E27FC236}">
                <a16:creationId xmlns:a16="http://schemas.microsoft.com/office/drawing/2014/main" id="{8A367E23-7213-4FDF-B8E6-7221652E521E}"/>
              </a:ext>
            </a:extLst>
          </p:cNvPr>
          <p:cNvSpPr>
            <a:spLocks noGrp="1"/>
          </p:cNvSpPr>
          <p:nvPr>
            <p:ph type="body" sz="quarter" idx="13"/>
          </p:nvPr>
        </p:nvSpPr>
        <p:spPr>
          <a:xfrm>
            <a:off x="1348739" y="392430"/>
            <a:ext cx="8020343" cy="312965"/>
          </a:xfrm>
        </p:spPr>
        <p:txBody>
          <a:bodyPr>
            <a:normAutofit/>
          </a:bodyPr>
          <a:lstStyle/>
          <a:p>
            <a:r>
              <a:rPr lang="da-DK" dirty="0"/>
              <a:t>Aula som momentum til at gentænke og styrke kommunikationen</a:t>
            </a:r>
          </a:p>
          <a:p>
            <a:endParaRPr lang="da-DK" dirty="0"/>
          </a:p>
        </p:txBody>
      </p:sp>
      <p:sp>
        <p:nvSpPr>
          <p:cNvPr id="9" name="Pladsholder til tekst 8">
            <a:extLst>
              <a:ext uri="{FF2B5EF4-FFF2-40B4-BE49-F238E27FC236}">
                <a16:creationId xmlns:a16="http://schemas.microsoft.com/office/drawing/2014/main" id="{5A4C9D55-58F5-44CA-AFCC-59C500CD57BD}"/>
              </a:ext>
            </a:extLst>
          </p:cNvPr>
          <p:cNvSpPr>
            <a:spLocks noGrp="1"/>
          </p:cNvSpPr>
          <p:nvPr>
            <p:ph type="body" sz="quarter" idx="14"/>
          </p:nvPr>
        </p:nvSpPr>
        <p:spPr>
          <a:xfrm>
            <a:off x="6096000" y="3291840"/>
            <a:ext cx="4716523" cy="3870406"/>
          </a:xfrm>
        </p:spPr>
        <p:txBody>
          <a:bodyPr>
            <a:normAutofit/>
          </a:bodyPr>
          <a:lstStyle/>
          <a:p>
            <a:r>
              <a:rPr lang="da-DK" sz="1920" b="1" dirty="0"/>
              <a:t>Kommunikationshåndbog </a:t>
            </a:r>
          </a:p>
          <a:p>
            <a:pPr marL="342900" indent="-342900">
              <a:buFont typeface="Arial" panose="020B0604020202020204" pitchFamily="34" charset="0"/>
              <a:buChar char="•"/>
            </a:pPr>
            <a:r>
              <a:rPr lang="da-DK" sz="1920" dirty="0"/>
              <a:t>Hvorfor kommunikation</a:t>
            </a:r>
          </a:p>
          <a:p>
            <a:pPr marL="342900" indent="-342900">
              <a:buFont typeface="Arial" panose="020B0604020202020204" pitchFamily="34" charset="0"/>
              <a:buChar char="•"/>
            </a:pPr>
            <a:r>
              <a:rPr lang="da-DK" sz="1920" dirty="0"/>
              <a:t>Hvad er god kommunikation?</a:t>
            </a:r>
          </a:p>
          <a:p>
            <a:pPr marL="342900" indent="-342900">
              <a:buFont typeface="Arial" panose="020B0604020202020204" pitchFamily="34" charset="0"/>
              <a:buChar char="•"/>
            </a:pPr>
            <a:r>
              <a:rPr lang="da-DK" sz="1920" dirty="0"/>
              <a:t>Sådan laver du en kommunikationsstrategi</a:t>
            </a:r>
          </a:p>
          <a:p>
            <a:pPr marL="342900" indent="-342900">
              <a:buFont typeface="Arial" panose="020B0604020202020204" pitchFamily="34" charset="0"/>
              <a:buChar char="•"/>
            </a:pPr>
            <a:r>
              <a:rPr lang="da-DK" sz="1920" dirty="0"/>
              <a:t>Sådan laver du en procesplan</a:t>
            </a:r>
            <a:endParaRPr lang="da-DK" sz="1680" dirty="0"/>
          </a:p>
          <a:p>
            <a:endParaRPr lang="da-DK" dirty="0"/>
          </a:p>
          <a:p>
            <a:pPr algn="r"/>
            <a:r>
              <a:rPr lang="da-DK" sz="1920" dirty="0">
                <a:hlinkClick r:id="rId3"/>
              </a:rPr>
              <a:t>aarhus.dk/</a:t>
            </a:r>
            <a:r>
              <a:rPr lang="da-DK" sz="1920" dirty="0" err="1">
                <a:hlinkClick r:id="rId3"/>
              </a:rPr>
              <a:t>detvigør</a:t>
            </a:r>
            <a:endParaRPr lang="da-DK" sz="1920" dirty="0"/>
          </a:p>
        </p:txBody>
      </p:sp>
      <p:pic>
        <p:nvPicPr>
          <p:cNvPr id="2" name="Billede 1">
            <a:extLst>
              <a:ext uri="{FF2B5EF4-FFF2-40B4-BE49-F238E27FC236}">
                <a16:creationId xmlns:a16="http://schemas.microsoft.com/office/drawing/2014/main" id="{F7A84998-4AC6-4AE5-A628-44A48C6B1C7E}"/>
              </a:ext>
            </a:extLst>
          </p:cNvPr>
          <p:cNvPicPr>
            <a:picLocks noChangeAspect="1"/>
          </p:cNvPicPr>
          <p:nvPr/>
        </p:nvPicPr>
        <p:blipFill>
          <a:blip r:embed="rId4"/>
          <a:stretch>
            <a:fillRect/>
          </a:stretch>
        </p:blipFill>
        <p:spPr>
          <a:xfrm>
            <a:off x="1348485" y="1830241"/>
            <a:ext cx="4131028" cy="4114547"/>
          </a:xfrm>
          <a:prstGeom prst="rect">
            <a:avLst/>
          </a:prstGeom>
        </p:spPr>
      </p:pic>
    </p:spTree>
    <p:extLst>
      <p:ext uri="{BB962C8B-B14F-4D97-AF65-F5344CB8AC3E}">
        <p14:creationId xmlns:p14="http://schemas.microsoft.com/office/powerpoint/2010/main" val="19530160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D74438-92F2-4DA0-85B5-DB02485D9C4B}"/>
              </a:ext>
            </a:extLst>
          </p:cNvPr>
          <p:cNvSpPr>
            <a:spLocks noGrp="1"/>
          </p:cNvSpPr>
          <p:nvPr>
            <p:ph type="title"/>
          </p:nvPr>
        </p:nvSpPr>
        <p:spPr/>
        <p:txBody>
          <a:bodyPr/>
          <a:lstStyle/>
          <a:p>
            <a:r>
              <a:rPr lang="da-DK" dirty="0"/>
              <a:t>Vi deler vores erfaringer</a:t>
            </a:r>
          </a:p>
        </p:txBody>
      </p:sp>
      <p:sp>
        <p:nvSpPr>
          <p:cNvPr id="3" name="Pladsholder til tekst 2">
            <a:extLst>
              <a:ext uri="{FF2B5EF4-FFF2-40B4-BE49-F238E27FC236}">
                <a16:creationId xmlns:a16="http://schemas.microsoft.com/office/drawing/2014/main" id="{8B331C90-9410-4600-A79E-0F3B1B6BF921}"/>
              </a:ext>
            </a:extLst>
          </p:cNvPr>
          <p:cNvSpPr>
            <a:spLocks noGrp="1"/>
          </p:cNvSpPr>
          <p:nvPr>
            <p:ph type="body" sz="quarter" idx="13"/>
          </p:nvPr>
        </p:nvSpPr>
        <p:spPr>
          <a:xfrm>
            <a:off x="1348739" y="392430"/>
            <a:ext cx="7626448" cy="312965"/>
          </a:xfrm>
        </p:spPr>
        <p:txBody>
          <a:bodyPr>
            <a:normAutofit fontScale="92500"/>
          </a:bodyPr>
          <a:lstStyle/>
          <a:p>
            <a:r>
              <a:rPr lang="da-DK" dirty="0"/>
              <a:t>Aula som momentum til at gentænke og styrke kommunikationen</a:t>
            </a:r>
          </a:p>
          <a:p>
            <a:endParaRPr lang="da-DK" dirty="0"/>
          </a:p>
        </p:txBody>
      </p:sp>
      <p:sp>
        <p:nvSpPr>
          <p:cNvPr id="5" name="Pladsholder til tekst 4">
            <a:extLst>
              <a:ext uri="{FF2B5EF4-FFF2-40B4-BE49-F238E27FC236}">
                <a16:creationId xmlns:a16="http://schemas.microsoft.com/office/drawing/2014/main" id="{3CE9A1F7-4563-4B07-96CA-D942C9CED1E8}"/>
              </a:ext>
            </a:extLst>
          </p:cNvPr>
          <p:cNvSpPr>
            <a:spLocks noGrp="1"/>
          </p:cNvSpPr>
          <p:nvPr>
            <p:ph type="body" sz="quarter" idx="14"/>
          </p:nvPr>
        </p:nvSpPr>
        <p:spPr>
          <a:xfrm>
            <a:off x="1348741" y="2035126"/>
            <a:ext cx="8086127" cy="4023360"/>
          </a:xfrm>
        </p:spPr>
        <p:txBody>
          <a:bodyPr>
            <a:normAutofit/>
          </a:bodyPr>
          <a:lstStyle/>
          <a:p>
            <a:pPr marL="342900" indent="-342900">
              <a:buFont typeface="Arial" panose="020B0604020202020204" pitchFamily="34" charset="0"/>
              <a:buChar char="•"/>
            </a:pPr>
            <a:r>
              <a:rPr lang="da-DK" dirty="0"/>
              <a:t>Djævlen ligger i detaljen</a:t>
            </a:r>
          </a:p>
          <a:p>
            <a:pPr marL="342900" indent="-342900">
              <a:buFont typeface="Arial" panose="020B0604020202020204" pitchFamily="34" charset="0"/>
              <a:buChar char="•"/>
            </a:pPr>
            <a:r>
              <a:rPr lang="da-DK" dirty="0"/>
              <a:t>Det tager tid</a:t>
            </a:r>
          </a:p>
          <a:p>
            <a:pPr marL="342900" indent="-342900">
              <a:buFont typeface="Arial" panose="020B0604020202020204" pitchFamily="34" charset="0"/>
              <a:buChar char="•"/>
            </a:pPr>
            <a:r>
              <a:rPr lang="da-DK" dirty="0"/>
              <a:t>Det bliver godt modtaget</a:t>
            </a:r>
            <a:br>
              <a:rPr lang="da-DK" dirty="0"/>
            </a:br>
            <a:endParaRPr lang="da-DK" dirty="0"/>
          </a:p>
          <a:p>
            <a:r>
              <a:rPr lang="da-DK" b="1" dirty="0"/>
              <a:t>Hvad oplever I?</a:t>
            </a:r>
          </a:p>
          <a:p>
            <a:pPr marL="342900" indent="-342900">
              <a:buFont typeface="Arial" panose="020B0604020202020204" pitchFamily="34" charset="0"/>
              <a:buChar char="•"/>
            </a:pPr>
            <a:r>
              <a:rPr lang="da-DK" dirty="0"/>
              <a:t>Hvordan griber I det an?</a:t>
            </a:r>
          </a:p>
          <a:p>
            <a:pPr marL="342900" indent="-342900">
              <a:buFont typeface="Arial" panose="020B0604020202020204" pitchFamily="34" charset="0"/>
              <a:buChar char="•"/>
            </a:pPr>
            <a:r>
              <a:rPr lang="da-DK" dirty="0"/>
              <a:t>Hvor støder I på udfordringer?</a:t>
            </a:r>
          </a:p>
          <a:p>
            <a:pPr marL="342900" indent="-342900">
              <a:buFont typeface="Arial" panose="020B0604020202020204" pitchFamily="34" charset="0"/>
              <a:buChar char="•"/>
            </a:pPr>
            <a:r>
              <a:rPr lang="da-DK" dirty="0"/>
              <a:t>Hvad siger brugerne?</a:t>
            </a:r>
          </a:p>
          <a:p>
            <a:pPr marL="342900" indent="-342900">
              <a:buFont typeface="Arial" panose="020B0604020202020204" pitchFamily="34" charset="0"/>
              <a:buChar char="•"/>
            </a:pPr>
            <a:r>
              <a:rPr lang="da-DK" dirty="0"/>
              <a:t>Hvordan tænker I implementering og forankring?</a:t>
            </a:r>
          </a:p>
        </p:txBody>
      </p:sp>
    </p:spTree>
    <p:extLst>
      <p:ext uri="{BB962C8B-B14F-4D97-AF65-F5344CB8AC3E}">
        <p14:creationId xmlns:p14="http://schemas.microsoft.com/office/powerpoint/2010/main" val="27520696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CCBDB360-A82F-43FF-8E6F-30D5210D37ED}"/>
              </a:ext>
            </a:extLst>
          </p:cNvPr>
          <p:cNvGraphicFramePr>
            <a:graphicFrameLocks noChangeAspect="1"/>
          </p:cNvGraphicFramePr>
          <p:nvPr>
            <p:custDataLst>
              <p:tags r:id="rId2"/>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25605" name="think-cell Slide" r:id="rId6" imgW="386" imgH="386" progId="TCLayout.ActiveDocument.1">
                  <p:embed/>
                </p:oleObj>
              </mc:Choice>
              <mc:Fallback>
                <p:oleObj name="think-cell Slide" r:id="rId6" imgW="386" imgH="386" progId="TCLayout.ActiveDocument.1">
                  <p:embed/>
                  <p:pic>
                    <p:nvPicPr>
                      <p:cNvPr id="3" name="Objekt 2" hidden="1">
                        <a:extLst>
                          <a:ext uri="{FF2B5EF4-FFF2-40B4-BE49-F238E27FC236}">
                            <a16:creationId xmlns:a16="http://schemas.microsoft.com/office/drawing/2014/main" id="{CCBDB360-A82F-43FF-8E6F-30D5210D37ED}"/>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E61B0C0C-F9C4-4624-AAD3-9E1F7871E168}"/>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80000"/>
              </a:lnSpc>
              <a:spcBef>
                <a:spcPct val="0"/>
              </a:spcBef>
              <a:spcAft>
                <a:spcPct val="0"/>
              </a:spcAft>
              <a:defRPr/>
            </a:pPr>
            <a:endParaRPr lang="da-DK" sz="4320" b="1">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7" name="Titel 16">
            <a:extLst>
              <a:ext uri="{FF2B5EF4-FFF2-40B4-BE49-F238E27FC236}">
                <a16:creationId xmlns:a16="http://schemas.microsoft.com/office/drawing/2014/main" id="{BC5E4AF7-09C9-5646-9FEE-77AD49940D41}"/>
              </a:ext>
            </a:extLst>
          </p:cNvPr>
          <p:cNvSpPr>
            <a:spLocks noGrp="1"/>
          </p:cNvSpPr>
          <p:nvPr>
            <p:ph type="ctrTitle"/>
          </p:nvPr>
        </p:nvSpPr>
        <p:spPr/>
        <p:txBody>
          <a:bodyPr/>
          <a:lstStyle/>
          <a:p>
            <a:r>
              <a:rPr lang="da-DK" b="1" dirty="0"/>
              <a:t>4. Kommunikation og involvering</a:t>
            </a:r>
            <a:br>
              <a:rPr lang="da-DK" b="1" dirty="0"/>
            </a:br>
            <a:endParaRPr lang="da-DK" b="1" dirty="0"/>
          </a:p>
        </p:txBody>
      </p:sp>
      <p:sp>
        <p:nvSpPr>
          <p:cNvPr id="18" name="Undertitel 17">
            <a:extLst>
              <a:ext uri="{FF2B5EF4-FFF2-40B4-BE49-F238E27FC236}">
                <a16:creationId xmlns:a16="http://schemas.microsoft.com/office/drawing/2014/main" id="{52654500-F809-E74C-B6A3-C61D4A16F708}"/>
              </a:ext>
            </a:extLst>
          </p:cNvPr>
          <p:cNvSpPr>
            <a:spLocks noGrp="1"/>
          </p:cNvSpPr>
          <p:nvPr>
            <p:ph type="subTitle" idx="1"/>
          </p:nvPr>
        </p:nvSpPr>
        <p:spPr>
          <a:xfrm>
            <a:off x="1777365" y="3012103"/>
            <a:ext cx="8984845" cy="1655762"/>
          </a:xfrm>
        </p:spPr>
        <p:txBody>
          <a:bodyPr/>
          <a:lstStyle/>
          <a:p>
            <a:r>
              <a:rPr lang="da-DK" sz="2400" b="1"/>
              <a:t>Aula workshop </a:t>
            </a:r>
            <a:br>
              <a:rPr lang="da-DK" sz="2400" b="1"/>
            </a:br>
            <a:r>
              <a:rPr lang="da-DK" sz="2400" b="1"/>
              <a:t>#</a:t>
            </a:r>
            <a:r>
              <a:rPr lang="da-DK" sz="2400" b="1" err="1"/>
              <a:t>detvigør</a:t>
            </a:r>
            <a:r>
              <a:rPr lang="da-DK" sz="2400" b="1"/>
              <a:t> i Aarhus Kommune </a:t>
            </a:r>
          </a:p>
          <a:p>
            <a:r>
              <a:rPr lang="da-DK" sz="1680"/>
              <a:t>Torsdag 21. februar 2019</a:t>
            </a:r>
          </a:p>
        </p:txBody>
      </p:sp>
      <p:pic>
        <p:nvPicPr>
          <p:cNvPr id="8" name="Billede 7">
            <a:extLst>
              <a:ext uri="{FF2B5EF4-FFF2-40B4-BE49-F238E27FC236}">
                <a16:creationId xmlns:a16="http://schemas.microsoft.com/office/drawing/2014/main" id="{F6776C07-FA54-4BE6-84F2-7C4D806807CD}"/>
              </a:ext>
            </a:extLst>
          </p:cNvPr>
          <p:cNvPicPr>
            <a:picLocks noChangeAspect="1"/>
          </p:cNvPicPr>
          <p:nvPr/>
        </p:nvPicPr>
        <p:blipFill>
          <a:blip r:embed="rId8"/>
          <a:stretch>
            <a:fillRect/>
          </a:stretch>
        </p:blipFill>
        <p:spPr>
          <a:xfrm>
            <a:off x="8959823" y="0"/>
            <a:ext cx="2689000" cy="1345639"/>
          </a:xfrm>
          <a:prstGeom prst="rect">
            <a:avLst/>
          </a:prstGeom>
        </p:spPr>
      </p:pic>
    </p:spTree>
    <p:extLst>
      <p:ext uri="{BB962C8B-B14F-4D97-AF65-F5344CB8AC3E}">
        <p14:creationId xmlns:p14="http://schemas.microsoft.com/office/powerpoint/2010/main" val="3382492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259D194-43F8-4E52-9600-AB664D98CBA0}"/>
              </a:ext>
            </a:extLst>
          </p:cNvPr>
          <p:cNvGraphicFramePr>
            <a:graphicFrameLocks noChangeAspect="1"/>
          </p:cNvGraphicFramePr>
          <p:nvPr>
            <p:custDataLst>
              <p:tags r:id="rId2"/>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26629" name="think-cell Slide" r:id="rId6" imgW="386" imgH="386" progId="TCLayout.ActiveDocument.1">
                  <p:embed/>
                </p:oleObj>
              </mc:Choice>
              <mc:Fallback>
                <p:oleObj name="think-cell Slide" r:id="rId6" imgW="386" imgH="386" progId="TCLayout.ActiveDocument.1">
                  <p:embed/>
                  <p:pic>
                    <p:nvPicPr>
                      <p:cNvPr id="6" name="Objekt 5" hidden="1">
                        <a:extLst>
                          <a:ext uri="{FF2B5EF4-FFF2-40B4-BE49-F238E27FC236}">
                            <a16:creationId xmlns:a16="http://schemas.microsoft.com/office/drawing/2014/main" id="{5259D194-43F8-4E52-9600-AB664D98CBA0}"/>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5" name="Rektangel 4" hidden="1">
            <a:extLst>
              <a:ext uri="{FF2B5EF4-FFF2-40B4-BE49-F238E27FC236}">
                <a16:creationId xmlns:a16="http://schemas.microsoft.com/office/drawing/2014/main" id="{72BD1A50-184C-40FB-83B6-82374B85EF9A}"/>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520101E2-05E2-4938-8B7B-4784045BD0AE}"/>
              </a:ext>
            </a:extLst>
          </p:cNvPr>
          <p:cNvSpPr>
            <a:spLocks noGrp="1"/>
          </p:cNvSpPr>
          <p:nvPr>
            <p:ph type="title"/>
          </p:nvPr>
        </p:nvSpPr>
        <p:spPr/>
        <p:txBody>
          <a:bodyPr>
            <a:normAutofit/>
          </a:bodyPr>
          <a:lstStyle/>
          <a:p>
            <a:r>
              <a:rPr lang="da-DK"/>
              <a:t>Involvering skal sikre forankring i den pædagogiske praksis</a:t>
            </a:r>
          </a:p>
        </p:txBody>
      </p:sp>
      <p:sp>
        <p:nvSpPr>
          <p:cNvPr id="3" name="Pladsholder til tekst 2">
            <a:extLst>
              <a:ext uri="{FF2B5EF4-FFF2-40B4-BE49-F238E27FC236}">
                <a16:creationId xmlns:a16="http://schemas.microsoft.com/office/drawing/2014/main" id="{CF1528C6-4428-4996-AAFE-C77583497198}"/>
              </a:ext>
            </a:extLst>
          </p:cNvPr>
          <p:cNvSpPr>
            <a:spLocks noGrp="1"/>
          </p:cNvSpPr>
          <p:nvPr>
            <p:ph type="body" sz="quarter" idx="13"/>
          </p:nvPr>
        </p:nvSpPr>
        <p:spPr/>
        <p:txBody>
          <a:bodyPr>
            <a:normAutofit/>
          </a:bodyPr>
          <a:lstStyle/>
          <a:p>
            <a:r>
              <a:rPr lang="da-DK"/>
              <a:t>Kommunikation og involvering</a:t>
            </a:r>
          </a:p>
        </p:txBody>
      </p:sp>
      <p:pic>
        <p:nvPicPr>
          <p:cNvPr id="16" name="Billede 15">
            <a:extLst>
              <a:ext uri="{FF2B5EF4-FFF2-40B4-BE49-F238E27FC236}">
                <a16:creationId xmlns:a16="http://schemas.microsoft.com/office/drawing/2014/main" id="{1B706A2B-F1E4-49A1-A30E-402412C9785C}"/>
              </a:ext>
            </a:extLst>
          </p:cNvPr>
          <p:cNvPicPr>
            <a:picLocks noChangeAspect="1"/>
          </p:cNvPicPr>
          <p:nvPr/>
        </p:nvPicPr>
        <p:blipFill>
          <a:blip r:embed="rId8"/>
          <a:stretch>
            <a:fillRect/>
          </a:stretch>
        </p:blipFill>
        <p:spPr>
          <a:xfrm>
            <a:off x="2205643" y="1845056"/>
            <a:ext cx="8967770" cy="4558997"/>
          </a:xfrm>
          <a:prstGeom prst="rect">
            <a:avLst/>
          </a:prstGeom>
        </p:spPr>
      </p:pic>
      <p:sp>
        <p:nvSpPr>
          <p:cNvPr id="4" name="Rektangel 3">
            <a:extLst>
              <a:ext uri="{FF2B5EF4-FFF2-40B4-BE49-F238E27FC236}">
                <a16:creationId xmlns:a16="http://schemas.microsoft.com/office/drawing/2014/main" id="{35B787F4-1D9E-4A38-8196-5AE99FCC0378}"/>
              </a:ext>
            </a:extLst>
          </p:cNvPr>
          <p:cNvSpPr/>
          <p:nvPr/>
        </p:nvSpPr>
        <p:spPr>
          <a:xfrm>
            <a:off x="2295862" y="2363993"/>
            <a:ext cx="467957" cy="4144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685">
              <a:solidFill>
                <a:srgbClr val="FFFFFF"/>
              </a:solidFill>
              <a:latin typeface="Calibri" panose="020F0502020204030204"/>
            </a:endParaRPr>
          </a:p>
        </p:txBody>
      </p:sp>
      <p:sp>
        <p:nvSpPr>
          <p:cNvPr id="7" name="Rektangel 6">
            <a:extLst>
              <a:ext uri="{FF2B5EF4-FFF2-40B4-BE49-F238E27FC236}">
                <a16:creationId xmlns:a16="http://schemas.microsoft.com/office/drawing/2014/main" id="{2EA0D491-E60E-4654-9695-038A235D2AB6}"/>
              </a:ext>
            </a:extLst>
          </p:cNvPr>
          <p:cNvSpPr/>
          <p:nvPr/>
        </p:nvSpPr>
        <p:spPr>
          <a:xfrm>
            <a:off x="2521772" y="2025127"/>
            <a:ext cx="3630707" cy="338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685">
              <a:solidFill>
                <a:srgbClr val="FFFFFF"/>
              </a:solidFill>
              <a:latin typeface="Calibri" panose="020F0502020204030204"/>
            </a:endParaRPr>
          </a:p>
        </p:txBody>
      </p:sp>
    </p:spTree>
    <p:extLst>
      <p:ext uri="{BB962C8B-B14F-4D97-AF65-F5344CB8AC3E}">
        <p14:creationId xmlns:p14="http://schemas.microsoft.com/office/powerpoint/2010/main" val="39305329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1CEE4F-DDF1-4A89-82E1-C0F0C0DEF9CF}"/>
              </a:ext>
            </a:extLst>
          </p:cNvPr>
          <p:cNvSpPr>
            <a:spLocks noGrp="1"/>
          </p:cNvSpPr>
          <p:nvPr>
            <p:ph type="title"/>
          </p:nvPr>
        </p:nvSpPr>
        <p:spPr/>
        <p:txBody>
          <a:bodyPr/>
          <a:lstStyle/>
          <a:p>
            <a:r>
              <a:rPr lang="da-DK"/>
              <a:t>Involvering fra A-Z</a:t>
            </a:r>
          </a:p>
        </p:txBody>
      </p:sp>
      <p:sp>
        <p:nvSpPr>
          <p:cNvPr id="3" name="Pladsholder til tekst 2">
            <a:extLst>
              <a:ext uri="{FF2B5EF4-FFF2-40B4-BE49-F238E27FC236}">
                <a16:creationId xmlns:a16="http://schemas.microsoft.com/office/drawing/2014/main" id="{F64AAFB7-1AD2-4E96-9FB3-99B3DDBD9CD0}"/>
              </a:ext>
            </a:extLst>
          </p:cNvPr>
          <p:cNvSpPr>
            <a:spLocks noGrp="1"/>
          </p:cNvSpPr>
          <p:nvPr>
            <p:ph type="body" sz="quarter" idx="13"/>
          </p:nvPr>
        </p:nvSpPr>
        <p:spPr>
          <a:xfrm>
            <a:off x="1348740" y="392430"/>
            <a:ext cx="7508448" cy="312965"/>
          </a:xfrm>
        </p:spPr>
        <p:txBody>
          <a:bodyPr>
            <a:normAutofit fontScale="92500"/>
          </a:bodyPr>
          <a:lstStyle/>
          <a:p>
            <a:r>
              <a:rPr lang="da-DK"/>
              <a:t>Aula som momentum til at gentænke og styrke kommunikationen</a:t>
            </a:r>
          </a:p>
        </p:txBody>
      </p:sp>
      <p:sp>
        <p:nvSpPr>
          <p:cNvPr id="4" name="Pladsholder til tekst 3">
            <a:extLst>
              <a:ext uri="{FF2B5EF4-FFF2-40B4-BE49-F238E27FC236}">
                <a16:creationId xmlns:a16="http://schemas.microsoft.com/office/drawing/2014/main" id="{4006CD86-F83F-4CC6-B553-234E00DE582F}"/>
              </a:ext>
            </a:extLst>
          </p:cNvPr>
          <p:cNvSpPr>
            <a:spLocks noGrp="1"/>
          </p:cNvSpPr>
          <p:nvPr>
            <p:ph type="body" sz="quarter" idx="14"/>
          </p:nvPr>
        </p:nvSpPr>
        <p:spPr>
          <a:xfrm>
            <a:off x="1348739" y="1994536"/>
            <a:ext cx="9037446" cy="3480436"/>
          </a:xfrm>
        </p:spPr>
        <p:txBody>
          <a:bodyPr/>
          <a:lstStyle/>
          <a:p>
            <a:pPr marL="342900" indent="-342900">
              <a:buFont typeface="Arial" panose="020B0604020202020204" pitchFamily="34" charset="0"/>
              <a:buChar char="•"/>
            </a:pPr>
            <a:r>
              <a:rPr lang="da-DK"/>
              <a:t>Forældre, skolebestyrelserne på pilotskolerne og forældreorganisationerne</a:t>
            </a:r>
          </a:p>
          <a:p>
            <a:pPr marL="342900" indent="-342900">
              <a:buFont typeface="Arial" panose="020B0604020202020204" pitchFamily="34" charset="0"/>
              <a:buChar char="•"/>
            </a:pPr>
            <a:r>
              <a:rPr lang="da-DK"/>
              <a:t>Medarbejdere fra pilotskolerne og vores sparringsforum</a:t>
            </a:r>
          </a:p>
          <a:p>
            <a:pPr marL="342900" indent="-342900">
              <a:buFont typeface="Arial" panose="020B0604020202020204" pitchFamily="34" charset="0"/>
              <a:buChar char="•"/>
            </a:pPr>
            <a:r>
              <a:rPr lang="da-DK"/>
              <a:t>Ledelsen og superbrugerne på pilotskolerne</a:t>
            </a:r>
          </a:p>
          <a:p>
            <a:pPr marL="342900" indent="-342900">
              <a:buFont typeface="Arial" panose="020B0604020202020204" pitchFamily="34" charset="0"/>
              <a:buChar char="•"/>
            </a:pPr>
            <a:r>
              <a:rPr lang="da-DK"/>
              <a:t>Ledere i følgegruppen og fra pilotskolerne</a:t>
            </a:r>
          </a:p>
          <a:p>
            <a:pPr marL="342900" indent="-342900">
              <a:buFont typeface="Arial" panose="020B0604020202020204" pitchFamily="34" charset="0"/>
              <a:buChar char="•"/>
            </a:pPr>
            <a:r>
              <a:rPr lang="da-DK"/>
              <a:t>Faglige organisationer</a:t>
            </a:r>
          </a:p>
          <a:p>
            <a:pPr marL="342900" indent="-342900">
              <a:buFont typeface="Arial" panose="020B0604020202020204" pitchFamily="34" charset="0"/>
              <a:buChar char="•"/>
            </a:pPr>
            <a:endParaRPr lang="da-DK"/>
          </a:p>
          <a:p>
            <a:pPr marL="342900" indent="-342900">
              <a:buFont typeface="Arial" panose="020B0604020202020204" pitchFamily="34" charset="0"/>
              <a:buChar char="•"/>
            </a:pPr>
            <a:endParaRPr lang="da-DK"/>
          </a:p>
          <a:p>
            <a:endParaRPr lang="da-DK"/>
          </a:p>
        </p:txBody>
      </p:sp>
      <p:sp>
        <p:nvSpPr>
          <p:cNvPr id="6" name="Rektangel 5">
            <a:extLst>
              <a:ext uri="{FF2B5EF4-FFF2-40B4-BE49-F238E27FC236}">
                <a16:creationId xmlns:a16="http://schemas.microsoft.com/office/drawing/2014/main" id="{0A93EFEB-7302-4546-B4F5-4AB61A4A925F}"/>
              </a:ext>
            </a:extLst>
          </p:cNvPr>
          <p:cNvSpPr/>
          <p:nvPr/>
        </p:nvSpPr>
        <p:spPr>
          <a:xfrm>
            <a:off x="1238774" y="4501793"/>
            <a:ext cx="9417481" cy="387798"/>
          </a:xfrm>
          <a:prstGeom prst="rect">
            <a:avLst/>
          </a:prstGeom>
        </p:spPr>
        <p:txBody>
          <a:bodyPr wrap="square">
            <a:spAutoFit/>
          </a:bodyPr>
          <a:lstStyle/>
          <a:p>
            <a:pPr defTabSz="855844"/>
            <a:r>
              <a:rPr lang="da-DK" sz="1920">
                <a:solidFill>
                  <a:srgbClr val="45B7C1"/>
                </a:solidFill>
                <a:latin typeface="Calibri" panose="020F0502020204030204"/>
              </a:rPr>
              <a:t>Vigtigt at få hele organisationen fra 0 – 18 år med fra start!</a:t>
            </a:r>
          </a:p>
        </p:txBody>
      </p:sp>
    </p:spTree>
    <p:extLst>
      <p:ext uri="{BB962C8B-B14F-4D97-AF65-F5344CB8AC3E}">
        <p14:creationId xmlns:p14="http://schemas.microsoft.com/office/powerpoint/2010/main" val="720126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445C65ED-F8E3-4721-B765-207AADD5D13E}"/>
              </a:ext>
            </a:extLst>
          </p:cNvPr>
          <p:cNvGraphicFramePr>
            <a:graphicFrameLocks noChangeAspect="1"/>
          </p:cNvGraphicFramePr>
          <p:nvPr>
            <p:custDataLst>
              <p:tags r:id="rId3"/>
            </p:custDataLst>
            <p:extLst>
              <p:ext uri="{D42A27DB-BD31-4B8C-83A1-F6EECF244321}">
                <p14:modId xmlns:p14="http://schemas.microsoft.com/office/powerpoint/2010/main" val="8953003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3" name="think-cell Slide" r:id="rId7" imgW="470" imgH="469" progId="TCLayout.ActiveDocument.1">
                  <p:embed/>
                </p:oleObj>
              </mc:Choice>
              <mc:Fallback>
                <p:oleObj name="think-cell Slide" r:id="rId7" imgW="470" imgH="469" progId="TCLayout.ActiveDocument.1">
                  <p:embed/>
                  <p:pic>
                    <p:nvPicPr>
                      <p:cNvPr id="7" name="Objekt 6" hidden="1">
                        <a:extLst>
                          <a:ext uri="{FF2B5EF4-FFF2-40B4-BE49-F238E27FC236}">
                            <a16:creationId xmlns:a16="http://schemas.microsoft.com/office/drawing/2014/main" id="{445C65ED-F8E3-4721-B765-207AADD5D13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Rektangel 5" hidden="1">
            <a:extLst>
              <a:ext uri="{FF2B5EF4-FFF2-40B4-BE49-F238E27FC236}">
                <a16:creationId xmlns:a16="http://schemas.microsoft.com/office/drawing/2014/main" id="{2F0F6C44-D889-4859-AF74-27B9FEECCD8F}"/>
              </a:ext>
            </a:extLst>
          </p:cNvPr>
          <p:cNvSpPr/>
          <p:nvPr>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600" b="1" dirty="0">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C2AFCFA7-9E55-4B9E-B588-26BB73FC2FD2}"/>
              </a:ext>
            </a:extLst>
          </p:cNvPr>
          <p:cNvSpPr>
            <a:spLocks noGrp="1"/>
          </p:cNvSpPr>
          <p:nvPr>
            <p:ph type="title"/>
          </p:nvPr>
        </p:nvSpPr>
        <p:spPr>
          <a:xfrm>
            <a:off x="820982" y="1224916"/>
            <a:ext cx="7064585" cy="725028"/>
          </a:xfrm>
        </p:spPr>
        <p:txBody>
          <a:bodyPr>
            <a:normAutofit fontScale="90000"/>
          </a:bodyPr>
          <a:lstStyle/>
          <a:p>
            <a:r>
              <a:rPr lang="da-DK" dirty="0"/>
              <a:t>Klædt på til at være skolens Aula-administrator</a:t>
            </a:r>
          </a:p>
        </p:txBody>
      </p:sp>
      <p:sp>
        <p:nvSpPr>
          <p:cNvPr id="3" name="Pladsholder til tekst 2">
            <a:extLst>
              <a:ext uri="{FF2B5EF4-FFF2-40B4-BE49-F238E27FC236}">
                <a16:creationId xmlns:a16="http://schemas.microsoft.com/office/drawing/2014/main" id="{D28C8CFD-C70B-41D3-9097-EFFA2D692B21}"/>
              </a:ext>
            </a:extLst>
          </p:cNvPr>
          <p:cNvSpPr>
            <a:spLocks noGrp="1"/>
          </p:cNvSpPr>
          <p:nvPr>
            <p:ph type="body" sz="quarter" idx="13"/>
          </p:nvPr>
        </p:nvSpPr>
        <p:spPr/>
        <p:txBody>
          <a:bodyPr/>
          <a:lstStyle/>
          <a:p>
            <a:r>
              <a:rPr lang="da-DK" dirty="0"/>
              <a:t>ROLLEN SOM LOKAL AULA-ADMINISTRATOR</a:t>
            </a:r>
          </a:p>
        </p:txBody>
      </p:sp>
      <p:sp>
        <p:nvSpPr>
          <p:cNvPr id="4" name="Pladsholder til tekst 3">
            <a:extLst>
              <a:ext uri="{FF2B5EF4-FFF2-40B4-BE49-F238E27FC236}">
                <a16:creationId xmlns:a16="http://schemas.microsoft.com/office/drawing/2014/main" id="{AF1DAF28-3ED2-4C89-9894-3666C1B9DC95}"/>
              </a:ext>
            </a:extLst>
          </p:cNvPr>
          <p:cNvSpPr>
            <a:spLocks noGrp="1"/>
          </p:cNvSpPr>
          <p:nvPr>
            <p:ph type="body" sz="quarter" idx="14"/>
          </p:nvPr>
        </p:nvSpPr>
        <p:spPr/>
        <p:txBody>
          <a:bodyPr>
            <a:normAutofit fontScale="77500" lnSpcReduction="20000"/>
          </a:bodyPr>
          <a:lstStyle/>
          <a:p>
            <a:r>
              <a:rPr lang="da-DK" b="1" dirty="0">
                <a:solidFill>
                  <a:srgbClr val="2F95BF"/>
                </a:solidFill>
              </a:rPr>
              <a:t>OBLIGATORISK:</a:t>
            </a:r>
          </a:p>
          <a:p>
            <a:pPr marL="342900" indent="-342900">
              <a:buFont typeface="Arial" panose="020B0604020202020204" pitchFamily="34" charset="0"/>
              <a:buChar char="•"/>
            </a:pPr>
            <a:r>
              <a:rPr lang="da-DK" dirty="0"/>
              <a:t>Deltagelse i første informationsmøde for Aula-administratorer (</a:t>
            </a:r>
            <a:r>
              <a:rPr lang="da-DK" dirty="0" err="1"/>
              <a:t>dec</a:t>
            </a:r>
            <a:r>
              <a:rPr lang="da-DK" dirty="0"/>
              <a:t>-jan)</a:t>
            </a:r>
          </a:p>
          <a:p>
            <a:pPr marL="342900" indent="-342900">
              <a:buFont typeface="Arial" panose="020B0604020202020204" pitchFamily="34" charset="0"/>
              <a:buChar char="•"/>
            </a:pPr>
            <a:r>
              <a:rPr lang="da-DK" dirty="0"/>
              <a:t>Deltagelse i opsætningsworkshop (april)</a:t>
            </a:r>
          </a:p>
          <a:p>
            <a:endParaRPr lang="da-DK" dirty="0"/>
          </a:p>
          <a:p>
            <a:r>
              <a:rPr lang="da-DK" b="1" dirty="0">
                <a:solidFill>
                  <a:srgbClr val="2F95BF"/>
                </a:solidFill>
              </a:rPr>
              <a:t>ANBEFALES KRAFTIGT:</a:t>
            </a:r>
          </a:p>
          <a:p>
            <a:pPr marL="342900" indent="-342900">
              <a:buFont typeface="Arial" panose="020B0604020202020204" pitchFamily="34" charset="0"/>
              <a:buChar char="•"/>
            </a:pPr>
            <a:r>
              <a:rPr lang="da-DK" dirty="0"/>
              <a:t>Deltagelse i superbrugerkursus (februar-marts)</a:t>
            </a:r>
          </a:p>
          <a:p>
            <a:endParaRPr lang="da-DK" dirty="0"/>
          </a:p>
          <a:p>
            <a:r>
              <a:rPr lang="da-DK" b="1" dirty="0">
                <a:solidFill>
                  <a:srgbClr val="2F95BF"/>
                </a:solidFill>
              </a:rPr>
              <a:t>HVIS BEHOV:</a:t>
            </a:r>
          </a:p>
          <a:p>
            <a:pPr marL="342900" indent="-342900">
              <a:buFont typeface="Arial" panose="020B0604020202020204" pitchFamily="34" charset="0"/>
              <a:buChar char="•"/>
            </a:pPr>
            <a:r>
              <a:rPr lang="da-DK" dirty="0"/>
              <a:t>Mulighed for opfølgende hjælp til lokal opsætning (primo april)</a:t>
            </a:r>
          </a:p>
          <a:p>
            <a:pPr marL="342900" indent="-342900">
              <a:buFont typeface="Arial" panose="020B0604020202020204" pitchFamily="34" charset="0"/>
              <a:buChar char="•"/>
            </a:pPr>
            <a:endParaRPr lang="da-DK" dirty="0"/>
          </a:p>
          <a:p>
            <a:r>
              <a:rPr lang="da-DK" b="1" dirty="0">
                <a:solidFill>
                  <a:srgbClr val="2F95BF"/>
                </a:solidFill>
              </a:rPr>
              <a:t>VEJLEDNINGER:</a:t>
            </a:r>
          </a:p>
          <a:p>
            <a:pPr marL="342900" indent="-342900">
              <a:buFont typeface="Arial" panose="020B0604020202020204" pitchFamily="34" charset="0"/>
              <a:buChar char="•"/>
            </a:pPr>
            <a:r>
              <a:rPr lang="da-DK" dirty="0"/>
              <a:t>Udførlige vejledninger gøres tilgængelige</a:t>
            </a:r>
          </a:p>
          <a:p>
            <a:endParaRPr lang="da-DK" dirty="0"/>
          </a:p>
          <a:p>
            <a:endParaRPr lang="da-DK" dirty="0"/>
          </a:p>
        </p:txBody>
      </p:sp>
    </p:spTree>
    <p:custDataLst>
      <p:tags r:id="rId2"/>
    </p:custDataLst>
    <p:extLst>
      <p:ext uri="{BB962C8B-B14F-4D97-AF65-F5344CB8AC3E}">
        <p14:creationId xmlns:p14="http://schemas.microsoft.com/office/powerpoint/2010/main" val="4355823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D5ADFB-C614-48E0-BE38-CE0083B2FC9A}"/>
              </a:ext>
            </a:extLst>
          </p:cNvPr>
          <p:cNvSpPr>
            <a:spLocks noGrp="1"/>
          </p:cNvSpPr>
          <p:nvPr>
            <p:ph type="title"/>
          </p:nvPr>
        </p:nvSpPr>
        <p:spPr>
          <a:xfrm>
            <a:off x="1348484" y="1224916"/>
            <a:ext cx="9464040" cy="725028"/>
          </a:xfrm>
        </p:spPr>
        <p:txBody>
          <a:bodyPr>
            <a:normAutofit fontScale="90000"/>
          </a:bodyPr>
          <a:lstStyle/>
          <a:p>
            <a:r>
              <a:rPr lang="da-DK"/>
              <a:t>Fra </a:t>
            </a:r>
            <a:r>
              <a:rPr lang="da-DK" err="1"/>
              <a:t>SkoleIntra</a:t>
            </a:r>
            <a:r>
              <a:rPr lang="da-DK"/>
              <a:t> til Aula </a:t>
            </a:r>
            <a:br>
              <a:rPr lang="da-DK"/>
            </a:br>
            <a:endParaRPr lang="da-DK"/>
          </a:p>
        </p:txBody>
      </p:sp>
      <p:sp>
        <p:nvSpPr>
          <p:cNvPr id="7" name="Rektangel 6">
            <a:extLst>
              <a:ext uri="{FF2B5EF4-FFF2-40B4-BE49-F238E27FC236}">
                <a16:creationId xmlns:a16="http://schemas.microsoft.com/office/drawing/2014/main" id="{9EC38F3D-9D9D-41D6-80F4-CEB883ED80B6}"/>
              </a:ext>
            </a:extLst>
          </p:cNvPr>
          <p:cNvSpPr/>
          <p:nvPr/>
        </p:nvSpPr>
        <p:spPr>
          <a:xfrm>
            <a:off x="2908152" y="5541914"/>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4">
                <a:solidFill>
                  <a:srgbClr val="FFFFFF"/>
                </a:solidFill>
                <a:latin typeface="Calibri" panose="020F0502020204030204"/>
              </a:rPr>
              <a:t>Kalender</a:t>
            </a:r>
          </a:p>
        </p:txBody>
      </p:sp>
      <p:sp>
        <p:nvSpPr>
          <p:cNvPr id="11" name="Rektangel 10">
            <a:extLst>
              <a:ext uri="{FF2B5EF4-FFF2-40B4-BE49-F238E27FC236}">
                <a16:creationId xmlns:a16="http://schemas.microsoft.com/office/drawing/2014/main" id="{DAF6FB1D-5F2C-4225-87FB-CA2D31E6B590}"/>
              </a:ext>
            </a:extLst>
          </p:cNvPr>
          <p:cNvSpPr/>
          <p:nvPr/>
        </p:nvSpPr>
        <p:spPr>
          <a:xfrm>
            <a:off x="852837" y="2629253"/>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440">
                <a:solidFill>
                  <a:srgbClr val="FFFFFF"/>
                </a:solidFill>
                <a:latin typeface="Calibri" panose="020F0502020204030204"/>
              </a:rPr>
              <a:t>Skole-hjem-samtaler</a:t>
            </a:r>
          </a:p>
        </p:txBody>
      </p:sp>
      <p:sp>
        <p:nvSpPr>
          <p:cNvPr id="12" name="Rektangel 11">
            <a:extLst>
              <a:ext uri="{FF2B5EF4-FFF2-40B4-BE49-F238E27FC236}">
                <a16:creationId xmlns:a16="http://schemas.microsoft.com/office/drawing/2014/main" id="{170EEC62-E0FC-40ED-A4C6-D4C095F074B7}"/>
              </a:ext>
            </a:extLst>
          </p:cNvPr>
          <p:cNvSpPr/>
          <p:nvPr/>
        </p:nvSpPr>
        <p:spPr>
          <a:xfrm>
            <a:off x="874356" y="3834374"/>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440">
                <a:solidFill>
                  <a:srgbClr val="FFFFFF"/>
                </a:solidFill>
                <a:latin typeface="Calibri" panose="020F0502020204030204"/>
              </a:rPr>
              <a:t>Tilmeldinger</a:t>
            </a:r>
          </a:p>
        </p:txBody>
      </p:sp>
      <p:sp>
        <p:nvSpPr>
          <p:cNvPr id="13" name="Rektangel 12">
            <a:extLst>
              <a:ext uri="{FF2B5EF4-FFF2-40B4-BE49-F238E27FC236}">
                <a16:creationId xmlns:a16="http://schemas.microsoft.com/office/drawing/2014/main" id="{1C4E10C9-69C6-4776-B3E5-972871972198}"/>
              </a:ext>
            </a:extLst>
          </p:cNvPr>
          <p:cNvSpPr/>
          <p:nvPr/>
        </p:nvSpPr>
        <p:spPr>
          <a:xfrm>
            <a:off x="1471602" y="3239179"/>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4">
                <a:solidFill>
                  <a:srgbClr val="FFFFFF"/>
                </a:solidFill>
                <a:latin typeface="Calibri" panose="020F0502020204030204"/>
              </a:rPr>
              <a:t>Skema</a:t>
            </a:r>
          </a:p>
        </p:txBody>
      </p:sp>
      <p:sp>
        <p:nvSpPr>
          <p:cNvPr id="14" name="Rektangel 13">
            <a:extLst>
              <a:ext uri="{FF2B5EF4-FFF2-40B4-BE49-F238E27FC236}">
                <a16:creationId xmlns:a16="http://schemas.microsoft.com/office/drawing/2014/main" id="{CA04C44A-4BB7-4326-8B3B-1ACC75B308EF}"/>
              </a:ext>
            </a:extLst>
          </p:cNvPr>
          <p:cNvSpPr/>
          <p:nvPr/>
        </p:nvSpPr>
        <p:spPr>
          <a:xfrm>
            <a:off x="2975940" y="2692564"/>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946" err="1">
                <a:solidFill>
                  <a:srgbClr val="FFFFFF"/>
                </a:solidFill>
                <a:latin typeface="Calibri" panose="020F0502020204030204"/>
              </a:rPr>
              <a:t>Pæd.servicecenter-aktiviteter</a:t>
            </a:r>
            <a:endParaRPr lang="da-DK" sz="946">
              <a:solidFill>
                <a:srgbClr val="FFFFFF"/>
              </a:solidFill>
              <a:latin typeface="Calibri" panose="020F0502020204030204"/>
            </a:endParaRPr>
          </a:p>
        </p:txBody>
      </p:sp>
      <p:sp>
        <p:nvSpPr>
          <p:cNvPr id="15" name="Rektangel 14">
            <a:extLst>
              <a:ext uri="{FF2B5EF4-FFF2-40B4-BE49-F238E27FC236}">
                <a16:creationId xmlns:a16="http://schemas.microsoft.com/office/drawing/2014/main" id="{B7B4147E-2444-4000-B192-8546A5DDFA3B}"/>
              </a:ext>
            </a:extLst>
          </p:cNvPr>
          <p:cNvSpPr/>
          <p:nvPr/>
        </p:nvSpPr>
        <p:spPr>
          <a:xfrm>
            <a:off x="3129813" y="4793960"/>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900">
                <a:solidFill>
                  <a:srgbClr val="FFFFFF"/>
                </a:solidFill>
                <a:latin typeface="Calibri" panose="020F0502020204030204"/>
              </a:rPr>
              <a:t>SFO-aktiviteter/ugeplaner</a:t>
            </a:r>
          </a:p>
        </p:txBody>
      </p:sp>
      <p:sp>
        <p:nvSpPr>
          <p:cNvPr id="16" name="Rektangel 15">
            <a:extLst>
              <a:ext uri="{FF2B5EF4-FFF2-40B4-BE49-F238E27FC236}">
                <a16:creationId xmlns:a16="http://schemas.microsoft.com/office/drawing/2014/main" id="{3171A92D-0CD3-42AE-BB2D-FE3922175866}"/>
              </a:ext>
            </a:extLst>
          </p:cNvPr>
          <p:cNvSpPr/>
          <p:nvPr/>
        </p:nvSpPr>
        <p:spPr>
          <a:xfrm>
            <a:off x="1713662" y="4446103"/>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990">
                <a:solidFill>
                  <a:srgbClr val="FFFFFF"/>
                </a:solidFill>
                <a:latin typeface="Calibri" panose="020F0502020204030204"/>
              </a:rPr>
              <a:t>Mødeplanlægger</a:t>
            </a:r>
          </a:p>
        </p:txBody>
      </p:sp>
      <p:sp>
        <p:nvSpPr>
          <p:cNvPr id="17" name="Rektangel 16">
            <a:extLst>
              <a:ext uri="{FF2B5EF4-FFF2-40B4-BE49-F238E27FC236}">
                <a16:creationId xmlns:a16="http://schemas.microsoft.com/office/drawing/2014/main" id="{EEC859C5-3D2D-4D27-8BAD-B5A86444522A}"/>
              </a:ext>
            </a:extLst>
          </p:cNvPr>
          <p:cNvSpPr/>
          <p:nvPr/>
        </p:nvSpPr>
        <p:spPr>
          <a:xfrm>
            <a:off x="3495282" y="3358706"/>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4">
                <a:solidFill>
                  <a:srgbClr val="FFFFFF"/>
                </a:solidFill>
                <a:latin typeface="Calibri" panose="020F0502020204030204"/>
              </a:rPr>
              <a:t>Ugeplaner</a:t>
            </a:r>
          </a:p>
        </p:txBody>
      </p:sp>
      <p:sp>
        <p:nvSpPr>
          <p:cNvPr id="18" name="Rektangel 17">
            <a:extLst>
              <a:ext uri="{FF2B5EF4-FFF2-40B4-BE49-F238E27FC236}">
                <a16:creationId xmlns:a16="http://schemas.microsoft.com/office/drawing/2014/main" id="{3EDD90A9-30A3-45A0-BEFB-34DE7E48706F}"/>
              </a:ext>
            </a:extLst>
          </p:cNvPr>
          <p:cNvSpPr/>
          <p:nvPr/>
        </p:nvSpPr>
        <p:spPr>
          <a:xfrm>
            <a:off x="3122493" y="4061021"/>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0">
                <a:solidFill>
                  <a:srgbClr val="FFFFFF"/>
                </a:solidFill>
                <a:latin typeface="Calibri" panose="020F0502020204030204"/>
              </a:rPr>
              <a:t>Lektiedagbog</a:t>
            </a:r>
          </a:p>
        </p:txBody>
      </p:sp>
      <p:sp>
        <p:nvSpPr>
          <p:cNvPr id="19" name="Rektangel 18">
            <a:extLst>
              <a:ext uri="{FF2B5EF4-FFF2-40B4-BE49-F238E27FC236}">
                <a16:creationId xmlns:a16="http://schemas.microsoft.com/office/drawing/2014/main" id="{11365170-B4B5-461C-A446-28C4496E0CCF}"/>
              </a:ext>
            </a:extLst>
          </p:cNvPr>
          <p:cNvSpPr/>
          <p:nvPr/>
        </p:nvSpPr>
        <p:spPr>
          <a:xfrm>
            <a:off x="1471602" y="5043278"/>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4">
                <a:solidFill>
                  <a:srgbClr val="FFFFFF"/>
                </a:solidFill>
                <a:latin typeface="Calibri" panose="020F0502020204030204"/>
              </a:rPr>
              <a:t>Huskeliste</a:t>
            </a:r>
          </a:p>
        </p:txBody>
      </p:sp>
      <p:sp>
        <p:nvSpPr>
          <p:cNvPr id="10" name="Rektangel 9">
            <a:extLst>
              <a:ext uri="{FF2B5EF4-FFF2-40B4-BE49-F238E27FC236}">
                <a16:creationId xmlns:a16="http://schemas.microsoft.com/office/drawing/2014/main" id="{0FC0AFE5-B6AC-402B-8F07-B433E83C4CA2}"/>
              </a:ext>
            </a:extLst>
          </p:cNvPr>
          <p:cNvSpPr/>
          <p:nvPr/>
        </p:nvSpPr>
        <p:spPr>
          <a:xfrm>
            <a:off x="3073458" y="1952117"/>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0">
                <a:solidFill>
                  <a:srgbClr val="FFFFFF"/>
                </a:solidFill>
                <a:latin typeface="Calibri" panose="020F0502020204030204"/>
              </a:rPr>
              <a:t>Reservationer</a:t>
            </a:r>
          </a:p>
        </p:txBody>
      </p:sp>
      <p:sp>
        <p:nvSpPr>
          <p:cNvPr id="31" name="Rektangel 30">
            <a:extLst>
              <a:ext uri="{FF2B5EF4-FFF2-40B4-BE49-F238E27FC236}">
                <a16:creationId xmlns:a16="http://schemas.microsoft.com/office/drawing/2014/main" id="{A7ECA0FC-5645-4D7D-807C-777F3D22E0DF}"/>
              </a:ext>
            </a:extLst>
          </p:cNvPr>
          <p:cNvSpPr/>
          <p:nvPr/>
        </p:nvSpPr>
        <p:spPr>
          <a:xfrm>
            <a:off x="1547807" y="2048353"/>
            <a:ext cx="1194490" cy="483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4">
                <a:solidFill>
                  <a:srgbClr val="FFFFFF"/>
                </a:solidFill>
                <a:latin typeface="Calibri" panose="020F0502020204030204"/>
              </a:rPr>
              <a:t>Vikarplan</a:t>
            </a:r>
          </a:p>
        </p:txBody>
      </p:sp>
      <p:sp>
        <p:nvSpPr>
          <p:cNvPr id="21" name="Pladsholder til tekst 4">
            <a:extLst>
              <a:ext uri="{FF2B5EF4-FFF2-40B4-BE49-F238E27FC236}">
                <a16:creationId xmlns:a16="http://schemas.microsoft.com/office/drawing/2014/main" id="{F70367FC-D76C-4392-90A4-939587D9B825}"/>
              </a:ext>
            </a:extLst>
          </p:cNvPr>
          <p:cNvSpPr txBox="1">
            <a:spLocks/>
          </p:cNvSpPr>
          <p:nvPr/>
        </p:nvSpPr>
        <p:spPr>
          <a:xfrm>
            <a:off x="5458741" y="1801928"/>
            <a:ext cx="4320000" cy="3888000"/>
          </a:xfrm>
          <a:prstGeom prst="rect">
            <a:avLst/>
          </a:prstGeom>
        </p:spPr>
        <p:txBody>
          <a:bodyPr vert="horz" lIns="82296" tIns="41148" rIns="82296" bIns="41148" rtlCol="0">
            <a:noAutofit/>
          </a:bodyPr>
          <a:lstStyle>
            <a:lvl1pPr marL="342900" indent="-342900" algn="l" defTabSz="914400" rtl="0" eaLnBrk="1" latinLnBrk="0" hangingPunct="1">
              <a:spcBef>
                <a:spcPct val="20000"/>
              </a:spcBef>
              <a:buFontTx/>
              <a:buNone/>
              <a:defRPr sz="1800" kern="1200">
                <a:solidFill>
                  <a:schemeClr val="tx1"/>
                </a:solidFill>
                <a:latin typeface="+mn-lt"/>
                <a:ea typeface="+mn-ea"/>
                <a:cs typeface="+mn-cs"/>
              </a:defRPr>
            </a:lvl1pPr>
            <a:lvl2pPr marL="742950" indent="-285750" algn="l" defTabSz="914400" rtl="0" eaLnBrk="1" latinLnBrk="0" hangingPunct="1">
              <a:spcBef>
                <a:spcPct val="20000"/>
              </a:spcBef>
              <a:buFontTx/>
              <a:buNone/>
              <a:defRPr sz="1800" kern="1200">
                <a:solidFill>
                  <a:schemeClr val="tx1"/>
                </a:solidFill>
                <a:latin typeface="+mn-lt"/>
                <a:ea typeface="+mn-ea"/>
                <a:cs typeface="+mn-cs"/>
              </a:defRPr>
            </a:lvl2pPr>
            <a:lvl3pPr marL="1143000" indent="-228600" algn="l" defTabSz="914400" rtl="0" eaLnBrk="1" latinLnBrk="0" hangingPunct="1">
              <a:spcBef>
                <a:spcPct val="20000"/>
              </a:spcBef>
              <a:buFontTx/>
              <a:buNone/>
              <a:defRPr sz="1800" kern="1200">
                <a:solidFill>
                  <a:schemeClr val="tx1"/>
                </a:solidFill>
                <a:latin typeface="+mn-lt"/>
                <a:ea typeface="+mn-ea"/>
                <a:cs typeface="+mn-cs"/>
              </a:defRPr>
            </a:lvl3pPr>
            <a:lvl4pPr marL="1600200" indent="-228600" algn="l" defTabSz="914400" rtl="0" eaLnBrk="1" latinLnBrk="0" hangingPunct="1">
              <a:spcBef>
                <a:spcPct val="20000"/>
              </a:spcBef>
              <a:buFontTx/>
              <a:buNone/>
              <a:defRPr sz="1800" kern="1200">
                <a:solidFill>
                  <a:schemeClr val="tx1"/>
                </a:solidFill>
                <a:latin typeface="+mn-lt"/>
                <a:ea typeface="+mn-ea"/>
                <a:cs typeface="+mn-cs"/>
              </a:defRPr>
            </a:lvl4pPr>
            <a:lvl5pPr marL="2057400" indent="-228600" algn="l" defTabSz="914400" rtl="0" eaLnBrk="1" latinLnBrk="0" hangingPunct="1">
              <a:spcBef>
                <a:spcPct val="20000"/>
              </a:spcBef>
              <a:buFontTx/>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11480" indent="-411480" defTabSz="1097280"/>
            <a:r>
              <a:rPr lang="da-DK" sz="1620">
                <a:solidFill>
                  <a:srgbClr val="000000"/>
                </a:solidFill>
                <a:latin typeface="Calibri" panose="020F0502020204030204"/>
              </a:rPr>
              <a:t>Aula</a:t>
            </a:r>
          </a:p>
          <a:p>
            <a:pPr marL="411480" indent="-411480" defTabSz="1097280"/>
            <a:endParaRPr lang="da-DK" sz="1620">
              <a:solidFill>
                <a:srgbClr val="000000"/>
              </a:solidFill>
              <a:latin typeface="Calibri" panose="020F0502020204030204"/>
            </a:endParaRPr>
          </a:p>
          <a:p>
            <a:pPr marL="411480" indent="-411480" defTabSz="1097280"/>
            <a:endParaRPr lang="da-DK" sz="1620">
              <a:solidFill>
                <a:srgbClr val="000000"/>
              </a:solidFill>
              <a:latin typeface="Calibri" panose="020F0502020204030204"/>
            </a:endParaRPr>
          </a:p>
          <a:p>
            <a:pPr marL="411480" indent="-411480" defTabSz="1097280"/>
            <a:endParaRPr lang="da-DK" sz="1620">
              <a:solidFill>
                <a:srgbClr val="000000"/>
              </a:solidFill>
              <a:latin typeface="Calibri" panose="020F0502020204030204"/>
            </a:endParaRPr>
          </a:p>
          <a:p>
            <a:pPr marL="411480" indent="-411480" defTabSz="1097280"/>
            <a:endParaRPr lang="da-DK" sz="1620">
              <a:solidFill>
                <a:srgbClr val="000000"/>
              </a:solidFill>
              <a:latin typeface="Calibri" panose="020F0502020204030204"/>
            </a:endParaRPr>
          </a:p>
          <a:p>
            <a:pPr marL="411480" indent="-411480" defTabSz="1097280"/>
            <a:endParaRPr lang="da-DK" sz="1620">
              <a:solidFill>
                <a:srgbClr val="000000"/>
              </a:solidFill>
              <a:latin typeface="Calibri" panose="020F0502020204030204"/>
            </a:endParaRPr>
          </a:p>
          <a:p>
            <a:pPr marL="411480" indent="-411480" defTabSz="1097280"/>
            <a:endParaRPr lang="da-DK" sz="1620">
              <a:solidFill>
                <a:srgbClr val="000000"/>
              </a:solidFill>
              <a:latin typeface="Calibri" panose="020F0502020204030204"/>
            </a:endParaRPr>
          </a:p>
        </p:txBody>
      </p:sp>
      <p:sp>
        <p:nvSpPr>
          <p:cNvPr id="22" name="Rektangel 21">
            <a:extLst>
              <a:ext uri="{FF2B5EF4-FFF2-40B4-BE49-F238E27FC236}">
                <a16:creationId xmlns:a16="http://schemas.microsoft.com/office/drawing/2014/main" id="{4171CC92-256B-4A57-B7B3-54D7A3A69DD5}"/>
              </a:ext>
            </a:extLst>
          </p:cNvPr>
          <p:cNvSpPr/>
          <p:nvPr/>
        </p:nvSpPr>
        <p:spPr>
          <a:xfrm>
            <a:off x="5498160" y="2167808"/>
            <a:ext cx="5220240" cy="3502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55844"/>
            <a:r>
              <a:rPr lang="da-DK" sz="1264">
                <a:solidFill>
                  <a:srgbClr val="FFFFFF"/>
                </a:solidFill>
                <a:latin typeface="Calibri" panose="020F0502020204030204"/>
              </a:rPr>
              <a:t>Kalender</a:t>
            </a:r>
          </a:p>
        </p:txBody>
      </p:sp>
      <p:sp>
        <p:nvSpPr>
          <p:cNvPr id="23" name="Rektangel 22">
            <a:extLst>
              <a:ext uri="{FF2B5EF4-FFF2-40B4-BE49-F238E27FC236}">
                <a16:creationId xmlns:a16="http://schemas.microsoft.com/office/drawing/2014/main" id="{753CE61D-67C6-4573-8192-26A659C78535}"/>
              </a:ext>
            </a:extLst>
          </p:cNvPr>
          <p:cNvSpPr/>
          <p:nvPr/>
        </p:nvSpPr>
        <p:spPr>
          <a:xfrm>
            <a:off x="5624180" y="2528845"/>
            <a:ext cx="4940356" cy="483623"/>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r>
              <a:rPr lang="da-DK" sz="1264">
                <a:solidFill>
                  <a:srgbClr val="FFFFFF"/>
                </a:solidFill>
                <a:latin typeface="Calibri" panose="020F0502020204030204"/>
              </a:rPr>
              <a:t>Skema (fra TRIO)</a:t>
            </a:r>
          </a:p>
        </p:txBody>
      </p:sp>
      <p:sp>
        <p:nvSpPr>
          <p:cNvPr id="24" name="Rektangel 23">
            <a:extLst>
              <a:ext uri="{FF2B5EF4-FFF2-40B4-BE49-F238E27FC236}">
                <a16:creationId xmlns:a16="http://schemas.microsoft.com/office/drawing/2014/main" id="{85748CC9-74A0-4A3F-B6E6-D66775CCA50B}"/>
              </a:ext>
            </a:extLst>
          </p:cNvPr>
          <p:cNvSpPr/>
          <p:nvPr/>
        </p:nvSpPr>
        <p:spPr>
          <a:xfrm>
            <a:off x="5648151" y="3226703"/>
            <a:ext cx="2976896" cy="2300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855844"/>
            <a:r>
              <a:rPr lang="da-DK" sz="1260">
                <a:solidFill>
                  <a:srgbClr val="00B0F0"/>
                </a:solidFill>
                <a:latin typeface="Calibri" panose="020F0502020204030204"/>
              </a:rPr>
              <a:t>Begivenheder</a:t>
            </a:r>
          </a:p>
        </p:txBody>
      </p:sp>
      <p:sp>
        <p:nvSpPr>
          <p:cNvPr id="25" name="Rektangel 24">
            <a:extLst>
              <a:ext uri="{FF2B5EF4-FFF2-40B4-BE49-F238E27FC236}">
                <a16:creationId xmlns:a16="http://schemas.microsoft.com/office/drawing/2014/main" id="{8CB250C1-72FC-4C51-B494-9E04DFFC1A46}"/>
              </a:ext>
            </a:extLst>
          </p:cNvPr>
          <p:cNvSpPr/>
          <p:nvPr/>
        </p:nvSpPr>
        <p:spPr>
          <a:xfrm>
            <a:off x="5798141" y="3585181"/>
            <a:ext cx="1194490" cy="483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0">
                <a:solidFill>
                  <a:srgbClr val="FFFFFF"/>
                </a:solidFill>
                <a:latin typeface="Calibri" panose="020F0502020204030204"/>
              </a:rPr>
              <a:t>Reservationer</a:t>
            </a:r>
          </a:p>
        </p:txBody>
      </p:sp>
      <p:sp>
        <p:nvSpPr>
          <p:cNvPr id="26" name="Rektangel 25">
            <a:extLst>
              <a:ext uri="{FF2B5EF4-FFF2-40B4-BE49-F238E27FC236}">
                <a16:creationId xmlns:a16="http://schemas.microsoft.com/office/drawing/2014/main" id="{BDFCF032-0F88-4ABC-927E-D623C37827DE}"/>
              </a:ext>
            </a:extLst>
          </p:cNvPr>
          <p:cNvSpPr/>
          <p:nvPr/>
        </p:nvSpPr>
        <p:spPr>
          <a:xfrm>
            <a:off x="5798141" y="4185470"/>
            <a:ext cx="1194490" cy="483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440">
                <a:solidFill>
                  <a:srgbClr val="FFFFFF"/>
                </a:solidFill>
                <a:latin typeface="Calibri" panose="020F0502020204030204"/>
              </a:rPr>
              <a:t>Tilmeldinger</a:t>
            </a:r>
          </a:p>
        </p:txBody>
      </p:sp>
      <p:sp>
        <p:nvSpPr>
          <p:cNvPr id="27" name="Rektangel 26">
            <a:extLst>
              <a:ext uri="{FF2B5EF4-FFF2-40B4-BE49-F238E27FC236}">
                <a16:creationId xmlns:a16="http://schemas.microsoft.com/office/drawing/2014/main" id="{E8497880-0BA3-4DBA-BFAE-F59EA1CF4236}"/>
              </a:ext>
            </a:extLst>
          </p:cNvPr>
          <p:cNvSpPr/>
          <p:nvPr/>
        </p:nvSpPr>
        <p:spPr>
          <a:xfrm>
            <a:off x="5798141" y="4785759"/>
            <a:ext cx="1194490" cy="483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990">
                <a:solidFill>
                  <a:srgbClr val="FFFFFF"/>
                </a:solidFill>
                <a:latin typeface="Calibri" panose="020F0502020204030204"/>
              </a:rPr>
              <a:t>Mødeplanlægger</a:t>
            </a:r>
          </a:p>
        </p:txBody>
      </p:sp>
      <p:sp>
        <p:nvSpPr>
          <p:cNvPr id="30" name="Rektangel 29">
            <a:extLst>
              <a:ext uri="{FF2B5EF4-FFF2-40B4-BE49-F238E27FC236}">
                <a16:creationId xmlns:a16="http://schemas.microsoft.com/office/drawing/2014/main" id="{7F6D5FD8-E88A-4567-B377-0649A66761D8}"/>
              </a:ext>
            </a:extLst>
          </p:cNvPr>
          <p:cNvSpPr/>
          <p:nvPr/>
        </p:nvSpPr>
        <p:spPr>
          <a:xfrm>
            <a:off x="7136599" y="4185470"/>
            <a:ext cx="1194490" cy="483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440">
                <a:solidFill>
                  <a:srgbClr val="FFFFFF"/>
                </a:solidFill>
                <a:latin typeface="Calibri" panose="020F0502020204030204"/>
              </a:rPr>
              <a:t>Skole-hjem-samtaler</a:t>
            </a:r>
          </a:p>
        </p:txBody>
      </p:sp>
      <p:sp>
        <p:nvSpPr>
          <p:cNvPr id="32" name="Rektangel 31">
            <a:extLst>
              <a:ext uri="{FF2B5EF4-FFF2-40B4-BE49-F238E27FC236}">
                <a16:creationId xmlns:a16="http://schemas.microsoft.com/office/drawing/2014/main" id="{70BB1F78-E2F7-4C14-8B7A-E8B9B649F061}"/>
              </a:ext>
            </a:extLst>
          </p:cNvPr>
          <p:cNvSpPr/>
          <p:nvPr/>
        </p:nvSpPr>
        <p:spPr>
          <a:xfrm>
            <a:off x="8549464" y="2586332"/>
            <a:ext cx="932885" cy="37770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440">
                <a:solidFill>
                  <a:srgbClr val="FFFFFF"/>
                </a:solidFill>
                <a:latin typeface="Calibri" panose="020F0502020204030204"/>
              </a:rPr>
              <a:t>Vikarplan fra TRIO</a:t>
            </a:r>
          </a:p>
        </p:txBody>
      </p:sp>
      <p:sp>
        <p:nvSpPr>
          <p:cNvPr id="33" name="Pil: højre 32">
            <a:extLst>
              <a:ext uri="{FF2B5EF4-FFF2-40B4-BE49-F238E27FC236}">
                <a16:creationId xmlns:a16="http://schemas.microsoft.com/office/drawing/2014/main" id="{6AE476A9-2708-4128-9BAD-FE8E0CFF9352}"/>
              </a:ext>
            </a:extLst>
          </p:cNvPr>
          <p:cNvSpPr/>
          <p:nvPr/>
        </p:nvSpPr>
        <p:spPr>
          <a:xfrm>
            <a:off x="8633037" y="4021427"/>
            <a:ext cx="800399" cy="711310"/>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720">
                <a:solidFill>
                  <a:srgbClr val="FFFFFF"/>
                </a:solidFill>
                <a:latin typeface="Calibri" panose="020F0502020204030204"/>
              </a:rPr>
              <a:t>automatisk</a:t>
            </a:r>
          </a:p>
        </p:txBody>
      </p:sp>
      <p:sp>
        <p:nvSpPr>
          <p:cNvPr id="34" name="Rektangel 33">
            <a:extLst>
              <a:ext uri="{FF2B5EF4-FFF2-40B4-BE49-F238E27FC236}">
                <a16:creationId xmlns:a16="http://schemas.microsoft.com/office/drawing/2014/main" id="{6D0C23EE-827A-48AA-A2C3-B186EB040F45}"/>
              </a:ext>
            </a:extLst>
          </p:cNvPr>
          <p:cNvSpPr/>
          <p:nvPr/>
        </p:nvSpPr>
        <p:spPr>
          <a:xfrm>
            <a:off x="9394016" y="3251068"/>
            <a:ext cx="1194490" cy="22763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264">
                <a:solidFill>
                  <a:srgbClr val="FFFFFF"/>
                </a:solidFill>
                <a:latin typeface="Calibri" panose="020F0502020204030204"/>
              </a:rPr>
              <a:t>”Vigtige datoer”</a:t>
            </a:r>
          </a:p>
          <a:p>
            <a:pPr algn="ctr" defTabSz="855844"/>
            <a:r>
              <a:rPr lang="da-DK" sz="1080">
                <a:solidFill>
                  <a:srgbClr val="FFFFFF"/>
                </a:solidFill>
                <a:latin typeface="Calibri" panose="020F0502020204030204"/>
              </a:rPr>
              <a:t>Liste med de 5 næstkommende begivenheder</a:t>
            </a:r>
          </a:p>
        </p:txBody>
      </p:sp>
      <p:sp>
        <p:nvSpPr>
          <p:cNvPr id="35" name="Rektangel 34">
            <a:extLst>
              <a:ext uri="{FF2B5EF4-FFF2-40B4-BE49-F238E27FC236}">
                <a16:creationId xmlns:a16="http://schemas.microsoft.com/office/drawing/2014/main" id="{068043EB-D12A-4EDE-8227-CCBD4E1020F9}"/>
              </a:ext>
            </a:extLst>
          </p:cNvPr>
          <p:cNvSpPr/>
          <p:nvPr/>
        </p:nvSpPr>
        <p:spPr>
          <a:xfrm>
            <a:off x="7125871" y="3582911"/>
            <a:ext cx="1194490" cy="4836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080">
                <a:solidFill>
                  <a:srgbClr val="FFFFFF"/>
                </a:solidFill>
                <a:latin typeface="Calibri" panose="020F0502020204030204"/>
              </a:rPr>
              <a:t>Note/beskrivelse</a:t>
            </a:r>
          </a:p>
        </p:txBody>
      </p:sp>
      <p:sp>
        <p:nvSpPr>
          <p:cNvPr id="36" name="Rektangel 35">
            <a:extLst>
              <a:ext uri="{FF2B5EF4-FFF2-40B4-BE49-F238E27FC236}">
                <a16:creationId xmlns:a16="http://schemas.microsoft.com/office/drawing/2014/main" id="{7380288C-FF74-4505-92DD-7A73C8042425}"/>
              </a:ext>
            </a:extLst>
          </p:cNvPr>
          <p:cNvSpPr/>
          <p:nvPr/>
        </p:nvSpPr>
        <p:spPr>
          <a:xfrm>
            <a:off x="9524818" y="2586332"/>
            <a:ext cx="932885" cy="3777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080">
                <a:solidFill>
                  <a:srgbClr val="FFFFFF"/>
                </a:solidFill>
                <a:latin typeface="Calibri" panose="020F0502020204030204"/>
              </a:rPr>
              <a:t>Noter til</a:t>
            </a:r>
          </a:p>
          <a:p>
            <a:pPr algn="ctr" defTabSz="855844"/>
            <a:r>
              <a:rPr lang="da-DK" sz="1080">
                <a:solidFill>
                  <a:srgbClr val="FFFFFF"/>
                </a:solidFill>
                <a:latin typeface="Calibri" panose="020F0502020204030204"/>
              </a:rPr>
              <a:t>/fra vikar</a:t>
            </a:r>
          </a:p>
        </p:txBody>
      </p:sp>
      <p:sp>
        <p:nvSpPr>
          <p:cNvPr id="38" name="Rektangel 37">
            <a:extLst>
              <a:ext uri="{FF2B5EF4-FFF2-40B4-BE49-F238E27FC236}">
                <a16:creationId xmlns:a16="http://schemas.microsoft.com/office/drawing/2014/main" id="{BDFC5491-D3B1-4E49-BB72-CC6D355DB65A}"/>
              </a:ext>
            </a:extLst>
          </p:cNvPr>
          <p:cNvSpPr/>
          <p:nvPr/>
        </p:nvSpPr>
        <p:spPr>
          <a:xfrm>
            <a:off x="7574110" y="2581804"/>
            <a:ext cx="932885" cy="3777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r>
              <a:rPr lang="da-DK" sz="1080">
                <a:solidFill>
                  <a:srgbClr val="FFFFFF"/>
                </a:solidFill>
                <a:latin typeface="Calibri" panose="020F0502020204030204"/>
              </a:rPr>
              <a:t>Noter til</a:t>
            </a:r>
          </a:p>
          <a:p>
            <a:pPr algn="ctr" defTabSz="855844"/>
            <a:r>
              <a:rPr lang="da-DK" sz="1080">
                <a:solidFill>
                  <a:srgbClr val="FFFFFF"/>
                </a:solidFill>
                <a:latin typeface="Calibri" panose="020F0502020204030204"/>
              </a:rPr>
              <a:t>skemabrik</a:t>
            </a:r>
          </a:p>
        </p:txBody>
      </p:sp>
      <p:sp>
        <p:nvSpPr>
          <p:cNvPr id="37" name="Pladsholder til tekst 2">
            <a:extLst>
              <a:ext uri="{FF2B5EF4-FFF2-40B4-BE49-F238E27FC236}">
                <a16:creationId xmlns:a16="http://schemas.microsoft.com/office/drawing/2014/main" id="{E42FDDF8-97AE-416C-9FF8-3987571E093B}"/>
              </a:ext>
            </a:extLst>
          </p:cNvPr>
          <p:cNvSpPr txBox="1">
            <a:spLocks/>
          </p:cNvSpPr>
          <p:nvPr/>
        </p:nvSpPr>
        <p:spPr>
          <a:xfrm>
            <a:off x="1348485" y="419894"/>
            <a:ext cx="7570470" cy="312965"/>
          </a:xfrm>
          <a:prstGeom prst="rect">
            <a:avLst/>
          </a:prstGeom>
        </p:spPr>
        <p:txBody>
          <a:bodyPr vert="horz" lIns="0" tIns="0" rIns="0" bIns="0" rtlCol="0" anchor="t" anchorCtr="0">
            <a:normAutofit fontScale="92500"/>
          </a:bodyPr>
          <a:lstStyle>
            <a:lvl1pPr marL="0" indent="0" algn="l" defTabSz="685800" rtl="0" eaLnBrk="1" latinLnBrk="0" hangingPunct="1">
              <a:lnSpc>
                <a:spcPct val="90000"/>
              </a:lnSpc>
              <a:spcBef>
                <a:spcPts val="750"/>
              </a:spcBef>
              <a:buFont typeface="Arial" panose="020B0604020202020204" pitchFamily="34" charset="0"/>
              <a:buNone/>
              <a:defRPr sz="1200" b="1" kern="1200" spc="300">
                <a:solidFill>
                  <a:srgbClr val="2091A2"/>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Bef>
                <a:spcPts val="900"/>
              </a:spcBef>
            </a:pPr>
            <a:r>
              <a:rPr lang="da-DK" sz="1440" spc="360"/>
              <a:t>Aula som momentum til at gentænke og styrke kommunikationen</a:t>
            </a:r>
          </a:p>
        </p:txBody>
      </p:sp>
    </p:spTree>
    <p:custDataLst>
      <p:tags r:id="rId1"/>
    </p:custDataLst>
    <p:extLst>
      <p:ext uri="{BB962C8B-B14F-4D97-AF65-F5344CB8AC3E}">
        <p14:creationId xmlns:p14="http://schemas.microsoft.com/office/powerpoint/2010/main" val="190118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animBg="1"/>
      <p:bldP spid="25" grpId="0" animBg="1"/>
      <p:bldP spid="26" grpId="0" animBg="1"/>
      <p:bldP spid="27" grpId="0" animBg="1"/>
      <p:bldP spid="30" grpId="0" animBg="1"/>
      <p:bldP spid="32" grpId="0" animBg="1"/>
      <p:bldP spid="33" grpId="0" animBg="1"/>
      <p:bldP spid="34" grpId="0" animBg="1"/>
      <p:bldP spid="35" grpId="0" animBg="1"/>
      <p:bldP spid="36" grpId="0" animBg="1"/>
      <p:bldP spid="3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74B0B6-1BDC-485F-AEB1-56CB197CF3C8}"/>
              </a:ext>
            </a:extLst>
          </p:cNvPr>
          <p:cNvSpPr>
            <a:spLocks noGrp="1"/>
          </p:cNvSpPr>
          <p:nvPr>
            <p:ph type="title"/>
          </p:nvPr>
        </p:nvSpPr>
        <p:spPr/>
        <p:txBody>
          <a:bodyPr/>
          <a:lstStyle/>
          <a:p>
            <a:r>
              <a:rPr lang="da-DK"/>
              <a:t>Opdeling i indholdstyper</a:t>
            </a:r>
          </a:p>
        </p:txBody>
      </p:sp>
      <p:pic>
        <p:nvPicPr>
          <p:cNvPr id="5" name="Billede 4">
            <a:extLst>
              <a:ext uri="{FF2B5EF4-FFF2-40B4-BE49-F238E27FC236}">
                <a16:creationId xmlns:a16="http://schemas.microsoft.com/office/drawing/2014/main" id="{70E2CC0D-62C2-4915-B30B-60E9BE9BA5BE}"/>
              </a:ext>
            </a:extLst>
          </p:cNvPr>
          <p:cNvPicPr>
            <a:picLocks noChangeAspect="1"/>
          </p:cNvPicPr>
          <p:nvPr/>
        </p:nvPicPr>
        <p:blipFill>
          <a:blip r:embed="rId2"/>
          <a:stretch>
            <a:fillRect/>
          </a:stretch>
        </p:blipFill>
        <p:spPr>
          <a:xfrm>
            <a:off x="3383301" y="2251144"/>
            <a:ext cx="7852096" cy="4292208"/>
          </a:xfrm>
          <a:prstGeom prst="rect">
            <a:avLst/>
          </a:prstGeom>
        </p:spPr>
      </p:pic>
      <p:pic>
        <p:nvPicPr>
          <p:cNvPr id="6" name="Billede 5">
            <a:extLst>
              <a:ext uri="{FF2B5EF4-FFF2-40B4-BE49-F238E27FC236}">
                <a16:creationId xmlns:a16="http://schemas.microsoft.com/office/drawing/2014/main" id="{555087A9-9ECC-46AB-A7D9-7BECECEF5342}"/>
              </a:ext>
            </a:extLst>
          </p:cNvPr>
          <p:cNvPicPr>
            <a:picLocks noChangeAspect="1"/>
          </p:cNvPicPr>
          <p:nvPr/>
        </p:nvPicPr>
        <p:blipFill rotWithShape="1">
          <a:blip r:embed="rId3"/>
          <a:srcRect l="22807" t="21485" r="55952" b="7246"/>
          <a:stretch/>
        </p:blipFill>
        <p:spPr>
          <a:xfrm>
            <a:off x="1134793" y="1977605"/>
            <a:ext cx="1735015" cy="2616590"/>
          </a:xfrm>
          <a:prstGeom prst="rect">
            <a:avLst/>
          </a:prstGeom>
        </p:spPr>
      </p:pic>
      <p:sp>
        <p:nvSpPr>
          <p:cNvPr id="7" name="Pladsholder til tekst 2">
            <a:extLst>
              <a:ext uri="{FF2B5EF4-FFF2-40B4-BE49-F238E27FC236}">
                <a16:creationId xmlns:a16="http://schemas.microsoft.com/office/drawing/2014/main" id="{4E153230-9332-46E3-B38B-42ECF8F35E74}"/>
              </a:ext>
            </a:extLst>
          </p:cNvPr>
          <p:cNvSpPr txBox="1">
            <a:spLocks/>
          </p:cNvSpPr>
          <p:nvPr/>
        </p:nvSpPr>
        <p:spPr>
          <a:xfrm>
            <a:off x="1348485" y="419894"/>
            <a:ext cx="7570470" cy="312965"/>
          </a:xfrm>
          <a:prstGeom prst="rect">
            <a:avLst/>
          </a:prstGeom>
        </p:spPr>
        <p:txBody>
          <a:bodyPr vert="horz" lIns="0" tIns="0" rIns="0" bIns="0" rtlCol="0" anchor="t" anchorCtr="0">
            <a:normAutofit fontScale="92500"/>
          </a:bodyPr>
          <a:lstStyle>
            <a:lvl1pPr marL="0" indent="0" algn="l" defTabSz="685800" rtl="0" eaLnBrk="1" latinLnBrk="0" hangingPunct="1">
              <a:lnSpc>
                <a:spcPct val="90000"/>
              </a:lnSpc>
              <a:spcBef>
                <a:spcPts val="750"/>
              </a:spcBef>
              <a:buFont typeface="Arial" panose="020B0604020202020204" pitchFamily="34" charset="0"/>
              <a:buNone/>
              <a:defRPr sz="1200" b="1" kern="1200" spc="300">
                <a:solidFill>
                  <a:srgbClr val="2091A2"/>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Bef>
                <a:spcPts val="900"/>
              </a:spcBef>
            </a:pPr>
            <a:r>
              <a:rPr lang="da-DK" sz="1440" spc="360"/>
              <a:t>Aula som momentum til at gentænke og styrke kommunikationen</a:t>
            </a:r>
          </a:p>
        </p:txBody>
      </p:sp>
    </p:spTree>
    <p:extLst>
      <p:ext uri="{BB962C8B-B14F-4D97-AF65-F5344CB8AC3E}">
        <p14:creationId xmlns:p14="http://schemas.microsoft.com/office/powerpoint/2010/main" val="27970185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kt 14" hidden="1">
            <a:extLst>
              <a:ext uri="{FF2B5EF4-FFF2-40B4-BE49-F238E27FC236}">
                <a16:creationId xmlns:a16="http://schemas.microsoft.com/office/drawing/2014/main" id="{51B0748E-DE9B-4149-A32B-1A4CF1355FC5}"/>
              </a:ext>
            </a:extLst>
          </p:cNvPr>
          <p:cNvGraphicFramePr>
            <a:graphicFrameLocks noChangeAspect="1"/>
          </p:cNvGraphicFramePr>
          <p:nvPr>
            <p:custDataLst>
              <p:tags r:id="rId2"/>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27653" name="think-cell Slide" r:id="rId6" imgW="386" imgH="386" progId="TCLayout.ActiveDocument.1">
                  <p:embed/>
                </p:oleObj>
              </mc:Choice>
              <mc:Fallback>
                <p:oleObj name="think-cell Slide" r:id="rId6" imgW="386" imgH="386" progId="TCLayout.ActiveDocument.1">
                  <p:embed/>
                  <p:pic>
                    <p:nvPicPr>
                      <p:cNvPr id="15" name="Objekt 14" hidden="1">
                        <a:extLst>
                          <a:ext uri="{FF2B5EF4-FFF2-40B4-BE49-F238E27FC236}">
                            <a16:creationId xmlns:a16="http://schemas.microsoft.com/office/drawing/2014/main" id="{51B0748E-DE9B-4149-A32B-1A4CF1355FC5}"/>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16" name="Rektangel 15" hidden="1">
            <a:extLst>
              <a:ext uri="{FF2B5EF4-FFF2-40B4-BE49-F238E27FC236}">
                <a16:creationId xmlns:a16="http://schemas.microsoft.com/office/drawing/2014/main" id="{1A80FA64-2EF0-4AB2-AC3A-F9B18FC3108B}"/>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82013004-B887-4A3A-9DF1-E65216C6B084}"/>
              </a:ext>
            </a:extLst>
          </p:cNvPr>
          <p:cNvSpPr>
            <a:spLocks noGrp="1"/>
          </p:cNvSpPr>
          <p:nvPr>
            <p:ph type="title"/>
          </p:nvPr>
        </p:nvSpPr>
        <p:spPr/>
        <p:txBody>
          <a:bodyPr/>
          <a:lstStyle/>
          <a:p>
            <a:r>
              <a:rPr lang="da-DK"/>
              <a:t>Udkast til retningslinjer for Aula </a:t>
            </a:r>
          </a:p>
        </p:txBody>
      </p:sp>
      <p:sp>
        <p:nvSpPr>
          <p:cNvPr id="3" name="Pladsholder til tekst 2">
            <a:extLst>
              <a:ext uri="{FF2B5EF4-FFF2-40B4-BE49-F238E27FC236}">
                <a16:creationId xmlns:a16="http://schemas.microsoft.com/office/drawing/2014/main" id="{C5314D4F-2C3B-416E-8412-F3D5932CDE3E}"/>
              </a:ext>
            </a:extLst>
          </p:cNvPr>
          <p:cNvSpPr>
            <a:spLocks noGrp="1"/>
          </p:cNvSpPr>
          <p:nvPr>
            <p:ph type="body" sz="quarter" idx="13"/>
          </p:nvPr>
        </p:nvSpPr>
        <p:spPr>
          <a:xfrm>
            <a:off x="1348740" y="392430"/>
            <a:ext cx="7861762" cy="312965"/>
          </a:xfrm>
        </p:spPr>
        <p:txBody>
          <a:bodyPr>
            <a:normAutofit/>
          </a:bodyPr>
          <a:lstStyle/>
          <a:p>
            <a:r>
              <a:rPr lang="da-DK"/>
              <a:t>Aula som momentum til at gentænke og styrke kommunikationen</a:t>
            </a:r>
          </a:p>
        </p:txBody>
      </p:sp>
      <p:sp>
        <p:nvSpPr>
          <p:cNvPr id="5" name="Rektangel 4">
            <a:extLst>
              <a:ext uri="{FF2B5EF4-FFF2-40B4-BE49-F238E27FC236}">
                <a16:creationId xmlns:a16="http://schemas.microsoft.com/office/drawing/2014/main" id="{EA4BABC9-A73F-4EE9-8464-A87C343C39C5}"/>
              </a:ext>
            </a:extLst>
          </p:cNvPr>
          <p:cNvSpPr/>
          <p:nvPr/>
        </p:nvSpPr>
        <p:spPr>
          <a:xfrm>
            <a:off x="6068397" y="3065364"/>
            <a:ext cx="1668779" cy="1606594"/>
          </a:xfrm>
          <a:prstGeom prst="rect">
            <a:avLst/>
          </a:prstGeom>
        </p:spPr>
        <p:txBody>
          <a:bodyPr wrap="square">
            <a:spAutoFit/>
          </a:bodyPr>
          <a:lstStyle/>
          <a:p>
            <a:pPr defTabSz="855844"/>
            <a:r>
              <a:rPr lang="da-DK" sz="1560" b="1">
                <a:solidFill>
                  <a:srgbClr val="000000"/>
                </a:solidFill>
                <a:latin typeface="Calibri" panose="020F0502020204030204"/>
              </a:rPr>
              <a:t>FOR ENKELTE, FÅ UDVALGTE</a:t>
            </a:r>
            <a:endParaRPr lang="da-DK" sz="1260" b="1">
              <a:solidFill>
                <a:srgbClr val="000000"/>
              </a:solidFill>
              <a:latin typeface="Calibri" panose="020F0502020204030204"/>
            </a:endParaRPr>
          </a:p>
          <a:p>
            <a:pPr defTabSz="855844"/>
            <a:r>
              <a:rPr lang="da-DK" sz="1260">
                <a:solidFill>
                  <a:srgbClr val="000000"/>
                </a:solidFill>
                <a:latin typeface="Calibri" panose="020F0502020204030204"/>
              </a:rPr>
              <a:t>· Indhold med behov for dialog</a:t>
            </a:r>
          </a:p>
          <a:p>
            <a:pPr defTabSz="855844"/>
            <a:r>
              <a:rPr lang="da-DK" sz="1260">
                <a:solidFill>
                  <a:srgbClr val="000000"/>
                </a:solidFill>
                <a:latin typeface="Calibri" panose="020F0502020204030204"/>
              </a:rPr>
              <a:t>· Lukket dialog</a:t>
            </a:r>
          </a:p>
          <a:p>
            <a:pPr defTabSz="855844"/>
            <a:endParaRPr lang="da-DK" sz="1260">
              <a:solidFill>
                <a:srgbClr val="000000"/>
              </a:solidFill>
              <a:latin typeface="Calibri" panose="020F0502020204030204"/>
            </a:endParaRPr>
          </a:p>
          <a:p>
            <a:pPr defTabSz="855844"/>
            <a:endParaRPr lang="da-DK" sz="1680">
              <a:solidFill>
                <a:srgbClr val="000000"/>
              </a:solidFill>
              <a:latin typeface="Calibri" panose="020F0502020204030204"/>
            </a:endParaRPr>
          </a:p>
        </p:txBody>
      </p:sp>
      <p:sp>
        <p:nvSpPr>
          <p:cNvPr id="6" name="Rektangel 5">
            <a:extLst>
              <a:ext uri="{FF2B5EF4-FFF2-40B4-BE49-F238E27FC236}">
                <a16:creationId xmlns:a16="http://schemas.microsoft.com/office/drawing/2014/main" id="{775DDCD9-02EF-45CE-80A9-EC5F04BD7F48}"/>
              </a:ext>
            </a:extLst>
          </p:cNvPr>
          <p:cNvSpPr/>
          <p:nvPr/>
        </p:nvSpPr>
        <p:spPr>
          <a:xfrm>
            <a:off x="2584550" y="3065364"/>
            <a:ext cx="1668779" cy="1541961"/>
          </a:xfrm>
          <a:prstGeom prst="rect">
            <a:avLst/>
          </a:prstGeom>
        </p:spPr>
        <p:txBody>
          <a:bodyPr wrap="square">
            <a:spAutoFit/>
          </a:bodyPr>
          <a:lstStyle/>
          <a:p>
            <a:pPr defTabSz="855844"/>
            <a:r>
              <a:rPr lang="da-DK" sz="1560" b="1">
                <a:solidFill>
                  <a:srgbClr val="000000"/>
                </a:solidFill>
                <a:latin typeface="Calibri" panose="020F0502020204030204"/>
              </a:rPr>
              <a:t>LÆNGERE TIDSPERSPEKTIV</a:t>
            </a:r>
          </a:p>
          <a:p>
            <a:pPr defTabSz="855844"/>
            <a:r>
              <a:rPr lang="da-DK" sz="1260">
                <a:solidFill>
                  <a:srgbClr val="000000"/>
                </a:solidFill>
                <a:latin typeface="Calibri" panose="020F0502020204030204"/>
              </a:rPr>
              <a:t>· Noget, der godt kan vente</a:t>
            </a:r>
          </a:p>
          <a:p>
            <a:pPr defTabSz="855844"/>
            <a:r>
              <a:rPr lang="da-DK" sz="1260">
                <a:solidFill>
                  <a:srgbClr val="000000"/>
                </a:solidFill>
                <a:latin typeface="Calibri" panose="020F0502020204030204"/>
              </a:rPr>
              <a:t>· Noget, der er nice-to-</a:t>
            </a:r>
            <a:r>
              <a:rPr lang="da-DK" sz="1260" err="1">
                <a:solidFill>
                  <a:srgbClr val="000000"/>
                </a:solidFill>
                <a:latin typeface="Calibri" panose="020F0502020204030204"/>
              </a:rPr>
              <a:t>know</a:t>
            </a:r>
            <a:endParaRPr lang="da-DK" sz="1260">
              <a:solidFill>
                <a:srgbClr val="000000"/>
              </a:solidFill>
              <a:latin typeface="Calibri" panose="020F0502020204030204"/>
            </a:endParaRPr>
          </a:p>
          <a:p>
            <a:pPr defTabSz="855844"/>
            <a:endParaRPr lang="da-DK" sz="1260">
              <a:solidFill>
                <a:srgbClr val="000000"/>
              </a:solidFill>
              <a:latin typeface="Calibri" panose="020F0502020204030204"/>
            </a:endParaRPr>
          </a:p>
        </p:txBody>
      </p:sp>
      <p:sp>
        <p:nvSpPr>
          <p:cNvPr id="7" name="Rektangel 6">
            <a:extLst>
              <a:ext uri="{FF2B5EF4-FFF2-40B4-BE49-F238E27FC236}">
                <a16:creationId xmlns:a16="http://schemas.microsoft.com/office/drawing/2014/main" id="{B7A7F946-0797-40AF-8FA7-B1DA7A521789}"/>
              </a:ext>
            </a:extLst>
          </p:cNvPr>
          <p:cNvSpPr/>
          <p:nvPr/>
        </p:nvSpPr>
        <p:spPr>
          <a:xfrm>
            <a:off x="4321629" y="3065364"/>
            <a:ext cx="1593457" cy="1541961"/>
          </a:xfrm>
          <a:prstGeom prst="rect">
            <a:avLst/>
          </a:prstGeom>
        </p:spPr>
        <p:txBody>
          <a:bodyPr wrap="square">
            <a:spAutoFit/>
          </a:bodyPr>
          <a:lstStyle/>
          <a:p>
            <a:pPr defTabSz="855844"/>
            <a:r>
              <a:rPr lang="da-DK" sz="1560" b="1">
                <a:solidFill>
                  <a:srgbClr val="000000"/>
                </a:solidFill>
                <a:latin typeface="Calibri" panose="020F0502020204030204"/>
              </a:rPr>
              <a:t>RELEVANT FOR ALLE I GRUPPEN</a:t>
            </a:r>
            <a:endParaRPr lang="da-DK" sz="1680">
              <a:solidFill>
                <a:srgbClr val="000000"/>
              </a:solidFill>
              <a:latin typeface="Calibri" panose="020F0502020204030204"/>
            </a:endParaRPr>
          </a:p>
          <a:p>
            <a:pPr defTabSz="855844"/>
            <a:r>
              <a:rPr lang="da-DK" sz="1260">
                <a:solidFill>
                  <a:srgbClr val="000000"/>
                </a:solidFill>
                <a:latin typeface="Calibri" panose="020F0502020204030204"/>
              </a:rPr>
              <a:t>· Information, hvor dialog ikke er nødvendig</a:t>
            </a:r>
          </a:p>
          <a:p>
            <a:pPr defTabSz="855844"/>
            <a:r>
              <a:rPr lang="da-DK" sz="1260">
                <a:solidFill>
                  <a:srgbClr val="000000"/>
                </a:solidFill>
                <a:latin typeface="Calibri" panose="020F0502020204030204"/>
              </a:rPr>
              <a:t>· ”Åben dialog”</a:t>
            </a:r>
          </a:p>
          <a:p>
            <a:pPr defTabSz="855844"/>
            <a:endParaRPr lang="da-DK" sz="1260">
              <a:solidFill>
                <a:srgbClr val="000000"/>
              </a:solidFill>
              <a:latin typeface="Calibri" panose="020F0502020204030204"/>
            </a:endParaRPr>
          </a:p>
        </p:txBody>
      </p:sp>
      <p:sp>
        <p:nvSpPr>
          <p:cNvPr id="8" name="Rektangel 7">
            <a:extLst>
              <a:ext uri="{FF2B5EF4-FFF2-40B4-BE49-F238E27FC236}">
                <a16:creationId xmlns:a16="http://schemas.microsoft.com/office/drawing/2014/main" id="{C8B5A496-B50E-48C6-A3DC-FC82D8D95D07}"/>
              </a:ext>
            </a:extLst>
          </p:cNvPr>
          <p:cNvSpPr/>
          <p:nvPr/>
        </p:nvSpPr>
        <p:spPr>
          <a:xfrm>
            <a:off x="7926560" y="3063205"/>
            <a:ext cx="1668779" cy="1458861"/>
          </a:xfrm>
          <a:prstGeom prst="rect">
            <a:avLst/>
          </a:prstGeom>
        </p:spPr>
        <p:txBody>
          <a:bodyPr wrap="square">
            <a:spAutoFit/>
          </a:bodyPr>
          <a:lstStyle/>
          <a:p>
            <a:pPr defTabSz="855844"/>
            <a:r>
              <a:rPr lang="da-DK" sz="1560" b="1">
                <a:solidFill>
                  <a:srgbClr val="000000"/>
                </a:solidFill>
                <a:latin typeface="Calibri" panose="020F0502020204030204"/>
              </a:rPr>
              <a:t>AKUT INFO - ABSOLUT MINIMUM</a:t>
            </a:r>
          </a:p>
          <a:p>
            <a:pPr defTabSz="855844"/>
            <a:r>
              <a:rPr lang="da-DK" sz="1680">
                <a:solidFill>
                  <a:srgbClr val="000000"/>
                </a:solidFill>
                <a:latin typeface="Calibri" panose="020F0502020204030204"/>
              </a:rPr>
              <a:t>· </a:t>
            </a:r>
            <a:r>
              <a:rPr lang="da-DK" sz="1260">
                <a:solidFill>
                  <a:srgbClr val="000000"/>
                </a:solidFill>
                <a:latin typeface="Calibri" panose="020F0502020204030204"/>
              </a:rPr>
              <a:t>Kun akut ændring, der kræver handling</a:t>
            </a:r>
          </a:p>
          <a:p>
            <a:pPr defTabSz="855844"/>
            <a:endParaRPr lang="da-DK" sz="1260" b="1">
              <a:solidFill>
                <a:srgbClr val="000000"/>
              </a:solidFill>
              <a:latin typeface="Calibri" panose="020F0502020204030204"/>
            </a:endParaRPr>
          </a:p>
        </p:txBody>
      </p:sp>
      <p:sp>
        <p:nvSpPr>
          <p:cNvPr id="17" name="Rektangel 16">
            <a:extLst>
              <a:ext uri="{FF2B5EF4-FFF2-40B4-BE49-F238E27FC236}">
                <a16:creationId xmlns:a16="http://schemas.microsoft.com/office/drawing/2014/main" id="{5C2C4328-4540-495F-A7F0-965464F075DE}"/>
              </a:ext>
            </a:extLst>
          </p:cNvPr>
          <p:cNvSpPr/>
          <p:nvPr/>
        </p:nvSpPr>
        <p:spPr>
          <a:xfrm>
            <a:off x="5954423" y="3225867"/>
            <a:ext cx="247184" cy="387798"/>
          </a:xfrm>
          <a:prstGeom prst="rect">
            <a:avLst/>
          </a:prstGeom>
        </p:spPr>
        <p:txBody>
          <a:bodyPr wrap="none">
            <a:spAutoFit/>
          </a:bodyPr>
          <a:lstStyle/>
          <a:p>
            <a:pPr defTabSz="855844"/>
            <a:r>
              <a:rPr lang="da-DK" sz="1920">
                <a:solidFill>
                  <a:srgbClr val="000000"/>
                </a:solidFill>
                <a:latin typeface="Calibri" panose="020F0502020204030204"/>
              </a:rPr>
              <a:t>·</a:t>
            </a:r>
            <a:endParaRPr lang="da-DK" sz="1685">
              <a:solidFill>
                <a:srgbClr val="000000"/>
              </a:solidFill>
              <a:latin typeface="Calibri" panose="020F0502020204030204"/>
            </a:endParaRPr>
          </a:p>
        </p:txBody>
      </p:sp>
      <p:sp>
        <p:nvSpPr>
          <p:cNvPr id="19" name="Rektangel 18">
            <a:extLst>
              <a:ext uri="{FF2B5EF4-FFF2-40B4-BE49-F238E27FC236}">
                <a16:creationId xmlns:a16="http://schemas.microsoft.com/office/drawing/2014/main" id="{332F82DC-C0CF-4C44-A75A-008583FF362B}"/>
              </a:ext>
            </a:extLst>
          </p:cNvPr>
          <p:cNvSpPr/>
          <p:nvPr/>
        </p:nvSpPr>
        <p:spPr>
          <a:xfrm>
            <a:off x="9635707" y="3063205"/>
            <a:ext cx="1668779" cy="1172629"/>
          </a:xfrm>
          <a:prstGeom prst="rect">
            <a:avLst/>
          </a:prstGeom>
        </p:spPr>
        <p:txBody>
          <a:bodyPr wrap="square">
            <a:spAutoFit/>
          </a:bodyPr>
          <a:lstStyle/>
          <a:p>
            <a:pPr defTabSz="855844"/>
            <a:r>
              <a:rPr lang="da-DK" sz="1560" b="1">
                <a:solidFill>
                  <a:srgbClr val="000000"/>
                </a:solidFill>
                <a:latin typeface="Calibri" panose="020F0502020204030204"/>
              </a:rPr>
              <a:t>Lokal drøftelse</a:t>
            </a:r>
          </a:p>
          <a:p>
            <a:pPr defTabSz="855844"/>
            <a:r>
              <a:rPr lang="da-DK" sz="1680">
                <a:solidFill>
                  <a:srgbClr val="000000"/>
                </a:solidFill>
                <a:latin typeface="Calibri" panose="020F0502020204030204"/>
              </a:rPr>
              <a:t>· </a:t>
            </a:r>
            <a:r>
              <a:rPr lang="da-DK" sz="1260">
                <a:solidFill>
                  <a:srgbClr val="000000"/>
                </a:solidFill>
                <a:latin typeface="Calibri" panose="020F0502020204030204"/>
              </a:rPr>
              <a:t>Når en situation el. handling kræver opkald eller samtale</a:t>
            </a:r>
          </a:p>
          <a:p>
            <a:pPr defTabSz="855844"/>
            <a:endParaRPr lang="da-DK" sz="1260" b="1">
              <a:solidFill>
                <a:srgbClr val="000000"/>
              </a:solidFill>
              <a:latin typeface="Calibri" panose="020F0502020204030204"/>
            </a:endParaRPr>
          </a:p>
        </p:txBody>
      </p:sp>
      <p:sp>
        <p:nvSpPr>
          <p:cNvPr id="21" name="Rektangel 20">
            <a:extLst>
              <a:ext uri="{FF2B5EF4-FFF2-40B4-BE49-F238E27FC236}">
                <a16:creationId xmlns:a16="http://schemas.microsoft.com/office/drawing/2014/main" id="{871B19D5-73BD-409E-8C45-9F24434263D5}"/>
              </a:ext>
            </a:extLst>
          </p:cNvPr>
          <p:cNvSpPr/>
          <p:nvPr/>
        </p:nvSpPr>
        <p:spPr>
          <a:xfrm>
            <a:off x="800101" y="3027081"/>
            <a:ext cx="1668779" cy="1541961"/>
          </a:xfrm>
          <a:prstGeom prst="rect">
            <a:avLst/>
          </a:prstGeom>
        </p:spPr>
        <p:txBody>
          <a:bodyPr wrap="square">
            <a:spAutoFit/>
          </a:bodyPr>
          <a:lstStyle/>
          <a:p>
            <a:pPr defTabSz="855844"/>
            <a:r>
              <a:rPr lang="da-DK" sz="1560" b="1">
                <a:solidFill>
                  <a:srgbClr val="000000"/>
                </a:solidFill>
                <a:latin typeface="Calibri" panose="020F0502020204030204"/>
              </a:rPr>
              <a:t>ALT RELATERET TIL TID</a:t>
            </a:r>
          </a:p>
          <a:p>
            <a:pPr defTabSz="855844"/>
            <a:r>
              <a:rPr lang="da-DK" sz="1260">
                <a:solidFill>
                  <a:srgbClr val="000000"/>
                </a:solidFill>
                <a:latin typeface="Calibri" panose="020F0502020204030204"/>
              </a:rPr>
              <a:t>· målrettet personer/grupper begivenheden er relevant for</a:t>
            </a:r>
          </a:p>
          <a:p>
            <a:pPr defTabSz="855844"/>
            <a:endParaRPr lang="da-DK" sz="1260">
              <a:solidFill>
                <a:srgbClr val="000000"/>
              </a:solidFill>
              <a:latin typeface="Calibri" panose="020F0502020204030204"/>
            </a:endParaRPr>
          </a:p>
        </p:txBody>
      </p:sp>
      <p:sp>
        <p:nvSpPr>
          <p:cNvPr id="22" name="Rektangel: afrundede hjørner 21">
            <a:extLst>
              <a:ext uri="{FF2B5EF4-FFF2-40B4-BE49-F238E27FC236}">
                <a16:creationId xmlns:a16="http://schemas.microsoft.com/office/drawing/2014/main" id="{6D553951-0239-4E8B-AB8A-FD7F47A8D8C4}"/>
              </a:ext>
            </a:extLst>
          </p:cNvPr>
          <p:cNvSpPr/>
          <p:nvPr/>
        </p:nvSpPr>
        <p:spPr>
          <a:xfrm>
            <a:off x="7796654" y="1999177"/>
            <a:ext cx="1501902" cy="966978"/>
          </a:xfrm>
          <a:prstGeom prst="roundRect">
            <a:avLst/>
          </a:prstGeom>
          <a:solidFill>
            <a:srgbClr val="DD0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1944">
                <a:solidFill>
                  <a:srgbClr val="FFFFFF"/>
                </a:solidFill>
                <a:latin typeface="Calibri" panose="020F0502020204030204"/>
              </a:rPr>
              <a:t>SMS</a:t>
            </a:r>
          </a:p>
        </p:txBody>
      </p:sp>
      <p:sp>
        <p:nvSpPr>
          <p:cNvPr id="23" name="Rektangel: afrundede hjørner 22">
            <a:extLst>
              <a:ext uri="{FF2B5EF4-FFF2-40B4-BE49-F238E27FC236}">
                <a16:creationId xmlns:a16="http://schemas.microsoft.com/office/drawing/2014/main" id="{39D5EEA5-98EB-4C3D-95F9-AFBE6AB4CA23}"/>
              </a:ext>
            </a:extLst>
          </p:cNvPr>
          <p:cNvSpPr/>
          <p:nvPr/>
        </p:nvSpPr>
        <p:spPr>
          <a:xfrm>
            <a:off x="9511370" y="1999649"/>
            <a:ext cx="1501902" cy="966978"/>
          </a:xfrm>
          <a:prstGeom prst="roundRect">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1944">
                <a:solidFill>
                  <a:srgbClr val="FFFFFF"/>
                </a:solidFill>
                <a:latin typeface="Calibri" panose="020F0502020204030204"/>
              </a:rPr>
              <a:t>Samtale</a:t>
            </a:r>
          </a:p>
        </p:txBody>
      </p:sp>
      <p:pic>
        <p:nvPicPr>
          <p:cNvPr id="24" name="Grafik 23" descr="Smartphone">
            <a:extLst>
              <a:ext uri="{FF2B5EF4-FFF2-40B4-BE49-F238E27FC236}">
                <a16:creationId xmlns:a16="http://schemas.microsoft.com/office/drawing/2014/main" id="{12F487FC-4F4F-427F-94D1-EB1F5A4606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55487" y="2074535"/>
            <a:ext cx="490643" cy="490643"/>
          </a:xfrm>
          <a:prstGeom prst="rect">
            <a:avLst/>
          </a:prstGeom>
        </p:spPr>
      </p:pic>
      <p:pic>
        <p:nvPicPr>
          <p:cNvPr id="25" name="Grafik 24" descr="Samtale">
            <a:extLst>
              <a:ext uri="{FF2B5EF4-FFF2-40B4-BE49-F238E27FC236}">
                <a16:creationId xmlns:a16="http://schemas.microsoft.com/office/drawing/2014/main" id="{57484EB3-F708-4ED7-A933-A8782F1A71D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87440" y="1980041"/>
            <a:ext cx="461532" cy="461532"/>
          </a:xfrm>
          <a:prstGeom prst="rect">
            <a:avLst/>
          </a:prstGeom>
        </p:spPr>
      </p:pic>
      <p:pic>
        <p:nvPicPr>
          <p:cNvPr id="26" name="Grafik 25" descr="Bruger">
            <a:extLst>
              <a:ext uri="{FF2B5EF4-FFF2-40B4-BE49-F238E27FC236}">
                <a16:creationId xmlns:a16="http://schemas.microsoft.com/office/drawing/2014/main" id="{FD58D56E-37AF-4929-BE68-B139AAC22B9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11250" y="2309178"/>
            <a:ext cx="336622" cy="336622"/>
          </a:xfrm>
          <a:prstGeom prst="rect">
            <a:avLst/>
          </a:prstGeom>
        </p:spPr>
      </p:pic>
      <p:pic>
        <p:nvPicPr>
          <p:cNvPr id="27" name="Grafik 26" descr="Bruger">
            <a:extLst>
              <a:ext uri="{FF2B5EF4-FFF2-40B4-BE49-F238E27FC236}">
                <a16:creationId xmlns:a16="http://schemas.microsoft.com/office/drawing/2014/main" id="{A4932FF1-CC20-40AA-867C-3955EE784A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83950" y="2301044"/>
            <a:ext cx="336622" cy="336622"/>
          </a:xfrm>
          <a:prstGeom prst="rect">
            <a:avLst/>
          </a:prstGeom>
        </p:spPr>
      </p:pic>
      <p:grpSp>
        <p:nvGrpSpPr>
          <p:cNvPr id="28" name="Gruppe 27">
            <a:extLst>
              <a:ext uri="{FF2B5EF4-FFF2-40B4-BE49-F238E27FC236}">
                <a16:creationId xmlns:a16="http://schemas.microsoft.com/office/drawing/2014/main" id="{7185A7BA-A49B-4D41-BED5-F7F6F98986E5}"/>
              </a:ext>
            </a:extLst>
          </p:cNvPr>
          <p:cNvGrpSpPr/>
          <p:nvPr/>
        </p:nvGrpSpPr>
        <p:grpSpPr>
          <a:xfrm>
            <a:off x="825656" y="1990137"/>
            <a:ext cx="1501902" cy="966978"/>
            <a:chOff x="600075" y="1658447"/>
            <a:chExt cx="1251585" cy="805815"/>
          </a:xfrm>
        </p:grpSpPr>
        <p:sp>
          <p:nvSpPr>
            <p:cNvPr id="29" name="Rektangel: afrundede hjørner 28">
              <a:extLst>
                <a:ext uri="{FF2B5EF4-FFF2-40B4-BE49-F238E27FC236}">
                  <a16:creationId xmlns:a16="http://schemas.microsoft.com/office/drawing/2014/main" id="{8708F507-1AF6-4C96-B629-594D564ECBE0}"/>
                </a:ext>
              </a:extLst>
            </p:cNvPr>
            <p:cNvSpPr/>
            <p:nvPr/>
          </p:nvSpPr>
          <p:spPr>
            <a:xfrm>
              <a:off x="600075" y="1658447"/>
              <a:ext cx="1251585" cy="805815"/>
            </a:xfrm>
            <a:prstGeom prst="roundRect">
              <a:avLst/>
            </a:prstGeom>
            <a:solidFill>
              <a:srgbClr val="134562"/>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1944">
                  <a:solidFill>
                    <a:srgbClr val="FFFFFF"/>
                  </a:solidFill>
                  <a:latin typeface="Calibri" panose="020F0502020204030204"/>
                </a:rPr>
                <a:t>Kalender</a:t>
              </a:r>
            </a:p>
          </p:txBody>
        </p:sp>
        <p:pic>
          <p:nvPicPr>
            <p:cNvPr id="30" name="Grafik 29" descr="Dagskalendar">
              <a:extLst>
                <a:ext uri="{FF2B5EF4-FFF2-40B4-BE49-F238E27FC236}">
                  <a16:creationId xmlns:a16="http://schemas.microsoft.com/office/drawing/2014/main" id="{08E3DE2F-4793-41E5-958C-92CE940C15B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85568" y="1690624"/>
              <a:ext cx="466861" cy="466861"/>
            </a:xfrm>
            <a:prstGeom prst="rect">
              <a:avLst/>
            </a:prstGeom>
          </p:spPr>
        </p:pic>
      </p:grpSp>
      <p:grpSp>
        <p:nvGrpSpPr>
          <p:cNvPr id="31" name="Gruppe 30">
            <a:extLst>
              <a:ext uri="{FF2B5EF4-FFF2-40B4-BE49-F238E27FC236}">
                <a16:creationId xmlns:a16="http://schemas.microsoft.com/office/drawing/2014/main" id="{FABB1F2B-E65A-45F9-8A68-07479DBDC22F}"/>
              </a:ext>
            </a:extLst>
          </p:cNvPr>
          <p:cNvGrpSpPr/>
          <p:nvPr/>
        </p:nvGrpSpPr>
        <p:grpSpPr>
          <a:xfrm>
            <a:off x="2604040" y="1990137"/>
            <a:ext cx="1501902" cy="966978"/>
            <a:chOff x="1947359" y="1658447"/>
            <a:chExt cx="1251585" cy="805815"/>
          </a:xfrm>
        </p:grpSpPr>
        <p:sp>
          <p:nvSpPr>
            <p:cNvPr id="32" name="Rektangel: afrundede hjørner 31">
              <a:extLst>
                <a:ext uri="{FF2B5EF4-FFF2-40B4-BE49-F238E27FC236}">
                  <a16:creationId xmlns:a16="http://schemas.microsoft.com/office/drawing/2014/main" id="{882E6B32-1F8E-4BAB-84DB-BC282CF5F363}"/>
                </a:ext>
              </a:extLst>
            </p:cNvPr>
            <p:cNvSpPr/>
            <p:nvPr/>
          </p:nvSpPr>
          <p:spPr>
            <a:xfrm>
              <a:off x="1947359" y="1658447"/>
              <a:ext cx="1251585" cy="805815"/>
            </a:xfrm>
            <a:prstGeom prst="roundRect">
              <a:avLst/>
            </a:prstGeom>
            <a:solidFill>
              <a:srgbClr val="166194"/>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1944">
                  <a:solidFill>
                    <a:srgbClr val="FFFFFF"/>
                  </a:solidFill>
                  <a:latin typeface="Calibri" panose="020F0502020204030204"/>
                </a:rPr>
                <a:t>Infobrev</a:t>
              </a:r>
            </a:p>
          </p:txBody>
        </p:sp>
        <p:pic>
          <p:nvPicPr>
            <p:cNvPr id="33" name="Grafik 32" descr="Dokument">
              <a:extLst>
                <a:ext uri="{FF2B5EF4-FFF2-40B4-BE49-F238E27FC236}">
                  <a16:creationId xmlns:a16="http://schemas.microsoft.com/office/drawing/2014/main" id="{DC2BCCFC-8B34-444C-B103-5BB0BA2FAB4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340693" y="1690624"/>
              <a:ext cx="447024" cy="447024"/>
            </a:xfrm>
            <a:prstGeom prst="rect">
              <a:avLst/>
            </a:prstGeom>
          </p:spPr>
        </p:pic>
      </p:grpSp>
      <p:grpSp>
        <p:nvGrpSpPr>
          <p:cNvPr id="34" name="Gruppe 33">
            <a:extLst>
              <a:ext uri="{FF2B5EF4-FFF2-40B4-BE49-F238E27FC236}">
                <a16:creationId xmlns:a16="http://schemas.microsoft.com/office/drawing/2014/main" id="{36570E95-1EAC-4D0E-A68E-0AA9CDED3391}"/>
              </a:ext>
            </a:extLst>
          </p:cNvPr>
          <p:cNvGrpSpPr/>
          <p:nvPr/>
        </p:nvGrpSpPr>
        <p:grpSpPr>
          <a:xfrm>
            <a:off x="4331179" y="1966724"/>
            <a:ext cx="1501902" cy="997450"/>
            <a:chOff x="3294643" y="1638937"/>
            <a:chExt cx="1251585" cy="831208"/>
          </a:xfrm>
        </p:grpSpPr>
        <p:sp>
          <p:nvSpPr>
            <p:cNvPr id="35" name="Rektangel: afrundede hjørner 34">
              <a:extLst>
                <a:ext uri="{FF2B5EF4-FFF2-40B4-BE49-F238E27FC236}">
                  <a16:creationId xmlns:a16="http://schemas.microsoft.com/office/drawing/2014/main" id="{4A6301ED-6F68-4A42-BCDA-0E0048084BF7}"/>
                </a:ext>
              </a:extLst>
            </p:cNvPr>
            <p:cNvSpPr/>
            <p:nvPr/>
          </p:nvSpPr>
          <p:spPr>
            <a:xfrm>
              <a:off x="3294643" y="1664330"/>
              <a:ext cx="1251585" cy="8058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1944">
                  <a:solidFill>
                    <a:srgbClr val="FFFFFF"/>
                  </a:solidFill>
                  <a:latin typeface="Calibri" panose="020F0502020204030204"/>
                </a:rPr>
                <a:t>Opslag</a:t>
              </a:r>
            </a:p>
          </p:txBody>
        </p:sp>
        <p:pic>
          <p:nvPicPr>
            <p:cNvPr id="36" name="Grafik 35" descr="Knappenål">
              <a:extLst>
                <a:ext uri="{FF2B5EF4-FFF2-40B4-BE49-F238E27FC236}">
                  <a16:creationId xmlns:a16="http://schemas.microsoft.com/office/drawing/2014/main" id="{2E8E90A5-82D4-4C0F-8999-1B0D9F44860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610777" y="1638937"/>
              <a:ext cx="592348" cy="592348"/>
            </a:xfrm>
            <a:prstGeom prst="rect">
              <a:avLst/>
            </a:prstGeom>
          </p:spPr>
        </p:pic>
      </p:grpSp>
      <p:grpSp>
        <p:nvGrpSpPr>
          <p:cNvPr id="37" name="Gruppe 36">
            <a:extLst>
              <a:ext uri="{FF2B5EF4-FFF2-40B4-BE49-F238E27FC236}">
                <a16:creationId xmlns:a16="http://schemas.microsoft.com/office/drawing/2014/main" id="{E9A82BCD-5AE5-4FDA-B709-E2F16683CAC9}"/>
              </a:ext>
            </a:extLst>
          </p:cNvPr>
          <p:cNvGrpSpPr/>
          <p:nvPr/>
        </p:nvGrpSpPr>
        <p:grpSpPr>
          <a:xfrm>
            <a:off x="6081337" y="1990137"/>
            <a:ext cx="1501902" cy="966978"/>
            <a:chOff x="4641927" y="1658447"/>
            <a:chExt cx="1251585" cy="805815"/>
          </a:xfrm>
        </p:grpSpPr>
        <p:sp>
          <p:nvSpPr>
            <p:cNvPr id="38" name="Rektangel: afrundede hjørner 37">
              <a:extLst>
                <a:ext uri="{FF2B5EF4-FFF2-40B4-BE49-F238E27FC236}">
                  <a16:creationId xmlns:a16="http://schemas.microsoft.com/office/drawing/2014/main" id="{87DCA4D4-C566-4D8D-9E21-3AF4E1C0F688}"/>
                </a:ext>
              </a:extLst>
            </p:cNvPr>
            <p:cNvSpPr/>
            <p:nvPr/>
          </p:nvSpPr>
          <p:spPr>
            <a:xfrm>
              <a:off x="4641927" y="1658447"/>
              <a:ext cx="1251585" cy="805815"/>
            </a:xfrm>
            <a:prstGeom prst="roundRect">
              <a:avLst/>
            </a:prstGeom>
            <a:solidFill>
              <a:srgbClr val="54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1944">
                  <a:solidFill>
                    <a:srgbClr val="FFFFFF"/>
                  </a:solidFill>
                  <a:latin typeface="Calibri" panose="020F0502020204030204"/>
                </a:rPr>
                <a:t>Besked</a:t>
              </a:r>
            </a:p>
          </p:txBody>
        </p:sp>
        <p:pic>
          <p:nvPicPr>
            <p:cNvPr id="39" name="Grafik 38" descr="Tale">
              <a:extLst>
                <a:ext uri="{FF2B5EF4-FFF2-40B4-BE49-F238E27FC236}">
                  <a16:creationId xmlns:a16="http://schemas.microsoft.com/office/drawing/2014/main" id="{AD628851-07EB-4486-9665-9FA35441F62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937321" y="1658447"/>
              <a:ext cx="615796" cy="615796"/>
            </a:xfrm>
            <a:prstGeom prst="rect">
              <a:avLst/>
            </a:prstGeom>
          </p:spPr>
        </p:pic>
      </p:grpSp>
    </p:spTree>
    <p:extLst>
      <p:ext uri="{BB962C8B-B14F-4D97-AF65-F5344CB8AC3E}">
        <p14:creationId xmlns:p14="http://schemas.microsoft.com/office/powerpoint/2010/main" val="28413820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Pladsholder til tekst 38">
            <a:extLst>
              <a:ext uri="{FF2B5EF4-FFF2-40B4-BE49-F238E27FC236}">
                <a16:creationId xmlns:a16="http://schemas.microsoft.com/office/drawing/2014/main" id="{48DF14D1-1C2E-4A60-A06C-2CCBCA911849}"/>
              </a:ext>
            </a:extLst>
          </p:cNvPr>
          <p:cNvSpPr>
            <a:spLocks noGrp="1"/>
          </p:cNvSpPr>
          <p:nvPr>
            <p:ph type="body" sz="quarter" idx="14"/>
          </p:nvPr>
        </p:nvSpPr>
        <p:spPr>
          <a:xfrm>
            <a:off x="4418801" y="1949944"/>
            <a:ext cx="6393722" cy="4394100"/>
          </a:xfrm>
        </p:spPr>
        <p:txBody>
          <a:bodyPr>
            <a:normAutofit/>
          </a:bodyPr>
          <a:lstStyle/>
          <a:p>
            <a:r>
              <a:rPr lang="da-DK" sz="3360" b="1">
                <a:latin typeface="+mn-lt"/>
              </a:rPr>
              <a:t>ALT RELATERET TIL TID</a:t>
            </a:r>
          </a:p>
          <a:p>
            <a:endParaRPr lang="da-DK">
              <a:latin typeface="+mn-lt"/>
            </a:endParaRPr>
          </a:p>
          <a:p>
            <a:r>
              <a:rPr lang="da-DK">
                <a:latin typeface="+mn-lt"/>
              </a:rPr>
              <a:t>Samle så meget som muligt</a:t>
            </a:r>
          </a:p>
          <a:p>
            <a:r>
              <a:rPr lang="da-DK">
                <a:latin typeface="+mn-lt"/>
              </a:rPr>
              <a:t>Overblik over hverdagen</a:t>
            </a:r>
          </a:p>
          <a:p>
            <a:endParaRPr lang="da-DK">
              <a:latin typeface="+mn-lt"/>
            </a:endParaRPr>
          </a:p>
          <a:p>
            <a:r>
              <a:rPr lang="da-DK">
                <a:latin typeface="+mn-lt"/>
              </a:rPr>
              <a:t>Fx</a:t>
            </a:r>
          </a:p>
          <a:p>
            <a:pPr marL="205740" indent="-205740">
              <a:buFont typeface="Arial" panose="020B0604020202020204" pitchFamily="34" charset="0"/>
              <a:buChar char="•"/>
            </a:pPr>
            <a:r>
              <a:rPr lang="da-DK">
                <a:latin typeface="+mn-lt"/>
              </a:rPr>
              <a:t>Skema</a:t>
            </a:r>
          </a:p>
          <a:p>
            <a:pPr marL="205740" indent="-205740">
              <a:buFont typeface="Arial" panose="020B0604020202020204" pitchFamily="34" charset="0"/>
              <a:buChar char="•"/>
            </a:pPr>
            <a:r>
              <a:rPr lang="da-DK">
                <a:latin typeface="+mn-lt"/>
              </a:rPr>
              <a:t>Planlagt fravær</a:t>
            </a:r>
          </a:p>
          <a:p>
            <a:pPr marL="205740" indent="-205740">
              <a:buFont typeface="Arial" panose="020B0604020202020204" pitchFamily="34" charset="0"/>
              <a:buChar char="•"/>
            </a:pPr>
            <a:r>
              <a:rPr lang="da-DK">
                <a:latin typeface="+mn-lt"/>
              </a:rPr>
              <a:t>Vikarplan</a:t>
            </a:r>
          </a:p>
          <a:p>
            <a:pPr marL="205740" indent="-205740">
              <a:buFont typeface="Arial" panose="020B0604020202020204" pitchFamily="34" charset="0"/>
              <a:buChar char="•"/>
            </a:pPr>
            <a:r>
              <a:rPr lang="da-DK">
                <a:latin typeface="+mn-lt"/>
              </a:rPr>
              <a:t>Begivenheder eller aktiviteter, der kræver handling </a:t>
            </a:r>
          </a:p>
          <a:p>
            <a:endParaRPr lang="da-DK">
              <a:latin typeface="+mn-lt"/>
            </a:endParaRPr>
          </a:p>
        </p:txBody>
      </p:sp>
      <p:graphicFrame>
        <p:nvGraphicFramePr>
          <p:cNvPr id="15" name="Objekt 14" hidden="1">
            <a:extLst>
              <a:ext uri="{FF2B5EF4-FFF2-40B4-BE49-F238E27FC236}">
                <a16:creationId xmlns:a16="http://schemas.microsoft.com/office/drawing/2014/main" id="{51B0748E-DE9B-4149-A32B-1A4CF1355FC5}"/>
              </a:ext>
            </a:extLst>
          </p:cNvPr>
          <p:cNvGraphicFramePr>
            <a:graphicFrameLocks noChangeAspect="1"/>
          </p:cNvGraphicFramePr>
          <p:nvPr>
            <p:custDataLst>
              <p:tags r:id="rId3"/>
            </p:custDataLst>
            <p:extLst/>
          </p:nvPr>
        </p:nvGraphicFramePr>
        <p:xfrm>
          <a:off x="1159955" y="344615"/>
          <a:ext cx="1716" cy="1716"/>
        </p:xfrm>
        <a:graphic>
          <a:graphicData uri="http://schemas.openxmlformats.org/presentationml/2006/ole">
            <mc:AlternateContent xmlns:mc="http://schemas.openxmlformats.org/markup-compatibility/2006">
              <mc:Choice xmlns:v="urn:schemas-microsoft-com:vml" Requires="v">
                <p:oleObj spid="_x0000_s28677" name="think-cell Slide" r:id="rId7" imgW="386" imgH="386" progId="TCLayout.ActiveDocument.1">
                  <p:embed/>
                </p:oleObj>
              </mc:Choice>
              <mc:Fallback>
                <p:oleObj name="think-cell Slide" r:id="rId7" imgW="386" imgH="386" progId="TCLayout.ActiveDocument.1">
                  <p:embed/>
                  <p:pic>
                    <p:nvPicPr>
                      <p:cNvPr id="15" name="Objekt 14" hidden="1">
                        <a:extLst>
                          <a:ext uri="{FF2B5EF4-FFF2-40B4-BE49-F238E27FC236}">
                            <a16:creationId xmlns:a16="http://schemas.microsoft.com/office/drawing/2014/main" id="{51B0748E-DE9B-4149-A32B-1A4CF1355FC5}"/>
                          </a:ext>
                        </a:extLst>
                      </p:cNvPr>
                      <p:cNvPicPr/>
                      <p:nvPr/>
                    </p:nvPicPr>
                    <p:blipFill>
                      <a:blip r:embed="rId8"/>
                      <a:stretch>
                        <a:fillRect/>
                      </a:stretch>
                    </p:blipFill>
                    <p:spPr>
                      <a:xfrm>
                        <a:off x="1159955" y="344615"/>
                        <a:ext cx="1716" cy="1716"/>
                      </a:xfrm>
                      <a:prstGeom prst="rect">
                        <a:avLst/>
                      </a:prstGeom>
                    </p:spPr>
                  </p:pic>
                </p:oleObj>
              </mc:Fallback>
            </mc:AlternateContent>
          </a:graphicData>
        </a:graphic>
      </p:graphicFrame>
      <p:sp>
        <p:nvSpPr>
          <p:cNvPr id="16" name="Rektangel 15" hidden="1">
            <a:extLst>
              <a:ext uri="{FF2B5EF4-FFF2-40B4-BE49-F238E27FC236}">
                <a16:creationId xmlns:a16="http://schemas.microsoft.com/office/drawing/2014/main" id="{1A80FA64-2EF0-4AB2-AC3A-F9B18FC3108B}"/>
              </a:ext>
            </a:extLst>
          </p:cNvPr>
          <p:cNvSpPr/>
          <p:nvPr>
            <p:custDataLst>
              <p:tags r:id="rId4"/>
            </p:custDataLst>
          </p:nvPr>
        </p:nvSpPr>
        <p:spPr>
          <a:xfrm>
            <a:off x="1158241" y="342901"/>
            <a:ext cx="171450"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82013004-B887-4A3A-9DF1-E65216C6B084}"/>
              </a:ext>
            </a:extLst>
          </p:cNvPr>
          <p:cNvSpPr>
            <a:spLocks noGrp="1"/>
          </p:cNvSpPr>
          <p:nvPr>
            <p:ph type="title"/>
          </p:nvPr>
        </p:nvSpPr>
        <p:spPr/>
        <p:txBody>
          <a:bodyPr/>
          <a:lstStyle/>
          <a:p>
            <a:r>
              <a:rPr lang="da-DK">
                <a:latin typeface="+mn-lt"/>
              </a:rPr>
              <a:t>Retningslinjer</a:t>
            </a:r>
          </a:p>
        </p:txBody>
      </p:sp>
      <p:sp>
        <p:nvSpPr>
          <p:cNvPr id="3" name="Pladsholder til tekst 2">
            <a:extLst>
              <a:ext uri="{FF2B5EF4-FFF2-40B4-BE49-F238E27FC236}">
                <a16:creationId xmlns:a16="http://schemas.microsoft.com/office/drawing/2014/main" id="{C5314D4F-2C3B-416E-8412-F3D5932CDE3E}"/>
              </a:ext>
            </a:extLst>
          </p:cNvPr>
          <p:cNvSpPr>
            <a:spLocks noGrp="1"/>
          </p:cNvSpPr>
          <p:nvPr>
            <p:ph type="body" sz="quarter" idx="13"/>
          </p:nvPr>
        </p:nvSpPr>
        <p:spPr/>
        <p:txBody>
          <a:bodyPr>
            <a:normAutofit/>
          </a:bodyPr>
          <a:lstStyle/>
          <a:p>
            <a:r>
              <a:rPr lang="da-DK">
                <a:latin typeface="+mn-lt"/>
              </a:rPr>
              <a:t>Kalender</a:t>
            </a:r>
          </a:p>
        </p:txBody>
      </p:sp>
      <p:grpSp>
        <p:nvGrpSpPr>
          <p:cNvPr id="36" name="Gruppe 35">
            <a:extLst>
              <a:ext uri="{FF2B5EF4-FFF2-40B4-BE49-F238E27FC236}">
                <a16:creationId xmlns:a16="http://schemas.microsoft.com/office/drawing/2014/main" id="{D0336F52-A51A-4499-ABD9-7216F63CF18B}"/>
              </a:ext>
            </a:extLst>
          </p:cNvPr>
          <p:cNvGrpSpPr/>
          <p:nvPr/>
        </p:nvGrpSpPr>
        <p:grpSpPr>
          <a:xfrm>
            <a:off x="1379476" y="1855621"/>
            <a:ext cx="2196410" cy="1385855"/>
            <a:chOff x="600075" y="1658447"/>
            <a:chExt cx="1251585" cy="805815"/>
          </a:xfrm>
        </p:grpSpPr>
        <p:sp>
          <p:nvSpPr>
            <p:cNvPr id="37" name="Rektangel: afrundede hjørner 36">
              <a:extLst>
                <a:ext uri="{FF2B5EF4-FFF2-40B4-BE49-F238E27FC236}">
                  <a16:creationId xmlns:a16="http://schemas.microsoft.com/office/drawing/2014/main" id="{F1059A3C-38FB-4751-B72B-CAA4945E727B}"/>
                </a:ext>
              </a:extLst>
            </p:cNvPr>
            <p:cNvSpPr/>
            <p:nvPr/>
          </p:nvSpPr>
          <p:spPr>
            <a:xfrm>
              <a:off x="600075" y="1658447"/>
              <a:ext cx="1251585" cy="805815"/>
            </a:xfrm>
            <a:prstGeom prst="roundRect">
              <a:avLst/>
            </a:prstGeom>
            <a:solidFill>
              <a:srgbClr val="134562"/>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2880">
                  <a:solidFill>
                    <a:srgbClr val="FFFFFF"/>
                  </a:solidFill>
                  <a:latin typeface="Calibri" panose="020F0502020204030204"/>
                </a:rPr>
                <a:t>Kalender</a:t>
              </a:r>
            </a:p>
          </p:txBody>
        </p:sp>
        <p:pic>
          <p:nvPicPr>
            <p:cNvPr id="38" name="Grafik 37" descr="Dagskalendar">
              <a:extLst>
                <a:ext uri="{FF2B5EF4-FFF2-40B4-BE49-F238E27FC236}">
                  <a16:creationId xmlns:a16="http://schemas.microsoft.com/office/drawing/2014/main" id="{C6927335-4D4F-4A2F-B817-BC28303C75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1730" y="1664568"/>
              <a:ext cx="535691" cy="535690"/>
            </a:xfrm>
            <a:prstGeom prst="rect">
              <a:avLst/>
            </a:prstGeom>
          </p:spPr>
        </p:pic>
      </p:grpSp>
      <p:sp>
        <p:nvSpPr>
          <p:cNvPr id="10" name="Rektangel: afrundede hjørner 9">
            <a:extLst>
              <a:ext uri="{FF2B5EF4-FFF2-40B4-BE49-F238E27FC236}">
                <a16:creationId xmlns:a16="http://schemas.microsoft.com/office/drawing/2014/main" id="{7E37044B-ED36-4379-AAF5-2B776F9CE1AD}"/>
              </a:ext>
            </a:extLst>
          </p:cNvPr>
          <p:cNvSpPr/>
          <p:nvPr/>
        </p:nvSpPr>
        <p:spPr>
          <a:xfrm>
            <a:off x="1379476" y="3426817"/>
            <a:ext cx="2245192" cy="1440353"/>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pic>
        <p:nvPicPr>
          <p:cNvPr id="11" name="Grafik 10" descr="Stopur">
            <a:extLst>
              <a:ext uri="{FF2B5EF4-FFF2-40B4-BE49-F238E27FC236}">
                <a16:creationId xmlns:a16="http://schemas.microsoft.com/office/drawing/2014/main" id="{EA934009-6E74-4962-8240-46FBCEA3BC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7479" y="3465426"/>
            <a:ext cx="1363136" cy="1363136"/>
          </a:xfrm>
          <a:prstGeom prst="rect">
            <a:avLst/>
          </a:prstGeom>
        </p:spPr>
      </p:pic>
      <p:pic>
        <p:nvPicPr>
          <p:cNvPr id="12" name="Grafik 11" descr="Højrepegende pegefinger ">
            <a:extLst>
              <a:ext uri="{FF2B5EF4-FFF2-40B4-BE49-F238E27FC236}">
                <a16:creationId xmlns:a16="http://schemas.microsoft.com/office/drawing/2014/main" id="{A9671B36-927E-4489-877E-D3722CEE0C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99954" y="3570419"/>
            <a:ext cx="1075932" cy="1075932"/>
          </a:xfrm>
          <a:prstGeom prst="rect">
            <a:avLst/>
          </a:prstGeom>
        </p:spPr>
      </p:pic>
      <p:sp>
        <p:nvSpPr>
          <p:cNvPr id="14" name="Ellipse 13">
            <a:extLst>
              <a:ext uri="{FF2B5EF4-FFF2-40B4-BE49-F238E27FC236}">
                <a16:creationId xmlns:a16="http://schemas.microsoft.com/office/drawing/2014/main" id="{3A26DE4F-8ECA-4ADE-8A60-782510F488E1}"/>
              </a:ext>
            </a:extLst>
          </p:cNvPr>
          <p:cNvSpPr/>
          <p:nvPr/>
        </p:nvSpPr>
        <p:spPr>
          <a:xfrm>
            <a:off x="4307941" y="4614541"/>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17" name="Ellipse 16">
            <a:extLst>
              <a:ext uri="{FF2B5EF4-FFF2-40B4-BE49-F238E27FC236}">
                <a16:creationId xmlns:a16="http://schemas.microsoft.com/office/drawing/2014/main" id="{BE42097E-8039-4FA3-A75E-E76C727CF0EF}"/>
              </a:ext>
            </a:extLst>
          </p:cNvPr>
          <p:cNvSpPr/>
          <p:nvPr/>
        </p:nvSpPr>
        <p:spPr>
          <a:xfrm>
            <a:off x="4307941" y="5039844"/>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18" name="Ellipse 17">
            <a:extLst>
              <a:ext uri="{FF2B5EF4-FFF2-40B4-BE49-F238E27FC236}">
                <a16:creationId xmlns:a16="http://schemas.microsoft.com/office/drawing/2014/main" id="{7084EA7B-5C0D-4728-8EC5-662B257B72CA}"/>
              </a:ext>
            </a:extLst>
          </p:cNvPr>
          <p:cNvSpPr/>
          <p:nvPr/>
        </p:nvSpPr>
        <p:spPr>
          <a:xfrm>
            <a:off x="4307941" y="5465147"/>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19" name="Ellipse 18">
            <a:extLst>
              <a:ext uri="{FF2B5EF4-FFF2-40B4-BE49-F238E27FC236}">
                <a16:creationId xmlns:a16="http://schemas.microsoft.com/office/drawing/2014/main" id="{A129527F-07B8-4B93-AA6B-9481E134914C}"/>
              </a:ext>
            </a:extLst>
          </p:cNvPr>
          <p:cNvSpPr/>
          <p:nvPr/>
        </p:nvSpPr>
        <p:spPr>
          <a:xfrm>
            <a:off x="4307941" y="5890450"/>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Tree>
    <p:custDataLst>
      <p:tags r:id="rId2"/>
    </p:custDataLst>
    <p:extLst>
      <p:ext uri="{BB962C8B-B14F-4D97-AF65-F5344CB8AC3E}">
        <p14:creationId xmlns:p14="http://schemas.microsoft.com/office/powerpoint/2010/main" val="3452025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3FB-A079-46BE-8A2C-5729659813C3}"/>
              </a:ext>
            </a:extLst>
          </p:cNvPr>
          <p:cNvSpPr>
            <a:spLocks noGrp="1"/>
          </p:cNvSpPr>
          <p:nvPr>
            <p:ph type="title"/>
          </p:nvPr>
        </p:nvSpPr>
        <p:spPr/>
        <p:txBody>
          <a:bodyPr/>
          <a:lstStyle/>
          <a:p>
            <a:r>
              <a:rPr lang="da-DK">
                <a:latin typeface="+mn-lt"/>
              </a:rPr>
              <a:t>Aktiviteter, der kræver handling, skal i Aulas kalender</a:t>
            </a:r>
          </a:p>
        </p:txBody>
      </p:sp>
      <p:sp>
        <p:nvSpPr>
          <p:cNvPr id="3" name="Pladsholder til tekst 2">
            <a:extLst>
              <a:ext uri="{FF2B5EF4-FFF2-40B4-BE49-F238E27FC236}">
                <a16:creationId xmlns:a16="http://schemas.microsoft.com/office/drawing/2014/main" id="{925715D1-55F4-4D70-B9D2-73344FC29AA0}"/>
              </a:ext>
            </a:extLst>
          </p:cNvPr>
          <p:cNvSpPr>
            <a:spLocks noGrp="1"/>
          </p:cNvSpPr>
          <p:nvPr>
            <p:ph type="body" sz="quarter" idx="13"/>
          </p:nvPr>
        </p:nvSpPr>
        <p:spPr>
          <a:xfrm>
            <a:off x="1348739" y="392430"/>
            <a:ext cx="7654583" cy="312965"/>
          </a:xfrm>
        </p:spPr>
        <p:txBody>
          <a:bodyPr>
            <a:normAutofit fontScale="92500"/>
          </a:bodyPr>
          <a:lstStyle/>
          <a:p>
            <a:r>
              <a:rPr lang="da-DK">
                <a:latin typeface="+mn-lt"/>
              </a:rPr>
              <a:t>Aula som momentum til at gentænke og styrke kommunikationen</a:t>
            </a:r>
          </a:p>
        </p:txBody>
      </p:sp>
      <p:sp>
        <p:nvSpPr>
          <p:cNvPr id="4" name="Pladsholder til tekst 3">
            <a:extLst>
              <a:ext uri="{FF2B5EF4-FFF2-40B4-BE49-F238E27FC236}">
                <a16:creationId xmlns:a16="http://schemas.microsoft.com/office/drawing/2014/main" id="{4C9EC25A-EE89-42A5-995F-7F479196475B}"/>
              </a:ext>
            </a:extLst>
          </p:cNvPr>
          <p:cNvSpPr>
            <a:spLocks noGrp="1"/>
          </p:cNvSpPr>
          <p:nvPr>
            <p:ph type="body" sz="quarter" idx="14"/>
          </p:nvPr>
        </p:nvSpPr>
        <p:spPr>
          <a:xfrm>
            <a:off x="1348485" y="2151291"/>
            <a:ext cx="3507112" cy="3480436"/>
          </a:xfrm>
        </p:spPr>
        <p:txBody>
          <a:bodyPr>
            <a:normAutofit fontScale="92500" lnSpcReduction="10000"/>
          </a:bodyPr>
          <a:lstStyle/>
          <a:p>
            <a:r>
              <a:rPr lang="da-DK">
                <a:latin typeface="+mn-lt"/>
              </a:rPr>
              <a:t>Fx</a:t>
            </a:r>
          </a:p>
          <a:p>
            <a:r>
              <a:rPr lang="da-DK">
                <a:latin typeface="+mn-lt"/>
              </a:rPr>
              <a:t>Forældremøde</a:t>
            </a:r>
          </a:p>
          <a:p>
            <a:endParaRPr lang="da-DK">
              <a:latin typeface="+mn-lt"/>
            </a:endParaRPr>
          </a:p>
          <a:p>
            <a:r>
              <a:rPr lang="da-DK">
                <a:latin typeface="+mn-lt"/>
              </a:rPr>
              <a:t>Skole-hjem-samtale</a:t>
            </a:r>
          </a:p>
          <a:p>
            <a:endParaRPr lang="da-DK">
              <a:latin typeface="+mn-lt"/>
            </a:endParaRPr>
          </a:p>
          <a:p>
            <a:r>
              <a:rPr lang="da-DK">
                <a:latin typeface="+mn-lt"/>
              </a:rPr>
              <a:t>Ture ud af huset</a:t>
            </a:r>
          </a:p>
          <a:p>
            <a:endParaRPr lang="da-DK">
              <a:latin typeface="+mn-lt"/>
            </a:endParaRPr>
          </a:p>
          <a:p>
            <a:r>
              <a:rPr lang="da-DK">
                <a:latin typeface="+mn-lt"/>
              </a:rPr>
              <a:t>Skolefest</a:t>
            </a:r>
          </a:p>
          <a:p>
            <a:endParaRPr lang="da-DK">
              <a:latin typeface="+mn-lt"/>
            </a:endParaRPr>
          </a:p>
          <a:p>
            <a:r>
              <a:rPr lang="da-DK">
                <a:latin typeface="+mn-lt"/>
              </a:rPr>
              <a:t>Planlagt ferie</a:t>
            </a:r>
          </a:p>
          <a:p>
            <a:endParaRPr lang="da-DK">
              <a:latin typeface="+mn-lt"/>
            </a:endParaRPr>
          </a:p>
        </p:txBody>
      </p:sp>
      <p:grpSp>
        <p:nvGrpSpPr>
          <p:cNvPr id="8" name="Gruppe 7">
            <a:extLst>
              <a:ext uri="{FF2B5EF4-FFF2-40B4-BE49-F238E27FC236}">
                <a16:creationId xmlns:a16="http://schemas.microsoft.com/office/drawing/2014/main" id="{4450A2D0-849C-4B7C-8254-551D765FBF02}"/>
              </a:ext>
            </a:extLst>
          </p:cNvPr>
          <p:cNvGrpSpPr/>
          <p:nvPr/>
        </p:nvGrpSpPr>
        <p:grpSpPr>
          <a:xfrm>
            <a:off x="5220152" y="2151291"/>
            <a:ext cx="5623364" cy="3480434"/>
            <a:chOff x="573232" y="2855681"/>
            <a:chExt cx="1939324" cy="1200294"/>
          </a:xfrm>
        </p:grpSpPr>
        <p:sp>
          <p:nvSpPr>
            <p:cNvPr id="5" name="Rektangel: afrundede hjørner 4">
              <a:extLst>
                <a:ext uri="{FF2B5EF4-FFF2-40B4-BE49-F238E27FC236}">
                  <a16:creationId xmlns:a16="http://schemas.microsoft.com/office/drawing/2014/main" id="{20469A60-25FB-4440-9E14-E7D9C4030F72}"/>
                </a:ext>
              </a:extLst>
            </p:cNvPr>
            <p:cNvSpPr/>
            <p:nvPr/>
          </p:nvSpPr>
          <p:spPr>
            <a:xfrm>
              <a:off x="641563" y="2855681"/>
              <a:ext cx="1870993" cy="1200294"/>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pic>
          <p:nvPicPr>
            <p:cNvPr id="6" name="Grafik 5" descr="Stopur">
              <a:extLst>
                <a:ext uri="{FF2B5EF4-FFF2-40B4-BE49-F238E27FC236}">
                  <a16:creationId xmlns:a16="http://schemas.microsoft.com/office/drawing/2014/main" id="{A6EAD18D-30D0-47E9-AB6F-FF17F021C7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3232" y="2887854"/>
              <a:ext cx="1135947" cy="1135947"/>
            </a:xfrm>
            <a:prstGeom prst="rect">
              <a:avLst/>
            </a:prstGeom>
          </p:spPr>
        </p:pic>
        <p:pic>
          <p:nvPicPr>
            <p:cNvPr id="7" name="Grafik 6" descr="Højrepegende pegefinger ">
              <a:extLst>
                <a:ext uri="{FF2B5EF4-FFF2-40B4-BE49-F238E27FC236}">
                  <a16:creationId xmlns:a16="http://schemas.microsoft.com/office/drawing/2014/main" id="{8EBE104C-C06D-4EEC-B54F-F90B956EDB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5295" y="2975349"/>
              <a:ext cx="896610" cy="896610"/>
            </a:xfrm>
            <a:prstGeom prst="rect">
              <a:avLst/>
            </a:prstGeom>
          </p:spPr>
        </p:pic>
      </p:grpSp>
      <p:sp>
        <p:nvSpPr>
          <p:cNvPr id="9" name="Rektangel 8">
            <a:extLst>
              <a:ext uri="{FF2B5EF4-FFF2-40B4-BE49-F238E27FC236}">
                <a16:creationId xmlns:a16="http://schemas.microsoft.com/office/drawing/2014/main" id="{1656314C-6A5E-4216-B91E-49BBF7B608C9}"/>
              </a:ext>
            </a:extLst>
          </p:cNvPr>
          <p:cNvSpPr/>
          <p:nvPr/>
        </p:nvSpPr>
        <p:spPr>
          <a:xfrm>
            <a:off x="1348485" y="2416456"/>
            <a:ext cx="3871667" cy="535531"/>
          </a:xfrm>
          <a:prstGeom prst="rect">
            <a:avLst/>
          </a:prstGeom>
          <a:solidFill>
            <a:schemeClr val="accent1">
              <a:lumMod val="50000"/>
            </a:schemeClr>
          </a:solidFill>
        </p:spPr>
        <p:txBody>
          <a:bodyPr wrap="square">
            <a:spAutoFit/>
          </a:bodyPr>
          <a:lstStyle/>
          <a:p>
            <a:pPr defTabSz="855844"/>
            <a:r>
              <a:rPr lang="da-DK" sz="2880">
                <a:solidFill>
                  <a:srgbClr val="FFFFFF"/>
                </a:solidFill>
                <a:latin typeface="Calibri" panose="020F0502020204030204"/>
              </a:rPr>
              <a:t>Forældremøde</a:t>
            </a:r>
          </a:p>
        </p:txBody>
      </p:sp>
      <p:sp>
        <p:nvSpPr>
          <p:cNvPr id="10" name="Rektangel 9">
            <a:extLst>
              <a:ext uri="{FF2B5EF4-FFF2-40B4-BE49-F238E27FC236}">
                <a16:creationId xmlns:a16="http://schemas.microsoft.com/office/drawing/2014/main" id="{D956CFE3-49D2-4EB1-A879-B3DB7CF6E282}"/>
              </a:ext>
            </a:extLst>
          </p:cNvPr>
          <p:cNvSpPr/>
          <p:nvPr/>
        </p:nvSpPr>
        <p:spPr>
          <a:xfrm>
            <a:off x="1348485" y="5053360"/>
            <a:ext cx="3866923" cy="535531"/>
          </a:xfrm>
          <a:prstGeom prst="rect">
            <a:avLst/>
          </a:prstGeom>
          <a:solidFill>
            <a:schemeClr val="accent1">
              <a:lumMod val="50000"/>
            </a:schemeClr>
          </a:solidFill>
        </p:spPr>
        <p:txBody>
          <a:bodyPr wrap="square">
            <a:spAutoFit/>
          </a:bodyPr>
          <a:lstStyle/>
          <a:p>
            <a:pPr defTabSz="855844"/>
            <a:r>
              <a:rPr lang="da-DK" sz="2880">
                <a:solidFill>
                  <a:srgbClr val="FFFFFF"/>
                </a:solidFill>
                <a:latin typeface="Calibri" panose="020F0502020204030204"/>
              </a:rPr>
              <a:t>Planlagt fravær</a:t>
            </a:r>
          </a:p>
        </p:txBody>
      </p:sp>
      <p:sp>
        <p:nvSpPr>
          <p:cNvPr id="11" name="Rektangel 10">
            <a:extLst>
              <a:ext uri="{FF2B5EF4-FFF2-40B4-BE49-F238E27FC236}">
                <a16:creationId xmlns:a16="http://schemas.microsoft.com/office/drawing/2014/main" id="{1219C4E8-25FD-4981-9E7D-3019F9E43BCB}"/>
              </a:ext>
            </a:extLst>
          </p:cNvPr>
          <p:cNvSpPr/>
          <p:nvPr/>
        </p:nvSpPr>
        <p:spPr>
          <a:xfrm>
            <a:off x="1353228" y="3053467"/>
            <a:ext cx="3866923" cy="535531"/>
          </a:xfrm>
          <a:prstGeom prst="rect">
            <a:avLst/>
          </a:prstGeom>
          <a:solidFill>
            <a:schemeClr val="accent1">
              <a:lumMod val="50000"/>
            </a:schemeClr>
          </a:solidFill>
        </p:spPr>
        <p:txBody>
          <a:bodyPr wrap="square">
            <a:spAutoFit/>
          </a:bodyPr>
          <a:lstStyle/>
          <a:p>
            <a:pPr defTabSz="855844"/>
            <a:r>
              <a:rPr lang="da-DK" sz="2880">
                <a:solidFill>
                  <a:srgbClr val="FFFFFF"/>
                </a:solidFill>
                <a:latin typeface="Calibri" panose="020F0502020204030204"/>
              </a:rPr>
              <a:t>Skole-hjem-samtale</a:t>
            </a:r>
          </a:p>
        </p:txBody>
      </p:sp>
      <p:sp>
        <p:nvSpPr>
          <p:cNvPr id="12" name="Rektangel 11">
            <a:extLst>
              <a:ext uri="{FF2B5EF4-FFF2-40B4-BE49-F238E27FC236}">
                <a16:creationId xmlns:a16="http://schemas.microsoft.com/office/drawing/2014/main" id="{3ED6F51C-783F-474D-AF3F-04377F97D4A3}"/>
              </a:ext>
            </a:extLst>
          </p:cNvPr>
          <p:cNvSpPr/>
          <p:nvPr/>
        </p:nvSpPr>
        <p:spPr>
          <a:xfrm>
            <a:off x="1348485" y="3734908"/>
            <a:ext cx="3866923" cy="535531"/>
          </a:xfrm>
          <a:prstGeom prst="rect">
            <a:avLst/>
          </a:prstGeom>
          <a:solidFill>
            <a:schemeClr val="accent1">
              <a:lumMod val="50000"/>
            </a:schemeClr>
          </a:solidFill>
        </p:spPr>
        <p:txBody>
          <a:bodyPr wrap="square">
            <a:spAutoFit/>
          </a:bodyPr>
          <a:lstStyle/>
          <a:p>
            <a:pPr defTabSz="855844"/>
            <a:r>
              <a:rPr lang="da-DK" sz="2880">
                <a:solidFill>
                  <a:srgbClr val="FFFFFF"/>
                </a:solidFill>
                <a:latin typeface="Calibri" panose="020F0502020204030204"/>
              </a:rPr>
              <a:t>Ture ud af huset</a:t>
            </a:r>
          </a:p>
        </p:txBody>
      </p:sp>
      <p:sp>
        <p:nvSpPr>
          <p:cNvPr id="13" name="Rektangel 12">
            <a:extLst>
              <a:ext uri="{FF2B5EF4-FFF2-40B4-BE49-F238E27FC236}">
                <a16:creationId xmlns:a16="http://schemas.microsoft.com/office/drawing/2014/main" id="{0C89317C-4C2B-4D87-989F-BF35940A74DA}"/>
              </a:ext>
            </a:extLst>
          </p:cNvPr>
          <p:cNvSpPr/>
          <p:nvPr/>
        </p:nvSpPr>
        <p:spPr>
          <a:xfrm>
            <a:off x="1348485" y="4416350"/>
            <a:ext cx="3866923" cy="535531"/>
          </a:xfrm>
          <a:prstGeom prst="rect">
            <a:avLst/>
          </a:prstGeom>
          <a:solidFill>
            <a:schemeClr val="accent1">
              <a:lumMod val="50000"/>
            </a:schemeClr>
          </a:solidFill>
        </p:spPr>
        <p:txBody>
          <a:bodyPr wrap="square">
            <a:spAutoFit/>
          </a:bodyPr>
          <a:lstStyle/>
          <a:p>
            <a:pPr defTabSz="855844"/>
            <a:r>
              <a:rPr lang="da-DK" sz="2880">
                <a:solidFill>
                  <a:srgbClr val="FFFFFF"/>
                </a:solidFill>
                <a:latin typeface="Calibri" panose="020F0502020204030204"/>
              </a:rPr>
              <a:t>Skolefest</a:t>
            </a:r>
          </a:p>
        </p:txBody>
      </p:sp>
    </p:spTree>
    <p:custDataLst>
      <p:tags r:id="rId1"/>
    </p:custDataLst>
    <p:extLst>
      <p:ext uri="{BB962C8B-B14F-4D97-AF65-F5344CB8AC3E}">
        <p14:creationId xmlns:p14="http://schemas.microsoft.com/office/powerpoint/2010/main" val="37609629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198445-84AD-4097-971D-F1B377DC397C}"/>
              </a:ext>
            </a:extLst>
          </p:cNvPr>
          <p:cNvSpPr>
            <a:spLocks noGrp="1"/>
          </p:cNvSpPr>
          <p:nvPr>
            <p:ph type="title"/>
          </p:nvPr>
        </p:nvSpPr>
        <p:spPr/>
        <p:txBody>
          <a:bodyPr/>
          <a:lstStyle/>
          <a:p>
            <a:r>
              <a:rPr lang="da-DK">
                <a:latin typeface="+mn-lt"/>
              </a:rPr>
              <a:t>Kalender, besked eller Outlook?</a:t>
            </a:r>
          </a:p>
        </p:txBody>
      </p:sp>
      <p:sp>
        <p:nvSpPr>
          <p:cNvPr id="3" name="Pladsholder til tekst 2">
            <a:extLst>
              <a:ext uri="{FF2B5EF4-FFF2-40B4-BE49-F238E27FC236}">
                <a16:creationId xmlns:a16="http://schemas.microsoft.com/office/drawing/2014/main" id="{78FE63B5-6AF1-4AA6-AD03-42AB7CF8D963}"/>
              </a:ext>
            </a:extLst>
          </p:cNvPr>
          <p:cNvSpPr>
            <a:spLocks noGrp="1"/>
          </p:cNvSpPr>
          <p:nvPr>
            <p:ph type="body" sz="quarter" idx="13"/>
          </p:nvPr>
        </p:nvSpPr>
        <p:spPr>
          <a:xfrm>
            <a:off x="1348740" y="392430"/>
            <a:ext cx="7579555" cy="312965"/>
          </a:xfrm>
        </p:spPr>
        <p:txBody>
          <a:bodyPr>
            <a:normAutofit fontScale="92500"/>
          </a:bodyPr>
          <a:lstStyle/>
          <a:p>
            <a:r>
              <a:rPr lang="da-DK">
                <a:latin typeface="+mn-lt"/>
              </a:rPr>
              <a:t>Aula som momentum til at gentænke og styrke kommunikationen</a:t>
            </a:r>
          </a:p>
        </p:txBody>
      </p:sp>
      <p:sp>
        <p:nvSpPr>
          <p:cNvPr id="4" name="Pladsholder til tekst 3">
            <a:extLst>
              <a:ext uri="{FF2B5EF4-FFF2-40B4-BE49-F238E27FC236}">
                <a16:creationId xmlns:a16="http://schemas.microsoft.com/office/drawing/2014/main" id="{EE1094D6-8B50-403B-B0A9-41AA71DAFC80}"/>
              </a:ext>
            </a:extLst>
          </p:cNvPr>
          <p:cNvSpPr>
            <a:spLocks noGrp="1"/>
          </p:cNvSpPr>
          <p:nvPr>
            <p:ph type="body" sz="quarter" idx="14"/>
          </p:nvPr>
        </p:nvSpPr>
        <p:spPr>
          <a:xfrm>
            <a:off x="3803501" y="1801048"/>
            <a:ext cx="7009022" cy="1375328"/>
          </a:xfrm>
        </p:spPr>
        <p:txBody>
          <a:bodyPr>
            <a:normAutofit fontScale="70000" lnSpcReduction="20000"/>
          </a:bodyPr>
          <a:lstStyle/>
          <a:p>
            <a:r>
              <a:rPr lang="da-DK" b="1">
                <a:latin typeface="+mn-lt"/>
              </a:rPr>
              <a:t>BEGIVENHED MARKERET SOM PRIVAT</a:t>
            </a:r>
          </a:p>
          <a:p>
            <a:endParaRPr lang="da-DK">
              <a:latin typeface="+mn-lt"/>
            </a:endParaRPr>
          </a:p>
          <a:p>
            <a:r>
              <a:rPr lang="da-DK">
                <a:latin typeface="+mn-lt"/>
              </a:rPr>
              <a:t>Titel og indhold kan kun ses af deltagerne</a:t>
            </a:r>
          </a:p>
          <a:p>
            <a:pPr marL="342900" indent="-342900">
              <a:buFont typeface="Arial" panose="020B0604020202020204" pitchFamily="34" charset="0"/>
              <a:buChar char="•"/>
            </a:pPr>
            <a:endParaRPr lang="da-DK">
              <a:latin typeface="+mn-lt"/>
            </a:endParaRPr>
          </a:p>
          <a:p>
            <a:r>
              <a:rPr lang="da-DK">
                <a:latin typeface="+mn-lt"/>
              </a:rPr>
              <a:t>Indholdet må ikke være følsomt eller fortroligt (beskrivelse, link eller vedhæftning)</a:t>
            </a:r>
          </a:p>
          <a:p>
            <a:endParaRPr lang="da-DK">
              <a:latin typeface="+mn-lt"/>
            </a:endParaRPr>
          </a:p>
        </p:txBody>
      </p:sp>
      <p:grpSp>
        <p:nvGrpSpPr>
          <p:cNvPr id="9" name="Gruppe 8">
            <a:extLst>
              <a:ext uri="{FF2B5EF4-FFF2-40B4-BE49-F238E27FC236}">
                <a16:creationId xmlns:a16="http://schemas.microsoft.com/office/drawing/2014/main" id="{62C5BCD6-97A8-48CC-B050-C1489FB01FC1}"/>
              </a:ext>
            </a:extLst>
          </p:cNvPr>
          <p:cNvGrpSpPr/>
          <p:nvPr/>
        </p:nvGrpSpPr>
        <p:grpSpPr>
          <a:xfrm>
            <a:off x="1283434" y="1790521"/>
            <a:ext cx="2196410" cy="1385855"/>
            <a:chOff x="600075" y="1658447"/>
            <a:chExt cx="1251585" cy="805815"/>
          </a:xfrm>
        </p:grpSpPr>
        <p:sp>
          <p:nvSpPr>
            <p:cNvPr id="11" name="Rektangel: afrundede hjørner 10">
              <a:extLst>
                <a:ext uri="{FF2B5EF4-FFF2-40B4-BE49-F238E27FC236}">
                  <a16:creationId xmlns:a16="http://schemas.microsoft.com/office/drawing/2014/main" id="{6C352E82-6FAA-4357-986F-4B804A2FB128}"/>
                </a:ext>
              </a:extLst>
            </p:cNvPr>
            <p:cNvSpPr/>
            <p:nvPr/>
          </p:nvSpPr>
          <p:spPr>
            <a:xfrm>
              <a:off x="600075" y="1658447"/>
              <a:ext cx="1251585" cy="805815"/>
            </a:xfrm>
            <a:prstGeom prst="roundRect">
              <a:avLst/>
            </a:prstGeom>
            <a:solidFill>
              <a:srgbClr val="134562"/>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2880">
                  <a:solidFill>
                    <a:srgbClr val="FFFFFF"/>
                  </a:solidFill>
                  <a:latin typeface="Calibri" panose="020F0502020204030204"/>
                </a:rPr>
                <a:t>Kalender</a:t>
              </a:r>
            </a:p>
          </p:txBody>
        </p:sp>
        <p:pic>
          <p:nvPicPr>
            <p:cNvPr id="12" name="Grafik 11" descr="Dagskalendar">
              <a:extLst>
                <a:ext uri="{FF2B5EF4-FFF2-40B4-BE49-F238E27FC236}">
                  <a16:creationId xmlns:a16="http://schemas.microsoft.com/office/drawing/2014/main" id="{C535553C-D023-46E1-8740-2F41BAE74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730" y="1664568"/>
              <a:ext cx="535691" cy="535690"/>
            </a:xfrm>
            <a:prstGeom prst="rect">
              <a:avLst/>
            </a:prstGeom>
          </p:spPr>
        </p:pic>
      </p:grpSp>
      <p:grpSp>
        <p:nvGrpSpPr>
          <p:cNvPr id="5" name="Gruppe 4">
            <a:extLst>
              <a:ext uri="{FF2B5EF4-FFF2-40B4-BE49-F238E27FC236}">
                <a16:creationId xmlns:a16="http://schemas.microsoft.com/office/drawing/2014/main" id="{0EDC894E-F5DD-43BA-B470-7564DE13CA0E}"/>
              </a:ext>
            </a:extLst>
          </p:cNvPr>
          <p:cNvGrpSpPr/>
          <p:nvPr/>
        </p:nvGrpSpPr>
        <p:grpSpPr>
          <a:xfrm>
            <a:off x="1283433" y="3287017"/>
            <a:ext cx="2152498" cy="1385855"/>
            <a:chOff x="1097083" y="2588102"/>
            <a:chExt cx="1793748" cy="1154879"/>
          </a:xfrm>
        </p:grpSpPr>
        <p:grpSp>
          <p:nvGrpSpPr>
            <p:cNvPr id="14" name="Gruppe 13">
              <a:extLst>
                <a:ext uri="{FF2B5EF4-FFF2-40B4-BE49-F238E27FC236}">
                  <a16:creationId xmlns:a16="http://schemas.microsoft.com/office/drawing/2014/main" id="{526B88FF-C467-42ED-A352-F35A89C8F553}"/>
                </a:ext>
              </a:extLst>
            </p:cNvPr>
            <p:cNvGrpSpPr/>
            <p:nvPr/>
          </p:nvGrpSpPr>
          <p:grpSpPr>
            <a:xfrm>
              <a:off x="1097083" y="2588102"/>
              <a:ext cx="1793748" cy="1154879"/>
              <a:chOff x="7485866" y="434081"/>
              <a:chExt cx="1251585" cy="805815"/>
            </a:xfrm>
          </p:grpSpPr>
          <p:sp>
            <p:nvSpPr>
              <p:cNvPr id="15" name="Rektangel: afrundede hjørner 14">
                <a:extLst>
                  <a:ext uri="{FF2B5EF4-FFF2-40B4-BE49-F238E27FC236}">
                    <a16:creationId xmlns:a16="http://schemas.microsoft.com/office/drawing/2014/main" id="{A4D80FF3-F6AB-4FDC-A4B2-B936ACCE342B}"/>
                  </a:ext>
                </a:extLst>
              </p:cNvPr>
              <p:cNvSpPr/>
              <p:nvPr/>
            </p:nvSpPr>
            <p:spPr>
              <a:xfrm>
                <a:off x="7485866" y="434081"/>
                <a:ext cx="1251585" cy="805815"/>
              </a:xfrm>
              <a:prstGeom prst="roundRect">
                <a:avLst/>
              </a:prstGeom>
              <a:solidFill>
                <a:srgbClr val="549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r>
                  <a:rPr lang="da-DK" sz="2880">
                    <a:solidFill>
                      <a:srgbClr val="FFFFFF"/>
                    </a:solidFill>
                    <a:latin typeface="Calibri" panose="020F0502020204030204"/>
                  </a:rPr>
                  <a:t>Besked</a:t>
                </a:r>
              </a:p>
            </p:txBody>
          </p:sp>
          <p:pic>
            <p:nvPicPr>
              <p:cNvPr id="16" name="Grafik 15" descr="Tale">
                <a:extLst>
                  <a:ext uri="{FF2B5EF4-FFF2-40B4-BE49-F238E27FC236}">
                    <a16:creationId xmlns:a16="http://schemas.microsoft.com/office/drawing/2014/main" id="{D832AA20-18D1-4331-A6D9-BC2C832CE0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81260" y="434081"/>
                <a:ext cx="615796" cy="615796"/>
              </a:xfrm>
              <a:prstGeom prst="rect">
                <a:avLst/>
              </a:prstGeom>
            </p:spPr>
          </p:pic>
        </p:grpSp>
        <p:pic>
          <p:nvPicPr>
            <p:cNvPr id="17" name="Grafik 16" descr="Lås">
              <a:extLst>
                <a:ext uri="{FF2B5EF4-FFF2-40B4-BE49-F238E27FC236}">
                  <a16:creationId xmlns:a16="http://schemas.microsoft.com/office/drawing/2014/main" id="{707DA854-646E-4EC1-8686-C9795922AE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27424" y="2737450"/>
              <a:ext cx="442900" cy="442900"/>
            </a:xfrm>
            <a:prstGeom prst="rect">
              <a:avLst/>
            </a:prstGeom>
          </p:spPr>
        </p:pic>
      </p:grpSp>
      <p:sp>
        <p:nvSpPr>
          <p:cNvPr id="18" name="Rektangel: afrundede hjørner 17">
            <a:extLst>
              <a:ext uri="{FF2B5EF4-FFF2-40B4-BE49-F238E27FC236}">
                <a16:creationId xmlns:a16="http://schemas.microsoft.com/office/drawing/2014/main" id="{5D7E0DE9-CE7F-474F-AA44-59114532BA75}"/>
              </a:ext>
            </a:extLst>
          </p:cNvPr>
          <p:cNvSpPr/>
          <p:nvPr/>
        </p:nvSpPr>
        <p:spPr>
          <a:xfrm>
            <a:off x="1276799" y="4783635"/>
            <a:ext cx="2152498" cy="1362578"/>
          </a:xfrm>
          <a:prstGeom prst="roundRect">
            <a:avLst/>
          </a:prstGeom>
          <a:solidFill>
            <a:schemeClr val="bg1"/>
          </a:solidFill>
          <a:ln w="28575">
            <a:solidFill>
              <a:srgbClr val="0078D6"/>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sp>
        <p:nvSpPr>
          <p:cNvPr id="19" name="Rektangel 18">
            <a:extLst>
              <a:ext uri="{FF2B5EF4-FFF2-40B4-BE49-F238E27FC236}">
                <a16:creationId xmlns:a16="http://schemas.microsoft.com/office/drawing/2014/main" id="{F45E2340-DCAA-4F5F-8868-BC6B7BFDEF3A}"/>
              </a:ext>
            </a:extLst>
          </p:cNvPr>
          <p:cNvSpPr/>
          <p:nvPr/>
        </p:nvSpPr>
        <p:spPr>
          <a:xfrm>
            <a:off x="3677682" y="3362899"/>
            <a:ext cx="5486400" cy="2685351"/>
          </a:xfrm>
          <a:prstGeom prst="rect">
            <a:avLst/>
          </a:prstGeom>
        </p:spPr>
        <p:txBody>
          <a:bodyPr wrap="square">
            <a:spAutoFit/>
          </a:bodyPr>
          <a:lstStyle/>
          <a:p>
            <a:pPr defTabSz="855844"/>
            <a:r>
              <a:rPr lang="da-DK" sz="1685" b="1">
                <a:solidFill>
                  <a:srgbClr val="000000"/>
                </a:solidFill>
                <a:latin typeface="Calibri" panose="020F0502020204030204"/>
              </a:rPr>
              <a:t>BEHOV FOR DELING AF FØLSOMT OG FORTROLIGT INDHOLD</a:t>
            </a:r>
          </a:p>
          <a:p>
            <a:pPr defTabSz="855844"/>
            <a:endParaRPr lang="da-DK" sz="1685" b="1">
              <a:solidFill>
                <a:srgbClr val="000000"/>
              </a:solidFill>
              <a:latin typeface="Calibri" panose="020F0502020204030204"/>
            </a:endParaRPr>
          </a:p>
          <a:p>
            <a:pPr defTabSz="855844"/>
            <a:r>
              <a:rPr lang="da-DK" sz="1685">
                <a:solidFill>
                  <a:srgbClr val="000000"/>
                </a:solidFill>
                <a:latin typeface="Calibri" panose="020F0502020204030204"/>
              </a:rPr>
              <a:t>Anvend besked markeret som følsom i Aula til vedhæftning eller link</a:t>
            </a:r>
          </a:p>
          <a:p>
            <a:pPr defTabSz="855844"/>
            <a:endParaRPr lang="da-DK" sz="1685">
              <a:solidFill>
                <a:srgbClr val="000000"/>
              </a:solidFill>
              <a:latin typeface="Calibri" panose="020F0502020204030204"/>
            </a:endParaRPr>
          </a:p>
          <a:p>
            <a:pPr defTabSz="855844"/>
            <a:r>
              <a:rPr lang="da-DK" sz="1685" b="1">
                <a:solidFill>
                  <a:srgbClr val="000000"/>
                </a:solidFill>
                <a:latin typeface="Calibri" panose="020F0502020204030204"/>
              </a:rPr>
              <a:t>MØDER MED EKSTERNE OG I FORBINDELSE MED SAGSBEHANDLING OMKRING ET BARN</a:t>
            </a:r>
          </a:p>
          <a:p>
            <a:pPr defTabSz="855844"/>
            <a:endParaRPr lang="da-DK" sz="1685" b="1">
              <a:solidFill>
                <a:srgbClr val="000000"/>
              </a:solidFill>
              <a:latin typeface="Calibri" panose="020F0502020204030204"/>
            </a:endParaRPr>
          </a:p>
          <a:p>
            <a:pPr defTabSz="855844"/>
            <a:r>
              <a:rPr lang="da-DK" sz="1685">
                <a:solidFill>
                  <a:srgbClr val="000000"/>
                </a:solidFill>
                <a:latin typeface="Calibri" panose="020F0502020204030204"/>
              </a:rPr>
              <a:t>Send via Outlook</a:t>
            </a:r>
          </a:p>
        </p:txBody>
      </p:sp>
      <p:pic>
        <p:nvPicPr>
          <p:cNvPr id="1026" name="Picture 2" descr="Billedresultat for outlook">
            <a:extLst>
              <a:ext uri="{FF2B5EF4-FFF2-40B4-BE49-F238E27FC236}">
                <a16:creationId xmlns:a16="http://schemas.microsoft.com/office/drawing/2014/main" id="{4D78836D-C7F0-40E3-BE2F-8E2ED5D5BA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3006" y="4857190"/>
            <a:ext cx="1250624" cy="12506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696190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ktangel: afrundede hjørner 26">
            <a:extLst>
              <a:ext uri="{FF2B5EF4-FFF2-40B4-BE49-F238E27FC236}">
                <a16:creationId xmlns:a16="http://schemas.microsoft.com/office/drawing/2014/main" id="{86B18E1B-FA94-45F7-8C32-021E20A4EC23}"/>
              </a:ext>
            </a:extLst>
          </p:cNvPr>
          <p:cNvSpPr/>
          <p:nvPr/>
        </p:nvSpPr>
        <p:spPr>
          <a:xfrm>
            <a:off x="6334952" y="4308997"/>
            <a:ext cx="2245192" cy="1517568"/>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pic>
        <p:nvPicPr>
          <p:cNvPr id="28" name="Grafik 27" descr="Tale">
            <a:extLst>
              <a:ext uri="{FF2B5EF4-FFF2-40B4-BE49-F238E27FC236}">
                <a16:creationId xmlns:a16="http://schemas.microsoft.com/office/drawing/2014/main" id="{13FFEB6F-F0C4-4546-B016-0EC9BE5F2D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410245" y="4471927"/>
            <a:ext cx="2125985" cy="1268869"/>
          </a:xfrm>
          <a:prstGeom prst="rect">
            <a:avLst/>
          </a:prstGeom>
        </p:spPr>
      </p:pic>
      <p:sp>
        <p:nvSpPr>
          <p:cNvPr id="2" name="Titel 1">
            <a:extLst>
              <a:ext uri="{FF2B5EF4-FFF2-40B4-BE49-F238E27FC236}">
                <a16:creationId xmlns:a16="http://schemas.microsoft.com/office/drawing/2014/main" id="{6974C55E-A684-44FC-A5EE-E2DB6EC67E0A}"/>
              </a:ext>
            </a:extLst>
          </p:cNvPr>
          <p:cNvSpPr>
            <a:spLocks noGrp="1"/>
          </p:cNvSpPr>
          <p:nvPr>
            <p:ph type="title"/>
          </p:nvPr>
        </p:nvSpPr>
        <p:spPr/>
        <p:txBody>
          <a:bodyPr>
            <a:normAutofit/>
          </a:bodyPr>
          <a:lstStyle/>
          <a:p>
            <a:r>
              <a:rPr lang="da-DK">
                <a:latin typeface="+mn-lt"/>
              </a:rPr>
              <a:t>Overvejelser, når du kommunikerer</a:t>
            </a:r>
          </a:p>
        </p:txBody>
      </p:sp>
      <p:sp>
        <p:nvSpPr>
          <p:cNvPr id="4" name="Pladsholder til tekst 3">
            <a:extLst>
              <a:ext uri="{FF2B5EF4-FFF2-40B4-BE49-F238E27FC236}">
                <a16:creationId xmlns:a16="http://schemas.microsoft.com/office/drawing/2014/main" id="{53CF7C5A-975D-4B7A-9923-237F4D03A46F}"/>
              </a:ext>
            </a:extLst>
          </p:cNvPr>
          <p:cNvSpPr>
            <a:spLocks noGrp="1"/>
          </p:cNvSpPr>
          <p:nvPr>
            <p:ph type="body" sz="quarter" idx="14"/>
          </p:nvPr>
        </p:nvSpPr>
        <p:spPr>
          <a:xfrm>
            <a:off x="3884348" y="2217186"/>
            <a:ext cx="2204446" cy="1517568"/>
          </a:xfrm>
        </p:spPr>
        <p:txBody>
          <a:bodyPr>
            <a:normAutofit/>
          </a:bodyPr>
          <a:lstStyle/>
          <a:p>
            <a:r>
              <a:rPr lang="da-DK" b="1">
                <a:latin typeface="+mn-lt"/>
              </a:rPr>
              <a:t>TID</a:t>
            </a:r>
          </a:p>
          <a:p>
            <a:r>
              <a:rPr lang="da-DK">
                <a:latin typeface="+mn-lt"/>
              </a:rPr>
              <a:t>Bestemt tidspunkt?</a:t>
            </a:r>
          </a:p>
          <a:p>
            <a:r>
              <a:rPr lang="da-DK">
                <a:latin typeface="+mn-lt"/>
              </a:rPr>
              <a:t>Akut eller kan det vente?</a:t>
            </a:r>
          </a:p>
          <a:p>
            <a:endParaRPr lang="da-DK">
              <a:latin typeface="+mn-lt"/>
            </a:endParaRPr>
          </a:p>
        </p:txBody>
      </p:sp>
      <p:sp>
        <p:nvSpPr>
          <p:cNvPr id="9" name="Rektangel: afrundede hjørner 8">
            <a:extLst>
              <a:ext uri="{FF2B5EF4-FFF2-40B4-BE49-F238E27FC236}">
                <a16:creationId xmlns:a16="http://schemas.microsoft.com/office/drawing/2014/main" id="{52C2DEC9-E1B6-45DB-9757-CDBDBEFFE4CB}"/>
              </a:ext>
            </a:extLst>
          </p:cNvPr>
          <p:cNvSpPr/>
          <p:nvPr/>
        </p:nvSpPr>
        <p:spPr>
          <a:xfrm>
            <a:off x="1348485" y="4399038"/>
            <a:ext cx="2245192" cy="1517568"/>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sp>
        <p:nvSpPr>
          <p:cNvPr id="15" name="Rektangel: afrundede hjørner 14">
            <a:extLst>
              <a:ext uri="{FF2B5EF4-FFF2-40B4-BE49-F238E27FC236}">
                <a16:creationId xmlns:a16="http://schemas.microsoft.com/office/drawing/2014/main" id="{E3F5FF78-2E14-4ADD-82C4-9DA0853D5ED4}"/>
              </a:ext>
            </a:extLst>
          </p:cNvPr>
          <p:cNvSpPr/>
          <p:nvPr/>
        </p:nvSpPr>
        <p:spPr>
          <a:xfrm>
            <a:off x="1371204" y="2217185"/>
            <a:ext cx="2245192" cy="1517568"/>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sp>
        <p:nvSpPr>
          <p:cNvPr id="21" name="Rektangel: afrundede hjørner 20">
            <a:extLst>
              <a:ext uri="{FF2B5EF4-FFF2-40B4-BE49-F238E27FC236}">
                <a16:creationId xmlns:a16="http://schemas.microsoft.com/office/drawing/2014/main" id="{A9D0CDDC-C110-4DFE-B540-075EBF3C83B4}"/>
              </a:ext>
            </a:extLst>
          </p:cNvPr>
          <p:cNvSpPr/>
          <p:nvPr/>
        </p:nvSpPr>
        <p:spPr>
          <a:xfrm>
            <a:off x="6334952" y="2217185"/>
            <a:ext cx="2245192" cy="1517568"/>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sp>
        <p:nvSpPr>
          <p:cNvPr id="50" name="Pladsholder til tekst 3">
            <a:extLst>
              <a:ext uri="{FF2B5EF4-FFF2-40B4-BE49-F238E27FC236}">
                <a16:creationId xmlns:a16="http://schemas.microsoft.com/office/drawing/2014/main" id="{D1B40186-2407-42C3-96DA-C697FC1775B0}"/>
              </a:ext>
            </a:extLst>
          </p:cNvPr>
          <p:cNvSpPr txBox="1">
            <a:spLocks/>
          </p:cNvSpPr>
          <p:nvPr/>
        </p:nvSpPr>
        <p:spPr>
          <a:xfrm>
            <a:off x="8892779" y="2217186"/>
            <a:ext cx="2204446" cy="1517568"/>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Bef>
                <a:spcPts val="900"/>
              </a:spcBef>
            </a:pPr>
            <a:r>
              <a:rPr lang="da-DK" sz="2160" b="1">
                <a:solidFill>
                  <a:srgbClr val="000000"/>
                </a:solidFill>
                <a:latin typeface="Calibri" panose="020F0502020204030204"/>
              </a:rPr>
              <a:t>MÅLGRUPPE</a:t>
            </a:r>
          </a:p>
          <a:p>
            <a:pPr defTabSz="822960">
              <a:spcBef>
                <a:spcPts val="900"/>
              </a:spcBef>
            </a:pPr>
            <a:r>
              <a:rPr lang="da-DK" sz="2160">
                <a:solidFill>
                  <a:srgbClr val="000000"/>
                </a:solidFill>
                <a:latin typeface="Calibri" panose="020F0502020204030204"/>
              </a:rPr>
              <a:t>Relevant for alle eller kun for nogle få?</a:t>
            </a:r>
          </a:p>
        </p:txBody>
      </p:sp>
      <p:pic>
        <p:nvPicPr>
          <p:cNvPr id="6" name="Grafik 5" descr="Stopur">
            <a:extLst>
              <a:ext uri="{FF2B5EF4-FFF2-40B4-BE49-F238E27FC236}">
                <a16:creationId xmlns:a16="http://schemas.microsoft.com/office/drawing/2014/main" id="{DC94EBDD-CE42-474A-B98A-8B0D37AA09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26130" y="2294401"/>
            <a:ext cx="1363136" cy="1363136"/>
          </a:xfrm>
          <a:prstGeom prst="rect">
            <a:avLst/>
          </a:prstGeom>
        </p:spPr>
      </p:pic>
      <p:pic>
        <p:nvPicPr>
          <p:cNvPr id="8" name="Grafik 7" descr="Højrepegende pegefinger ">
            <a:extLst>
              <a:ext uri="{FF2B5EF4-FFF2-40B4-BE49-F238E27FC236}">
                <a16:creationId xmlns:a16="http://schemas.microsoft.com/office/drawing/2014/main" id="{E2DDD5B3-3BE0-46CC-BE84-0F81DF8F59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70402" y="4568395"/>
            <a:ext cx="1075932" cy="1075932"/>
          </a:xfrm>
          <a:prstGeom prst="rect">
            <a:avLst/>
          </a:prstGeom>
        </p:spPr>
      </p:pic>
      <p:sp>
        <p:nvSpPr>
          <p:cNvPr id="10" name="Tekstfelt 9">
            <a:extLst>
              <a:ext uri="{FF2B5EF4-FFF2-40B4-BE49-F238E27FC236}">
                <a16:creationId xmlns:a16="http://schemas.microsoft.com/office/drawing/2014/main" id="{A4166AEC-39D2-4F62-A334-84C7C9896176}"/>
              </a:ext>
            </a:extLst>
          </p:cNvPr>
          <p:cNvSpPr txBox="1"/>
          <p:nvPr/>
        </p:nvSpPr>
        <p:spPr>
          <a:xfrm>
            <a:off x="7218080" y="4620284"/>
            <a:ext cx="678730" cy="757130"/>
          </a:xfrm>
          <a:prstGeom prst="rect">
            <a:avLst/>
          </a:prstGeom>
          <a:noFill/>
        </p:spPr>
        <p:txBody>
          <a:bodyPr wrap="square" rtlCol="0">
            <a:spAutoFit/>
          </a:bodyPr>
          <a:lstStyle/>
          <a:p>
            <a:pPr defTabSz="855844"/>
            <a:r>
              <a:rPr lang="da-DK" sz="4320" b="1">
                <a:solidFill>
                  <a:srgbClr val="B50652"/>
                </a:solidFill>
                <a:latin typeface="Calibri" panose="020F0502020204030204"/>
              </a:rPr>
              <a:t>?</a:t>
            </a:r>
          </a:p>
        </p:txBody>
      </p:sp>
      <p:pic>
        <p:nvPicPr>
          <p:cNvPr id="26" name="Billede 25">
            <a:extLst>
              <a:ext uri="{FF2B5EF4-FFF2-40B4-BE49-F238E27FC236}">
                <a16:creationId xmlns:a16="http://schemas.microsoft.com/office/drawing/2014/main" id="{64041E92-07DA-4022-9F63-3161BF13A5D7}"/>
              </a:ext>
            </a:extLst>
          </p:cNvPr>
          <p:cNvPicPr>
            <a:picLocks noChangeAspect="1"/>
          </p:cNvPicPr>
          <p:nvPr/>
        </p:nvPicPr>
        <p:blipFill>
          <a:blip r:embed="rId10"/>
          <a:stretch>
            <a:fillRect/>
          </a:stretch>
        </p:blipFill>
        <p:spPr>
          <a:xfrm>
            <a:off x="6432792" y="2649942"/>
            <a:ext cx="349668" cy="611057"/>
          </a:xfrm>
          <a:prstGeom prst="rect">
            <a:avLst/>
          </a:prstGeom>
        </p:spPr>
      </p:pic>
      <p:pic>
        <p:nvPicPr>
          <p:cNvPr id="29" name="Billede 28">
            <a:extLst>
              <a:ext uri="{FF2B5EF4-FFF2-40B4-BE49-F238E27FC236}">
                <a16:creationId xmlns:a16="http://schemas.microsoft.com/office/drawing/2014/main" id="{2929F952-6464-4790-9B0D-78C748B70837}"/>
              </a:ext>
            </a:extLst>
          </p:cNvPr>
          <p:cNvPicPr>
            <a:picLocks noChangeAspect="1"/>
          </p:cNvPicPr>
          <p:nvPr/>
        </p:nvPicPr>
        <p:blipFill>
          <a:blip r:embed="rId10"/>
          <a:stretch>
            <a:fillRect/>
          </a:stretch>
        </p:blipFill>
        <p:spPr>
          <a:xfrm>
            <a:off x="6782460" y="2649942"/>
            <a:ext cx="349668" cy="611057"/>
          </a:xfrm>
          <a:prstGeom prst="rect">
            <a:avLst/>
          </a:prstGeom>
        </p:spPr>
      </p:pic>
      <p:pic>
        <p:nvPicPr>
          <p:cNvPr id="30" name="Billede 29">
            <a:extLst>
              <a:ext uri="{FF2B5EF4-FFF2-40B4-BE49-F238E27FC236}">
                <a16:creationId xmlns:a16="http://schemas.microsoft.com/office/drawing/2014/main" id="{B9DC9A22-FC47-46B0-8260-0AECF1556A73}"/>
              </a:ext>
            </a:extLst>
          </p:cNvPr>
          <p:cNvPicPr>
            <a:picLocks noChangeAspect="1"/>
          </p:cNvPicPr>
          <p:nvPr/>
        </p:nvPicPr>
        <p:blipFill>
          <a:blip r:embed="rId10"/>
          <a:stretch>
            <a:fillRect/>
          </a:stretch>
        </p:blipFill>
        <p:spPr>
          <a:xfrm>
            <a:off x="7132128" y="2649942"/>
            <a:ext cx="349668" cy="611057"/>
          </a:xfrm>
          <a:prstGeom prst="rect">
            <a:avLst/>
          </a:prstGeom>
        </p:spPr>
      </p:pic>
      <p:pic>
        <p:nvPicPr>
          <p:cNvPr id="31" name="Billede 30">
            <a:extLst>
              <a:ext uri="{FF2B5EF4-FFF2-40B4-BE49-F238E27FC236}">
                <a16:creationId xmlns:a16="http://schemas.microsoft.com/office/drawing/2014/main" id="{90573F21-186C-4918-B257-287947BCEEB1}"/>
              </a:ext>
            </a:extLst>
          </p:cNvPr>
          <p:cNvPicPr>
            <a:picLocks noChangeAspect="1"/>
          </p:cNvPicPr>
          <p:nvPr/>
        </p:nvPicPr>
        <p:blipFill>
          <a:blip r:embed="rId10"/>
          <a:stretch>
            <a:fillRect/>
          </a:stretch>
        </p:blipFill>
        <p:spPr>
          <a:xfrm>
            <a:off x="7484082" y="2649942"/>
            <a:ext cx="349668" cy="611057"/>
          </a:xfrm>
          <a:prstGeom prst="rect">
            <a:avLst/>
          </a:prstGeom>
        </p:spPr>
      </p:pic>
      <p:pic>
        <p:nvPicPr>
          <p:cNvPr id="32" name="Billede 31">
            <a:extLst>
              <a:ext uri="{FF2B5EF4-FFF2-40B4-BE49-F238E27FC236}">
                <a16:creationId xmlns:a16="http://schemas.microsoft.com/office/drawing/2014/main" id="{8F1FD290-7C15-4B5B-9CB8-C2E36885A63E}"/>
              </a:ext>
            </a:extLst>
          </p:cNvPr>
          <p:cNvPicPr>
            <a:picLocks noChangeAspect="1"/>
          </p:cNvPicPr>
          <p:nvPr/>
        </p:nvPicPr>
        <p:blipFill>
          <a:blip r:embed="rId10"/>
          <a:stretch>
            <a:fillRect/>
          </a:stretch>
        </p:blipFill>
        <p:spPr>
          <a:xfrm>
            <a:off x="7799004" y="2653554"/>
            <a:ext cx="349668" cy="611057"/>
          </a:xfrm>
          <a:prstGeom prst="rect">
            <a:avLst/>
          </a:prstGeom>
        </p:spPr>
      </p:pic>
      <p:pic>
        <p:nvPicPr>
          <p:cNvPr id="33" name="Billede 32">
            <a:extLst>
              <a:ext uri="{FF2B5EF4-FFF2-40B4-BE49-F238E27FC236}">
                <a16:creationId xmlns:a16="http://schemas.microsoft.com/office/drawing/2014/main" id="{B195406E-95D6-4C2F-9524-53ACA4B9ED51}"/>
              </a:ext>
            </a:extLst>
          </p:cNvPr>
          <p:cNvPicPr>
            <a:picLocks noChangeAspect="1"/>
          </p:cNvPicPr>
          <p:nvPr/>
        </p:nvPicPr>
        <p:blipFill>
          <a:blip r:embed="rId10"/>
          <a:stretch>
            <a:fillRect/>
          </a:stretch>
        </p:blipFill>
        <p:spPr>
          <a:xfrm>
            <a:off x="8111292" y="2649942"/>
            <a:ext cx="349668" cy="611057"/>
          </a:xfrm>
          <a:prstGeom prst="rect">
            <a:avLst/>
          </a:prstGeom>
        </p:spPr>
      </p:pic>
      <p:sp>
        <p:nvSpPr>
          <p:cNvPr id="34" name="Ellipse 33">
            <a:extLst>
              <a:ext uri="{FF2B5EF4-FFF2-40B4-BE49-F238E27FC236}">
                <a16:creationId xmlns:a16="http://schemas.microsoft.com/office/drawing/2014/main" id="{780508DF-80CE-4304-BA6C-7126D3613881}"/>
              </a:ext>
            </a:extLst>
          </p:cNvPr>
          <p:cNvSpPr/>
          <p:nvPr/>
        </p:nvSpPr>
        <p:spPr>
          <a:xfrm>
            <a:off x="6375952" y="2469464"/>
            <a:ext cx="931010" cy="959536"/>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685">
              <a:solidFill>
                <a:srgbClr val="FFFFFF"/>
              </a:solidFill>
              <a:latin typeface="Calibri" panose="020F0502020204030204"/>
            </a:endParaRPr>
          </a:p>
        </p:txBody>
      </p:sp>
      <p:sp>
        <p:nvSpPr>
          <p:cNvPr id="35" name="Ellipse 34">
            <a:extLst>
              <a:ext uri="{FF2B5EF4-FFF2-40B4-BE49-F238E27FC236}">
                <a16:creationId xmlns:a16="http://schemas.microsoft.com/office/drawing/2014/main" id="{E541B040-8A8C-4472-AE32-26EE2C20D98F}"/>
              </a:ext>
            </a:extLst>
          </p:cNvPr>
          <p:cNvSpPr/>
          <p:nvPr/>
        </p:nvSpPr>
        <p:spPr>
          <a:xfrm>
            <a:off x="6366335" y="2481519"/>
            <a:ext cx="2213807" cy="959536"/>
          </a:xfrm>
          <a:prstGeom prst="ellipse">
            <a:avLst/>
          </a:prstGeom>
          <a:noFill/>
          <a:ln w="19050">
            <a:solidFill>
              <a:srgbClr val="DD08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685">
              <a:solidFill>
                <a:srgbClr val="FFFFFF"/>
              </a:solidFill>
              <a:latin typeface="Calibri" panose="020F0502020204030204"/>
            </a:endParaRPr>
          </a:p>
        </p:txBody>
      </p:sp>
      <p:sp>
        <p:nvSpPr>
          <p:cNvPr id="36" name="Pladsholder til tekst 3">
            <a:extLst>
              <a:ext uri="{FF2B5EF4-FFF2-40B4-BE49-F238E27FC236}">
                <a16:creationId xmlns:a16="http://schemas.microsoft.com/office/drawing/2014/main" id="{E682F547-04D0-40AA-AACB-02E3CB3D25F7}"/>
              </a:ext>
            </a:extLst>
          </p:cNvPr>
          <p:cNvSpPr txBox="1">
            <a:spLocks/>
          </p:cNvSpPr>
          <p:nvPr/>
        </p:nvSpPr>
        <p:spPr>
          <a:xfrm>
            <a:off x="3892094" y="4308998"/>
            <a:ext cx="2204446" cy="2050518"/>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Bef>
                <a:spcPts val="900"/>
              </a:spcBef>
            </a:pPr>
            <a:r>
              <a:rPr lang="da-DK" sz="2160" b="1">
                <a:solidFill>
                  <a:srgbClr val="000000"/>
                </a:solidFill>
                <a:latin typeface="Calibri" panose="020F0502020204030204"/>
              </a:rPr>
              <a:t>BETYDNING FOR MODTAGEREN</a:t>
            </a:r>
          </a:p>
          <a:p>
            <a:pPr defTabSz="822960">
              <a:spcBef>
                <a:spcPts val="900"/>
              </a:spcBef>
            </a:pPr>
            <a:r>
              <a:rPr lang="da-DK" sz="2160">
                <a:solidFill>
                  <a:srgbClr val="000000"/>
                </a:solidFill>
                <a:latin typeface="Calibri" panose="020F0502020204030204"/>
              </a:rPr>
              <a:t>Nice eller </a:t>
            </a:r>
            <a:r>
              <a:rPr lang="da-DK" sz="2160" err="1">
                <a:solidFill>
                  <a:srgbClr val="000000"/>
                </a:solidFill>
                <a:latin typeface="Calibri" panose="020F0502020204030204"/>
              </a:rPr>
              <a:t>need</a:t>
            </a:r>
            <a:r>
              <a:rPr lang="da-DK" sz="2160">
                <a:solidFill>
                  <a:srgbClr val="000000"/>
                </a:solidFill>
                <a:latin typeface="Calibri" panose="020F0502020204030204"/>
              </a:rPr>
              <a:t> to </a:t>
            </a:r>
            <a:r>
              <a:rPr lang="da-DK" sz="2160" err="1">
                <a:solidFill>
                  <a:srgbClr val="000000"/>
                </a:solidFill>
                <a:latin typeface="Calibri" panose="020F0502020204030204"/>
              </a:rPr>
              <a:t>know</a:t>
            </a:r>
            <a:r>
              <a:rPr lang="da-DK" sz="2160">
                <a:solidFill>
                  <a:srgbClr val="000000"/>
                </a:solidFill>
                <a:latin typeface="Calibri" panose="020F0502020204030204"/>
              </a:rPr>
              <a:t>?</a:t>
            </a:r>
          </a:p>
          <a:p>
            <a:pPr defTabSz="822960">
              <a:spcBef>
                <a:spcPts val="900"/>
              </a:spcBef>
            </a:pPr>
            <a:r>
              <a:rPr lang="da-DK" sz="2160">
                <a:solidFill>
                  <a:srgbClr val="000000"/>
                </a:solidFill>
                <a:latin typeface="Calibri" panose="020F0502020204030204"/>
              </a:rPr>
              <a:t>Skal modtageren handle på noget?</a:t>
            </a:r>
          </a:p>
        </p:txBody>
      </p:sp>
      <p:sp>
        <p:nvSpPr>
          <p:cNvPr id="37" name="Pladsholder til tekst 3">
            <a:extLst>
              <a:ext uri="{FF2B5EF4-FFF2-40B4-BE49-F238E27FC236}">
                <a16:creationId xmlns:a16="http://schemas.microsoft.com/office/drawing/2014/main" id="{5546553A-00CA-4862-B880-8232B57013B2}"/>
              </a:ext>
            </a:extLst>
          </p:cNvPr>
          <p:cNvSpPr txBox="1">
            <a:spLocks/>
          </p:cNvSpPr>
          <p:nvPr/>
        </p:nvSpPr>
        <p:spPr>
          <a:xfrm>
            <a:off x="8859632" y="4308998"/>
            <a:ext cx="2204446" cy="1471789"/>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Bef>
                <a:spcPts val="900"/>
              </a:spcBef>
            </a:pPr>
            <a:r>
              <a:rPr lang="da-DK" sz="2160" b="1">
                <a:solidFill>
                  <a:srgbClr val="000000"/>
                </a:solidFill>
                <a:latin typeface="Calibri" panose="020F0502020204030204"/>
              </a:rPr>
              <a:t>INDHOLD</a:t>
            </a:r>
          </a:p>
          <a:p>
            <a:pPr defTabSz="822960">
              <a:spcBef>
                <a:spcPts val="900"/>
              </a:spcBef>
            </a:pPr>
            <a:r>
              <a:rPr lang="da-DK" sz="2160">
                <a:solidFill>
                  <a:srgbClr val="000000"/>
                </a:solidFill>
                <a:latin typeface="Calibri" panose="020F0502020204030204"/>
              </a:rPr>
              <a:t>Følsomt eller fortroligt?</a:t>
            </a:r>
          </a:p>
          <a:p>
            <a:pPr defTabSz="822960">
              <a:spcBef>
                <a:spcPts val="900"/>
              </a:spcBef>
            </a:pPr>
            <a:r>
              <a:rPr lang="da-DK" sz="2160">
                <a:solidFill>
                  <a:srgbClr val="000000"/>
                </a:solidFill>
                <a:latin typeface="Calibri" panose="020F0502020204030204"/>
              </a:rPr>
              <a:t>Digital eller analog?</a:t>
            </a:r>
          </a:p>
          <a:p>
            <a:pPr defTabSz="822960">
              <a:spcBef>
                <a:spcPts val="900"/>
              </a:spcBef>
            </a:pPr>
            <a:endParaRPr lang="da-DK" sz="2160">
              <a:solidFill>
                <a:srgbClr val="000000"/>
              </a:solidFill>
              <a:latin typeface="Calibri" panose="020F0502020204030204"/>
            </a:endParaRPr>
          </a:p>
        </p:txBody>
      </p:sp>
      <p:pic>
        <p:nvPicPr>
          <p:cNvPr id="12" name="Grafik 11" descr="Tommelfingeren opad">
            <a:extLst>
              <a:ext uri="{FF2B5EF4-FFF2-40B4-BE49-F238E27FC236}">
                <a16:creationId xmlns:a16="http://schemas.microsoft.com/office/drawing/2014/main" id="{CC5A8CB9-71FF-45DF-9104-14B4E1B77F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9732" y="4588069"/>
            <a:ext cx="959423" cy="959423"/>
          </a:xfrm>
          <a:prstGeom prst="rect">
            <a:avLst/>
          </a:prstGeom>
        </p:spPr>
      </p:pic>
      <p:pic>
        <p:nvPicPr>
          <p:cNvPr id="14" name="Grafik 13" descr="Løb">
            <a:extLst>
              <a:ext uri="{FF2B5EF4-FFF2-40B4-BE49-F238E27FC236}">
                <a16:creationId xmlns:a16="http://schemas.microsoft.com/office/drawing/2014/main" id="{BECFD648-1374-4B12-92D5-0A931D357CE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53262" y="2441669"/>
            <a:ext cx="1097280" cy="1097280"/>
          </a:xfrm>
          <a:prstGeom prst="rect">
            <a:avLst/>
          </a:prstGeom>
        </p:spPr>
      </p:pic>
      <p:sp>
        <p:nvSpPr>
          <p:cNvPr id="38" name="Pladsholder til tekst 2">
            <a:extLst>
              <a:ext uri="{FF2B5EF4-FFF2-40B4-BE49-F238E27FC236}">
                <a16:creationId xmlns:a16="http://schemas.microsoft.com/office/drawing/2014/main" id="{1F1AE516-BE29-4B9A-8016-7450BB96CB83}"/>
              </a:ext>
            </a:extLst>
          </p:cNvPr>
          <p:cNvSpPr>
            <a:spLocks noGrp="1"/>
          </p:cNvSpPr>
          <p:nvPr>
            <p:ph type="body" sz="quarter" idx="13"/>
          </p:nvPr>
        </p:nvSpPr>
        <p:spPr>
          <a:xfrm>
            <a:off x="1348740" y="392430"/>
            <a:ext cx="7861762" cy="312965"/>
          </a:xfrm>
        </p:spPr>
        <p:txBody>
          <a:bodyPr>
            <a:normAutofit/>
          </a:bodyPr>
          <a:lstStyle/>
          <a:p>
            <a:r>
              <a:rPr lang="da-DK"/>
              <a:t>Aula som momentum til at gentænke og styrke kommunikationen</a:t>
            </a:r>
          </a:p>
        </p:txBody>
      </p:sp>
    </p:spTree>
    <p:custDataLst>
      <p:tags r:id="rId1"/>
    </p:custDataLst>
    <p:extLst>
      <p:ext uri="{BB962C8B-B14F-4D97-AF65-F5344CB8AC3E}">
        <p14:creationId xmlns:p14="http://schemas.microsoft.com/office/powerpoint/2010/main" val="24192820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afrundede hjørner 6">
            <a:extLst>
              <a:ext uri="{FF2B5EF4-FFF2-40B4-BE49-F238E27FC236}">
                <a16:creationId xmlns:a16="http://schemas.microsoft.com/office/drawing/2014/main" id="{44E93D14-B88C-4D2F-BFF0-491C92C2C2A1}"/>
              </a:ext>
            </a:extLst>
          </p:cNvPr>
          <p:cNvSpPr/>
          <p:nvPr/>
        </p:nvSpPr>
        <p:spPr>
          <a:xfrm>
            <a:off x="1320429" y="4703472"/>
            <a:ext cx="2245192" cy="1440353"/>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sp>
        <p:nvSpPr>
          <p:cNvPr id="3" name="Titel 2">
            <a:extLst>
              <a:ext uri="{FF2B5EF4-FFF2-40B4-BE49-F238E27FC236}">
                <a16:creationId xmlns:a16="http://schemas.microsoft.com/office/drawing/2014/main" id="{44B3D851-C8C9-46BB-AFA0-8F41580AF333}"/>
              </a:ext>
            </a:extLst>
          </p:cNvPr>
          <p:cNvSpPr>
            <a:spLocks noGrp="1"/>
          </p:cNvSpPr>
          <p:nvPr>
            <p:ph type="title"/>
          </p:nvPr>
        </p:nvSpPr>
        <p:spPr/>
        <p:txBody>
          <a:bodyPr/>
          <a:lstStyle/>
          <a:p>
            <a:r>
              <a:rPr lang="da-DK">
                <a:latin typeface="+mn-lt"/>
              </a:rPr>
              <a:t>Hvad skal vi bruge Fælles filer til?</a:t>
            </a:r>
          </a:p>
        </p:txBody>
      </p:sp>
      <p:sp>
        <p:nvSpPr>
          <p:cNvPr id="5" name="Pladsholder til tekst 4">
            <a:extLst>
              <a:ext uri="{FF2B5EF4-FFF2-40B4-BE49-F238E27FC236}">
                <a16:creationId xmlns:a16="http://schemas.microsoft.com/office/drawing/2014/main" id="{BE7E0442-D9C8-4E6A-83BC-3BE826FB9211}"/>
              </a:ext>
            </a:extLst>
          </p:cNvPr>
          <p:cNvSpPr>
            <a:spLocks noGrp="1"/>
          </p:cNvSpPr>
          <p:nvPr>
            <p:ph type="body" sz="quarter" idx="14"/>
          </p:nvPr>
        </p:nvSpPr>
        <p:spPr>
          <a:xfrm>
            <a:off x="3876158" y="2014426"/>
            <a:ext cx="6897863" cy="725028"/>
          </a:xfrm>
        </p:spPr>
        <p:txBody>
          <a:bodyPr>
            <a:normAutofit/>
          </a:bodyPr>
          <a:lstStyle/>
          <a:p>
            <a:r>
              <a:rPr lang="da-DK" b="1">
                <a:latin typeface="+mn-lt"/>
              </a:rPr>
              <a:t>Begrænset brug</a:t>
            </a:r>
          </a:p>
          <a:p>
            <a:r>
              <a:rPr lang="da-DK">
                <a:latin typeface="+mn-lt"/>
              </a:rPr>
              <a:t>– dokumenter, der ikke opdateres ofte</a:t>
            </a:r>
          </a:p>
          <a:p>
            <a:endParaRPr lang="da-DK">
              <a:latin typeface="+mn-lt"/>
            </a:endParaRPr>
          </a:p>
        </p:txBody>
      </p:sp>
      <p:pic>
        <p:nvPicPr>
          <p:cNvPr id="6" name="Picture 2">
            <a:extLst>
              <a:ext uri="{FF2B5EF4-FFF2-40B4-BE49-F238E27FC236}">
                <a16:creationId xmlns:a16="http://schemas.microsoft.com/office/drawing/2014/main" id="{1729D00B-278C-4F9C-B8C2-A20BAF041D9A}"/>
              </a:ext>
            </a:extLst>
          </p:cNvPr>
          <p:cNvPicPr>
            <a:picLocks noChangeAspect="1"/>
          </p:cNvPicPr>
          <p:nvPr/>
        </p:nvPicPr>
        <p:blipFill>
          <a:blip r:embed="rId4"/>
          <a:stretch>
            <a:fillRect/>
          </a:stretch>
        </p:blipFill>
        <p:spPr>
          <a:xfrm>
            <a:off x="1987502" y="4749844"/>
            <a:ext cx="895979" cy="1362899"/>
          </a:xfrm>
          <a:prstGeom prst="rect">
            <a:avLst/>
          </a:prstGeom>
        </p:spPr>
      </p:pic>
      <p:sp>
        <p:nvSpPr>
          <p:cNvPr id="8" name="Rektangel: afrundede hjørner 7">
            <a:extLst>
              <a:ext uri="{FF2B5EF4-FFF2-40B4-BE49-F238E27FC236}">
                <a16:creationId xmlns:a16="http://schemas.microsoft.com/office/drawing/2014/main" id="{7AF5CEB7-2A2E-4EFE-A28B-2B3AF4135D69}"/>
              </a:ext>
            </a:extLst>
          </p:cNvPr>
          <p:cNvSpPr/>
          <p:nvPr/>
        </p:nvSpPr>
        <p:spPr>
          <a:xfrm>
            <a:off x="1320429" y="3180503"/>
            <a:ext cx="2245192" cy="1440353"/>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sp>
        <p:nvSpPr>
          <p:cNvPr id="12" name="Rektangel: afrundede hjørner 11">
            <a:extLst>
              <a:ext uri="{FF2B5EF4-FFF2-40B4-BE49-F238E27FC236}">
                <a16:creationId xmlns:a16="http://schemas.microsoft.com/office/drawing/2014/main" id="{9ACD52C7-AB94-4A94-ADF8-E8EA9F1078A7}"/>
              </a:ext>
            </a:extLst>
          </p:cNvPr>
          <p:cNvSpPr/>
          <p:nvPr/>
        </p:nvSpPr>
        <p:spPr>
          <a:xfrm>
            <a:off x="1320429" y="1657532"/>
            <a:ext cx="2245192" cy="1440353"/>
          </a:xfrm>
          <a:prstGeom prst="roundRect">
            <a:avLst/>
          </a:prstGeom>
          <a:solidFill>
            <a:schemeClr val="bg1"/>
          </a:solidFill>
          <a:ln w="28575">
            <a:solidFill>
              <a:srgbClr val="45B7C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855844"/>
            <a:endParaRPr lang="da-DK" sz="1944">
              <a:solidFill>
                <a:srgbClr val="FFFFFF"/>
              </a:solidFill>
              <a:latin typeface="Calibri" panose="020F0502020204030204"/>
            </a:endParaRPr>
          </a:p>
        </p:txBody>
      </p:sp>
      <p:pic>
        <p:nvPicPr>
          <p:cNvPr id="13" name="Billede 12">
            <a:extLst>
              <a:ext uri="{FF2B5EF4-FFF2-40B4-BE49-F238E27FC236}">
                <a16:creationId xmlns:a16="http://schemas.microsoft.com/office/drawing/2014/main" id="{96190D8E-D20E-4B7D-976C-026FA59A10FA}"/>
              </a:ext>
            </a:extLst>
          </p:cNvPr>
          <p:cNvPicPr>
            <a:picLocks noChangeAspect="1"/>
          </p:cNvPicPr>
          <p:nvPr/>
        </p:nvPicPr>
        <p:blipFill>
          <a:blip r:embed="rId5"/>
          <a:stretch>
            <a:fillRect/>
          </a:stretch>
        </p:blipFill>
        <p:spPr>
          <a:xfrm>
            <a:off x="1551923" y="3428999"/>
            <a:ext cx="449860" cy="1080150"/>
          </a:xfrm>
          <a:prstGeom prst="rect">
            <a:avLst/>
          </a:prstGeom>
        </p:spPr>
      </p:pic>
      <p:pic>
        <p:nvPicPr>
          <p:cNvPr id="14" name="Billede 13">
            <a:extLst>
              <a:ext uri="{FF2B5EF4-FFF2-40B4-BE49-F238E27FC236}">
                <a16:creationId xmlns:a16="http://schemas.microsoft.com/office/drawing/2014/main" id="{C0FB3E05-CD21-47BF-962E-786F337C2C58}"/>
              </a:ext>
            </a:extLst>
          </p:cNvPr>
          <p:cNvPicPr>
            <a:picLocks noChangeAspect="1"/>
          </p:cNvPicPr>
          <p:nvPr/>
        </p:nvPicPr>
        <p:blipFill>
          <a:blip r:embed="rId6"/>
          <a:stretch>
            <a:fillRect/>
          </a:stretch>
        </p:blipFill>
        <p:spPr>
          <a:xfrm>
            <a:off x="2829443" y="3429001"/>
            <a:ext cx="618100" cy="1080150"/>
          </a:xfrm>
          <a:prstGeom prst="rect">
            <a:avLst/>
          </a:prstGeom>
        </p:spPr>
      </p:pic>
      <p:pic>
        <p:nvPicPr>
          <p:cNvPr id="15" name="Picture 2" descr="Billedresultat for pdf">
            <a:extLst>
              <a:ext uri="{FF2B5EF4-FFF2-40B4-BE49-F238E27FC236}">
                <a16:creationId xmlns:a16="http://schemas.microsoft.com/office/drawing/2014/main" id="{CEFAF850-2E72-4902-9E49-AD4F61ECA6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3264" y="3660023"/>
            <a:ext cx="618101" cy="618101"/>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19" descr="Forbudt">
            <a:extLst>
              <a:ext uri="{FF2B5EF4-FFF2-40B4-BE49-F238E27FC236}">
                <a16:creationId xmlns:a16="http://schemas.microsoft.com/office/drawing/2014/main" id="{CF8538E1-683B-4A68-ADF8-BFB0BC2D24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54647" y="1693541"/>
            <a:ext cx="1366798" cy="1366798"/>
          </a:xfrm>
          <a:prstGeom prst="rect">
            <a:avLst/>
          </a:prstGeom>
        </p:spPr>
      </p:pic>
      <p:sp>
        <p:nvSpPr>
          <p:cNvPr id="21" name="Rektangel 20">
            <a:extLst>
              <a:ext uri="{FF2B5EF4-FFF2-40B4-BE49-F238E27FC236}">
                <a16:creationId xmlns:a16="http://schemas.microsoft.com/office/drawing/2014/main" id="{3BE387E6-8727-4140-A930-3A5C2A832A73}"/>
              </a:ext>
            </a:extLst>
          </p:cNvPr>
          <p:cNvSpPr/>
          <p:nvPr/>
        </p:nvSpPr>
        <p:spPr>
          <a:xfrm>
            <a:off x="3770394" y="3158412"/>
            <a:ext cx="6328342" cy="1384995"/>
          </a:xfrm>
          <a:prstGeom prst="rect">
            <a:avLst/>
          </a:prstGeom>
        </p:spPr>
        <p:txBody>
          <a:bodyPr wrap="square">
            <a:spAutoFit/>
          </a:bodyPr>
          <a:lstStyle/>
          <a:p>
            <a:pPr defTabSz="855844"/>
            <a:r>
              <a:rPr lang="da-DK" sz="1680" b="1">
                <a:solidFill>
                  <a:srgbClr val="000000"/>
                </a:solidFill>
                <a:latin typeface="Calibri" panose="020F0502020204030204"/>
              </a:rPr>
              <a:t>Primært forældrerettede dokumenter</a:t>
            </a:r>
          </a:p>
          <a:p>
            <a:pPr defTabSz="855844"/>
            <a:r>
              <a:rPr lang="da-DK" sz="1680">
                <a:solidFill>
                  <a:srgbClr val="000000"/>
                </a:solidFill>
                <a:latin typeface="Calibri" panose="020F0502020204030204"/>
              </a:rPr>
              <a:t>- Fx skolestartspjece, mobbepolitik, BYOD-politik etc.</a:t>
            </a:r>
          </a:p>
          <a:p>
            <a:pPr marL="342900" indent="-342900" defTabSz="855844">
              <a:buFont typeface="Arial" panose="020B0604020202020204" pitchFamily="34" charset="0"/>
              <a:buChar char="•"/>
            </a:pPr>
            <a:endParaRPr lang="da-DK" sz="1680">
              <a:solidFill>
                <a:srgbClr val="000000"/>
              </a:solidFill>
              <a:latin typeface="Calibri" panose="020F0502020204030204"/>
            </a:endParaRPr>
          </a:p>
          <a:p>
            <a:pPr defTabSz="855844"/>
            <a:r>
              <a:rPr lang="da-DK" sz="1680" b="1">
                <a:solidFill>
                  <a:srgbClr val="000000"/>
                </a:solidFill>
                <a:latin typeface="Calibri" panose="020F0502020204030204"/>
              </a:rPr>
              <a:t>Udvalgte medarbejderrettede dokumenter</a:t>
            </a:r>
          </a:p>
          <a:p>
            <a:pPr defTabSz="855844"/>
            <a:r>
              <a:rPr lang="da-DK" sz="1680">
                <a:solidFill>
                  <a:srgbClr val="000000"/>
                </a:solidFill>
                <a:latin typeface="Calibri" panose="020F0502020204030204"/>
              </a:rPr>
              <a:t>- fx beredskabsplan, personalehåndbog, sygemeldingsprocedure etc.</a:t>
            </a:r>
          </a:p>
        </p:txBody>
      </p:sp>
      <p:sp>
        <p:nvSpPr>
          <p:cNvPr id="22" name="Rektangel 21">
            <a:extLst>
              <a:ext uri="{FF2B5EF4-FFF2-40B4-BE49-F238E27FC236}">
                <a16:creationId xmlns:a16="http://schemas.microsoft.com/office/drawing/2014/main" id="{0B041077-5234-4E54-B360-2E8879CBB7E2}"/>
              </a:ext>
            </a:extLst>
          </p:cNvPr>
          <p:cNvSpPr/>
          <p:nvPr/>
        </p:nvSpPr>
        <p:spPr>
          <a:xfrm>
            <a:off x="3770394" y="5043493"/>
            <a:ext cx="5486400" cy="757130"/>
          </a:xfrm>
          <a:prstGeom prst="rect">
            <a:avLst/>
          </a:prstGeom>
        </p:spPr>
        <p:txBody>
          <a:bodyPr>
            <a:spAutoFit/>
          </a:bodyPr>
          <a:lstStyle/>
          <a:p>
            <a:pPr defTabSz="855844"/>
            <a:r>
              <a:rPr lang="da-DK" sz="2160" b="1">
                <a:solidFill>
                  <a:srgbClr val="000000"/>
                </a:solidFill>
                <a:latin typeface="Calibri" panose="020F0502020204030204"/>
              </a:rPr>
              <a:t>Adgang til at uploade:</a:t>
            </a:r>
          </a:p>
          <a:p>
            <a:pPr defTabSz="855844"/>
            <a:r>
              <a:rPr lang="da-DK" sz="2160">
                <a:solidFill>
                  <a:srgbClr val="000000"/>
                </a:solidFill>
                <a:latin typeface="Calibri" panose="020F0502020204030204"/>
              </a:rPr>
              <a:t>Primært ledelse og adm. medarbejdere</a:t>
            </a:r>
          </a:p>
        </p:txBody>
      </p:sp>
      <p:sp>
        <p:nvSpPr>
          <p:cNvPr id="17" name="Pladsholder til tekst 2">
            <a:extLst>
              <a:ext uri="{FF2B5EF4-FFF2-40B4-BE49-F238E27FC236}">
                <a16:creationId xmlns:a16="http://schemas.microsoft.com/office/drawing/2014/main" id="{CE3091F5-A6BA-43E6-823E-51A27C2918A1}"/>
              </a:ext>
            </a:extLst>
          </p:cNvPr>
          <p:cNvSpPr txBox="1">
            <a:spLocks/>
          </p:cNvSpPr>
          <p:nvPr/>
        </p:nvSpPr>
        <p:spPr>
          <a:xfrm>
            <a:off x="1348484" y="438551"/>
            <a:ext cx="7861762" cy="312965"/>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200" b="1" kern="1200" spc="300">
                <a:solidFill>
                  <a:srgbClr val="2091A2"/>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Bef>
                <a:spcPts val="900"/>
              </a:spcBef>
            </a:pPr>
            <a:r>
              <a:rPr lang="da-DK" sz="1440" spc="360"/>
              <a:t>Aula som momentum til at gentænke og styrke kommunikationen</a:t>
            </a:r>
          </a:p>
        </p:txBody>
      </p:sp>
    </p:spTree>
    <p:custDataLst>
      <p:tags r:id="rId1"/>
    </p:custDataLst>
    <p:extLst>
      <p:ext uri="{BB962C8B-B14F-4D97-AF65-F5344CB8AC3E}">
        <p14:creationId xmlns:p14="http://schemas.microsoft.com/office/powerpoint/2010/main" val="39555216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E66FD0-7F25-4567-99F0-9997CE65D083}"/>
              </a:ext>
            </a:extLst>
          </p:cNvPr>
          <p:cNvSpPr>
            <a:spLocks noGrp="1"/>
          </p:cNvSpPr>
          <p:nvPr>
            <p:ph type="title"/>
          </p:nvPr>
        </p:nvSpPr>
        <p:spPr>
          <a:xfrm>
            <a:off x="1348484" y="1224916"/>
            <a:ext cx="8492362" cy="725028"/>
          </a:xfrm>
        </p:spPr>
        <p:txBody>
          <a:bodyPr>
            <a:normAutofit/>
          </a:bodyPr>
          <a:lstStyle/>
          <a:p>
            <a:r>
              <a:rPr lang="da-DK"/>
              <a:t>Temaer i anvendelsesstrategi</a:t>
            </a:r>
          </a:p>
        </p:txBody>
      </p:sp>
      <p:sp>
        <p:nvSpPr>
          <p:cNvPr id="4" name="Pladsholder til tekst 3">
            <a:extLst>
              <a:ext uri="{FF2B5EF4-FFF2-40B4-BE49-F238E27FC236}">
                <a16:creationId xmlns:a16="http://schemas.microsoft.com/office/drawing/2014/main" id="{E0C6D566-B592-4B54-AB54-2273D75E57A8}"/>
              </a:ext>
            </a:extLst>
          </p:cNvPr>
          <p:cNvSpPr>
            <a:spLocks noGrp="1"/>
          </p:cNvSpPr>
          <p:nvPr>
            <p:ph type="body" sz="quarter" idx="14"/>
          </p:nvPr>
        </p:nvSpPr>
        <p:spPr>
          <a:xfrm>
            <a:off x="1348739" y="1994536"/>
            <a:ext cx="8086127" cy="3032320"/>
          </a:xfrm>
        </p:spPr>
        <p:txBody>
          <a:bodyPr>
            <a:normAutofit/>
          </a:bodyPr>
          <a:lstStyle/>
          <a:p>
            <a:r>
              <a:rPr lang="da-DK"/>
              <a:t>Platforme: </a:t>
            </a:r>
            <a:br>
              <a:rPr lang="da-DK"/>
            </a:br>
            <a:r>
              <a:rPr lang="da-DK"/>
              <a:t>Aula, Office 365, G Suite for Education, </a:t>
            </a:r>
            <a:r>
              <a:rPr lang="da-DK" err="1"/>
              <a:t>MinUddannelse</a:t>
            </a:r>
            <a:r>
              <a:rPr lang="da-DK"/>
              <a:t>, Aarhus </a:t>
            </a:r>
            <a:r>
              <a:rPr lang="da-DK" err="1"/>
              <a:t>Intra</a:t>
            </a:r>
            <a:endParaRPr lang="da-DK"/>
          </a:p>
          <a:p>
            <a:pPr marL="342900" indent="-342900">
              <a:buFont typeface="Arial" panose="020B0604020202020204" pitchFamily="34" charset="0"/>
              <a:buChar char="•"/>
            </a:pPr>
            <a:endParaRPr lang="da-DK"/>
          </a:p>
          <a:p>
            <a:pPr marL="342900" indent="-342900">
              <a:buFont typeface="Arial" panose="020B0604020202020204" pitchFamily="34" charset="0"/>
              <a:buChar char="•"/>
            </a:pPr>
            <a:r>
              <a:rPr lang="da-DK"/>
              <a:t>Opbevaring og deling af filer</a:t>
            </a:r>
          </a:p>
          <a:p>
            <a:pPr marL="342900" indent="-342900">
              <a:buFont typeface="Arial" panose="020B0604020202020204" pitchFamily="34" charset="0"/>
              <a:buChar char="•"/>
            </a:pPr>
            <a:r>
              <a:rPr lang="da-DK"/>
              <a:t>Samarbejdsrum</a:t>
            </a:r>
          </a:p>
          <a:p>
            <a:pPr marL="342900" indent="-342900">
              <a:buFont typeface="Arial" panose="020B0604020202020204" pitchFamily="34" charset="0"/>
              <a:buChar char="•"/>
            </a:pPr>
            <a:r>
              <a:rPr lang="da-DK"/>
              <a:t>Mails, beskeder, opslag og chat</a:t>
            </a:r>
          </a:p>
          <a:p>
            <a:pPr marL="342900" indent="-342900">
              <a:buFont typeface="Arial" panose="020B0604020202020204" pitchFamily="34" charset="0"/>
              <a:buChar char="•"/>
            </a:pPr>
            <a:r>
              <a:rPr lang="da-DK"/>
              <a:t>Kalender</a:t>
            </a:r>
          </a:p>
          <a:p>
            <a:endParaRPr lang="da-DK"/>
          </a:p>
          <a:p>
            <a:endParaRPr lang="da-DK"/>
          </a:p>
        </p:txBody>
      </p:sp>
      <p:sp>
        <p:nvSpPr>
          <p:cNvPr id="5" name="Pladsholder til tekst 2">
            <a:extLst>
              <a:ext uri="{FF2B5EF4-FFF2-40B4-BE49-F238E27FC236}">
                <a16:creationId xmlns:a16="http://schemas.microsoft.com/office/drawing/2014/main" id="{FF49CFB1-691C-4D16-A7EB-17BE97ED39F4}"/>
              </a:ext>
            </a:extLst>
          </p:cNvPr>
          <p:cNvSpPr>
            <a:spLocks noGrp="1"/>
          </p:cNvSpPr>
          <p:nvPr>
            <p:ph type="body" sz="quarter" idx="13"/>
          </p:nvPr>
        </p:nvSpPr>
        <p:spPr>
          <a:xfrm>
            <a:off x="1348740" y="392430"/>
            <a:ext cx="7508448" cy="312965"/>
          </a:xfrm>
        </p:spPr>
        <p:txBody>
          <a:bodyPr>
            <a:normAutofit fontScale="92500"/>
          </a:bodyPr>
          <a:lstStyle/>
          <a:p>
            <a:r>
              <a:rPr lang="da-DK"/>
              <a:t>Aula som momentum til at gentænke og styrke kommunikationen</a:t>
            </a:r>
          </a:p>
        </p:txBody>
      </p:sp>
    </p:spTree>
    <p:extLst>
      <p:ext uri="{BB962C8B-B14F-4D97-AF65-F5344CB8AC3E}">
        <p14:creationId xmlns:p14="http://schemas.microsoft.com/office/powerpoint/2010/main" val="17170747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73F03556-7148-42A0-9F79-FDD36837F81A}"/>
              </a:ext>
            </a:extLst>
          </p:cNvPr>
          <p:cNvGraphicFramePr>
            <a:graphicFrameLocks noChangeAspect="1"/>
          </p:cNvGraphicFramePr>
          <p:nvPr>
            <p:custDataLst>
              <p:tags r:id="rId2"/>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29701" name="think-cell Slide" r:id="rId6" imgW="360" imgH="360" progId="TCLayout.ActiveDocument.1">
                  <p:embed/>
                </p:oleObj>
              </mc:Choice>
              <mc:Fallback>
                <p:oleObj name="think-cell Slide" r:id="rId6" imgW="360" imgH="360" progId="TCLayout.ActiveDocument.1">
                  <p:embed/>
                  <p:pic>
                    <p:nvPicPr>
                      <p:cNvPr id="5" name="Objekt 4" hidden="1">
                        <a:extLst>
                          <a:ext uri="{FF2B5EF4-FFF2-40B4-BE49-F238E27FC236}">
                            <a16:creationId xmlns:a16="http://schemas.microsoft.com/office/drawing/2014/main" id="{73F03556-7148-42A0-9F79-FDD36837F81A}"/>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6" name="Rektangel 5" hidden="1">
            <a:extLst>
              <a:ext uri="{FF2B5EF4-FFF2-40B4-BE49-F238E27FC236}">
                <a16:creationId xmlns:a16="http://schemas.microsoft.com/office/drawing/2014/main" id="{9B55FEAD-05D8-4726-864C-8E4B2834147A}"/>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207DB9F0-55CB-40C0-BCB8-FC7297F9A82C}"/>
              </a:ext>
            </a:extLst>
          </p:cNvPr>
          <p:cNvSpPr>
            <a:spLocks noGrp="1"/>
          </p:cNvSpPr>
          <p:nvPr>
            <p:ph type="title"/>
          </p:nvPr>
        </p:nvSpPr>
        <p:spPr/>
        <p:txBody>
          <a:bodyPr>
            <a:normAutofit/>
          </a:bodyPr>
          <a:lstStyle/>
          <a:p>
            <a:r>
              <a:rPr lang="da-DK"/>
              <a:t>Medarbejderne i det digitale it-landskab</a:t>
            </a:r>
          </a:p>
        </p:txBody>
      </p:sp>
      <p:sp>
        <p:nvSpPr>
          <p:cNvPr id="3" name="Pladsholder til tekst 2">
            <a:extLst>
              <a:ext uri="{FF2B5EF4-FFF2-40B4-BE49-F238E27FC236}">
                <a16:creationId xmlns:a16="http://schemas.microsoft.com/office/drawing/2014/main" id="{C3A1A6E0-C858-4BD9-80DC-AD801B8CFEBF}"/>
              </a:ext>
            </a:extLst>
          </p:cNvPr>
          <p:cNvSpPr>
            <a:spLocks noGrp="1"/>
          </p:cNvSpPr>
          <p:nvPr>
            <p:ph type="body" sz="quarter" idx="13"/>
          </p:nvPr>
        </p:nvSpPr>
        <p:spPr>
          <a:xfrm>
            <a:off x="1348740" y="392429"/>
            <a:ext cx="7375313" cy="337684"/>
          </a:xfrm>
        </p:spPr>
        <p:txBody>
          <a:bodyPr>
            <a:normAutofit fontScale="92500"/>
          </a:bodyPr>
          <a:lstStyle/>
          <a:p>
            <a:r>
              <a:rPr lang="da-DK"/>
              <a:t>Aula som momentum til at gentænke og styrke kommunikationen</a:t>
            </a:r>
          </a:p>
        </p:txBody>
      </p:sp>
      <p:sp>
        <p:nvSpPr>
          <p:cNvPr id="4" name="Pladsholder til tekst 3">
            <a:extLst>
              <a:ext uri="{FF2B5EF4-FFF2-40B4-BE49-F238E27FC236}">
                <a16:creationId xmlns:a16="http://schemas.microsoft.com/office/drawing/2014/main" id="{ECA3BE20-38A3-483A-9D0C-A303C5FAC754}"/>
              </a:ext>
            </a:extLst>
          </p:cNvPr>
          <p:cNvSpPr>
            <a:spLocks noGrp="1"/>
          </p:cNvSpPr>
          <p:nvPr>
            <p:ph type="body" sz="quarter" idx="14"/>
          </p:nvPr>
        </p:nvSpPr>
        <p:spPr/>
        <p:txBody>
          <a:bodyPr/>
          <a:lstStyle/>
          <a:p>
            <a:r>
              <a:rPr lang="da-DK"/>
              <a:t>Det skal være nemmere, hurtigere og sikkert for alle medarbejdere at kommunikere, dele viden, samarbejde og finde den rette information.</a:t>
            </a:r>
          </a:p>
          <a:p>
            <a:r>
              <a:rPr lang="da-DK" sz="1920"/>
              <a:t>Fx brug af beskeder: </a:t>
            </a:r>
            <a:br>
              <a:rPr lang="da-DK"/>
            </a:br>
            <a:endParaRPr lang="da-DK"/>
          </a:p>
        </p:txBody>
      </p:sp>
      <p:sp>
        <p:nvSpPr>
          <p:cNvPr id="7" name="Rektangel: afrundede hjørner 6">
            <a:extLst>
              <a:ext uri="{FF2B5EF4-FFF2-40B4-BE49-F238E27FC236}">
                <a16:creationId xmlns:a16="http://schemas.microsoft.com/office/drawing/2014/main" id="{71FED35B-8ED1-4896-A060-CA38FFC219D7}"/>
              </a:ext>
            </a:extLst>
          </p:cNvPr>
          <p:cNvSpPr/>
          <p:nvPr/>
        </p:nvSpPr>
        <p:spPr>
          <a:xfrm>
            <a:off x="1374376" y="3169921"/>
            <a:ext cx="1584962" cy="1030402"/>
          </a:xfrm>
          <a:prstGeom prst="roundRect">
            <a:avLst/>
          </a:prstGeom>
          <a:solidFill>
            <a:srgbClr val="16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r>
              <a:rPr lang="da-DK" sz="2160" b="1">
                <a:solidFill>
                  <a:srgbClr val="FFFFFF"/>
                </a:solidFill>
                <a:latin typeface="Calibri" panose="020F0502020204030204"/>
              </a:rPr>
              <a:t>Aula</a:t>
            </a:r>
          </a:p>
        </p:txBody>
      </p:sp>
      <p:sp>
        <p:nvSpPr>
          <p:cNvPr id="8" name="Rektangel: afrundede hjørner 7">
            <a:extLst>
              <a:ext uri="{FF2B5EF4-FFF2-40B4-BE49-F238E27FC236}">
                <a16:creationId xmlns:a16="http://schemas.microsoft.com/office/drawing/2014/main" id="{D8988A68-AD5D-4D54-B951-5435CFC11FA8}"/>
              </a:ext>
            </a:extLst>
          </p:cNvPr>
          <p:cNvSpPr/>
          <p:nvPr/>
        </p:nvSpPr>
        <p:spPr>
          <a:xfrm>
            <a:off x="3264136" y="3174804"/>
            <a:ext cx="1584962" cy="1014341"/>
          </a:xfrm>
          <a:prstGeom prst="roundRect">
            <a:avLst/>
          </a:prstGeom>
          <a:solidFill>
            <a:srgbClr val="16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r>
              <a:rPr lang="da-DK" sz="2160" b="1">
                <a:solidFill>
                  <a:srgbClr val="FFFFFF"/>
                </a:solidFill>
                <a:latin typeface="Calibri" panose="020F0502020204030204"/>
              </a:rPr>
              <a:t>Outlook</a:t>
            </a:r>
            <a:endParaRPr lang="da-DK" sz="1685">
              <a:solidFill>
                <a:srgbClr val="FFFFFF"/>
              </a:solidFill>
              <a:latin typeface="Calibri" panose="020F0502020204030204"/>
            </a:endParaRPr>
          </a:p>
        </p:txBody>
      </p:sp>
      <p:sp>
        <p:nvSpPr>
          <p:cNvPr id="9" name="Tekstfelt 8">
            <a:extLst>
              <a:ext uri="{FF2B5EF4-FFF2-40B4-BE49-F238E27FC236}">
                <a16:creationId xmlns:a16="http://schemas.microsoft.com/office/drawing/2014/main" id="{E99EB6E7-076D-4ED2-AE40-C2CB961627E3}"/>
              </a:ext>
            </a:extLst>
          </p:cNvPr>
          <p:cNvSpPr txBox="1"/>
          <p:nvPr/>
        </p:nvSpPr>
        <p:spPr>
          <a:xfrm>
            <a:off x="1374376" y="4259796"/>
            <a:ext cx="1584962" cy="1938992"/>
          </a:xfrm>
          <a:prstGeom prst="rect">
            <a:avLst/>
          </a:prstGeom>
          <a:noFill/>
        </p:spPr>
        <p:txBody>
          <a:bodyPr wrap="square" rtlCol="0">
            <a:spAutoFit/>
          </a:bodyPr>
          <a:lstStyle/>
          <a:p>
            <a:pPr defTabSz="855844"/>
            <a:r>
              <a:rPr lang="da-DK" sz="1320">
                <a:solidFill>
                  <a:srgbClr val="000000"/>
                </a:solidFill>
                <a:latin typeface="Calibri" panose="020F0502020204030204"/>
              </a:rPr>
              <a:t>Primær platform til beskeder med andre Aula brugere</a:t>
            </a:r>
          </a:p>
          <a:p>
            <a:pPr defTabSz="855844"/>
            <a:endParaRPr lang="da-DK" sz="1320">
              <a:solidFill>
                <a:srgbClr val="000000"/>
              </a:solidFill>
              <a:latin typeface="Calibri" panose="020F0502020204030204"/>
            </a:endParaRPr>
          </a:p>
          <a:p>
            <a:pPr defTabSz="855844"/>
            <a:r>
              <a:rPr lang="da-DK" sz="1320">
                <a:solidFill>
                  <a:srgbClr val="000000"/>
                </a:solidFill>
                <a:latin typeface="Calibri" panose="020F0502020204030204"/>
              </a:rPr>
              <a:t>Også følsomt indhold til Aula-brugere og forældre</a:t>
            </a:r>
          </a:p>
          <a:p>
            <a:pPr defTabSz="855844"/>
            <a:endParaRPr lang="da-DK" sz="1320">
              <a:solidFill>
                <a:srgbClr val="000000"/>
              </a:solidFill>
              <a:latin typeface="Calibri" panose="020F0502020204030204"/>
            </a:endParaRPr>
          </a:p>
          <a:p>
            <a:pPr defTabSz="855844"/>
            <a:endParaRPr lang="da-DK" sz="1440">
              <a:solidFill>
                <a:srgbClr val="000000"/>
              </a:solidFill>
              <a:latin typeface="Calibri" panose="020F0502020204030204"/>
            </a:endParaRPr>
          </a:p>
        </p:txBody>
      </p:sp>
      <p:sp>
        <p:nvSpPr>
          <p:cNvPr id="10" name="Tekstfelt 9">
            <a:extLst>
              <a:ext uri="{FF2B5EF4-FFF2-40B4-BE49-F238E27FC236}">
                <a16:creationId xmlns:a16="http://schemas.microsoft.com/office/drawing/2014/main" id="{C1A514E5-13D4-4CE1-B12D-AF9A38E2E079}"/>
              </a:ext>
            </a:extLst>
          </p:cNvPr>
          <p:cNvSpPr txBox="1"/>
          <p:nvPr/>
        </p:nvSpPr>
        <p:spPr>
          <a:xfrm>
            <a:off x="3264135" y="4241575"/>
            <a:ext cx="1679167" cy="1938992"/>
          </a:xfrm>
          <a:prstGeom prst="rect">
            <a:avLst/>
          </a:prstGeom>
          <a:noFill/>
        </p:spPr>
        <p:txBody>
          <a:bodyPr wrap="square" rtlCol="0">
            <a:spAutoFit/>
          </a:bodyPr>
          <a:lstStyle/>
          <a:p>
            <a:pPr defTabSz="855844"/>
            <a:r>
              <a:rPr lang="da-DK" sz="1320">
                <a:solidFill>
                  <a:srgbClr val="000000"/>
                </a:solidFill>
                <a:latin typeface="Calibri" panose="020F0502020204030204"/>
              </a:rPr>
              <a:t>Dialog med ikke-Aula brugere og eksterne samarbejdspartnere</a:t>
            </a:r>
          </a:p>
          <a:p>
            <a:pPr defTabSz="855844"/>
            <a:endParaRPr lang="da-DK" sz="1320">
              <a:solidFill>
                <a:srgbClr val="000000"/>
              </a:solidFill>
              <a:latin typeface="Calibri" panose="020F0502020204030204"/>
            </a:endParaRPr>
          </a:p>
          <a:p>
            <a:pPr defTabSz="855844"/>
            <a:r>
              <a:rPr lang="da-DK" sz="1320">
                <a:solidFill>
                  <a:srgbClr val="000000"/>
                </a:solidFill>
                <a:latin typeface="Calibri" panose="020F0502020204030204"/>
              </a:rPr>
              <a:t>I forbindelse med sagsbehandling omkring et barn – også Aula brugere</a:t>
            </a:r>
          </a:p>
          <a:p>
            <a:pPr defTabSz="855844"/>
            <a:endParaRPr lang="da-DK" sz="1440">
              <a:solidFill>
                <a:srgbClr val="000000"/>
              </a:solidFill>
              <a:latin typeface="Calibri" panose="020F0502020204030204"/>
            </a:endParaRPr>
          </a:p>
        </p:txBody>
      </p:sp>
      <p:sp>
        <p:nvSpPr>
          <p:cNvPr id="12" name="Rektangel: afrundede hjørner 11">
            <a:extLst>
              <a:ext uri="{FF2B5EF4-FFF2-40B4-BE49-F238E27FC236}">
                <a16:creationId xmlns:a16="http://schemas.microsoft.com/office/drawing/2014/main" id="{35C0B4C6-2D7F-4CF9-9F65-4A1E932B5BCC}"/>
              </a:ext>
            </a:extLst>
          </p:cNvPr>
          <p:cNvSpPr/>
          <p:nvPr/>
        </p:nvSpPr>
        <p:spPr>
          <a:xfrm>
            <a:off x="5153893" y="3182902"/>
            <a:ext cx="1584962" cy="1014341"/>
          </a:xfrm>
          <a:prstGeom prst="roundRect">
            <a:avLst/>
          </a:prstGeom>
          <a:solidFill>
            <a:srgbClr val="16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r>
              <a:rPr lang="da-DK" sz="1920" b="1">
                <a:solidFill>
                  <a:srgbClr val="FFFFFF"/>
                </a:solidFill>
                <a:latin typeface="Calibri" panose="020F0502020204030204"/>
              </a:rPr>
              <a:t>Min</a:t>
            </a:r>
            <a:br>
              <a:rPr lang="da-DK" sz="1920" b="1">
                <a:solidFill>
                  <a:srgbClr val="FFFFFF"/>
                </a:solidFill>
                <a:latin typeface="Calibri" panose="020F0502020204030204"/>
              </a:rPr>
            </a:br>
            <a:r>
              <a:rPr lang="da-DK" sz="1920" b="1">
                <a:solidFill>
                  <a:srgbClr val="FFFFFF"/>
                </a:solidFill>
                <a:latin typeface="Calibri" panose="020F0502020204030204"/>
              </a:rPr>
              <a:t>Uddannelse</a:t>
            </a:r>
            <a:endParaRPr lang="da-DK" sz="1920">
              <a:solidFill>
                <a:srgbClr val="FFFFFF"/>
              </a:solidFill>
              <a:latin typeface="Calibri" panose="020F0502020204030204"/>
            </a:endParaRPr>
          </a:p>
        </p:txBody>
      </p:sp>
      <p:sp>
        <p:nvSpPr>
          <p:cNvPr id="13" name="Tekstfelt 12">
            <a:extLst>
              <a:ext uri="{FF2B5EF4-FFF2-40B4-BE49-F238E27FC236}">
                <a16:creationId xmlns:a16="http://schemas.microsoft.com/office/drawing/2014/main" id="{DABD37BB-3857-43C3-A833-DB6FDA3A34F5}"/>
              </a:ext>
            </a:extLst>
          </p:cNvPr>
          <p:cNvSpPr txBox="1"/>
          <p:nvPr/>
        </p:nvSpPr>
        <p:spPr>
          <a:xfrm>
            <a:off x="5153892" y="4249673"/>
            <a:ext cx="1584962" cy="720197"/>
          </a:xfrm>
          <a:prstGeom prst="rect">
            <a:avLst/>
          </a:prstGeom>
          <a:noFill/>
        </p:spPr>
        <p:txBody>
          <a:bodyPr wrap="square" rtlCol="0">
            <a:spAutoFit/>
          </a:bodyPr>
          <a:lstStyle/>
          <a:p>
            <a:pPr defTabSz="855844"/>
            <a:r>
              <a:rPr lang="da-DK" sz="1320">
                <a:solidFill>
                  <a:srgbClr val="000000"/>
                </a:solidFill>
                <a:latin typeface="Calibri" panose="020F0502020204030204"/>
              </a:rPr>
              <a:t>Dialog med forældre skal foregå i Aula</a:t>
            </a:r>
          </a:p>
          <a:p>
            <a:pPr defTabSz="855844"/>
            <a:endParaRPr lang="da-DK" sz="1440">
              <a:solidFill>
                <a:srgbClr val="000000"/>
              </a:solidFill>
              <a:latin typeface="Calibri" panose="020F0502020204030204"/>
            </a:endParaRPr>
          </a:p>
        </p:txBody>
      </p:sp>
      <p:sp>
        <p:nvSpPr>
          <p:cNvPr id="14" name="Rektangel: afrundede hjørner 13">
            <a:extLst>
              <a:ext uri="{FF2B5EF4-FFF2-40B4-BE49-F238E27FC236}">
                <a16:creationId xmlns:a16="http://schemas.microsoft.com/office/drawing/2014/main" id="{9795D1AE-246C-4C3E-A588-9A97E78FD0AF}"/>
              </a:ext>
            </a:extLst>
          </p:cNvPr>
          <p:cNvSpPr/>
          <p:nvPr/>
        </p:nvSpPr>
        <p:spPr>
          <a:xfrm>
            <a:off x="7043650" y="3174804"/>
            <a:ext cx="1584962" cy="1014341"/>
          </a:xfrm>
          <a:prstGeom prst="roundRect">
            <a:avLst/>
          </a:prstGeom>
          <a:solidFill>
            <a:srgbClr val="16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r>
              <a:rPr lang="da-DK" sz="2040" b="1" err="1">
                <a:solidFill>
                  <a:srgbClr val="FFFFFF"/>
                </a:solidFill>
                <a:latin typeface="Calibri" panose="020F0502020204030204"/>
              </a:rPr>
              <a:t>GSfE</a:t>
            </a:r>
            <a:endParaRPr lang="da-DK" sz="2040">
              <a:solidFill>
                <a:srgbClr val="FFFFFF"/>
              </a:solidFill>
              <a:latin typeface="Calibri" panose="020F0502020204030204"/>
            </a:endParaRPr>
          </a:p>
        </p:txBody>
      </p:sp>
      <p:sp>
        <p:nvSpPr>
          <p:cNvPr id="15" name="Tekstfelt 14">
            <a:extLst>
              <a:ext uri="{FF2B5EF4-FFF2-40B4-BE49-F238E27FC236}">
                <a16:creationId xmlns:a16="http://schemas.microsoft.com/office/drawing/2014/main" id="{14AF4206-B860-4300-A9C0-381CF90CB7AA}"/>
              </a:ext>
            </a:extLst>
          </p:cNvPr>
          <p:cNvSpPr txBox="1"/>
          <p:nvPr/>
        </p:nvSpPr>
        <p:spPr>
          <a:xfrm>
            <a:off x="7043649" y="4241576"/>
            <a:ext cx="1584962" cy="1329595"/>
          </a:xfrm>
          <a:prstGeom prst="rect">
            <a:avLst/>
          </a:prstGeom>
          <a:noFill/>
        </p:spPr>
        <p:txBody>
          <a:bodyPr wrap="square" rtlCol="0">
            <a:spAutoFit/>
          </a:bodyPr>
          <a:lstStyle/>
          <a:p>
            <a:pPr defTabSz="855844"/>
            <a:r>
              <a:rPr lang="da-DK" sz="1320">
                <a:solidFill>
                  <a:srgbClr val="000000"/>
                </a:solidFill>
                <a:latin typeface="Calibri" panose="020F0502020204030204"/>
              </a:rPr>
              <a:t>Samarbejde med elever og medarbejdere relateret til undervisning</a:t>
            </a:r>
          </a:p>
          <a:p>
            <a:pPr defTabSz="855844"/>
            <a:endParaRPr lang="da-DK" sz="1440">
              <a:solidFill>
                <a:srgbClr val="000000"/>
              </a:solidFill>
              <a:latin typeface="Calibri" panose="020F0502020204030204"/>
            </a:endParaRPr>
          </a:p>
        </p:txBody>
      </p:sp>
      <p:sp>
        <p:nvSpPr>
          <p:cNvPr id="16" name="Rektangel: afrundede hjørner 15">
            <a:extLst>
              <a:ext uri="{FF2B5EF4-FFF2-40B4-BE49-F238E27FC236}">
                <a16:creationId xmlns:a16="http://schemas.microsoft.com/office/drawing/2014/main" id="{8D04D23D-AF18-4DA9-BE8A-214DB48D9843}"/>
              </a:ext>
            </a:extLst>
          </p:cNvPr>
          <p:cNvSpPr/>
          <p:nvPr/>
        </p:nvSpPr>
        <p:spPr>
          <a:xfrm>
            <a:off x="8933405" y="3182902"/>
            <a:ext cx="1584962" cy="1014341"/>
          </a:xfrm>
          <a:prstGeom prst="roundRect">
            <a:avLst/>
          </a:prstGeom>
          <a:solidFill>
            <a:srgbClr val="16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r>
              <a:rPr lang="da-DK" sz="2040" b="1" err="1">
                <a:solidFill>
                  <a:srgbClr val="FFFFFF"/>
                </a:solidFill>
                <a:latin typeface="Calibri" panose="020F0502020204030204"/>
              </a:rPr>
              <a:t>AarhusIntra</a:t>
            </a:r>
            <a:endParaRPr lang="da-DK" sz="2040">
              <a:solidFill>
                <a:srgbClr val="FFFFFF"/>
              </a:solidFill>
              <a:latin typeface="Calibri" panose="020F0502020204030204"/>
            </a:endParaRPr>
          </a:p>
        </p:txBody>
      </p:sp>
      <p:sp>
        <p:nvSpPr>
          <p:cNvPr id="17" name="Tekstfelt 16">
            <a:extLst>
              <a:ext uri="{FF2B5EF4-FFF2-40B4-BE49-F238E27FC236}">
                <a16:creationId xmlns:a16="http://schemas.microsoft.com/office/drawing/2014/main" id="{1543C53C-538A-49C5-94E1-EFA1F7017C12}"/>
              </a:ext>
            </a:extLst>
          </p:cNvPr>
          <p:cNvSpPr txBox="1"/>
          <p:nvPr/>
        </p:nvSpPr>
        <p:spPr>
          <a:xfrm>
            <a:off x="8933404" y="4249674"/>
            <a:ext cx="1584962" cy="1126462"/>
          </a:xfrm>
          <a:prstGeom prst="rect">
            <a:avLst/>
          </a:prstGeom>
          <a:noFill/>
        </p:spPr>
        <p:txBody>
          <a:bodyPr wrap="square" rtlCol="0">
            <a:spAutoFit/>
          </a:bodyPr>
          <a:lstStyle/>
          <a:p>
            <a:pPr defTabSz="855844"/>
            <a:r>
              <a:rPr lang="da-DK" sz="1320">
                <a:solidFill>
                  <a:srgbClr val="000000"/>
                </a:solidFill>
                <a:latin typeface="Calibri" panose="020F0502020204030204"/>
              </a:rPr>
              <a:t>Samarbejde om ikke-følsomt indhold på tværs af AAK af mere ‘blød’ karakter</a:t>
            </a:r>
          </a:p>
          <a:p>
            <a:pPr defTabSz="855844"/>
            <a:endParaRPr lang="da-DK" sz="1440">
              <a:solidFill>
                <a:srgbClr val="000000"/>
              </a:solidFill>
              <a:latin typeface="Calibri" panose="020F0502020204030204"/>
            </a:endParaRPr>
          </a:p>
        </p:txBody>
      </p:sp>
    </p:spTree>
    <p:extLst>
      <p:ext uri="{BB962C8B-B14F-4D97-AF65-F5344CB8AC3E}">
        <p14:creationId xmlns:p14="http://schemas.microsoft.com/office/powerpoint/2010/main" val="1161267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003A609-FC7F-4DEA-86BA-D4AAEFC75753}"/>
              </a:ext>
            </a:extLst>
          </p:cNvPr>
          <p:cNvSpPr>
            <a:spLocks noGrp="1"/>
          </p:cNvSpPr>
          <p:nvPr>
            <p:ph type="ctrTitle"/>
          </p:nvPr>
        </p:nvSpPr>
        <p:spPr/>
        <p:txBody>
          <a:bodyPr/>
          <a:lstStyle/>
          <a:p>
            <a:r>
              <a:rPr lang="da-DK" dirty="0"/>
              <a:t>Oprydning – hvor og hvorfor?</a:t>
            </a:r>
          </a:p>
        </p:txBody>
      </p:sp>
    </p:spTree>
    <p:custDataLst>
      <p:tags r:id="rId1"/>
    </p:custDataLst>
    <p:extLst>
      <p:ext uri="{BB962C8B-B14F-4D97-AF65-F5344CB8AC3E}">
        <p14:creationId xmlns:p14="http://schemas.microsoft.com/office/powerpoint/2010/main" val="30755955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94C4F2-A664-4A20-9DAE-980443B89AC3}"/>
              </a:ext>
            </a:extLst>
          </p:cNvPr>
          <p:cNvSpPr>
            <a:spLocks noGrp="1"/>
          </p:cNvSpPr>
          <p:nvPr>
            <p:ph type="title"/>
          </p:nvPr>
        </p:nvSpPr>
        <p:spPr/>
        <p:txBody>
          <a:bodyPr/>
          <a:lstStyle/>
          <a:p>
            <a:r>
              <a:rPr lang="da-DK"/>
              <a:t>Hvornår skal du anvende ”Pædagogisk note”?</a:t>
            </a:r>
          </a:p>
        </p:txBody>
      </p:sp>
      <p:sp>
        <p:nvSpPr>
          <p:cNvPr id="7" name="Ellipse 6">
            <a:extLst>
              <a:ext uri="{FF2B5EF4-FFF2-40B4-BE49-F238E27FC236}">
                <a16:creationId xmlns:a16="http://schemas.microsoft.com/office/drawing/2014/main" id="{A86E839F-F0F3-43A9-A367-681DD286C93C}"/>
              </a:ext>
            </a:extLst>
          </p:cNvPr>
          <p:cNvSpPr/>
          <p:nvPr/>
        </p:nvSpPr>
        <p:spPr>
          <a:xfrm>
            <a:off x="1357882" y="2661458"/>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8" name="Ellipse 7">
            <a:extLst>
              <a:ext uri="{FF2B5EF4-FFF2-40B4-BE49-F238E27FC236}">
                <a16:creationId xmlns:a16="http://schemas.microsoft.com/office/drawing/2014/main" id="{A9ADC502-815F-438E-9212-2DF850DFAC3C}"/>
              </a:ext>
            </a:extLst>
          </p:cNvPr>
          <p:cNvSpPr/>
          <p:nvPr/>
        </p:nvSpPr>
        <p:spPr>
          <a:xfrm>
            <a:off x="1348484" y="4084212"/>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9" name="Ellipse 8">
            <a:extLst>
              <a:ext uri="{FF2B5EF4-FFF2-40B4-BE49-F238E27FC236}">
                <a16:creationId xmlns:a16="http://schemas.microsoft.com/office/drawing/2014/main" id="{1F52C422-FF82-482A-BC82-55DBBCF1547B}"/>
              </a:ext>
            </a:extLst>
          </p:cNvPr>
          <p:cNvSpPr/>
          <p:nvPr/>
        </p:nvSpPr>
        <p:spPr>
          <a:xfrm>
            <a:off x="1357882" y="5506964"/>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10" name="Ellipse 9">
            <a:extLst>
              <a:ext uri="{FF2B5EF4-FFF2-40B4-BE49-F238E27FC236}">
                <a16:creationId xmlns:a16="http://schemas.microsoft.com/office/drawing/2014/main" id="{82DF4D4B-7A85-447F-AEBD-FD464A75B74B}"/>
              </a:ext>
            </a:extLst>
          </p:cNvPr>
          <p:cNvSpPr/>
          <p:nvPr/>
        </p:nvSpPr>
        <p:spPr>
          <a:xfrm>
            <a:off x="1357882" y="3372835"/>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11" name="Ellipse 10">
            <a:extLst>
              <a:ext uri="{FF2B5EF4-FFF2-40B4-BE49-F238E27FC236}">
                <a16:creationId xmlns:a16="http://schemas.microsoft.com/office/drawing/2014/main" id="{2EDEF154-3CDE-4843-AF38-BED2A186D1CC}"/>
              </a:ext>
            </a:extLst>
          </p:cNvPr>
          <p:cNvSpPr/>
          <p:nvPr/>
        </p:nvSpPr>
        <p:spPr>
          <a:xfrm>
            <a:off x="1357882" y="4795589"/>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12" name="Rektangel 11">
            <a:extLst>
              <a:ext uri="{FF2B5EF4-FFF2-40B4-BE49-F238E27FC236}">
                <a16:creationId xmlns:a16="http://schemas.microsoft.com/office/drawing/2014/main" id="{2B3F8E6F-3094-45DA-BE51-E432EA2EB303}"/>
              </a:ext>
            </a:extLst>
          </p:cNvPr>
          <p:cNvSpPr/>
          <p:nvPr/>
        </p:nvSpPr>
        <p:spPr>
          <a:xfrm>
            <a:off x="1610511" y="2615526"/>
            <a:ext cx="3801041" cy="313932"/>
          </a:xfrm>
          <a:prstGeom prst="rect">
            <a:avLst/>
          </a:prstGeom>
        </p:spPr>
        <p:txBody>
          <a:bodyPr wrap="none">
            <a:spAutoFit/>
          </a:bodyPr>
          <a:lstStyle/>
          <a:p>
            <a:pPr defTabSz="855844"/>
            <a:r>
              <a:rPr lang="da-DK" sz="1440">
                <a:solidFill>
                  <a:srgbClr val="000000"/>
                </a:solidFill>
                <a:latin typeface="Arial" panose="020B0604020202020204" pitchFamily="34" charset="0"/>
                <a:cs typeface="Arial" panose="020B0604020202020204" pitchFamily="34" charset="0"/>
              </a:rPr>
              <a:t>Ikke godkendt til følsomt og fortroligt indhold</a:t>
            </a:r>
          </a:p>
        </p:txBody>
      </p:sp>
      <p:sp>
        <p:nvSpPr>
          <p:cNvPr id="13" name="Rektangel 12">
            <a:extLst>
              <a:ext uri="{FF2B5EF4-FFF2-40B4-BE49-F238E27FC236}">
                <a16:creationId xmlns:a16="http://schemas.microsoft.com/office/drawing/2014/main" id="{1681894E-79B8-4680-9F5C-E41D04CFD9FA}"/>
              </a:ext>
            </a:extLst>
          </p:cNvPr>
          <p:cNvSpPr/>
          <p:nvPr/>
        </p:nvSpPr>
        <p:spPr>
          <a:xfrm>
            <a:off x="1601114" y="3334295"/>
            <a:ext cx="2015295" cy="313932"/>
          </a:xfrm>
          <a:prstGeom prst="rect">
            <a:avLst/>
          </a:prstGeom>
        </p:spPr>
        <p:txBody>
          <a:bodyPr wrap="none">
            <a:spAutoFit/>
          </a:bodyPr>
          <a:lstStyle/>
          <a:p>
            <a:pPr defTabSz="855844"/>
            <a:r>
              <a:rPr lang="da-DK" sz="1440">
                <a:solidFill>
                  <a:srgbClr val="000000"/>
                </a:solidFill>
                <a:latin typeface="Arial" panose="020B0604020202020204" pitchFamily="34" charset="0"/>
                <a:cs typeface="Arial" panose="020B0604020202020204" pitchFamily="34" charset="0"/>
              </a:rPr>
              <a:t>Faglig og social status</a:t>
            </a:r>
          </a:p>
        </p:txBody>
      </p:sp>
      <p:sp>
        <p:nvSpPr>
          <p:cNvPr id="14" name="Rektangel 13">
            <a:extLst>
              <a:ext uri="{FF2B5EF4-FFF2-40B4-BE49-F238E27FC236}">
                <a16:creationId xmlns:a16="http://schemas.microsoft.com/office/drawing/2014/main" id="{9BBC82FB-240F-447A-AA0B-7FC4523A5ED5}"/>
              </a:ext>
            </a:extLst>
          </p:cNvPr>
          <p:cNvSpPr/>
          <p:nvPr/>
        </p:nvSpPr>
        <p:spPr>
          <a:xfrm>
            <a:off x="1549715" y="4053064"/>
            <a:ext cx="2239716" cy="313932"/>
          </a:xfrm>
          <a:prstGeom prst="rect">
            <a:avLst/>
          </a:prstGeom>
        </p:spPr>
        <p:txBody>
          <a:bodyPr wrap="none">
            <a:spAutoFit/>
          </a:bodyPr>
          <a:lstStyle/>
          <a:p>
            <a:pPr defTabSz="855844"/>
            <a:r>
              <a:rPr lang="da-DK" sz="1440">
                <a:solidFill>
                  <a:srgbClr val="000000"/>
                </a:solidFill>
                <a:latin typeface="Arial" panose="020B0604020202020204" pitchFamily="34" charset="0"/>
                <a:cs typeface="Arial" panose="020B0604020202020204" pitchFamily="34" charset="0"/>
              </a:rPr>
              <a:t>Faglige og sociale aftaler</a:t>
            </a:r>
          </a:p>
        </p:txBody>
      </p:sp>
      <p:sp>
        <p:nvSpPr>
          <p:cNvPr id="15" name="Rektangel 14">
            <a:extLst>
              <a:ext uri="{FF2B5EF4-FFF2-40B4-BE49-F238E27FC236}">
                <a16:creationId xmlns:a16="http://schemas.microsoft.com/office/drawing/2014/main" id="{983F0C81-F0AA-4C0E-8C71-FCF5831BB121}"/>
              </a:ext>
            </a:extLst>
          </p:cNvPr>
          <p:cNvSpPr/>
          <p:nvPr/>
        </p:nvSpPr>
        <p:spPr>
          <a:xfrm>
            <a:off x="1601114" y="4762222"/>
            <a:ext cx="4177747" cy="313932"/>
          </a:xfrm>
          <a:prstGeom prst="rect">
            <a:avLst/>
          </a:prstGeom>
        </p:spPr>
        <p:txBody>
          <a:bodyPr wrap="none">
            <a:spAutoFit/>
          </a:bodyPr>
          <a:lstStyle/>
          <a:p>
            <a:pPr defTabSz="855844"/>
            <a:r>
              <a:rPr lang="da-DK" sz="1440">
                <a:solidFill>
                  <a:srgbClr val="000000"/>
                </a:solidFill>
                <a:latin typeface="Arial" panose="020B0604020202020204" pitchFamily="34" charset="0"/>
                <a:cs typeface="Arial" panose="020B0604020202020204" pitchFamily="34" charset="0"/>
              </a:rPr>
              <a:t>Referat fra den ”almindelige” skole-hjem-samtale</a:t>
            </a:r>
          </a:p>
        </p:txBody>
      </p:sp>
      <p:sp>
        <p:nvSpPr>
          <p:cNvPr id="16" name="Rektangel 15">
            <a:extLst>
              <a:ext uri="{FF2B5EF4-FFF2-40B4-BE49-F238E27FC236}">
                <a16:creationId xmlns:a16="http://schemas.microsoft.com/office/drawing/2014/main" id="{D0AB240C-31B3-4A3E-BB97-266E1C015621}"/>
              </a:ext>
            </a:extLst>
          </p:cNvPr>
          <p:cNvSpPr/>
          <p:nvPr/>
        </p:nvSpPr>
        <p:spPr>
          <a:xfrm>
            <a:off x="1610511" y="5468231"/>
            <a:ext cx="3235181" cy="313932"/>
          </a:xfrm>
          <a:prstGeom prst="rect">
            <a:avLst/>
          </a:prstGeom>
        </p:spPr>
        <p:txBody>
          <a:bodyPr wrap="none">
            <a:spAutoFit/>
          </a:bodyPr>
          <a:lstStyle/>
          <a:p>
            <a:pPr defTabSz="855844"/>
            <a:r>
              <a:rPr lang="da-DK" sz="1440">
                <a:solidFill>
                  <a:srgbClr val="000000"/>
                </a:solidFill>
                <a:latin typeface="Arial" panose="020B0604020202020204" pitchFamily="34" charset="0"/>
                <a:cs typeface="Arial" panose="020B0604020202020204" pitchFamily="34" charset="0"/>
              </a:rPr>
              <a:t>Skal kunne læses af elev og forældre</a:t>
            </a:r>
          </a:p>
        </p:txBody>
      </p:sp>
      <p:sp>
        <p:nvSpPr>
          <p:cNvPr id="17" name="Rektangel 16">
            <a:extLst>
              <a:ext uri="{FF2B5EF4-FFF2-40B4-BE49-F238E27FC236}">
                <a16:creationId xmlns:a16="http://schemas.microsoft.com/office/drawing/2014/main" id="{3A3F3ED2-B43B-41CC-A667-579903BF8111}"/>
              </a:ext>
            </a:extLst>
          </p:cNvPr>
          <p:cNvSpPr/>
          <p:nvPr/>
        </p:nvSpPr>
        <p:spPr>
          <a:xfrm>
            <a:off x="1232937" y="2026763"/>
            <a:ext cx="3337132" cy="424732"/>
          </a:xfrm>
          <a:prstGeom prst="rect">
            <a:avLst/>
          </a:prstGeom>
        </p:spPr>
        <p:txBody>
          <a:bodyPr wrap="none">
            <a:spAutoFit/>
          </a:bodyPr>
          <a:lstStyle/>
          <a:p>
            <a:pPr defTabSz="855844"/>
            <a:r>
              <a:rPr lang="da-DK" sz="2160" b="1">
                <a:solidFill>
                  <a:srgbClr val="000000"/>
                </a:solidFill>
                <a:latin typeface="Calibri" panose="020F0502020204030204"/>
              </a:rPr>
              <a:t>NOTE I LÆRINGSPLATFORM</a:t>
            </a:r>
          </a:p>
        </p:txBody>
      </p:sp>
      <p:sp>
        <p:nvSpPr>
          <p:cNvPr id="18" name="Ellipse 17">
            <a:extLst>
              <a:ext uri="{FF2B5EF4-FFF2-40B4-BE49-F238E27FC236}">
                <a16:creationId xmlns:a16="http://schemas.microsoft.com/office/drawing/2014/main" id="{2FB8576E-9172-42CD-B73F-C86795527365}"/>
              </a:ext>
            </a:extLst>
          </p:cNvPr>
          <p:cNvSpPr/>
          <p:nvPr/>
        </p:nvSpPr>
        <p:spPr>
          <a:xfrm>
            <a:off x="6559795" y="2661458"/>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19" name="Ellipse 18">
            <a:extLst>
              <a:ext uri="{FF2B5EF4-FFF2-40B4-BE49-F238E27FC236}">
                <a16:creationId xmlns:a16="http://schemas.microsoft.com/office/drawing/2014/main" id="{A4ACB9A4-8B79-4C3B-8B5A-9A8EF7F95BD2}"/>
              </a:ext>
            </a:extLst>
          </p:cNvPr>
          <p:cNvSpPr/>
          <p:nvPr/>
        </p:nvSpPr>
        <p:spPr>
          <a:xfrm>
            <a:off x="6559795" y="4098834"/>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20" name="Ellipse 19">
            <a:extLst>
              <a:ext uri="{FF2B5EF4-FFF2-40B4-BE49-F238E27FC236}">
                <a16:creationId xmlns:a16="http://schemas.microsoft.com/office/drawing/2014/main" id="{2585A8CF-86AE-4366-B341-578E405A5BBD}"/>
              </a:ext>
            </a:extLst>
          </p:cNvPr>
          <p:cNvSpPr/>
          <p:nvPr/>
        </p:nvSpPr>
        <p:spPr>
          <a:xfrm>
            <a:off x="6559795" y="5506964"/>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21" name="Ellipse 20">
            <a:extLst>
              <a:ext uri="{FF2B5EF4-FFF2-40B4-BE49-F238E27FC236}">
                <a16:creationId xmlns:a16="http://schemas.microsoft.com/office/drawing/2014/main" id="{C9C0F485-C228-4E91-B525-1422C96DEE23}"/>
              </a:ext>
            </a:extLst>
          </p:cNvPr>
          <p:cNvSpPr/>
          <p:nvPr/>
        </p:nvSpPr>
        <p:spPr>
          <a:xfrm>
            <a:off x="6559795" y="3372835"/>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22" name="Ellipse 21">
            <a:extLst>
              <a:ext uri="{FF2B5EF4-FFF2-40B4-BE49-F238E27FC236}">
                <a16:creationId xmlns:a16="http://schemas.microsoft.com/office/drawing/2014/main" id="{9AD38981-D139-41CC-83DF-1FD1B2200022}"/>
              </a:ext>
            </a:extLst>
          </p:cNvPr>
          <p:cNvSpPr/>
          <p:nvPr/>
        </p:nvSpPr>
        <p:spPr>
          <a:xfrm>
            <a:off x="6550398" y="4795589"/>
            <a:ext cx="252629" cy="252629"/>
          </a:xfrm>
          <a:prstGeom prst="ellipse">
            <a:avLst/>
          </a:prstGeom>
          <a:solidFill>
            <a:srgbClr val="45B7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44"/>
            <a:endParaRPr lang="da-DK" sz="1440">
              <a:solidFill>
                <a:srgbClr val="FFFFFF"/>
              </a:solidFill>
              <a:latin typeface="Calibri" panose="020F0502020204030204"/>
            </a:endParaRPr>
          </a:p>
        </p:txBody>
      </p:sp>
      <p:sp>
        <p:nvSpPr>
          <p:cNvPr id="23" name="Rektangel 22">
            <a:extLst>
              <a:ext uri="{FF2B5EF4-FFF2-40B4-BE49-F238E27FC236}">
                <a16:creationId xmlns:a16="http://schemas.microsoft.com/office/drawing/2014/main" id="{F731D1D4-EBDF-4913-91D0-4C4A7632187F}"/>
              </a:ext>
            </a:extLst>
          </p:cNvPr>
          <p:cNvSpPr/>
          <p:nvPr/>
        </p:nvSpPr>
        <p:spPr>
          <a:xfrm>
            <a:off x="6812424" y="2615526"/>
            <a:ext cx="3451586" cy="313932"/>
          </a:xfrm>
          <a:prstGeom prst="rect">
            <a:avLst/>
          </a:prstGeom>
        </p:spPr>
        <p:txBody>
          <a:bodyPr wrap="none">
            <a:spAutoFit/>
          </a:bodyPr>
          <a:lstStyle/>
          <a:p>
            <a:pPr defTabSz="855844"/>
            <a:r>
              <a:rPr lang="da-DK" sz="1440">
                <a:solidFill>
                  <a:srgbClr val="000000"/>
                </a:solidFill>
                <a:latin typeface="Arial" panose="020B0604020202020204" pitchFamily="34" charset="0"/>
                <a:cs typeface="Arial" panose="020B0604020202020204" pitchFamily="34" charset="0"/>
              </a:rPr>
              <a:t>Godkendt til følsomt og fortroligt indhold</a:t>
            </a:r>
          </a:p>
        </p:txBody>
      </p:sp>
      <p:sp>
        <p:nvSpPr>
          <p:cNvPr id="24" name="Rektangel 23">
            <a:extLst>
              <a:ext uri="{FF2B5EF4-FFF2-40B4-BE49-F238E27FC236}">
                <a16:creationId xmlns:a16="http://schemas.microsoft.com/office/drawing/2014/main" id="{B74CE1C2-B32C-4203-962F-B85B4F69AB62}"/>
              </a:ext>
            </a:extLst>
          </p:cNvPr>
          <p:cNvSpPr/>
          <p:nvPr/>
        </p:nvSpPr>
        <p:spPr>
          <a:xfrm>
            <a:off x="6803027" y="3109121"/>
            <a:ext cx="4460034" cy="757130"/>
          </a:xfrm>
          <a:prstGeom prst="rect">
            <a:avLst/>
          </a:prstGeom>
        </p:spPr>
        <p:txBody>
          <a:bodyPr wrap="square">
            <a:spAutoFit/>
          </a:bodyPr>
          <a:lstStyle/>
          <a:p>
            <a:pPr defTabSz="855844"/>
            <a:r>
              <a:rPr lang="da-DK" sz="1440">
                <a:solidFill>
                  <a:srgbClr val="000000"/>
                </a:solidFill>
                <a:latin typeface="Arial" panose="020B0604020202020204" pitchFamily="34" charset="0"/>
                <a:cs typeface="Arial" panose="020B0604020202020204" pitchFamily="34" charset="0"/>
              </a:rPr>
              <a:t>”Oplevelser” eller oplysninger, der er brug for at fastholde. Fx for sent fremmøde, episoder, manglende lektier, træthed, groft sprog</a:t>
            </a:r>
          </a:p>
        </p:txBody>
      </p:sp>
      <p:sp>
        <p:nvSpPr>
          <p:cNvPr id="25" name="Rektangel 24">
            <a:extLst>
              <a:ext uri="{FF2B5EF4-FFF2-40B4-BE49-F238E27FC236}">
                <a16:creationId xmlns:a16="http://schemas.microsoft.com/office/drawing/2014/main" id="{CE2A5584-266E-4F92-98D6-0C17A3D2E0B3}"/>
              </a:ext>
            </a:extLst>
          </p:cNvPr>
          <p:cNvSpPr/>
          <p:nvPr/>
        </p:nvSpPr>
        <p:spPr>
          <a:xfrm>
            <a:off x="6751629" y="3943840"/>
            <a:ext cx="4511432" cy="535531"/>
          </a:xfrm>
          <a:prstGeom prst="rect">
            <a:avLst/>
          </a:prstGeom>
        </p:spPr>
        <p:txBody>
          <a:bodyPr wrap="square">
            <a:spAutoFit/>
          </a:bodyPr>
          <a:lstStyle/>
          <a:p>
            <a:pPr defTabSz="855844"/>
            <a:r>
              <a:rPr lang="da-DK" sz="1440">
                <a:solidFill>
                  <a:srgbClr val="000000"/>
                </a:solidFill>
                <a:latin typeface="Arial" panose="020B0604020202020204" pitchFamily="34" charset="0"/>
                <a:cs typeface="Arial" panose="020B0604020202020204" pitchFamily="34" charset="0"/>
              </a:rPr>
              <a:t>Medarbejdernes værktøj til at samle fælles viden </a:t>
            </a:r>
            <a:r>
              <a:rPr lang="da-DK" sz="1440" err="1">
                <a:solidFill>
                  <a:srgbClr val="000000"/>
                </a:solidFill>
                <a:latin typeface="Arial" panose="020B0604020202020204" pitchFamily="34" charset="0"/>
                <a:cs typeface="Arial" panose="020B0604020202020204" pitchFamily="34" charset="0"/>
              </a:rPr>
              <a:t>ift</a:t>
            </a:r>
            <a:r>
              <a:rPr lang="da-DK" sz="1440">
                <a:solidFill>
                  <a:srgbClr val="000000"/>
                </a:solidFill>
                <a:latin typeface="Arial" panose="020B0604020202020204" pitchFamily="34" charset="0"/>
                <a:cs typeface="Arial" panose="020B0604020202020204" pitchFamily="34" charset="0"/>
              </a:rPr>
              <a:t>, om der tegner sig et behov for handling</a:t>
            </a:r>
          </a:p>
        </p:txBody>
      </p:sp>
      <p:sp>
        <p:nvSpPr>
          <p:cNvPr id="26" name="Rektangel 25">
            <a:extLst>
              <a:ext uri="{FF2B5EF4-FFF2-40B4-BE49-F238E27FC236}">
                <a16:creationId xmlns:a16="http://schemas.microsoft.com/office/drawing/2014/main" id="{22E7E444-D990-48E3-AB90-8CB8453E8888}"/>
              </a:ext>
            </a:extLst>
          </p:cNvPr>
          <p:cNvSpPr/>
          <p:nvPr/>
        </p:nvSpPr>
        <p:spPr>
          <a:xfrm>
            <a:off x="6803027" y="4556957"/>
            <a:ext cx="4248002" cy="757130"/>
          </a:xfrm>
          <a:prstGeom prst="rect">
            <a:avLst/>
          </a:prstGeom>
        </p:spPr>
        <p:txBody>
          <a:bodyPr wrap="square">
            <a:spAutoFit/>
          </a:bodyPr>
          <a:lstStyle/>
          <a:p>
            <a:pPr defTabSz="855844"/>
            <a:r>
              <a:rPr lang="da-DK" sz="1440">
                <a:solidFill>
                  <a:srgbClr val="000000"/>
                </a:solidFill>
                <a:latin typeface="Arial" panose="020B0604020202020204" pitchFamily="34" charset="0"/>
                <a:cs typeface="Arial" panose="020B0604020202020204" pitchFamily="34" charset="0"/>
              </a:rPr>
              <a:t>Særlige oplysninger eller aftaler, fremkommet ved skole-hjem-samtale eller anden dialog med forældre eller barn</a:t>
            </a:r>
          </a:p>
        </p:txBody>
      </p:sp>
      <p:sp>
        <p:nvSpPr>
          <p:cNvPr id="27" name="Rektangel 26">
            <a:extLst>
              <a:ext uri="{FF2B5EF4-FFF2-40B4-BE49-F238E27FC236}">
                <a16:creationId xmlns:a16="http://schemas.microsoft.com/office/drawing/2014/main" id="{73F013A9-EEC8-48FE-A893-F64FC8993EC8}"/>
              </a:ext>
            </a:extLst>
          </p:cNvPr>
          <p:cNvSpPr/>
          <p:nvPr/>
        </p:nvSpPr>
        <p:spPr>
          <a:xfrm>
            <a:off x="6812424" y="5353395"/>
            <a:ext cx="4450637" cy="535531"/>
          </a:xfrm>
          <a:prstGeom prst="rect">
            <a:avLst/>
          </a:prstGeom>
        </p:spPr>
        <p:txBody>
          <a:bodyPr wrap="square">
            <a:spAutoFit/>
          </a:bodyPr>
          <a:lstStyle/>
          <a:p>
            <a:pPr defTabSz="855844"/>
            <a:r>
              <a:rPr lang="da-DK" sz="1440">
                <a:solidFill>
                  <a:srgbClr val="000000"/>
                </a:solidFill>
                <a:latin typeface="Arial" panose="020B0604020202020204" pitchFamily="34" charset="0"/>
                <a:cs typeface="Arial" panose="020B0604020202020204" pitchFamily="34" charset="0"/>
              </a:rPr>
              <a:t>Objektivt sprog, så det ”tåler dagens lys” ved fx begæring om aktindsigt</a:t>
            </a:r>
          </a:p>
        </p:txBody>
      </p:sp>
      <p:sp>
        <p:nvSpPr>
          <p:cNvPr id="28" name="Rektangel 27">
            <a:extLst>
              <a:ext uri="{FF2B5EF4-FFF2-40B4-BE49-F238E27FC236}">
                <a16:creationId xmlns:a16="http://schemas.microsoft.com/office/drawing/2014/main" id="{8E455981-C8D3-41B9-BF42-8F3131F65200}"/>
              </a:ext>
            </a:extLst>
          </p:cNvPr>
          <p:cNvSpPr/>
          <p:nvPr/>
        </p:nvSpPr>
        <p:spPr>
          <a:xfrm>
            <a:off x="6434850" y="2026763"/>
            <a:ext cx="3527376" cy="424732"/>
          </a:xfrm>
          <a:prstGeom prst="rect">
            <a:avLst/>
          </a:prstGeom>
        </p:spPr>
        <p:txBody>
          <a:bodyPr wrap="none">
            <a:spAutoFit/>
          </a:bodyPr>
          <a:lstStyle/>
          <a:p>
            <a:pPr defTabSz="855844"/>
            <a:r>
              <a:rPr lang="da-DK" sz="2160" b="1">
                <a:solidFill>
                  <a:srgbClr val="000000"/>
                </a:solidFill>
                <a:latin typeface="Calibri" panose="020F0502020204030204"/>
              </a:rPr>
              <a:t>”PÆDAGOGISK NOTE” I AULA</a:t>
            </a:r>
          </a:p>
        </p:txBody>
      </p:sp>
      <p:pic>
        <p:nvPicPr>
          <p:cNvPr id="29" name="Billede 28">
            <a:extLst>
              <a:ext uri="{FF2B5EF4-FFF2-40B4-BE49-F238E27FC236}">
                <a16:creationId xmlns:a16="http://schemas.microsoft.com/office/drawing/2014/main" id="{25D71AE9-117D-4E26-B297-F8DBBBEEF472}"/>
              </a:ext>
            </a:extLst>
          </p:cNvPr>
          <p:cNvPicPr>
            <a:picLocks noChangeAspect="1"/>
          </p:cNvPicPr>
          <p:nvPr/>
        </p:nvPicPr>
        <p:blipFill>
          <a:blip r:embed="rId4"/>
          <a:stretch>
            <a:fillRect/>
          </a:stretch>
        </p:blipFill>
        <p:spPr>
          <a:xfrm>
            <a:off x="9939843" y="1699894"/>
            <a:ext cx="321350" cy="771588"/>
          </a:xfrm>
          <a:prstGeom prst="rect">
            <a:avLst/>
          </a:prstGeom>
        </p:spPr>
      </p:pic>
      <p:pic>
        <p:nvPicPr>
          <p:cNvPr id="30" name="Billede 29">
            <a:extLst>
              <a:ext uri="{FF2B5EF4-FFF2-40B4-BE49-F238E27FC236}">
                <a16:creationId xmlns:a16="http://schemas.microsoft.com/office/drawing/2014/main" id="{990F0E78-8C47-46CA-912A-217A4B12A7A0}"/>
              </a:ext>
            </a:extLst>
          </p:cNvPr>
          <p:cNvPicPr>
            <a:picLocks noChangeAspect="1"/>
          </p:cNvPicPr>
          <p:nvPr/>
        </p:nvPicPr>
        <p:blipFill>
          <a:blip r:embed="rId5"/>
          <a:stretch>
            <a:fillRect/>
          </a:stretch>
        </p:blipFill>
        <p:spPr>
          <a:xfrm>
            <a:off x="4616757" y="1898374"/>
            <a:ext cx="341530" cy="596837"/>
          </a:xfrm>
          <a:prstGeom prst="rect">
            <a:avLst/>
          </a:prstGeom>
        </p:spPr>
      </p:pic>
      <p:grpSp>
        <p:nvGrpSpPr>
          <p:cNvPr id="31" name="Gruppe 30">
            <a:extLst>
              <a:ext uri="{FF2B5EF4-FFF2-40B4-BE49-F238E27FC236}">
                <a16:creationId xmlns:a16="http://schemas.microsoft.com/office/drawing/2014/main" id="{54AA6439-FEC2-4F8B-8CAA-C82E4B4EA9FE}"/>
              </a:ext>
            </a:extLst>
          </p:cNvPr>
          <p:cNvGrpSpPr/>
          <p:nvPr/>
        </p:nvGrpSpPr>
        <p:grpSpPr>
          <a:xfrm>
            <a:off x="4973479" y="2101186"/>
            <a:ext cx="450558" cy="381265"/>
            <a:chOff x="6887686" y="3542184"/>
            <a:chExt cx="668251" cy="576892"/>
          </a:xfrm>
        </p:grpSpPr>
        <p:pic>
          <p:nvPicPr>
            <p:cNvPr id="32" name="Billede 31">
              <a:extLst>
                <a:ext uri="{FF2B5EF4-FFF2-40B4-BE49-F238E27FC236}">
                  <a16:creationId xmlns:a16="http://schemas.microsoft.com/office/drawing/2014/main" id="{08BB4919-51F0-4EE3-9CEF-2E6962A50F02}"/>
                </a:ext>
              </a:extLst>
            </p:cNvPr>
            <p:cNvPicPr>
              <a:picLocks noChangeAspect="1"/>
            </p:cNvPicPr>
            <p:nvPr/>
          </p:nvPicPr>
          <p:blipFill>
            <a:blip r:embed="rId6"/>
            <a:stretch>
              <a:fillRect/>
            </a:stretch>
          </p:blipFill>
          <p:spPr>
            <a:xfrm>
              <a:off x="6887686" y="3542184"/>
              <a:ext cx="338751" cy="576892"/>
            </a:xfrm>
            <a:prstGeom prst="rect">
              <a:avLst/>
            </a:prstGeom>
          </p:spPr>
        </p:pic>
        <p:pic>
          <p:nvPicPr>
            <p:cNvPr id="33" name="Billede 32">
              <a:extLst>
                <a:ext uri="{FF2B5EF4-FFF2-40B4-BE49-F238E27FC236}">
                  <a16:creationId xmlns:a16="http://schemas.microsoft.com/office/drawing/2014/main" id="{499CBF91-D07F-4453-A6E5-8D0F6C23911A}"/>
                </a:ext>
              </a:extLst>
            </p:cNvPr>
            <p:cNvPicPr>
              <a:picLocks noChangeAspect="1"/>
            </p:cNvPicPr>
            <p:nvPr/>
          </p:nvPicPr>
          <p:blipFill>
            <a:blip r:embed="rId7"/>
            <a:stretch>
              <a:fillRect/>
            </a:stretch>
          </p:blipFill>
          <p:spPr>
            <a:xfrm>
              <a:off x="7172942" y="3542184"/>
              <a:ext cx="382995" cy="576892"/>
            </a:xfrm>
            <a:prstGeom prst="rect">
              <a:avLst/>
            </a:prstGeom>
          </p:spPr>
        </p:pic>
      </p:grpSp>
      <p:pic>
        <p:nvPicPr>
          <p:cNvPr id="34" name="Billede 33">
            <a:extLst>
              <a:ext uri="{FF2B5EF4-FFF2-40B4-BE49-F238E27FC236}">
                <a16:creationId xmlns:a16="http://schemas.microsoft.com/office/drawing/2014/main" id="{6E93341C-9FFB-454E-A555-ECE1ED532F74}"/>
              </a:ext>
            </a:extLst>
          </p:cNvPr>
          <p:cNvPicPr>
            <a:picLocks noChangeAspect="1"/>
          </p:cNvPicPr>
          <p:nvPr/>
        </p:nvPicPr>
        <p:blipFill>
          <a:blip r:embed="rId4"/>
          <a:stretch>
            <a:fillRect/>
          </a:stretch>
        </p:blipFill>
        <p:spPr>
          <a:xfrm>
            <a:off x="10277055" y="1697876"/>
            <a:ext cx="321350" cy="771588"/>
          </a:xfrm>
          <a:prstGeom prst="rect">
            <a:avLst/>
          </a:prstGeom>
        </p:spPr>
      </p:pic>
      <p:pic>
        <p:nvPicPr>
          <p:cNvPr id="35" name="Billede 34">
            <a:extLst>
              <a:ext uri="{FF2B5EF4-FFF2-40B4-BE49-F238E27FC236}">
                <a16:creationId xmlns:a16="http://schemas.microsoft.com/office/drawing/2014/main" id="{2010168F-996B-46F8-9D75-D6AA6AC7E5DE}"/>
              </a:ext>
            </a:extLst>
          </p:cNvPr>
          <p:cNvPicPr>
            <a:picLocks noChangeAspect="1"/>
          </p:cNvPicPr>
          <p:nvPr/>
        </p:nvPicPr>
        <p:blipFill>
          <a:blip r:embed="rId4"/>
          <a:stretch>
            <a:fillRect/>
          </a:stretch>
        </p:blipFill>
        <p:spPr>
          <a:xfrm>
            <a:off x="5333008" y="1723622"/>
            <a:ext cx="321350" cy="771588"/>
          </a:xfrm>
          <a:prstGeom prst="rect">
            <a:avLst/>
          </a:prstGeom>
        </p:spPr>
      </p:pic>
      <p:sp>
        <p:nvSpPr>
          <p:cNvPr id="36" name="Pladsholder til tekst 2">
            <a:extLst>
              <a:ext uri="{FF2B5EF4-FFF2-40B4-BE49-F238E27FC236}">
                <a16:creationId xmlns:a16="http://schemas.microsoft.com/office/drawing/2014/main" id="{0963357A-8ACF-4989-AC9F-EA7B858A08F8}"/>
              </a:ext>
            </a:extLst>
          </p:cNvPr>
          <p:cNvSpPr txBox="1">
            <a:spLocks/>
          </p:cNvSpPr>
          <p:nvPr/>
        </p:nvSpPr>
        <p:spPr>
          <a:xfrm>
            <a:off x="1348484" y="422596"/>
            <a:ext cx="7861762" cy="312965"/>
          </a:xfrm>
          <a:prstGeom prst="rect">
            <a:avLst/>
          </a:prstGeom>
        </p:spPr>
        <p:txBody>
          <a:bodyPr vert="horz" lIns="0" tIns="0" rIns="0" bIns="0" rtlCol="0" anchor="t" anchorCtr="0">
            <a:normAutofit/>
          </a:bodyPr>
          <a:lstStyle>
            <a:lvl1pPr marL="0" indent="0" algn="l" defTabSz="685800" rtl="0" eaLnBrk="1" latinLnBrk="0" hangingPunct="1">
              <a:lnSpc>
                <a:spcPct val="90000"/>
              </a:lnSpc>
              <a:spcBef>
                <a:spcPts val="750"/>
              </a:spcBef>
              <a:buFont typeface="Arial" panose="020B0604020202020204" pitchFamily="34" charset="0"/>
              <a:buNone/>
              <a:defRPr sz="1200" b="1" kern="1200" spc="300">
                <a:solidFill>
                  <a:srgbClr val="2091A2"/>
                </a:solidFill>
                <a:latin typeface="Calibri" panose="020F0502020204030204" pitchFamily="34" charset="0"/>
                <a:ea typeface="+mn-ea"/>
                <a:cs typeface="Calibri" panose="020F0502020204030204" pitchFamily="34" charset="0"/>
              </a:defRPr>
            </a:lvl1pPr>
            <a:lvl2pPr marL="225425" indent="-220663"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Calibri" panose="020F0502020204030204" pitchFamily="34" charset="0"/>
                <a:ea typeface="+mn-ea"/>
                <a:cs typeface="Calibri" panose="020F0502020204030204" pitchFamily="34" charset="0"/>
              </a:defRPr>
            </a:lvl2pPr>
            <a:lvl3pPr marL="403225" indent="-17780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Calibri" panose="020F0502020204030204" pitchFamily="34" charset="0"/>
                <a:ea typeface="+mn-ea"/>
                <a:cs typeface="Calibri" panose="020F0502020204030204" pitchFamily="34" charset="0"/>
              </a:defRPr>
            </a:lvl3pPr>
            <a:lvl4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25425" indent="-220663"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Bef>
                <a:spcPts val="900"/>
              </a:spcBef>
            </a:pPr>
            <a:r>
              <a:rPr lang="da-DK" sz="1440" spc="360"/>
              <a:t>Aula som momentum til at gentænke og styrke kommunikationen</a:t>
            </a:r>
          </a:p>
        </p:txBody>
      </p:sp>
    </p:spTree>
    <p:custDataLst>
      <p:tags r:id="rId1"/>
    </p:custDataLst>
    <p:extLst>
      <p:ext uri="{BB962C8B-B14F-4D97-AF65-F5344CB8AC3E}">
        <p14:creationId xmlns:p14="http://schemas.microsoft.com/office/powerpoint/2010/main" val="31179535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F4DF52BF-E53D-444C-923A-3FC450B9B88C}"/>
              </a:ext>
            </a:extLst>
          </p:cNvPr>
          <p:cNvGraphicFramePr>
            <a:graphicFrameLocks noChangeAspect="1"/>
          </p:cNvGraphicFramePr>
          <p:nvPr>
            <p:custDataLst>
              <p:tags r:id="rId2"/>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30725" name="think-cell Slide" r:id="rId6" imgW="386" imgH="386" progId="TCLayout.ActiveDocument.1">
                  <p:embed/>
                </p:oleObj>
              </mc:Choice>
              <mc:Fallback>
                <p:oleObj name="think-cell Slide" r:id="rId6" imgW="386" imgH="386" progId="TCLayout.ActiveDocument.1">
                  <p:embed/>
                  <p:pic>
                    <p:nvPicPr>
                      <p:cNvPr id="5" name="Objekt 4" hidden="1">
                        <a:extLst>
                          <a:ext uri="{FF2B5EF4-FFF2-40B4-BE49-F238E27FC236}">
                            <a16:creationId xmlns:a16="http://schemas.microsoft.com/office/drawing/2014/main" id="{F4DF52BF-E53D-444C-923A-3FC450B9B88C}"/>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6" name="Rektangel 5" hidden="1">
            <a:extLst>
              <a:ext uri="{FF2B5EF4-FFF2-40B4-BE49-F238E27FC236}">
                <a16:creationId xmlns:a16="http://schemas.microsoft.com/office/drawing/2014/main" id="{08794977-3931-42F8-82D7-AF63E18C3FB9}"/>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932C1489-BB03-4FB9-8416-A34B4AF7747F}"/>
              </a:ext>
            </a:extLst>
          </p:cNvPr>
          <p:cNvSpPr>
            <a:spLocks noGrp="1"/>
          </p:cNvSpPr>
          <p:nvPr>
            <p:ph type="title"/>
          </p:nvPr>
        </p:nvSpPr>
        <p:spPr/>
        <p:txBody>
          <a:bodyPr/>
          <a:lstStyle/>
          <a:p>
            <a:r>
              <a:rPr lang="da-DK"/>
              <a:t>Eksempler på lokale drøftelser</a:t>
            </a:r>
          </a:p>
        </p:txBody>
      </p:sp>
      <p:sp>
        <p:nvSpPr>
          <p:cNvPr id="4" name="Pladsholder til tekst 3">
            <a:extLst>
              <a:ext uri="{FF2B5EF4-FFF2-40B4-BE49-F238E27FC236}">
                <a16:creationId xmlns:a16="http://schemas.microsoft.com/office/drawing/2014/main" id="{94770B81-AFE5-4D9F-9B6A-7B465A76346F}"/>
              </a:ext>
            </a:extLst>
          </p:cNvPr>
          <p:cNvSpPr>
            <a:spLocks noGrp="1"/>
          </p:cNvSpPr>
          <p:nvPr>
            <p:ph type="body" sz="quarter" idx="13"/>
          </p:nvPr>
        </p:nvSpPr>
        <p:spPr>
          <a:xfrm>
            <a:off x="1348739" y="392430"/>
            <a:ext cx="7510780" cy="312965"/>
          </a:xfrm>
        </p:spPr>
        <p:txBody>
          <a:bodyPr>
            <a:normAutofit fontScale="92500"/>
          </a:bodyPr>
          <a:lstStyle/>
          <a:p>
            <a:r>
              <a:rPr lang="da-DK"/>
              <a:t>Aula som momentum til at gentænke og styrke kommunikationen</a:t>
            </a:r>
          </a:p>
        </p:txBody>
      </p:sp>
      <p:sp>
        <p:nvSpPr>
          <p:cNvPr id="7" name="Pladsholder til tekst 6">
            <a:extLst>
              <a:ext uri="{FF2B5EF4-FFF2-40B4-BE49-F238E27FC236}">
                <a16:creationId xmlns:a16="http://schemas.microsoft.com/office/drawing/2014/main" id="{8D6619AF-A120-46EB-A567-D8B1C4FED4CF}"/>
              </a:ext>
            </a:extLst>
          </p:cNvPr>
          <p:cNvSpPr>
            <a:spLocks noGrp="1"/>
          </p:cNvSpPr>
          <p:nvPr>
            <p:ph type="body" sz="quarter" idx="14"/>
          </p:nvPr>
        </p:nvSpPr>
        <p:spPr/>
        <p:txBody>
          <a:bodyPr>
            <a:normAutofit fontScale="85000" lnSpcReduction="20000"/>
          </a:bodyPr>
          <a:lstStyle/>
          <a:p>
            <a:pPr marL="895350" indent="-342900">
              <a:lnSpc>
                <a:spcPct val="150000"/>
              </a:lnSpc>
              <a:buFont typeface="Arial" panose="020B0604020202020204" pitchFamily="34" charset="0"/>
              <a:buChar char="•"/>
            </a:pPr>
            <a:r>
              <a:rPr lang="da-DK"/>
              <a:t>Fx fælles forventningsafstemning ml. forældre og skolen</a:t>
            </a:r>
          </a:p>
          <a:p>
            <a:pPr marL="895350" indent="-342900">
              <a:lnSpc>
                <a:spcPct val="150000"/>
              </a:lnSpc>
              <a:buFont typeface="Arial" panose="020B0604020202020204" pitchFamily="34" charset="0"/>
              <a:buChar char="•"/>
            </a:pPr>
            <a:r>
              <a:rPr lang="da-DK"/>
              <a:t>Faste tidspunkter skolen lægger indhold op fx lektier, generel info o.a.</a:t>
            </a:r>
          </a:p>
          <a:p>
            <a:pPr marL="895350" indent="-342900">
              <a:lnSpc>
                <a:spcPct val="150000"/>
              </a:lnSpc>
              <a:buFont typeface="Arial" panose="020B0604020202020204" pitchFamily="34" charset="0"/>
              <a:buChar char="•"/>
            </a:pPr>
            <a:r>
              <a:rPr lang="da-DK"/>
              <a:t>Hvad er </a:t>
            </a:r>
            <a:r>
              <a:rPr lang="da-DK" err="1"/>
              <a:t>need</a:t>
            </a:r>
            <a:r>
              <a:rPr lang="da-DK"/>
              <a:t>-to-</a:t>
            </a:r>
            <a:r>
              <a:rPr lang="da-DK" err="1"/>
              <a:t>know</a:t>
            </a:r>
            <a:r>
              <a:rPr lang="da-DK"/>
              <a:t> – som opslag?</a:t>
            </a:r>
          </a:p>
          <a:p>
            <a:pPr marL="895350" indent="-342900">
              <a:lnSpc>
                <a:spcPct val="150000"/>
              </a:lnSpc>
              <a:buFont typeface="Arial" panose="020B0604020202020204" pitchFamily="34" charset="0"/>
              <a:buChar char="•"/>
            </a:pPr>
            <a:r>
              <a:rPr lang="da-DK"/>
              <a:t>Hvad er nice-to-</a:t>
            </a:r>
            <a:r>
              <a:rPr lang="da-DK" err="1"/>
              <a:t>know</a:t>
            </a:r>
            <a:r>
              <a:rPr lang="da-DK"/>
              <a:t> og samles op i infobrev eller andet - hvor ofte sender skolen/årgangen/klassen?</a:t>
            </a:r>
          </a:p>
          <a:p>
            <a:pPr marL="895350" indent="-342900">
              <a:lnSpc>
                <a:spcPct val="150000"/>
              </a:lnSpc>
              <a:buFont typeface="Arial" panose="020B0604020202020204" pitchFamily="34" charset="0"/>
              <a:buChar char="•"/>
            </a:pPr>
            <a:r>
              <a:rPr lang="da-DK"/>
              <a:t>Fast skabelon for forskellige typer af information?</a:t>
            </a:r>
          </a:p>
          <a:p>
            <a:pPr marL="895350" indent="-342900">
              <a:lnSpc>
                <a:spcPct val="150000"/>
              </a:lnSpc>
              <a:buFont typeface="Arial" panose="020B0604020202020204" pitchFamily="34" charset="0"/>
              <a:buChar char="•"/>
            </a:pPr>
            <a:r>
              <a:rPr lang="da-DK"/>
              <a:t>Hvornår overdrager skolen mere ansvar til eleven – og hvilken information går til eleven, eleven/forældre, kun forældre?</a:t>
            </a:r>
          </a:p>
          <a:p>
            <a:endParaRPr lang="da-DK"/>
          </a:p>
        </p:txBody>
      </p:sp>
    </p:spTree>
    <p:extLst>
      <p:ext uri="{BB962C8B-B14F-4D97-AF65-F5344CB8AC3E}">
        <p14:creationId xmlns:p14="http://schemas.microsoft.com/office/powerpoint/2010/main" val="3663726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1A18D2-CE83-4BB1-972A-FE17C7A951BE}"/>
              </a:ext>
            </a:extLst>
          </p:cNvPr>
          <p:cNvSpPr>
            <a:spLocks noGrp="1"/>
          </p:cNvSpPr>
          <p:nvPr>
            <p:ph type="title"/>
          </p:nvPr>
        </p:nvSpPr>
        <p:spPr/>
        <p:txBody>
          <a:bodyPr/>
          <a:lstStyle/>
          <a:p>
            <a:r>
              <a:rPr lang="da-DK"/>
              <a:t>Der er kommunikation i alt </a:t>
            </a:r>
          </a:p>
        </p:txBody>
      </p:sp>
      <p:sp>
        <p:nvSpPr>
          <p:cNvPr id="8" name="Pladsholder til tekst 7">
            <a:extLst>
              <a:ext uri="{FF2B5EF4-FFF2-40B4-BE49-F238E27FC236}">
                <a16:creationId xmlns:a16="http://schemas.microsoft.com/office/drawing/2014/main" id="{8A367E23-7213-4FDF-B8E6-7221652E521E}"/>
              </a:ext>
            </a:extLst>
          </p:cNvPr>
          <p:cNvSpPr>
            <a:spLocks noGrp="1"/>
          </p:cNvSpPr>
          <p:nvPr>
            <p:ph type="body" sz="quarter" idx="13"/>
          </p:nvPr>
        </p:nvSpPr>
        <p:spPr>
          <a:xfrm>
            <a:off x="1348739" y="392430"/>
            <a:ext cx="8020343" cy="312965"/>
          </a:xfrm>
        </p:spPr>
        <p:txBody>
          <a:bodyPr>
            <a:normAutofit/>
          </a:bodyPr>
          <a:lstStyle/>
          <a:p>
            <a:r>
              <a:rPr lang="da-DK"/>
              <a:t>Aula som momentum til at gentænke og styrke kommunikationen</a:t>
            </a:r>
          </a:p>
          <a:p>
            <a:endParaRPr lang="da-DK"/>
          </a:p>
        </p:txBody>
      </p:sp>
      <p:sp>
        <p:nvSpPr>
          <p:cNvPr id="9" name="Pladsholder til tekst 8">
            <a:extLst>
              <a:ext uri="{FF2B5EF4-FFF2-40B4-BE49-F238E27FC236}">
                <a16:creationId xmlns:a16="http://schemas.microsoft.com/office/drawing/2014/main" id="{5A4C9D55-58F5-44CA-AFCC-59C500CD57BD}"/>
              </a:ext>
            </a:extLst>
          </p:cNvPr>
          <p:cNvSpPr>
            <a:spLocks noGrp="1"/>
          </p:cNvSpPr>
          <p:nvPr>
            <p:ph type="body" sz="quarter" idx="14"/>
          </p:nvPr>
        </p:nvSpPr>
        <p:spPr>
          <a:xfrm>
            <a:off x="6096000" y="3291840"/>
            <a:ext cx="4716523" cy="3870406"/>
          </a:xfrm>
        </p:spPr>
        <p:txBody>
          <a:bodyPr>
            <a:normAutofit/>
          </a:bodyPr>
          <a:lstStyle/>
          <a:p>
            <a:r>
              <a:rPr lang="da-DK" sz="1920" b="1"/>
              <a:t>Kommunikationshåndbog </a:t>
            </a:r>
          </a:p>
          <a:p>
            <a:pPr marL="342900" indent="-342900">
              <a:buFont typeface="Arial" panose="020B0604020202020204" pitchFamily="34" charset="0"/>
              <a:buChar char="•"/>
            </a:pPr>
            <a:r>
              <a:rPr lang="da-DK" sz="1920"/>
              <a:t>Hvorfor kommunikation</a:t>
            </a:r>
          </a:p>
          <a:p>
            <a:pPr marL="342900" indent="-342900">
              <a:buFont typeface="Arial" panose="020B0604020202020204" pitchFamily="34" charset="0"/>
              <a:buChar char="•"/>
            </a:pPr>
            <a:r>
              <a:rPr lang="da-DK" sz="1920"/>
              <a:t>Hvad er god kommunikation?</a:t>
            </a:r>
          </a:p>
          <a:p>
            <a:pPr marL="342900" indent="-342900">
              <a:buFont typeface="Arial" panose="020B0604020202020204" pitchFamily="34" charset="0"/>
              <a:buChar char="•"/>
            </a:pPr>
            <a:r>
              <a:rPr lang="da-DK" sz="1920"/>
              <a:t>Sådan laver du en kommunikationsstrategi</a:t>
            </a:r>
          </a:p>
          <a:p>
            <a:pPr marL="342900" indent="-342900">
              <a:buFont typeface="Arial" panose="020B0604020202020204" pitchFamily="34" charset="0"/>
              <a:buChar char="•"/>
            </a:pPr>
            <a:r>
              <a:rPr lang="da-DK" sz="1920"/>
              <a:t>Sådan laver du en procesplan</a:t>
            </a:r>
            <a:endParaRPr lang="da-DK" sz="1680"/>
          </a:p>
          <a:p>
            <a:endParaRPr lang="da-DK"/>
          </a:p>
          <a:p>
            <a:pPr algn="r"/>
            <a:r>
              <a:rPr lang="da-DK" sz="1920">
                <a:hlinkClick r:id="rId3"/>
              </a:rPr>
              <a:t>aarhus.dk/</a:t>
            </a:r>
            <a:r>
              <a:rPr lang="da-DK" sz="1920" err="1">
                <a:hlinkClick r:id="rId3"/>
              </a:rPr>
              <a:t>detvigør</a:t>
            </a:r>
            <a:endParaRPr lang="da-DK" sz="1920"/>
          </a:p>
        </p:txBody>
      </p:sp>
      <p:pic>
        <p:nvPicPr>
          <p:cNvPr id="2" name="Billede 1">
            <a:extLst>
              <a:ext uri="{FF2B5EF4-FFF2-40B4-BE49-F238E27FC236}">
                <a16:creationId xmlns:a16="http://schemas.microsoft.com/office/drawing/2014/main" id="{F7A84998-4AC6-4AE5-A628-44A48C6B1C7E}"/>
              </a:ext>
            </a:extLst>
          </p:cNvPr>
          <p:cNvPicPr>
            <a:picLocks noChangeAspect="1"/>
          </p:cNvPicPr>
          <p:nvPr/>
        </p:nvPicPr>
        <p:blipFill>
          <a:blip r:embed="rId4"/>
          <a:stretch>
            <a:fillRect/>
          </a:stretch>
        </p:blipFill>
        <p:spPr>
          <a:xfrm>
            <a:off x="1348485" y="1830241"/>
            <a:ext cx="4131028" cy="4114547"/>
          </a:xfrm>
          <a:prstGeom prst="rect">
            <a:avLst/>
          </a:prstGeom>
        </p:spPr>
      </p:pic>
    </p:spTree>
    <p:extLst>
      <p:ext uri="{BB962C8B-B14F-4D97-AF65-F5344CB8AC3E}">
        <p14:creationId xmlns:p14="http://schemas.microsoft.com/office/powerpoint/2010/main" val="10287954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D74438-92F2-4DA0-85B5-DB02485D9C4B}"/>
              </a:ext>
            </a:extLst>
          </p:cNvPr>
          <p:cNvSpPr>
            <a:spLocks noGrp="1"/>
          </p:cNvSpPr>
          <p:nvPr>
            <p:ph type="title"/>
          </p:nvPr>
        </p:nvSpPr>
        <p:spPr/>
        <p:txBody>
          <a:bodyPr/>
          <a:lstStyle/>
          <a:p>
            <a:r>
              <a:rPr lang="da-DK"/>
              <a:t>Vi deler vores erfaringer</a:t>
            </a:r>
          </a:p>
        </p:txBody>
      </p:sp>
      <p:sp>
        <p:nvSpPr>
          <p:cNvPr id="3" name="Pladsholder til tekst 2">
            <a:extLst>
              <a:ext uri="{FF2B5EF4-FFF2-40B4-BE49-F238E27FC236}">
                <a16:creationId xmlns:a16="http://schemas.microsoft.com/office/drawing/2014/main" id="{8B331C90-9410-4600-A79E-0F3B1B6BF921}"/>
              </a:ext>
            </a:extLst>
          </p:cNvPr>
          <p:cNvSpPr>
            <a:spLocks noGrp="1"/>
          </p:cNvSpPr>
          <p:nvPr>
            <p:ph type="body" sz="quarter" idx="13"/>
          </p:nvPr>
        </p:nvSpPr>
        <p:spPr>
          <a:xfrm>
            <a:off x="1348739" y="392430"/>
            <a:ext cx="7626448" cy="312965"/>
          </a:xfrm>
        </p:spPr>
        <p:txBody>
          <a:bodyPr>
            <a:normAutofit fontScale="92500"/>
          </a:bodyPr>
          <a:lstStyle/>
          <a:p>
            <a:r>
              <a:rPr lang="da-DK"/>
              <a:t>Aula som momentum til at gentænke og styrke kommunikationen</a:t>
            </a:r>
          </a:p>
          <a:p>
            <a:endParaRPr lang="da-DK"/>
          </a:p>
        </p:txBody>
      </p:sp>
      <p:sp>
        <p:nvSpPr>
          <p:cNvPr id="5" name="Pladsholder til tekst 4">
            <a:extLst>
              <a:ext uri="{FF2B5EF4-FFF2-40B4-BE49-F238E27FC236}">
                <a16:creationId xmlns:a16="http://schemas.microsoft.com/office/drawing/2014/main" id="{3CE9A1F7-4563-4B07-96CA-D942C9CED1E8}"/>
              </a:ext>
            </a:extLst>
          </p:cNvPr>
          <p:cNvSpPr>
            <a:spLocks noGrp="1"/>
          </p:cNvSpPr>
          <p:nvPr>
            <p:ph type="body" sz="quarter" idx="14"/>
          </p:nvPr>
        </p:nvSpPr>
        <p:spPr>
          <a:xfrm>
            <a:off x="1348741" y="2035126"/>
            <a:ext cx="8086127" cy="4023360"/>
          </a:xfrm>
        </p:spPr>
        <p:txBody>
          <a:bodyPr>
            <a:normAutofit/>
          </a:bodyPr>
          <a:lstStyle/>
          <a:p>
            <a:pPr marL="342900" indent="-342900">
              <a:buFont typeface="Arial" panose="020B0604020202020204" pitchFamily="34" charset="0"/>
              <a:buChar char="•"/>
            </a:pPr>
            <a:r>
              <a:rPr lang="da-DK"/>
              <a:t>Djævlen ligger i detaljen</a:t>
            </a:r>
          </a:p>
          <a:p>
            <a:pPr marL="342900" indent="-342900">
              <a:buFont typeface="Arial" panose="020B0604020202020204" pitchFamily="34" charset="0"/>
              <a:buChar char="•"/>
            </a:pPr>
            <a:r>
              <a:rPr lang="da-DK"/>
              <a:t>Det tager tid</a:t>
            </a:r>
          </a:p>
          <a:p>
            <a:pPr marL="342900" indent="-342900">
              <a:buFont typeface="Arial" panose="020B0604020202020204" pitchFamily="34" charset="0"/>
              <a:buChar char="•"/>
            </a:pPr>
            <a:r>
              <a:rPr lang="da-DK"/>
              <a:t>Det bliver godt modtaget</a:t>
            </a:r>
            <a:br>
              <a:rPr lang="da-DK"/>
            </a:br>
            <a:endParaRPr lang="da-DK"/>
          </a:p>
          <a:p>
            <a:r>
              <a:rPr lang="da-DK" b="1"/>
              <a:t>Hvad oplever I?</a:t>
            </a:r>
          </a:p>
          <a:p>
            <a:pPr marL="342900" indent="-342900">
              <a:buFont typeface="Arial" panose="020B0604020202020204" pitchFamily="34" charset="0"/>
              <a:buChar char="•"/>
            </a:pPr>
            <a:r>
              <a:rPr lang="da-DK"/>
              <a:t>Hvordan griber I det an?</a:t>
            </a:r>
          </a:p>
          <a:p>
            <a:pPr marL="342900" indent="-342900">
              <a:buFont typeface="Arial" panose="020B0604020202020204" pitchFamily="34" charset="0"/>
              <a:buChar char="•"/>
            </a:pPr>
            <a:r>
              <a:rPr lang="da-DK"/>
              <a:t>Hvor støder I på udfordringer?</a:t>
            </a:r>
          </a:p>
          <a:p>
            <a:pPr marL="342900" indent="-342900">
              <a:buFont typeface="Arial" panose="020B0604020202020204" pitchFamily="34" charset="0"/>
              <a:buChar char="•"/>
            </a:pPr>
            <a:r>
              <a:rPr lang="da-DK"/>
              <a:t>Hvad siger brugerne?</a:t>
            </a:r>
          </a:p>
          <a:p>
            <a:pPr marL="342900" indent="-342900">
              <a:buFont typeface="Arial" panose="020B0604020202020204" pitchFamily="34" charset="0"/>
              <a:buChar char="•"/>
            </a:pPr>
            <a:r>
              <a:rPr lang="da-DK"/>
              <a:t>Hvordan tænker I implementering og forankring?</a:t>
            </a:r>
          </a:p>
        </p:txBody>
      </p:sp>
    </p:spTree>
    <p:extLst>
      <p:ext uri="{BB962C8B-B14F-4D97-AF65-F5344CB8AC3E}">
        <p14:creationId xmlns:p14="http://schemas.microsoft.com/office/powerpoint/2010/main" val="27558842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CCBDB360-A82F-43FF-8E6F-30D5210D37ED}"/>
              </a:ext>
            </a:extLst>
          </p:cNvPr>
          <p:cNvGraphicFramePr>
            <a:graphicFrameLocks noChangeAspect="1"/>
          </p:cNvGraphicFramePr>
          <p:nvPr>
            <p:custDataLst>
              <p:tags r:id="rId2"/>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31749" name="think-cell Slide" r:id="rId6" imgW="386" imgH="386" progId="TCLayout.ActiveDocument.1">
                  <p:embed/>
                </p:oleObj>
              </mc:Choice>
              <mc:Fallback>
                <p:oleObj name="think-cell Slide" r:id="rId6" imgW="386" imgH="386" progId="TCLayout.ActiveDocument.1">
                  <p:embed/>
                  <p:pic>
                    <p:nvPicPr>
                      <p:cNvPr id="3" name="Objekt 2" hidden="1">
                        <a:extLst>
                          <a:ext uri="{FF2B5EF4-FFF2-40B4-BE49-F238E27FC236}">
                            <a16:creationId xmlns:a16="http://schemas.microsoft.com/office/drawing/2014/main" id="{CCBDB360-A82F-43FF-8E6F-30D5210D37ED}"/>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E61B0C0C-F9C4-4624-AAD3-9E1F7871E168}"/>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80000"/>
              </a:lnSpc>
              <a:spcBef>
                <a:spcPct val="0"/>
              </a:spcBef>
              <a:spcAft>
                <a:spcPct val="0"/>
              </a:spcAft>
            </a:pPr>
            <a:endParaRPr lang="da-DK" sz="4320" b="1">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7" name="Titel 16">
            <a:extLst>
              <a:ext uri="{FF2B5EF4-FFF2-40B4-BE49-F238E27FC236}">
                <a16:creationId xmlns:a16="http://schemas.microsoft.com/office/drawing/2014/main" id="{BC5E4AF7-09C9-5646-9FEE-77AD49940D41}"/>
              </a:ext>
            </a:extLst>
          </p:cNvPr>
          <p:cNvSpPr>
            <a:spLocks noGrp="1"/>
          </p:cNvSpPr>
          <p:nvPr>
            <p:ph type="ctrTitle"/>
          </p:nvPr>
        </p:nvSpPr>
        <p:spPr/>
        <p:txBody>
          <a:bodyPr/>
          <a:lstStyle/>
          <a:p>
            <a:r>
              <a:rPr lang="da-DK" b="1" dirty="0"/>
              <a:t>5. Hjemmesider</a:t>
            </a:r>
          </a:p>
        </p:txBody>
      </p:sp>
      <p:sp>
        <p:nvSpPr>
          <p:cNvPr id="18" name="Undertitel 17">
            <a:extLst>
              <a:ext uri="{FF2B5EF4-FFF2-40B4-BE49-F238E27FC236}">
                <a16:creationId xmlns:a16="http://schemas.microsoft.com/office/drawing/2014/main" id="{52654500-F809-E74C-B6A3-C61D4A16F708}"/>
              </a:ext>
            </a:extLst>
          </p:cNvPr>
          <p:cNvSpPr>
            <a:spLocks noGrp="1"/>
          </p:cNvSpPr>
          <p:nvPr>
            <p:ph type="subTitle" idx="1"/>
          </p:nvPr>
        </p:nvSpPr>
        <p:spPr>
          <a:xfrm>
            <a:off x="1777365" y="3012103"/>
            <a:ext cx="8984845" cy="1655762"/>
          </a:xfrm>
        </p:spPr>
        <p:txBody>
          <a:bodyPr/>
          <a:lstStyle/>
          <a:p>
            <a:r>
              <a:rPr lang="da-DK" sz="2400" b="1"/>
              <a:t>Aula workshop</a:t>
            </a:r>
            <a:br>
              <a:rPr lang="da-DK" sz="2400" b="1"/>
            </a:br>
            <a:r>
              <a:rPr lang="da-DK" sz="2400" b="1"/>
              <a:t>#</a:t>
            </a:r>
            <a:r>
              <a:rPr lang="da-DK" sz="2400" b="1" err="1"/>
              <a:t>detvigør</a:t>
            </a:r>
            <a:r>
              <a:rPr lang="da-DK" sz="2400" b="1"/>
              <a:t> i Aarhus Kommune </a:t>
            </a:r>
          </a:p>
          <a:p>
            <a:r>
              <a:rPr lang="da-DK" sz="1680"/>
              <a:t>Aula interesserede fra andre kommuner</a:t>
            </a:r>
            <a:br>
              <a:rPr lang="da-DK" sz="1680"/>
            </a:br>
            <a:r>
              <a:rPr lang="da-DK" sz="1680"/>
              <a:t>Torsdag 21. februar 2019</a:t>
            </a:r>
          </a:p>
        </p:txBody>
      </p:sp>
    </p:spTree>
    <p:extLst>
      <p:ext uri="{BB962C8B-B14F-4D97-AF65-F5344CB8AC3E}">
        <p14:creationId xmlns:p14="http://schemas.microsoft.com/office/powerpoint/2010/main" val="42451807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A48FFB-0C63-4F71-B170-56F4C7DE223A}"/>
              </a:ext>
            </a:extLst>
          </p:cNvPr>
          <p:cNvSpPr>
            <a:spLocks noGrp="1"/>
          </p:cNvSpPr>
          <p:nvPr>
            <p:ph type="ctrTitle"/>
          </p:nvPr>
        </p:nvSpPr>
        <p:spPr/>
        <p:txBody>
          <a:bodyPr/>
          <a:lstStyle/>
          <a:p>
            <a:r>
              <a:rPr lang="da-DK" dirty="0"/>
              <a:t>Det vi startede med</a:t>
            </a:r>
          </a:p>
        </p:txBody>
      </p:sp>
      <p:sp>
        <p:nvSpPr>
          <p:cNvPr id="3" name="Undertitel 2">
            <a:extLst>
              <a:ext uri="{FF2B5EF4-FFF2-40B4-BE49-F238E27FC236}">
                <a16:creationId xmlns:a16="http://schemas.microsoft.com/office/drawing/2014/main" id="{B09AD373-A7DB-46D2-92D0-28F9A45A5AF2}"/>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24107511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832565-C7BC-4FAA-AA72-09F2C5971E52}"/>
              </a:ext>
            </a:extLst>
          </p:cNvPr>
          <p:cNvSpPr>
            <a:spLocks noGrp="1"/>
          </p:cNvSpPr>
          <p:nvPr>
            <p:ph type="title"/>
          </p:nvPr>
        </p:nvSpPr>
        <p:spPr/>
        <p:txBody>
          <a:bodyPr/>
          <a:lstStyle/>
          <a:p>
            <a:r>
              <a:rPr lang="da-DK"/>
              <a:t>Undersøgelse i 2018</a:t>
            </a:r>
          </a:p>
        </p:txBody>
      </p:sp>
      <p:sp>
        <p:nvSpPr>
          <p:cNvPr id="3" name="Pladsholder til tekst 2">
            <a:extLst>
              <a:ext uri="{FF2B5EF4-FFF2-40B4-BE49-F238E27FC236}">
                <a16:creationId xmlns:a16="http://schemas.microsoft.com/office/drawing/2014/main" id="{4E50ABFA-78A2-4FFE-BA2E-EAB7B3B4A296}"/>
              </a:ext>
            </a:extLst>
          </p:cNvPr>
          <p:cNvSpPr>
            <a:spLocks noGrp="1"/>
          </p:cNvSpPr>
          <p:nvPr>
            <p:ph type="body" sz="quarter" idx="13"/>
          </p:nvPr>
        </p:nvSpPr>
        <p:spPr/>
        <p:txBody>
          <a:bodyPr/>
          <a:lstStyle/>
          <a:p>
            <a:r>
              <a:rPr lang="da-DK"/>
              <a:t>Hjemmesider</a:t>
            </a:r>
          </a:p>
        </p:txBody>
      </p:sp>
      <p:sp>
        <p:nvSpPr>
          <p:cNvPr id="4" name="Pladsholder til tekst 3">
            <a:extLst>
              <a:ext uri="{FF2B5EF4-FFF2-40B4-BE49-F238E27FC236}">
                <a16:creationId xmlns:a16="http://schemas.microsoft.com/office/drawing/2014/main" id="{2FAAECDC-886C-4677-AD2D-E1713A4300DF}"/>
              </a:ext>
            </a:extLst>
          </p:cNvPr>
          <p:cNvSpPr>
            <a:spLocks noGrp="1"/>
          </p:cNvSpPr>
          <p:nvPr>
            <p:ph type="body" sz="quarter" idx="14"/>
          </p:nvPr>
        </p:nvSpPr>
        <p:spPr>
          <a:xfrm>
            <a:off x="1348740" y="1994536"/>
            <a:ext cx="5985619" cy="3839783"/>
          </a:xfrm>
        </p:spPr>
        <p:txBody>
          <a:bodyPr>
            <a:normAutofit/>
          </a:bodyPr>
          <a:lstStyle/>
          <a:p>
            <a:r>
              <a:rPr lang="da-DK" dirty="0"/>
              <a:t>10 kommunale skolers hjemmesider</a:t>
            </a:r>
          </a:p>
          <a:p>
            <a:r>
              <a:rPr lang="da-DK" dirty="0"/>
              <a:t>5 private skolers hjemmesider</a:t>
            </a:r>
          </a:p>
          <a:p>
            <a:endParaRPr lang="da-DK" dirty="0"/>
          </a:p>
          <a:p>
            <a:r>
              <a:rPr lang="da-DK" b="1" dirty="0"/>
              <a:t>Resultater</a:t>
            </a:r>
          </a:p>
          <a:p>
            <a:pPr marL="342900" indent="-342900">
              <a:buFont typeface="Arial" panose="020B0604020202020204" pitchFamily="34" charset="0"/>
              <a:buChar char="•"/>
            </a:pPr>
            <a:r>
              <a:rPr lang="da-DK" dirty="0"/>
              <a:t>Kommunale og private side gennemsnitligt samme kvalitet</a:t>
            </a:r>
          </a:p>
          <a:p>
            <a:pPr marL="342900" indent="-342900">
              <a:buFont typeface="Arial" panose="020B0604020202020204" pitchFamily="34" charset="0"/>
              <a:buChar char="•"/>
            </a:pPr>
            <a:r>
              <a:rPr lang="da-DK" dirty="0"/>
              <a:t>Store udsving i kvaliteten – både mellem skolerne og på de enkelte hjemmesider</a:t>
            </a:r>
          </a:p>
          <a:p>
            <a:pPr marL="342900" indent="-342900">
              <a:buFont typeface="Arial" panose="020B0604020202020204" pitchFamily="34" charset="0"/>
              <a:buChar char="•"/>
            </a:pPr>
            <a:r>
              <a:rPr lang="da-DK" dirty="0"/>
              <a:t>Behov for at udvikle nye kommunale hjemmesider og sikre en bedre og mere ensartet kvalitet</a:t>
            </a:r>
          </a:p>
        </p:txBody>
      </p:sp>
    </p:spTree>
    <p:extLst>
      <p:ext uri="{BB962C8B-B14F-4D97-AF65-F5344CB8AC3E}">
        <p14:creationId xmlns:p14="http://schemas.microsoft.com/office/powerpoint/2010/main" val="6649777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21AFD7-CA9C-459A-87B5-57D209E9E0CF}"/>
              </a:ext>
            </a:extLst>
          </p:cNvPr>
          <p:cNvSpPr>
            <a:spLocks noGrp="1"/>
          </p:cNvSpPr>
          <p:nvPr>
            <p:ph type="title"/>
          </p:nvPr>
        </p:nvSpPr>
        <p:spPr/>
        <p:txBody>
          <a:bodyPr/>
          <a:lstStyle/>
          <a:p>
            <a:r>
              <a:rPr lang="da-DK"/>
              <a:t>Undersøgelse fra 2017</a:t>
            </a:r>
          </a:p>
        </p:txBody>
      </p:sp>
      <p:sp>
        <p:nvSpPr>
          <p:cNvPr id="3" name="Pladsholder til tekst 2">
            <a:extLst>
              <a:ext uri="{FF2B5EF4-FFF2-40B4-BE49-F238E27FC236}">
                <a16:creationId xmlns:a16="http://schemas.microsoft.com/office/drawing/2014/main" id="{EC01EEDE-993B-4AA0-8183-1D9F61D373DE}"/>
              </a:ext>
            </a:extLst>
          </p:cNvPr>
          <p:cNvSpPr>
            <a:spLocks noGrp="1"/>
          </p:cNvSpPr>
          <p:nvPr>
            <p:ph type="body" sz="quarter" idx="13"/>
          </p:nvPr>
        </p:nvSpPr>
        <p:spPr/>
        <p:txBody>
          <a:bodyPr/>
          <a:lstStyle/>
          <a:p>
            <a:r>
              <a:rPr lang="da-DK"/>
              <a:t>Hjemmesider</a:t>
            </a:r>
          </a:p>
        </p:txBody>
      </p:sp>
      <p:sp>
        <p:nvSpPr>
          <p:cNvPr id="4" name="Pladsholder til tekst 3">
            <a:extLst>
              <a:ext uri="{FF2B5EF4-FFF2-40B4-BE49-F238E27FC236}">
                <a16:creationId xmlns:a16="http://schemas.microsoft.com/office/drawing/2014/main" id="{97F9C80F-B28D-4370-8266-C0BB72A7C000}"/>
              </a:ext>
            </a:extLst>
          </p:cNvPr>
          <p:cNvSpPr>
            <a:spLocks noGrp="1"/>
          </p:cNvSpPr>
          <p:nvPr>
            <p:ph type="body" sz="quarter" idx="14"/>
          </p:nvPr>
        </p:nvSpPr>
        <p:spPr/>
        <p:txBody>
          <a:bodyPr/>
          <a:lstStyle/>
          <a:p>
            <a:endParaRPr lang="da-DK"/>
          </a:p>
        </p:txBody>
      </p:sp>
      <p:pic>
        <p:nvPicPr>
          <p:cNvPr id="5" name="Billede 4" descr="Et billede, der indeholder person, barn, lille, ung&#10;&#10;Beskrivelse, der er oprettet med meget høj tiltro">
            <a:extLst>
              <a:ext uri="{FF2B5EF4-FFF2-40B4-BE49-F238E27FC236}">
                <a16:creationId xmlns:a16="http://schemas.microsoft.com/office/drawing/2014/main" id="{ABBEC1DC-0200-4D07-BAA9-253C89C10D18}"/>
              </a:ext>
            </a:extLst>
          </p:cNvPr>
          <p:cNvPicPr>
            <a:picLocks noChangeAspect="1"/>
          </p:cNvPicPr>
          <p:nvPr/>
        </p:nvPicPr>
        <p:blipFill>
          <a:blip r:embed="rId2"/>
          <a:stretch>
            <a:fillRect/>
          </a:stretch>
        </p:blipFill>
        <p:spPr>
          <a:xfrm>
            <a:off x="1348485" y="1771796"/>
            <a:ext cx="5353955" cy="3925913"/>
          </a:xfrm>
          <a:prstGeom prst="rect">
            <a:avLst/>
          </a:prstGeom>
        </p:spPr>
      </p:pic>
      <p:pic>
        <p:nvPicPr>
          <p:cNvPr id="6" name="Billede 4" descr="Et billede, der indeholder skærmbillede&#10;&#10;Beskrivelse, der er oprettet med højt tillidsniveau">
            <a:extLst>
              <a:ext uri="{FF2B5EF4-FFF2-40B4-BE49-F238E27FC236}">
                <a16:creationId xmlns:a16="http://schemas.microsoft.com/office/drawing/2014/main" id="{7CB1E59A-25AA-4DCB-A1DE-10DF14CDF07E}"/>
              </a:ext>
            </a:extLst>
          </p:cNvPr>
          <p:cNvPicPr>
            <a:picLocks noChangeAspect="1"/>
          </p:cNvPicPr>
          <p:nvPr/>
        </p:nvPicPr>
        <p:blipFill>
          <a:blip r:embed="rId3"/>
          <a:stretch>
            <a:fillRect/>
          </a:stretch>
        </p:blipFill>
        <p:spPr>
          <a:xfrm>
            <a:off x="5533978" y="1771796"/>
            <a:ext cx="5674778" cy="3925913"/>
          </a:xfrm>
          <a:prstGeom prst="rect">
            <a:avLst/>
          </a:prstGeom>
        </p:spPr>
      </p:pic>
    </p:spTree>
    <p:extLst>
      <p:ext uri="{BB962C8B-B14F-4D97-AF65-F5344CB8AC3E}">
        <p14:creationId xmlns:p14="http://schemas.microsoft.com/office/powerpoint/2010/main" val="29558151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E68FF8-0C35-4D39-AE9A-0E858683BBA4}"/>
              </a:ext>
            </a:extLst>
          </p:cNvPr>
          <p:cNvSpPr>
            <a:spLocks noGrp="1"/>
          </p:cNvSpPr>
          <p:nvPr>
            <p:ph type="title"/>
          </p:nvPr>
        </p:nvSpPr>
        <p:spPr/>
        <p:txBody>
          <a:bodyPr/>
          <a:lstStyle/>
          <a:p>
            <a:r>
              <a:rPr lang="da-DK"/>
              <a:t>Hvad kigger forældrene efter?</a:t>
            </a:r>
          </a:p>
        </p:txBody>
      </p:sp>
      <p:sp>
        <p:nvSpPr>
          <p:cNvPr id="3" name="Pladsholder til tekst 2">
            <a:extLst>
              <a:ext uri="{FF2B5EF4-FFF2-40B4-BE49-F238E27FC236}">
                <a16:creationId xmlns:a16="http://schemas.microsoft.com/office/drawing/2014/main" id="{303206CB-96BF-4E3C-9714-D5D9D551B06D}"/>
              </a:ext>
            </a:extLst>
          </p:cNvPr>
          <p:cNvSpPr>
            <a:spLocks noGrp="1"/>
          </p:cNvSpPr>
          <p:nvPr>
            <p:ph type="body" sz="quarter" idx="13"/>
          </p:nvPr>
        </p:nvSpPr>
        <p:spPr/>
        <p:txBody>
          <a:bodyPr/>
          <a:lstStyle/>
          <a:p>
            <a:r>
              <a:rPr lang="da-DK"/>
              <a:t>Hjemmesider</a:t>
            </a:r>
          </a:p>
        </p:txBody>
      </p:sp>
      <p:sp>
        <p:nvSpPr>
          <p:cNvPr id="4" name="Pladsholder til tekst 3">
            <a:extLst>
              <a:ext uri="{FF2B5EF4-FFF2-40B4-BE49-F238E27FC236}">
                <a16:creationId xmlns:a16="http://schemas.microsoft.com/office/drawing/2014/main" id="{46DD841A-6A42-4CC3-B9DC-8B519EDCA935}"/>
              </a:ext>
            </a:extLst>
          </p:cNvPr>
          <p:cNvSpPr>
            <a:spLocks noGrp="1"/>
          </p:cNvSpPr>
          <p:nvPr>
            <p:ph type="body" sz="quarter" idx="14"/>
          </p:nvPr>
        </p:nvSpPr>
        <p:spPr>
          <a:xfrm>
            <a:off x="1348738" y="1994536"/>
            <a:ext cx="6932828" cy="3480436"/>
          </a:xfrm>
        </p:spPr>
        <p:txBody>
          <a:bodyPr>
            <a:normAutofit/>
          </a:bodyPr>
          <a:lstStyle/>
          <a:p>
            <a:r>
              <a:rPr lang="da-DK" dirty="0"/>
              <a:t>Størst betydning, at skolen lægger stor vægt på:</a:t>
            </a:r>
          </a:p>
          <a:p>
            <a:endParaRPr lang="da-DK" dirty="0"/>
          </a:p>
          <a:p>
            <a:pPr marL="411480" indent="-411480">
              <a:buFont typeface="+mj-lt"/>
              <a:buAutoNum type="arabicPeriod"/>
            </a:pPr>
            <a:r>
              <a:rPr lang="da-DK" dirty="0"/>
              <a:t>Elevernes sociale udvikling. </a:t>
            </a:r>
            <a:br>
              <a:rPr lang="da-DK" dirty="0"/>
            </a:br>
            <a:r>
              <a:rPr lang="da-DK" dirty="0"/>
              <a:t>Reelt, at eleverne trives godt. </a:t>
            </a:r>
          </a:p>
          <a:p>
            <a:pPr marL="411480" indent="-411480">
              <a:buFont typeface="+mj-lt"/>
              <a:buAutoNum type="arabicPeriod"/>
            </a:pPr>
            <a:r>
              <a:rPr lang="da-DK" dirty="0"/>
              <a:t>Elevernes faglige udvikling. </a:t>
            </a:r>
            <a:br>
              <a:rPr lang="da-DK" dirty="0"/>
            </a:br>
            <a:r>
              <a:rPr lang="da-DK" dirty="0"/>
              <a:t>Herunder, at skolen har dygtige lærere. </a:t>
            </a:r>
          </a:p>
          <a:p>
            <a:pPr marL="411480" indent="-411480">
              <a:buFont typeface="+mj-lt"/>
              <a:buAutoNum type="arabicPeriod"/>
            </a:pPr>
            <a:r>
              <a:rPr lang="da-DK" dirty="0"/>
              <a:t>Kommunikationen mellem skole og hjem. </a:t>
            </a:r>
          </a:p>
          <a:p>
            <a:endParaRPr lang="da-DK" dirty="0"/>
          </a:p>
        </p:txBody>
      </p:sp>
    </p:spTree>
    <p:extLst>
      <p:ext uri="{BB962C8B-B14F-4D97-AF65-F5344CB8AC3E}">
        <p14:creationId xmlns:p14="http://schemas.microsoft.com/office/powerpoint/2010/main" val="16374611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A48FFB-0C63-4F71-B170-56F4C7DE223A}"/>
              </a:ext>
            </a:extLst>
          </p:cNvPr>
          <p:cNvSpPr>
            <a:spLocks noGrp="1"/>
          </p:cNvSpPr>
          <p:nvPr>
            <p:ph type="ctrTitle"/>
          </p:nvPr>
        </p:nvSpPr>
        <p:spPr/>
        <p:txBody>
          <a:bodyPr/>
          <a:lstStyle/>
          <a:p>
            <a:r>
              <a:rPr lang="da-DK" dirty="0"/>
              <a:t>Det vi gør</a:t>
            </a:r>
          </a:p>
        </p:txBody>
      </p:sp>
      <p:sp>
        <p:nvSpPr>
          <p:cNvPr id="3" name="Undertitel 2">
            <a:extLst>
              <a:ext uri="{FF2B5EF4-FFF2-40B4-BE49-F238E27FC236}">
                <a16:creationId xmlns:a16="http://schemas.microsoft.com/office/drawing/2014/main" id="{B09AD373-A7DB-46D2-92D0-28F9A45A5AF2}"/>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2647989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55D8B06-4261-4C8F-9D38-327E31D235AB}"/>
              </a:ext>
            </a:extLst>
          </p:cNvPr>
          <p:cNvSpPr>
            <a:spLocks noGrp="1"/>
          </p:cNvSpPr>
          <p:nvPr>
            <p:ph type="title"/>
          </p:nvPr>
        </p:nvSpPr>
        <p:spPr/>
        <p:txBody>
          <a:bodyPr/>
          <a:lstStyle/>
          <a:p>
            <a:r>
              <a:rPr lang="da-DK" dirty="0"/>
              <a:t>Behov for oprydning flere steder</a:t>
            </a:r>
          </a:p>
        </p:txBody>
      </p:sp>
      <p:sp>
        <p:nvSpPr>
          <p:cNvPr id="5" name="Pladsholder til tekst 4">
            <a:extLst>
              <a:ext uri="{FF2B5EF4-FFF2-40B4-BE49-F238E27FC236}">
                <a16:creationId xmlns:a16="http://schemas.microsoft.com/office/drawing/2014/main" id="{7F3CE23E-7514-4CB6-9741-DABCEAA5A9D4}"/>
              </a:ext>
            </a:extLst>
          </p:cNvPr>
          <p:cNvSpPr>
            <a:spLocks noGrp="1"/>
          </p:cNvSpPr>
          <p:nvPr>
            <p:ph type="body" sz="quarter" idx="13"/>
          </p:nvPr>
        </p:nvSpPr>
        <p:spPr/>
        <p:txBody>
          <a:bodyPr/>
          <a:lstStyle/>
          <a:p>
            <a:r>
              <a:rPr lang="da-DK" dirty="0"/>
              <a:t>OPRYDNING – HVOR OG HVORFOR?</a:t>
            </a:r>
          </a:p>
        </p:txBody>
      </p:sp>
      <p:sp>
        <p:nvSpPr>
          <p:cNvPr id="6" name="Pladsholder til tekst 5">
            <a:extLst>
              <a:ext uri="{FF2B5EF4-FFF2-40B4-BE49-F238E27FC236}">
                <a16:creationId xmlns:a16="http://schemas.microsoft.com/office/drawing/2014/main" id="{1BFBF4F8-D56E-407A-B0D3-055D9CD8AC50}"/>
              </a:ext>
            </a:extLst>
          </p:cNvPr>
          <p:cNvSpPr>
            <a:spLocks noGrp="1"/>
          </p:cNvSpPr>
          <p:nvPr>
            <p:ph type="body" sz="quarter" idx="14"/>
          </p:nvPr>
        </p:nvSpPr>
        <p:spPr/>
        <p:txBody>
          <a:bodyPr/>
          <a:lstStyle/>
          <a:p>
            <a:pPr marL="342900" indent="-342900">
              <a:buFont typeface="Arial" panose="020B0604020202020204" pitchFamily="34" charset="0"/>
              <a:buChar char="•"/>
            </a:pPr>
            <a:r>
              <a:rPr lang="da-DK" dirty="0"/>
              <a:t>Indhold i SkoleIntra</a:t>
            </a:r>
          </a:p>
          <a:p>
            <a:pPr marL="457200" indent="-457200">
              <a:buFont typeface="Arial" panose="020B0604020202020204" pitchFamily="34" charset="0"/>
              <a:buChar char="•"/>
            </a:pPr>
            <a:endParaRPr lang="da-DK" dirty="0"/>
          </a:p>
          <a:p>
            <a:pPr marL="457200" indent="-457200">
              <a:buFont typeface="Arial" panose="020B0604020202020204" pitchFamily="34" charset="0"/>
              <a:buChar char="•"/>
            </a:pPr>
            <a:endParaRPr lang="da-DK" dirty="0"/>
          </a:p>
          <a:p>
            <a:pPr marL="342900" indent="-342900">
              <a:buFont typeface="Arial" panose="020B0604020202020204" pitchFamily="34" charset="0"/>
              <a:buChar char="•"/>
            </a:pPr>
            <a:endParaRPr lang="da-DK" dirty="0"/>
          </a:p>
          <a:p>
            <a:pPr marL="613410" lvl="1" indent="-342900"/>
            <a:endParaRPr lang="da-DK" dirty="0"/>
          </a:p>
          <a:p>
            <a:pPr marL="342900" indent="-342900">
              <a:buFont typeface="Arial" panose="020B0604020202020204" pitchFamily="34" charset="0"/>
              <a:buChar char="•"/>
            </a:pPr>
            <a:r>
              <a:rPr lang="da-DK" dirty="0"/>
              <a:t>De systemer, der styrer adgangen til Aula</a:t>
            </a:r>
          </a:p>
        </p:txBody>
      </p:sp>
      <p:pic>
        <p:nvPicPr>
          <p:cNvPr id="8" name="Billede 7">
            <a:extLst>
              <a:ext uri="{FF2B5EF4-FFF2-40B4-BE49-F238E27FC236}">
                <a16:creationId xmlns:a16="http://schemas.microsoft.com/office/drawing/2014/main" id="{F8412EE8-4F86-4628-9175-2D8433A9A678}"/>
              </a:ext>
            </a:extLst>
          </p:cNvPr>
          <p:cNvPicPr>
            <a:picLocks noChangeAspect="1"/>
          </p:cNvPicPr>
          <p:nvPr/>
        </p:nvPicPr>
        <p:blipFill rotWithShape="1">
          <a:blip r:embed="rId4"/>
          <a:srcRect l="46119" t="19445" r="23138" b="56735"/>
          <a:stretch/>
        </p:blipFill>
        <p:spPr>
          <a:xfrm>
            <a:off x="6549741" y="2887298"/>
            <a:ext cx="3011244" cy="2051730"/>
          </a:xfrm>
          <a:prstGeom prst="rect">
            <a:avLst/>
          </a:prstGeom>
          <a:ln>
            <a:solidFill>
              <a:schemeClr val="accent2"/>
            </a:solidFill>
          </a:ln>
        </p:spPr>
      </p:pic>
      <p:pic>
        <p:nvPicPr>
          <p:cNvPr id="7" name="Billede 6">
            <a:extLst>
              <a:ext uri="{FF2B5EF4-FFF2-40B4-BE49-F238E27FC236}">
                <a16:creationId xmlns:a16="http://schemas.microsoft.com/office/drawing/2014/main" id="{5DB0DEB6-3677-42E8-B214-D46B44BE58C2}"/>
              </a:ext>
            </a:extLst>
          </p:cNvPr>
          <p:cNvPicPr>
            <a:picLocks noChangeAspect="1"/>
          </p:cNvPicPr>
          <p:nvPr/>
        </p:nvPicPr>
        <p:blipFill rotWithShape="1">
          <a:blip r:embed="rId5"/>
          <a:srcRect l="10454" t="11656" r="8895"/>
          <a:stretch/>
        </p:blipFill>
        <p:spPr>
          <a:xfrm>
            <a:off x="9086485" y="1140976"/>
            <a:ext cx="1992769" cy="2420756"/>
          </a:xfrm>
          <a:prstGeom prst="rect">
            <a:avLst/>
          </a:prstGeom>
          <a:ln>
            <a:solidFill>
              <a:schemeClr val="accent2"/>
            </a:solidFill>
          </a:ln>
        </p:spPr>
      </p:pic>
      <p:pic>
        <p:nvPicPr>
          <p:cNvPr id="3" name="Billede 2">
            <a:extLst>
              <a:ext uri="{FF2B5EF4-FFF2-40B4-BE49-F238E27FC236}">
                <a16:creationId xmlns:a16="http://schemas.microsoft.com/office/drawing/2014/main" id="{5E9B1C86-2D2D-4465-9101-62E9B8BC5F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5952" y="548912"/>
            <a:ext cx="1992769" cy="1992769"/>
          </a:xfrm>
          <a:prstGeom prst="rect">
            <a:avLst/>
          </a:prstGeom>
        </p:spPr>
      </p:pic>
    </p:spTree>
    <p:custDataLst>
      <p:tags r:id="rId1"/>
    </p:custDataLst>
    <p:extLst>
      <p:ext uri="{BB962C8B-B14F-4D97-AF65-F5344CB8AC3E}">
        <p14:creationId xmlns:p14="http://schemas.microsoft.com/office/powerpoint/2010/main" val="39263019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75D458-4952-4787-9153-789DD51727C7}"/>
              </a:ext>
            </a:extLst>
          </p:cNvPr>
          <p:cNvSpPr>
            <a:spLocks noGrp="1"/>
          </p:cNvSpPr>
          <p:nvPr>
            <p:ph type="title"/>
          </p:nvPr>
        </p:nvSpPr>
        <p:spPr/>
        <p:txBody>
          <a:bodyPr/>
          <a:lstStyle/>
          <a:p>
            <a:r>
              <a:rPr lang="da-DK"/>
              <a:t>Vi sætter målgruppen i centrum</a:t>
            </a:r>
          </a:p>
        </p:txBody>
      </p:sp>
      <p:sp>
        <p:nvSpPr>
          <p:cNvPr id="3" name="Pladsholder til tekst 2">
            <a:extLst>
              <a:ext uri="{FF2B5EF4-FFF2-40B4-BE49-F238E27FC236}">
                <a16:creationId xmlns:a16="http://schemas.microsoft.com/office/drawing/2014/main" id="{3AF05561-1DFC-4A38-BD0B-12B4E0C21F33}"/>
              </a:ext>
            </a:extLst>
          </p:cNvPr>
          <p:cNvSpPr>
            <a:spLocks noGrp="1"/>
          </p:cNvSpPr>
          <p:nvPr>
            <p:ph type="body" sz="quarter" idx="13"/>
          </p:nvPr>
        </p:nvSpPr>
        <p:spPr/>
        <p:txBody>
          <a:bodyPr/>
          <a:lstStyle/>
          <a:p>
            <a:r>
              <a:rPr lang="da-DK"/>
              <a:t>Hjemmesider</a:t>
            </a:r>
          </a:p>
        </p:txBody>
      </p:sp>
      <p:sp>
        <p:nvSpPr>
          <p:cNvPr id="4" name="Pladsholder til tekst 3">
            <a:extLst>
              <a:ext uri="{FF2B5EF4-FFF2-40B4-BE49-F238E27FC236}">
                <a16:creationId xmlns:a16="http://schemas.microsoft.com/office/drawing/2014/main" id="{150BA130-0A53-47BC-961F-96215D3774F6}"/>
              </a:ext>
            </a:extLst>
          </p:cNvPr>
          <p:cNvSpPr>
            <a:spLocks noGrp="1"/>
          </p:cNvSpPr>
          <p:nvPr>
            <p:ph type="body" sz="quarter" idx="14"/>
          </p:nvPr>
        </p:nvSpPr>
        <p:spPr/>
        <p:txBody>
          <a:bodyPr>
            <a:normAutofit fontScale="92500" lnSpcReduction="20000"/>
          </a:bodyPr>
          <a:lstStyle/>
          <a:p>
            <a:r>
              <a:rPr lang="da-DK" dirty="0"/>
              <a:t>Forældre til:</a:t>
            </a:r>
          </a:p>
          <a:p>
            <a:pPr marL="342900" indent="-342900">
              <a:buFont typeface="Arial" panose="020B0604020202020204" pitchFamily="34" charset="0"/>
              <a:buChar char="•"/>
            </a:pPr>
            <a:r>
              <a:rPr lang="da-DK" dirty="0"/>
              <a:t>Børn der skal starte i 0. klasse.</a:t>
            </a:r>
          </a:p>
          <a:p>
            <a:pPr marL="342900" indent="-342900">
              <a:buFont typeface="Arial" panose="020B0604020202020204" pitchFamily="34" charset="0"/>
              <a:buChar char="•"/>
            </a:pPr>
            <a:r>
              <a:rPr lang="da-DK" dirty="0"/>
              <a:t>Elever der skifter fra en anden skole.</a:t>
            </a:r>
          </a:p>
          <a:p>
            <a:endParaRPr lang="da-DK" dirty="0"/>
          </a:p>
          <a:p>
            <a:r>
              <a:rPr lang="da-DK" dirty="0"/>
              <a:t>Som vil vide:</a:t>
            </a:r>
          </a:p>
          <a:p>
            <a:pPr marL="342900" indent="-342900">
              <a:buFont typeface="Arial" panose="020B0604020202020204" pitchFamily="34" charset="0"/>
              <a:buChar char="•"/>
            </a:pPr>
            <a:r>
              <a:rPr lang="da-DK" dirty="0"/>
              <a:t>Hvor godt trives eleverne på skolen?</a:t>
            </a:r>
          </a:p>
          <a:p>
            <a:pPr marL="342900" indent="-342900">
              <a:buFont typeface="Arial" panose="020B0604020202020204" pitchFamily="34" charset="0"/>
              <a:buChar char="•"/>
            </a:pPr>
            <a:r>
              <a:rPr lang="da-DK" dirty="0"/>
              <a:t>Hvor dygtige er skolens lærere?</a:t>
            </a:r>
          </a:p>
          <a:p>
            <a:pPr marL="342900" indent="-342900">
              <a:buFont typeface="Arial" panose="020B0604020202020204" pitchFamily="34" charset="0"/>
              <a:buChar char="•"/>
            </a:pPr>
            <a:r>
              <a:rPr lang="da-DK" dirty="0"/>
              <a:t>Hvordan arbejder skolen med at styrke elevernes faglige udvikling?</a:t>
            </a:r>
          </a:p>
          <a:p>
            <a:pPr marL="342900" indent="-342900">
              <a:buFont typeface="Arial" panose="020B0604020202020204" pitchFamily="34" charset="0"/>
              <a:buChar char="•"/>
            </a:pPr>
            <a:r>
              <a:rPr lang="da-DK" dirty="0"/>
              <a:t>Hvordan arbejder skolen med at styrke elevernes sociale udvikling?</a:t>
            </a:r>
          </a:p>
          <a:p>
            <a:pPr marL="342900" indent="-342900">
              <a:buFont typeface="Arial" panose="020B0604020202020204" pitchFamily="34" charset="0"/>
              <a:buChar char="•"/>
            </a:pPr>
            <a:r>
              <a:rPr lang="da-DK" dirty="0"/>
              <a:t>Hvor vigtig er kommunikationen mellem skole og hjem for skolen, og hvilke forventninger er der til forældrene i den sammenhæng?</a:t>
            </a:r>
          </a:p>
          <a:p>
            <a:pPr marL="342900" indent="-342900">
              <a:buFont typeface="Arial" panose="020B0604020202020204" pitchFamily="34" charset="0"/>
              <a:buChar char="•"/>
            </a:pPr>
            <a:endParaRPr lang="da-DK" dirty="0"/>
          </a:p>
        </p:txBody>
      </p:sp>
    </p:spTree>
    <p:extLst>
      <p:ext uri="{BB962C8B-B14F-4D97-AF65-F5344CB8AC3E}">
        <p14:creationId xmlns:p14="http://schemas.microsoft.com/office/powerpoint/2010/main" val="1571698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70BEF19-7AC4-46EB-AE09-1605A21A1D64}"/>
              </a:ext>
            </a:extLst>
          </p:cNvPr>
          <p:cNvPicPr/>
          <p:nvPr/>
        </p:nvPicPr>
        <p:blipFill>
          <a:blip r:embed="rId3"/>
          <a:stretch>
            <a:fillRect/>
          </a:stretch>
        </p:blipFill>
        <p:spPr>
          <a:xfrm>
            <a:off x="2882953" y="1628775"/>
            <a:ext cx="5886450" cy="3600450"/>
          </a:xfrm>
          <a:prstGeom prst="rect">
            <a:avLst/>
          </a:prstGeom>
        </p:spPr>
      </p:pic>
      <p:sp>
        <p:nvSpPr>
          <p:cNvPr id="6" name="Rektangel 5">
            <a:extLst>
              <a:ext uri="{FF2B5EF4-FFF2-40B4-BE49-F238E27FC236}">
                <a16:creationId xmlns:a16="http://schemas.microsoft.com/office/drawing/2014/main" id="{1B10E052-12D1-42A0-ACE2-5525B41CC181}"/>
              </a:ext>
            </a:extLst>
          </p:cNvPr>
          <p:cNvSpPr/>
          <p:nvPr/>
        </p:nvSpPr>
        <p:spPr>
          <a:xfrm>
            <a:off x="2966054" y="2857080"/>
            <a:ext cx="1996690" cy="1037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85"/>
              <a:t>Skolestart &amp;</a:t>
            </a:r>
          </a:p>
          <a:p>
            <a:pPr algn="ctr"/>
            <a:r>
              <a:rPr lang="da-DK" sz="1685"/>
              <a:t>Skoleskifte</a:t>
            </a:r>
          </a:p>
        </p:txBody>
      </p:sp>
      <p:sp>
        <p:nvSpPr>
          <p:cNvPr id="8" name="Rektangel 7">
            <a:extLst>
              <a:ext uri="{FF2B5EF4-FFF2-40B4-BE49-F238E27FC236}">
                <a16:creationId xmlns:a16="http://schemas.microsoft.com/office/drawing/2014/main" id="{C151F01B-A5D3-4FFA-95E9-E58CD185D430}"/>
              </a:ext>
            </a:extLst>
          </p:cNvPr>
          <p:cNvSpPr/>
          <p:nvPr/>
        </p:nvSpPr>
        <p:spPr>
          <a:xfrm>
            <a:off x="6656633" y="2857080"/>
            <a:ext cx="1996690" cy="1037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85"/>
              <a:t>Hjemmeside</a:t>
            </a:r>
          </a:p>
        </p:txBody>
      </p:sp>
      <p:sp>
        <p:nvSpPr>
          <p:cNvPr id="9" name="Rektangel 8">
            <a:extLst>
              <a:ext uri="{FF2B5EF4-FFF2-40B4-BE49-F238E27FC236}">
                <a16:creationId xmlns:a16="http://schemas.microsoft.com/office/drawing/2014/main" id="{D731C1AC-4071-4157-9314-222C14A421DB}"/>
              </a:ext>
            </a:extLst>
          </p:cNvPr>
          <p:cNvSpPr/>
          <p:nvPr/>
        </p:nvSpPr>
        <p:spPr>
          <a:xfrm>
            <a:off x="4827831" y="1708879"/>
            <a:ext cx="1996690" cy="39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85" b="1">
                <a:solidFill>
                  <a:schemeClr val="tx1"/>
                </a:solidFill>
              </a:rPr>
              <a:t>Behov</a:t>
            </a:r>
          </a:p>
        </p:txBody>
      </p:sp>
      <p:sp>
        <p:nvSpPr>
          <p:cNvPr id="10" name="Rektangel 9">
            <a:extLst>
              <a:ext uri="{FF2B5EF4-FFF2-40B4-BE49-F238E27FC236}">
                <a16:creationId xmlns:a16="http://schemas.microsoft.com/office/drawing/2014/main" id="{5E0FCDBD-FE8B-4C94-818C-A6AA842D51ED}"/>
              </a:ext>
            </a:extLst>
          </p:cNvPr>
          <p:cNvSpPr/>
          <p:nvPr/>
        </p:nvSpPr>
        <p:spPr>
          <a:xfrm>
            <a:off x="4827831" y="4752945"/>
            <a:ext cx="1996690" cy="39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85" b="1">
                <a:solidFill>
                  <a:schemeClr val="tx1"/>
                </a:solidFill>
              </a:rPr>
              <a:t>Effekt</a:t>
            </a:r>
          </a:p>
        </p:txBody>
      </p:sp>
      <p:sp>
        <p:nvSpPr>
          <p:cNvPr id="11" name="Rektangel 10">
            <a:extLst>
              <a:ext uri="{FF2B5EF4-FFF2-40B4-BE49-F238E27FC236}">
                <a16:creationId xmlns:a16="http://schemas.microsoft.com/office/drawing/2014/main" id="{B864CC5B-E8D1-4EEB-931A-5462288C458D}"/>
              </a:ext>
            </a:extLst>
          </p:cNvPr>
          <p:cNvSpPr/>
          <p:nvPr/>
        </p:nvSpPr>
        <p:spPr>
          <a:xfrm>
            <a:off x="5045846" y="3150697"/>
            <a:ext cx="1494707" cy="39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85" b="1" dirty="0">
                <a:solidFill>
                  <a:schemeClr val="tx1"/>
                </a:solidFill>
              </a:rPr>
              <a:t>Forældre</a:t>
            </a:r>
          </a:p>
        </p:txBody>
      </p:sp>
      <p:sp>
        <p:nvSpPr>
          <p:cNvPr id="7" name="Pil: højre 6">
            <a:extLst>
              <a:ext uri="{FF2B5EF4-FFF2-40B4-BE49-F238E27FC236}">
                <a16:creationId xmlns:a16="http://schemas.microsoft.com/office/drawing/2014/main" id="{6BB5C89B-8C2C-4150-B007-B44E9A606787}"/>
              </a:ext>
            </a:extLst>
          </p:cNvPr>
          <p:cNvSpPr/>
          <p:nvPr/>
        </p:nvSpPr>
        <p:spPr>
          <a:xfrm rot="5400000">
            <a:off x="5120179" y="819184"/>
            <a:ext cx="1420374"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12" name="Pil: højre 11">
            <a:extLst>
              <a:ext uri="{FF2B5EF4-FFF2-40B4-BE49-F238E27FC236}">
                <a16:creationId xmlns:a16="http://schemas.microsoft.com/office/drawing/2014/main" id="{619A86B6-B1A0-4029-A828-8F1330900BE5}"/>
              </a:ext>
            </a:extLst>
          </p:cNvPr>
          <p:cNvSpPr/>
          <p:nvPr/>
        </p:nvSpPr>
        <p:spPr>
          <a:xfrm rot="10800000">
            <a:off x="8883242" y="3173775"/>
            <a:ext cx="1420374"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14" name="Pil: højre 13">
            <a:extLst>
              <a:ext uri="{FF2B5EF4-FFF2-40B4-BE49-F238E27FC236}">
                <a16:creationId xmlns:a16="http://schemas.microsoft.com/office/drawing/2014/main" id="{C8F03B8A-979B-4917-9521-BAA94A6421A4}"/>
              </a:ext>
            </a:extLst>
          </p:cNvPr>
          <p:cNvSpPr/>
          <p:nvPr/>
        </p:nvSpPr>
        <p:spPr>
          <a:xfrm rot="16200000">
            <a:off x="5115993" y="5762902"/>
            <a:ext cx="1420374"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15" name="Rektangel 14">
            <a:extLst>
              <a:ext uri="{FF2B5EF4-FFF2-40B4-BE49-F238E27FC236}">
                <a16:creationId xmlns:a16="http://schemas.microsoft.com/office/drawing/2014/main" id="{993CBAAD-31EF-4A95-85B1-3C5FC2875EC0}"/>
              </a:ext>
            </a:extLst>
          </p:cNvPr>
          <p:cNvSpPr/>
          <p:nvPr/>
        </p:nvSpPr>
        <p:spPr>
          <a:xfrm>
            <a:off x="6254389" y="255810"/>
            <a:ext cx="2642672" cy="1325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85" dirty="0">
                <a:solidFill>
                  <a:schemeClr val="tx1"/>
                </a:solidFill>
              </a:rPr>
              <a:t>Forældre vil vide noget om:</a:t>
            </a:r>
            <a:br>
              <a:rPr lang="da-DK" sz="1685" dirty="0">
                <a:solidFill>
                  <a:schemeClr val="tx1"/>
                </a:solidFill>
              </a:rPr>
            </a:br>
            <a:endParaRPr lang="da-DK" sz="1685" dirty="0">
              <a:solidFill>
                <a:schemeClr val="tx1"/>
              </a:solidFill>
            </a:endParaRPr>
          </a:p>
          <a:p>
            <a:r>
              <a:rPr lang="da-DK" sz="1685" dirty="0">
                <a:solidFill>
                  <a:schemeClr val="tx1"/>
                </a:solidFill>
              </a:rPr>
              <a:t>Trivsel og social udvikling</a:t>
            </a:r>
          </a:p>
          <a:p>
            <a:r>
              <a:rPr lang="da-DK" sz="1685" dirty="0">
                <a:solidFill>
                  <a:schemeClr val="tx1"/>
                </a:solidFill>
              </a:rPr>
              <a:t>Faglig udvikling</a:t>
            </a:r>
          </a:p>
          <a:p>
            <a:r>
              <a:rPr lang="da-DK" sz="1685" dirty="0">
                <a:solidFill>
                  <a:schemeClr val="tx1"/>
                </a:solidFill>
              </a:rPr>
              <a:t>Skole-hjem-samarbejde</a:t>
            </a:r>
          </a:p>
        </p:txBody>
      </p:sp>
      <p:sp>
        <p:nvSpPr>
          <p:cNvPr id="16" name="Rektangel 15">
            <a:extLst>
              <a:ext uri="{FF2B5EF4-FFF2-40B4-BE49-F238E27FC236}">
                <a16:creationId xmlns:a16="http://schemas.microsoft.com/office/drawing/2014/main" id="{E08C1E7A-64E3-4F6A-A427-043A3ECF0DD2}"/>
              </a:ext>
            </a:extLst>
          </p:cNvPr>
          <p:cNvSpPr/>
          <p:nvPr/>
        </p:nvSpPr>
        <p:spPr>
          <a:xfrm>
            <a:off x="3626128" y="5295637"/>
            <a:ext cx="1974329" cy="1325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85" dirty="0">
                <a:solidFill>
                  <a:schemeClr val="tx1"/>
                </a:solidFill>
              </a:rPr>
              <a:t>Teste med forældre</a:t>
            </a:r>
          </a:p>
          <a:p>
            <a:r>
              <a:rPr lang="da-DK" sz="1685" dirty="0">
                <a:solidFill>
                  <a:schemeClr val="tx1"/>
                </a:solidFill>
              </a:rPr>
              <a:t>om de får svar på </a:t>
            </a:r>
          </a:p>
          <a:p>
            <a:r>
              <a:rPr lang="da-DK" sz="1685" dirty="0">
                <a:solidFill>
                  <a:schemeClr val="tx1"/>
                </a:solidFill>
              </a:rPr>
              <a:t>deres spørgsmål</a:t>
            </a:r>
          </a:p>
        </p:txBody>
      </p:sp>
      <p:sp>
        <p:nvSpPr>
          <p:cNvPr id="17" name="Rektangel 16">
            <a:extLst>
              <a:ext uri="{FF2B5EF4-FFF2-40B4-BE49-F238E27FC236}">
                <a16:creationId xmlns:a16="http://schemas.microsoft.com/office/drawing/2014/main" id="{46C15269-BF8C-4352-8918-E10A5918E565}"/>
              </a:ext>
            </a:extLst>
          </p:cNvPr>
          <p:cNvSpPr/>
          <p:nvPr/>
        </p:nvSpPr>
        <p:spPr>
          <a:xfrm>
            <a:off x="8769402" y="3621610"/>
            <a:ext cx="2543176" cy="1131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85" dirty="0">
                <a:solidFill>
                  <a:schemeClr val="tx1"/>
                </a:solidFill>
              </a:rPr>
              <a:t>Kommunikation og skolen samarbejder om at  udvikle hjemmesider der svarer på spørgsmålene</a:t>
            </a:r>
          </a:p>
        </p:txBody>
      </p:sp>
      <p:sp>
        <p:nvSpPr>
          <p:cNvPr id="18" name="Rektangel 17">
            <a:extLst>
              <a:ext uri="{FF2B5EF4-FFF2-40B4-BE49-F238E27FC236}">
                <a16:creationId xmlns:a16="http://schemas.microsoft.com/office/drawing/2014/main" id="{FDEB1530-37D4-46CD-9FB0-F0CCB02BD1F4}"/>
              </a:ext>
            </a:extLst>
          </p:cNvPr>
          <p:cNvSpPr/>
          <p:nvPr/>
        </p:nvSpPr>
        <p:spPr>
          <a:xfrm>
            <a:off x="704601" y="2266514"/>
            <a:ext cx="2240374" cy="84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85">
                <a:solidFill>
                  <a:schemeClr val="tx1"/>
                </a:solidFill>
              </a:rPr>
              <a:t>Skolen arbejder med sin samarbejds- og kommunikationskultur</a:t>
            </a:r>
          </a:p>
          <a:p>
            <a:endParaRPr lang="da-DK" sz="1685">
              <a:solidFill>
                <a:schemeClr val="tx1"/>
              </a:solidFill>
            </a:endParaRPr>
          </a:p>
        </p:txBody>
      </p:sp>
      <p:sp>
        <p:nvSpPr>
          <p:cNvPr id="19" name="Pil: højre 18">
            <a:extLst>
              <a:ext uri="{FF2B5EF4-FFF2-40B4-BE49-F238E27FC236}">
                <a16:creationId xmlns:a16="http://schemas.microsoft.com/office/drawing/2014/main" id="{3B6331CB-BA99-4AF5-9470-BE1C803003D8}"/>
              </a:ext>
            </a:extLst>
          </p:cNvPr>
          <p:cNvSpPr/>
          <p:nvPr/>
        </p:nvSpPr>
        <p:spPr>
          <a:xfrm>
            <a:off x="1348741" y="3173775"/>
            <a:ext cx="1420374"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20" name="Pil: højre 19">
            <a:extLst>
              <a:ext uri="{FF2B5EF4-FFF2-40B4-BE49-F238E27FC236}">
                <a16:creationId xmlns:a16="http://schemas.microsoft.com/office/drawing/2014/main" id="{E81906D9-0199-4796-8E07-58BAAD00B013}"/>
              </a:ext>
            </a:extLst>
          </p:cNvPr>
          <p:cNvSpPr/>
          <p:nvPr/>
        </p:nvSpPr>
        <p:spPr>
          <a:xfrm rot="16200000">
            <a:off x="9468652" y="4981626"/>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21" name="Rektangel 20">
            <a:extLst>
              <a:ext uri="{FF2B5EF4-FFF2-40B4-BE49-F238E27FC236}">
                <a16:creationId xmlns:a16="http://schemas.microsoft.com/office/drawing/2014/main" id="{06881ED0-2F09-4702-8CF6-96D1F2314CC7}"/>
              </a:ext>
            </a:extLst>
          </p:cNvPr>
          <p:cNvSpPr/>
          <p:nvPr/>
        </p:nvSpPr>
        <p:spPr>
          <a:xfrm>
            <a:off x="9698046" y="5849107"/>
            <a:ext cx="1614533" cy="490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85" dirty="0">
                <a:solidFill>
                  <a:schemeClr val="tx1"/>
                </a:solidFill>
              </a:rPr>
              <a:t>Fælles rammer</a:t>
            </a:r>
          </a:p>
          <a:p>
            <a:r>
              <a:rPr lang="da-DK" sz="1685" dirty="0">
                <a:solidFill>
                  <a:schemeClr val="tx1"/>
                </a:solidFill>
              </a:rPr>
              <a:t>Principper</a:t>
            </a:r>
          </a:p>
          <a:p>
            <a:r>
              <a:rPr lang="da-DK" sz="1685" dirty="0">
                <a:solidFill>
                  <a:schemeClr val="tx1"/>
                </a:solidFill>
              </a:rPr>
              <a:t>Skriveregler</a:t>
            </a:r>
          </a:p>
          <a:p>
            <a:r>
              <a:rPr lang="da-DK" sz="1685" dirty="0">
                <a:solidFill>
                  <a:schemeClr val="tx1"/>
                </a:solidFill>
              </a:rPr>
              <a:t>Skabeloner</a:t>
            </a:r>
          </a:p>
        </p:txBody>
      </p:sp>
      <p:sp>
        <p:nvSpPr>
          <p:cNvPr id="22" name="Rektangel 21">
            <a:extLst>
              <a:ext uri="{FF2B5EF4-FFF2-40B4-BE49-F238E27FC236}">
                <a16:creationId xmlns:a16="http://schemas.microsoft.com/office/drawing/2014/main" id="{8D51380C-8D27-4045-BE72-C98623154AB1}"/>
              </a:ext>
            </a:extLst>
          </p:cNvPr>
          <p:cNvSpPr/>
          <p:nvPr/>
        </p:nvSpPr>
        <p:spPr>
          <a:xfrm>
            <a:off x="704602" y="593072"/>
            <a:ext cx="3763466" cy="870238"/>
          </a:xfrm>
          <a:prstGeom prst="rect">
            <a:avLst/>
          </a:prstGeom>
        </p:spPr>
        <p:txBody>
          <a:bodyPr wrap="square">
            <a:spAutoFit/>
          </a:bodyPr>
          <a:lstStyle/>
          <a:p>
            <a:r>
              <a:rPr lang="da-DK" sz="1685" dirty="0"/>
              <a:t>De 6 byggesten</a:t>
            </a:r>
          </a:p>
          <a:p>
            <a:r>
              <a:rPr lang="da-DK" sz="1685" dirty="0"/>
              <a:t>Kommunikationshåndbog</a:t>
            </a:r>
          </a:p>
          <a:p>
            <a:r>
              <a:rPr lang="da-DK" sz="1685" dirty="0"/>
              <a:t>Kurser</a:t>
            </a:r>
          </a:p>
        </p:txBody>
      </p:sp>
      <p:sp>
        <p:nvSpPr>
          <p:cNvPr id="23" name="Pil: højre 22">
            <a:extLst>
              <a:ext uri="{FF2B5EF4-FFF2-40B4-BE49-F238E27FC236}">
                <a16:creationId xmlns:a16="http://schemas.microsoft.com/office/drawing/2014/main" id="{2D52D96C-036C-4B95-81E2-156F8ABB1E57}"/>
              </a:ext>
            </a:extLst>
          </p:cNvPr>
          <p:cNvSpPr/>
          <p:nvPr/>
        </p:nvSpPr>
        <p:spPr>
          <a:xfrm rot="5400000">
            <a:off x="1315981" y="1630259"/>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24" name="Rektangel 23">
            <a:extLst>
              <a:ext uri="{FF2B5EF4-FFF2-40B4-BE49-F238E27FC236}">
                <a16:creationId xmlns:a16="http://schemas.microsoft.com/office/drawing/2014/main" id="{29871B64-D87D-4443-8B39-DD9138D39EBC}"/>
              </a:ext>
            </a:extLst>
          </p:cNvPr>
          <p:cNvSpPr/>
          <p:nvPr/>
        </p:nvSpPr>
        <p:spPr>
          <a:xfrm>
            <a:off x="1222367" y="6113417"/>
            <a:ext cx="1026028" cy="536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85"/>
          </a:p>
        </p:txBody>
      </p:sp>
      <p:sp>
        <p:nvSpPr>
          <p:cNvPr id="30" name="Titel 1">
            <a:extLst>
              <a:ext uri="{FF2B5EF4-FFF2-40B4-BE49-F238E27FC236}">
                <a16:creationId xmlns:a16="http://schemas.microsoft.com/office/drawing/2014/main" id="{0896ECEA-B752-44D1-8814-A05DAA2C712C}"/>
              </a:ext>
            </a:extLst>
          </p:cNvPr>
          <p:cNvSpPr>
            <a:spLocks noGrp="1"/>
          </p:cNvSpPr>
          <p:nvPr>
            <p:ph type="title"/>
          </p:nvPr>
        </p:nvSpPr>
        <p:spPr>
          <a:xfrm>
            <a:off x="838647" y="143292"/>
            <a:ext cx="4455445" cy="442841"/>
          </a:xfrm>
        </p:spPr>
        <p:txBody>
          <a:bodyPr/>
          <a:lstStyle/>
          <a:p>
            <a:r>
              <a:rPr lang="da-DK" dirty="0"/>
              <a:t>Udgangspunkt for koncept</a:t>
            </a:r>
          </a:p>
        </p:txBody>
      </p:sp>
    </p:spTree>
    <p:extLst>
      <p:ext uri="{BB962C8B-B14F-4D97-AF65-F5344CB8AC3E}">
        <p14:creationId xmlns:p14="http://schemas.microsoft.com/office/powerpoint/2010/main" val="5442060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FDEF5E-15DE-4114-B2E9-8B0C3120FF45}"/>
              </a:ext>
            </a:extLst>
          </p:cNvPr>
          <p:cNvSpPr>
            <a:spLocks noGrp="1"/>
          </p:cNvSpPr>
          <p:nvPr>
            <p:ph type="title"/>
          </p:nvPr>
        </p:nvSpPr>
        <p:spPr/>
        <p:txBody>
          <a:bodyPr/>
          <a:lstStyle/>
          <a:p>
            <a:r>
              <a:rPr lang="da-DK" dirty="0"/>
              <a:t>Børn og Unges 6 byggesten til god kommunikation</a:t>
            </a:r>
          </a:p>
        </p:txBody>
      </p:sp>
      <p:sp>
        <p:nvSpPr>
          <p:cNvPr id="3" name="Pladsholder til tekst 2">
            <a:extLst>
              <a:ext uri="{FF2B5EF4-FFF2-40B4-BE49-F238E27FC236}">
                <a16:creationId xmlns:a16="http://schemas.microsoft.com/office/drawing/2014/main" id="{395E10AC-D549-46C5-AEBE-BC5CFADB4AA8}"/>
              </a:ext>
            </a:extLst>
          </p:cNvPr>
          <p:cNvSpPr>
            <a:spLocks noGrp="1"/>
          </p:cNvSpPr>
          <p:nvPr>
            <p:ph type="body" sz="quarter" idx="13"/>
          </p:nvPr>
        </p:nvSpPr>
        <p:spPr/>
        <p:txBody>
          <a:bodyPr/>
          <a:lstStyle/>
          <a:p>
            <a:r>
              <a:rPr lang="da-DK" dirty="0"/>
              <a:t>Hjemmesider</a:t>
            </a:r>
          </a:p>
        </p:txBody>
      </p:sp>
      <p:pic>
        <p:nvPicPr>
          <p:cNvPr id="5" name="Billede 4">
            <a:extLst>
              <a:ext uri="{FF2B5EF4-FFF2-40B4-BE49-F238E27FC236}">
                <a16:creationId xmlns:a16="http://schemas.microsoft.com/office/drawing/2014/main" id="{E0430762-E962-45A2-B590-CF4A1EF6F2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705396"/>
            <a:ext cx="9144000" cy="6464401"/>
          </a:xfrm>
          <a:prstGeom prst="rect">
            <a:avLst/>
          </a:prstGeom>
        </p:spPr>
      </p:pic>
      <p:pic>
        <p:nvPicPr>
          <p:cNvPr id="6" name="Billede 5">
            <a:extLst>
              <a:ext uri="{FF2B5EF4-FFF2-40B4-BE49-F238E27FC236}">
                <a16:creationId xmlns:a16="http://schemas.microsoft.com/office/drawing/2014/main" id="{10BCFA44-6EFB-415D-A66B-C2343B12DEAA}"/>
              </a:ext>
            </a:extLst>
          </p:cNvPr>
          <p:cNvPicPr>
            <a:picLocks noChangeAspect="1"/>
          </p:cNvPicPr>
          <p:nvPr/>
        </p:nvPicPr>
        <p:blipFill>
          <a:blip r:embed="rId3"/>
          <a:stretch>
            <a:fillRect/>
          </a:stretch>
        </p:blipFill>
        <p:spPr>
          <a:xfrm>
            <a:off x="9434866" y="2469465"/>
            <a:ext cx="1524028" cy="2170938"/>
          </a:xfrm>
          <a:prstGeom prst="rect">
            <a:avLst/>
          </a:prstGeom>
        </p:spPr>
      </p:pic>
    </p:spTree>
    <p:extLst>
      <p:ext uri="{BB962C8B-B14F-4D97-AF65-F5344CB8AC3E}">
        <p14:creationId xmlns:p14="http://schemas.microsoft.com/office/powerpoint/2010/main" val="40200516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2397AB-B80E-4507-B294-2F6A9A5E9D19}"/>
              </a:ext>
            </a:extLst>
          </p:cNvPr>
          <p:cNvSpPr>
            <a:spLocks noGrp="1"/>
          </p:cNvSpPr>
          <p:nvPr>
            <p:ph type="title"/>
          </p:nvPr>
        </p:nvSpPr>
        <p:spPr/>
        <p:txBody>
          <a:bodyPr/>
          <a:lstStyle/>
          <a:p>
            <a:r>
              <a:rPr lang="da-DK" dirty="0"/>
              <a:t>Koncept</a:t>
            </a:r>
          </a:p>
        </p:txBody>
      </p:sp>
      <p:sp>
        <p:nvSpPr>
          <p:cNvPr id="3" name="Pladsholder til tekst 2">
            <a:extLst>
              <a:ext uri="{FF2B5EF4-FFF2-40B4-BE49-F238E27FC236}">
                <a16:creationId xmlns:a16="http://schemas.microsoft.com/office/drawing/2014/main" id="{09133CB9-9856-47F9-B693-9C5D82096F2B}"/>
              </a:ext>
            </a:extLst>
          </p:cNvPr>
          <p:cNvSpPr>
            <a:spLocks noGrp="1"/>
          </p:cNvSpPr>
          <p:nvPr>
            <p:ph type="body" sz="quarter" idx="13"/>
          </p:nvPr>
        </p:nvSpPr>
        <p:spPr/>
        <p:txBody>
          <a:bodyPr/>
          <a:lstStyle/>
          <a:p>
            <a:r>
              <a:rPr lang="da-DK"/>
              <a:t>Hjemmesider</a:t>
            </a:r>
          </a:p>
        </p:txBody>
      </p:sp>
      <p:sp>
        <p:nvSpPr>
          <p:cNvPr id="4" name="Pladsholder til tekst 3">
            <a:extLst>
              <a:ext uri="{FF2B5EF4-FFF2-40B4-BE49-F238E27FC236}">
                <a16:creationId xmlns:a16="http://schemas.microsoft.com/office/drawing/2014/main" id="{6C7AE338-4C23-443F-AFB7-A3DA4E2D33F4}"/>
              </a:ext>
            </a:extLst>
          </p:cNvPr>
          <p:cNvSpPr>
            <a:spLocks noGrp="1"/>
          </p:cNvSpPr>
          <p:nvPr>
            <p:ph type="body" sz="quarter" idx="14"/>
          </p:nvPr>
        </p:nvSpPr>
        <p:spPr>
          <a:xfrm>
            <a:off x="1348740" y="1994536"/>
            <a:ext cx="6603492" cy="4471034"/>
          </a:xfrm>
        </p:spPr>
        <p:txBody>
          <a:bodyPr>
            <a:normAutofit fontScale="85000" lnSpcReduction="20000"/>
          </a:bodyPr>
          <a:lstStyle/>
          <a:p>
            <a:pPr marL="342900" indent="-342900">
              <a:buFont typeface="Arial" panose="020B0604020202020204" pitchFamily="34" charset="0"/>
              <a:buChar char="•"/>
            </a:pPr>
            <a:r>
              <a:rPr lang="da-DK" sz="2400" b="1" dirty="0"/>
              <a:t>Kommunikation og pilotskoler udvikler nye fælles rammer</a:t>
            </a:r>
            <a:br>
              <a:rPr lang="da-DK" sz="2400" dirty="0"/>
            </a:br>
            <a:br>
              <a:rPr lang="da-DK" sz="2400" dirty="0"/>
            </a:br>
            <a:r>
              <a:rPr lang="da-DK" sz="2400" dirty="0"/>
              <a:t>- Definition. En brugbar skolehjemmeside er:</a:t>
            </a:r>
            <a:br>
              <a:rPr lang="da-DK" sz="2400" dirty="0"/>
            </a:br>
            <a:r>
              <a:rPr lang="da-DK" sz="2400" i="1" dirty="0"/>
              <a:t>Let at forstå, effektiv og rar </a:t>
            </a:r>
            <a:r>
              <a:rPr lang="da-DK" sz="2400" i="1"/>
              <a:t>at bruge </a:t>
            </a:r>
            <a:r>
              <a:rPr lang="da-DK" sz="2400" i="1" dirty="0"/>
              <a:t>for forældre til skolestartere og skoleskiftere.</a:t>
            </a:r>
            <a:br>
              <a:rPr lang="da-DK" sz="2400" i="1" dirty="0"/>
            </a:br>
            <a:br>
              <a:rPr lang="da-DK" sz="2400" i="1" dirty="0"/>
            </a:br>
            <a:r>
              <a:rPr lang="da-DK" sz="2400" dirty="0"/>
              <a:t>- Principper. Uddyber definitionen og understøtter processen.</a:t>
            </a:r>
            <a:br>
              <a:rPr lang="da-DK" sz="2400" dirty="0"/>
            </a:br>
            <a:br>
              <a:rPr lang="da-DK" sz="2400" dirty="0"/>
            </a:br>
            <a:r>
              <a:rPr lang="da-DK" sz="2400" dirty="0"/>
              <a:t>- Skriveregler. Værktøj blev udviklet i aarhus.dk-projektet.</a:t>
            </a:r>
            <a:br>
              <a:rPr lang="da-DK" sz="2400" dirty="0"/>
            </a:br>
            <a:br>
              <a:rPr lang="da-DK" sz="2400" dirty="0"/>
            </a:br>
            <a:r>
              <a:rPr lang="da-DK" sz="2400" dirty="0"/>
              <a:t>- Skabeloner. Værktøj udvikles i samarbejde med pilotskoler.</a:t>
            </a:r>
            <a:br>
              <a:rPr lang="da-DK" sz="2400" dirty="0"/>
            </a:br>
            <a:endParaRPr lang="da-DK" sz="2400" dirty="0"/>
          </a:p>
          <a:p>
            <a:pPr marL="342900" indent="-342900">
              <a:buFont typeface="Arial" panose="020B0604020202020204" pitchFamily="34" charset="0"/>
              <a:buChar char="•"/>
            </a:pPr>
            <a:r>
              <a:rPr lang="da-DK" sz="2400" b="1" dirty="0"/>
              <a:t>Kommunikation og skolen samarbejder tættere</a:t>
            </a:r>
            <a:br>
              <a:rPr lang="da-DK" sz="2400" dirty="0"/>
            </a:br>
            <a:r>
              <a:rPr lang="da-DK" sz="2400" dirty="0"/>
              <a:t>- </a:t>
            </a:r>
            <a:r>
              <a:rPr lang="da-DK" sz="2400" dirty="0" err="1"/>
              <a:t>Kollaborativt</a:t>
            </a:r>
            <a:r>
              <a:rPr lang="da-DK" sz="2400" dirty="0"/>
              <a:t> samarbejde.</a:t>
            </a:r>
            <a:br>
              <a:rPr lang="da-DK" sz="2400" dirty="0"/>
            </a:br>
            <a:endParaRPr lang="da-DK" sz="2400" dirty="0"/>
          </a:p>
          <a:p>
            <a:pPr marL="342900" indent="-342900">
              <a:buFont typeface="Arial" panose="020B0604020202020204" pitchFamily="34" charset="0"/>
              <a:buChar char="•"/>
            </a:pPr>
            <a:r>
              <a:rPr lang="da-DK" sz="2400" b="1" dirty="0"/>
              <a:t>Vi evaluerer med hinanden og forældrene</a:t>
            </a:r>
            <a:br>
              <a:rPr lang="da-DK" sz="2400" dirty="0"/>
            </a:br>
            <a:r>
              <a:rPr lang="da-DK" sz="2400" dirty="0"/>
              <a:t>- Mere evaluering og test.</a:t>
            </a:r>
          </a:p>
          <a:p>
            <a:r>
              <a:rPr lang="da-DK" dirty="0"/>
              <a:t> </a:t>
            </a:r>
          </a:p>
        </p:txBody>
      </p:sp>
    </p:spTree>
    <p:extLst>
      <p:ext uri="{BB962C8B-B14F-4D97-AF65-F5344CB8AC3E}">
        <p14:creationId xmlns:p14="http://schemas.microsoft.com/office/powerpoint/2010/main" val="28661995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29D5A0-7524-45B7-B0F1-BF7B7C32700E}"/>
              </a:ext>
            </a:extLst>
          </p:cNvPr>
          <p:cNvSpPr>
            <a:spLocks noGrp="1"/>
          </p:cNvSpPr>
          <p:nvPr>
            <p:ph type="title"/>
          </p:nvPr>
        </p:nvSpPr>
        <p:spPr>
          <a:xfrm>
            <a:off x="1348485" y="970770"/>
            <a:ext cx="5985875" cy="725028"/>
          </a:xfrm>
        </p:spPr>
        <p:txBody>
          <a:bodyPr>
            <a:normAutofit/>
          </a:bodyPr>
          <a:lstStyle/>
          <a:p>
            <a:r>
              <a:rPr lang="da-DK" dirty="0"/>
              <a:t>Principper</a:t>
            </a:r>
          </a:p>
        </p:txBody>
      </p:sp>
      <p:sp>
        <p:nvSpPr>
          <p:cNvPr id="3" name="Pladsholder til tekst 2">
            <a:extLst>
              <a:ext uri="{FF2B5EF4-FFF2-40B4-BE49-F238E27FC236}">
                <a16:creationId xmlns:a16="http://schemas.microsoft.com/office/drawing/2014/main" id="{A033F275-1BAA-4696-AB1A-08CC846C5FB2}"/>
              </a:ext>
            </a:extLst>
          </p:cNvPr>
          <p:cNvSpPr>
            <a:spLocks noGrp="1"/>
          </p:cNvSpPr>
          <p:nvPr>
            <p:ph type="body" sz="quarter" idx="13"/>
          </p:nvPr>
        </p:nvSpPr>
        <p:spPr/>
        <p:txBody>
          <a:bodyPr/>
          <a:lstStyle/>
          <a:p>
            <a:r>
              <a:rPr lang="da-DK" dirty="0"/>
              <a:t>Hjemmesider</a:t>
            </a:r>
          </a:p>
        </p:txBody>
      </p:sp>
      <p:sp>
        <p:nvSpPr>
          <p:cNvPr id="4" name="Pladsholder til tekst 3">
            <a:extLst>
              <a:ext uri="{FF2B5EF4-FFF2-40B4-BE49-F238E27FC236}">
                <a16:creationId xmlns:a16="http://schemas.microsoft.com/office/drawing/2014/main" id="{9F9AED63-7E1C-41A9-8553-B83CF05A2ED2}"/>
              </a:ext>
            </a:extLst>
          </p:cNvPr>
          <p:cNvSpPr>
            <a:spLocks noGrp="1"/>
          </p:cNvSpPr>
          <p:nvPr>
            <p:ph type="body" sz="quarter" idx="14"/>
          </p:nvPr>
        </p:nvSpPr>
        <p:spPr>
          <a:xfrm>
            <a:off x="1348740" y="1439290"/>
            <a:ext cx="5985619" cy="4568320"/>
          </a:xfrm>
        </p:spPr>
        <p:txBody>
          <a:bodyPr>
            <a:normAutofit fontScale="70000" lnSpcReduction="20000"/>
          </a:bodyPr>
          <a:lstStyle/>
          <a:p>
            <a:r>
              <a:rPr lang="da-DK" i="1" dirty="0"/>
              <a:t>For forældre til skolestartere og skoleskiftere er skolens hjemmeside..</a:t>
            </a:r>
          </a:p>
          <a:p>
            <a:endParaRPr lang="da-DK" dirty="0"/>
          </a:p>
          <a:p>
            <a:r>
              <a:rPr lang="da-DK" b="1" i="1" dirty="0"/>
              <a:t>Let at forstå</a:t>
            </a:r>
            <a:r>
              <a:rPr lang="da-DK" i="1" dirty="0"/>
              <a:t>, fordi den er:</a:t>
            </a:r>
          </a:p>
          <a:p>
            <a:pPr marL="411480" indent="-411480">
              <a:buFont typeface="Arial" panose="020B0604020202020204" pitchFamily="34" charset="0"/>
              <a:buChar char="•"/>
            </a:pPr>
            <a:r>
              <a:rPr lang="da-DK" dirty="0"/>
              <a:t>Struktureret og organiseret. </a:t>
            </a:r>
          </a:p>
          <a:p>
            <a:pPr marL="411480" indent="-411480">
              <a:buFont typeface="Arial" panose="020B0604020202020204" pitchFamily="34" charset="0"/>
              <a:buChar char="•"/>
            </a:pPr>
            <a:r>
              <a:rPr lang="da-DK" dirty="0"/>
              <a:t>Prioriteret.</a:t>
            </a:r>
          </a:p>
          <a:p>
            <a:pPr marL="411480" indent="-411480">
              <a:buFont typeface="Arial" panose="020B0604020202020204" pitchFamily="34" charset="0"/>
              <a:buChar char="•"/>
            </a:pPr>
            <a:r>
              <a:rPr lang="da-DK" dirty="0"/>
              <a:t>Konsistent.</a:t>
            </a:r>
          </a:p>
          <a:p>
            <a:pPr lvl="0"/>
            <a:endParaRPr lang="da-DK" dirty="0"/>
          </a:p>
          <a:p>
            <a:pPr lvl="0"/>
            <a:r>
              <a:rPr lang="da-DK" b="1" i="1" dirty="0"/>
              <a:t>Effektiv,</a:t>
            </a:r>
            <a:r>
              <a:rPr lang="da-DK" i="1" dirty="0"/>
              <a:t> fordi den er:</a:t>
            </a:r>
            <a:endParaRPr lang="da-DK" dirty="0"/>
          </a:p>
          <a:p>
            <a:pPr marL="411480" indent="-411480">
              <a:buFont typeface="Arial" panose="020B0604020202020204" pitchFamily="34" charset="0"/>
              <a:buChar char="•"/>
            </a:pPr>
            <a:r>
              <a:rPr lang="da-DK" dirty="0"/>
              <a:t>Enkel i sin navigation.</a:t>
            </a:r>
          </a:p>
          <a:p>
            <a:pPr marL="411480" indent="-411480">
              <a:buFont typeface="Arial" panose="020B0604020202020204" pitchFamily="34" charset="0"/>
              <a:buChar char="•"/>
            </a:pPr>
            <a:r>
              <a:rPr lang="da-DK" dirty="0"/>
              <a:t>Tydelig i sin besvarelse af forældrenes spørgsmål.</a:t>
            </a:r>
          </a:p>
          <a:p>
            <a:pPr marL="411480" indent="-411480">
              <a:buFont typeface="Arial" panose="020B0604020202020204" pitchFamily="34" charset="0"/>
              <a:buChar char="•"/>
            </a:pPr>
            <a:r>
              <a:rPr lang="da-DK" dirty="0"/>
              <a:t>Tillidsvækkende for forældrene.</a:t>
            </a:r>
          </a:p>
          <a:p>
            <a:pPr marL="411480" indent="-411480">
              <a:buFont typeface="+mj-lt"/>
              <a:buAutoNum type="arabicPeriod"/>
            </a:pPr>
            <a:endParaRPr lang="da-DK" dirty="0"/>
          </a:p>
          <a:p>
            <a:pPr lvl="0"/>
            <a:r>
              <a:rPr lang="da-DK" b="1" i="1" dirty="0"/>
              <a:t>Rar at bruge</a:t>
            </a:r>
            <a:r>
              <a:rPr lang="da-DK" i="1" dirty="0"/>
              <a:t>, fordi den er:</a:t>
            </a:r>
          </a:p>
          <a:p>
            <a:pPr marL="411480" indent="-411480">
              <a:buFont typeface="Arial" panose="020B0604020202020204" pitchFamily="34" charset="0"/>
              <a:buChar char="•"/>
            </a:pPr>
            <a:r>
              <a:rPr lang="da-DK" dirty="0"/>
              <a:t>Fleksibel, personlig og dialogbåret. </a:t>
            </a:r>
          </a:p>
          <a:p>
            <a:pPr marL="411480" indent="-411480">
              <a:buFont typeface="Arial" panose="020B0604020202020204" pitchFamily="34" charset="0"/>
              <a:buChar char="•"/>
            </a:pPr>
            <a:r>
              <a:rPr lang="da-DK" dirty="0"/>
              <a:t>Professionel og stilfuld i sit design og grafiske udtryk. </a:t>
            </a:r>
          </a:p>
          <a:p>
            <a:pPr marL="411480" indent="-411480">
              <a:buFont typeface="Arial" panose="020B0604020202020204" pitchFamily="34" charset="0"/>
              <a:buChar char="•"/>
            </a:pPr>
            <a:r>
              <a:rPr lang="da-DK" dirty="0"/>
              <a:t>Aktiv i sit sprog. </a:t>
            </a:r>
          </a:p>
        </p:txBody>
      </p:sp>
    </p:spTree>
    <p:extLst>
      <p:ext uri="{BB962C8B-B14F-4D97-AF65-F5344CB8AC3E}">
        <p14:creationId xmlns:p14="http://schemas.microsoft.com/office/powerpoint/2010/main" val="12326427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740C6-8EAE-4158-A1F4-C4495EA394C8}"/>
              </a:ext>
            </a:extLst>
          </p:cNvPr>
          <p:cNvSpPr>
            <a:spLocks noGrp="1"/>
          </p:cNvSpPr>
          <p:nvPr>
            <p:ph type="title"/>
          </p:nvPr>
        </p:nvSpPr>
        <p:spPr/>
        <p:txBody>
          <a:bodyPr>
            <a:normAutofit/>
          </a:bodyPr>
          <a:lstStyle/>
          <a:p>
            <a:r>
              <a:rPr lang="da-DK" dirty="0"/>
              <a:t>Hjemmesiden er let at forstå, fordi den er:</a:t>
            </a:r>
          </a:p>
        </p:txBody>
      </p:sp>
      <p:sp>
        <p:nvSpPr>
          <p:cNvPr id="3" name="Pladsholder til tekst 2">
            <a:extLst>
              <a:ext uri="{FF2B5EF4-FFF2-40B4-BE49-F238E27FC236}">
                <a16:creationId xmlns:a16="http://schemas.microsoft.com/office/drawing/2014/main" id="{4AEC37F7-DEDC-45C4-B6B9-25C6853FC67D}"/>
              </a:ext>
            </a:extLst>
          </p:cNvPr>
          <p:cNvSpPr>
            <a:spLocks noGrp="1"/>
          </p:cNvSpPr>
          <p:nvPr>
            <p:ph type="body" sz="quarter" idx="13"/>
          </p:nvPr>
        </p:nvSpPr>
        <p:spPr/>
        <p:txBody>
          <a:bodyPr/>
          <a:lstStyle/>
          <a:p>
            <a:r>
              <a:rPr lang="da-DK" dirty="0"/>
              <a:t>Hjemmesider</a:t>
            </a:r>
          </a:p>
        </p:txBody>
      </p:sp>
      <p:sp>
        <p:nvSpPr>
          <p:cNvPr id="4" name="Pladsholder til tekst 3">
            <a:extLst>
              <a:ext uri="{FF2B5EF4-FFF2-40B4-BE49-F238E27FC236}">
                <a16:creationId xmlns:a16="http://schemas.microsoft.com/office/drawing/2014/main" id="{B8E2259B-6F7D-47CE-9D41-0D09A2A25DD5}"/>
              </a:ext>
            </a:extLst>
          </p:cNvPr>
          <p:cNvSpPr>
            <a:spLocks noGrp="1"/>
          </p:cNvSpPr>
          <p:nvPr>
            <p:ph type="body" sz="quarter" idx="14"/>
          </p:nvPr>
        </p:nvSpPr>
        <p:spPr>
          <a:xfrm>
            <a:off x="1348740" y="1994536"/>
            <a:ext cx="6100572" cy="3480436"/>
          </a:xfrm>
        </p:spPr>
        <p:txBody>
          <a:bodyPr>
            <a:normAutofit lnSpcReduction="10000"/>
          </a:bodyPr>
          <a:lstStyle/>
          <a:p>
            <a:pPr lvl="0"/>
            <a:r>
              <a:rPr lang="da-DK" b="1" dirty="0"/>
              <a:t>Struktureret og organiseret.</a:t>
            </a:r>
            <a:r>
              <a:rPr lang="da-DK" dirty="0"/>
              <a:t> </a:t>
            </a:r>
            <a:br>
              <a:rPr lang="da-DK" dirty="0"/>
            </a:br>
            <a:r>
              <a:rPr lang="da-DK" dirty="0"/>
              <a:t>Forældrene skal kunne danne sig et overblik, og det skal være klart, hvem, hvad, hvor og hvordan vi som skole kommunikerer. </a:t>
            </a:r>
          </a:p>
          <a:p>
            <a:pPr lvl="0"/>
            <a:r>
              <a:rPr lang="da-DK" b="1" dirty="0"/>
              <a:t>Prioriteret</a:t>
            </a:r>
            <a:r>
              <a:rPr lang="da-DK" dirty="0"/>
              <a:t>.</a:t>
            </a:r>
            <a:br>
              <a:rPr lang="da-DK" dirty="0"/>
            </a:br>
            <a:r>
              <a:rPr lang="da-DK" dirty="0"/>
              <a:t>Vi skriver det vigtigste først, og bruger overskrifter, afsnit, linjeskift og punktopstillinger til at gøre det lettere for målgruppen at skimme siden og finde det de skal bruge.</a:t>
            </a:r>
          </a:p>
          <a:p>
            <a:pPr lvl="0"/>
            <a:r>
              <a:rPr lang="da-DK" b="1" dirty="0"/>
              <a:t>Konsistent.</a:t>
            </a:r>
            <a:br>
              <a:rPr lang="da-DK" b="1" dirty="0"/>
            </a:br>
            <a:r>
              <a:rPr lang="da-DK" dirty="0"/>
              <a:t>Vi bruger visuelle virkemidler, forældrene er fortrolige med, og der er en klar rød tråd gennem hele siden.</a:t>
            </a:r>
          </a:p>
        </p:txBody>
      </p:sp>
    </p:spTree>
    <p:extLst>
      <p:ext uri="{BB962C8B-B14F-4D97-AF65-F5344CB8AC3E}">
        <p14:creationId xmlns:p14="http://schemas.microsoft.com/office/powerpoint/2010/main" val="33511162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740C6-8EAE-4158-A1F4-C4495EA394C8}"/>
              </a:ext>
            </a:extLst>
          </p:cNvPr>
          <p:cNvSpPr>
            <a:spLocks noGrp="1"/>
          </p:cNvSpPr>
          <p:nvPr>
            <p:ph type="title"/>
          </p:nvPr>
        </p:nvSpPr>
        <p:spPr/>
        <p:txBody>
          <a:bodyPr/>
          <a:lstStyle/>
          <a:p>
            <a:r>
              <a:rPr lang="da-DK" dirty="0"/>
              <a:t>Hjemmesiden er effektiv, fordi den er:</a:t>
            </a:r>
          </a:p>
        </p:txBody>
      </p:sp>
      <p:sp>
        <p:nvSpPr>
          <p:cNvPr id="3" name="Pladsholder til tekst 2">
            <a:extLst>
              <a:ext uri="{FF2B5EF4-FFF2-40B4-BE49-F238E27FC236}">
                <a16:creationId xmlns:a16="http://schemas.microsoft.com/office/drawing/2014/main" id="{4AEC37F7-DEDC-45C4-B6B9-25C6853FC67D}"/>
              </a:ext>
            </a:extLst>
          </p:cNvPr>
          <p:cNvSpPr>
            <a:spLocks noGrp="1"/>
          </p:cNvSpPr>
          <p:nvPr>
            <p:ph type="body" sz="quarter" idx="13"/>
          </p:nvPr>
        </p:nvSpPr>
        <p:spPr/>
        <p:txBody>
          <a:bodyPr/>
          <a:lstStyle/>
          <a:p>
            <a:r>
              <a:rPr lang="da-DK" dirty="0"/>
              <a:t>Hjemmesider</a:t>
            </a:r>
          </a:p>
        </p:txBody>
      </p:sp>
      <p:sp>
        <p:nvSpPr>
          <p:cNvPr id="4" name="Pladsholder til tekst 3">
            <a:extLst>
              <a:ext uri="{FF2B5EF4-FFF2-40B4-BE49-F238E27FC236}">
                <a16:creationId xmlns:a16="http://schemas.microsoft.com/office/drawing/2014/main" id="{B8E2259B-6F7D-47CE-9D41-0D09A2A25DD5}"/>
              </a:ext>
            </a:extLst>
          </p:cNvPr>
          <p:cNvSpPr>
            <a:spLocks noGrp="1"/>
          </p:cNvSpPr>
          <p:nvPr>
            <p:ph type="body" sz="quarter" idx="14"/>
          </p:nvPr>
        </p:nvSpPr>
        <p:spPr>
          <a:xfrm>
            <a:off x="1348740" y="1994536"/>
            <a:ext cx="6173724" cy="3480436"/>
          </a:xfrm>
        </p:spPr>
        <p:txBody>
          <a:bodyPr>
            <a:normAutofit lnSpcReduction="10000"/>
          </a:bodyPr>
          <a:lstStyle/>
          <a:p>
            <a:pPr lvl="0"/>
            <a:r>
              <a:rPr lang="da-DK" b="1" dirty="0"/>
              <a:t>Enkel i sin navigation.</a:t>
            </a:r>
            <a:br>
              <a:rPr lang="da-DK" b="1" dirty="0"/>
            </a:br>
            <a:r>
              <a:rPr lang="da-DK" dirty="0"/>
              <a:t>Det skal være klart, hvad der kan klikkes på, nemt at finde tilbage til udgangspunktet og brugerne skal have feedback, hvis noget fejler på siden. </a:t>
            </a:r>
          </a:p>
          <a:p>
            <a:pPr lvl="0"/>
            <a:r>
              <a:rPr lang="da-DK" b="1" dirty="0"/>
              <a:t>Tydelig i sin besvarelse af forældrenes spørgsmål.</a:t>
            </a:r>
            <a:br>
              <a:rPr lang="da-DK" dirty="0"/>
            </a:br>
            <a:r>
              <a:rPr lang="da-DK" dirty="0"/>
              <a:t>Det skal stå klart, hvem vi er og hvad vi kan gøre for forældrene: Vi kan udvikle eleverne socialt og fagligt, og vi ønsker et godt samarbejde mellem skole og hjem.</a:t>
            </a:r>
          </a:p>
          <a:p>
            <a:pPr lvl="0"/>
            <a:r>
              <a:rPr lang="da-DK" b="1" dirty="0"/>
              <a:t>Tillidsvækkende for forældrene.</a:t>
            </a:r>
            <a:br>
              <a:rPr lang="da-DK" b="1" dirty="0"/>
            </a:br>
            <a:r>
              <a:rPr lang="da-DK" dirty="0"/>
              <a:t>Vi vil forældrene det bedste og vi har et troværdigt svar alle på deres spørgsmål. </a:t>
            </a:r>
          </a:p>
          <a:p>
            <a:endParaRPr lang="da-DK" dirty="0"/>
          </a:p>
        </p:txBody>
      </p:sp>
    </p:spTree>
    <p:extLst>
      <p:ext uri="{BB962C8B-B14F-4D97-AF65-F5344CB8AC3E}">
        <p14:creationId xmlns:p14="http://schemas.microsoft.com/office/powerpoint/2010/main" val="14576181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1740C6-8EAE-4158-A1F4-C4495EA394C8}"/>
              </a:ext>
            </a:extLst>
          </p:cNvPr>
          <p:cNvSpPr>
            <a:spLocks noGrp="1"/>
          </p:cNvSpPr>
          <p:nvPr>
            <p:ph type="title"/>
          </p:nvPr>
        </p:nvSpPr>
        <p:spPr/>
        <p:txBody>
          <a:bodyPr>
            <a:normAutofit/>
          </a:bodyPr>
          <a:lstStyle/>
          <a:p>
            <a:r>
              <a:rPr lang="da-DK" dirty="0"/>
              <a:t>Hjemmesiden er rar at bruge, fordi den er:</a:t>
            </a:r>
          </a:p>
        </p:txBody>
      </p:sp>
      <p:sp>
        <p:nvSpPr>
          <p:cNvPr id="3" name="Pladsholder til tekst 2">
            <a:extLst>
              <a:ext uri="{FF2B5EF4-FFF2-40B4-BE49-F238E27FC236}">
                <a16:creationId xmlns:a16="http://schemas.microsoft.com/office/drawing/2014/main" id="{4AEC37F7-DEDC-45C4-B6B9-25C6853FC67D}"/>
              </a:ext>
            </a:extLst>
          </p:cNvPr>
          <p:cNvSpPr>
            <a:spLocks noGrp="1"/>
          </p:cNvSpPr>
          <p:nvPr>
            <p:ph type="body" sz="quarter" idx="13"/>
          </p:nvPr>
        </p:nvSpPr>
        <p:spPr/>
        <p:txBody>
          <a:bodyPr/>
          <a:lstStyle/>
          <a:p>
            <a:r>
              <a:rPr lang="da-DK" dirty="0"/>
              <a:t>Hjemmesider</a:t>
            </a:r>
          </a:p>
        </p:txBody>
      </p:sp>
      <p:sp>
        <p:nvSpPr>
          <p:cNvPr id="4" name="Pladsholder til tekst 3">
            <a:extLst>
              <a:ext uri="{FF2B5EF4-FFF2-40B4-BE49-F238E27FC236}">
                <a16:creationId xmlns:a16="http://schemas.microsoft.com/office/drawing/2014/main" id="{B8E2259B-6F7D-47CE-9D41-0D09A2A25DD5}"/>
              </a:ext>
            </a:extLst>
          </p:cNvPr>
          <p:cNvSpPr>
            <a:spLocks noGrp="1"/>
          </p:cNvSpPr>
          <p:nvPr>
            <p:ph type="body" sz="quarter" idx="14"/>
          </p:nvPr>
        </p:nvSpPr>
        <p:spPr>
          <a:xfrm>
            <a:off x="1348740" y="1994536"/>
            <a:ext cx="6109716" cy="3480436"/>
          </a:xfrm>
        </p:spPr>
        <p:txBody>
          <a:bodyPr>
            <a:normAutofit/>
          </a:bodyPr>
          <a:lstStyle/>
          <a:p>
            <a:pPr lvl="0"/>
            <a:r>
              <a:rPr lang="da-DK" b="1" dirty="0"/>
              <a:t>Fleksibel, personlig og dialogbåret. </a:t>
            </a:r>
            <a:br>
              <a:rPr lang="da-DK" b="1" dirty="0"/>
            </a:br>
            <a:r>
              <a:rPr lang="da-DK" dirty="0"/>
              <a:t>Vi ved at forældre er forskellige, og vil gerne vil lære dem bedre at kende. Vi sørger for at der er flere måder at finde information på. </a:t>
            </a:r>
          </a:p>
          <a:p>
            <a:pPr lvl="0"/>
            <a:r>
              <a:rPr lang="da-DK" b="1" dirty="0"/>
              <a:t>Professionel og stilfuld i sit design og grafiske udtryk. </a:t>
            </a:r>
            <a:br>
              <a:rPr lang="da-DK" b="1" dirty="0"/>
            </a:br>
            <a:r>
              <a:rPr lang="da-DK" dirty="0"/>
              <a:t>Den gode hjemmeside har sin egen unikke stil, men holder sig inden for sin genre.</a:t>
            </a:r>
          </a:p>
          <a:p>
            <a:pPr lvl="0"/>
            <a:r>
              <a:rPr lang="da-DK" b="1" dirty="0"/>
              <a:t>Aktiv i sit sprog. </a:t>
            </a:r>
            <a:br>
              <a:rPr lang="da-DK" b="1" dirty="0"/>
            </a:br>
            <a:r>
              <a:rPr lang="da-DK" dirty="0"/>
              <a:t>Vi skriver aktivt til én modtager, på almindeligt dansk og i en venlig og imødekommende tone. </a:t>
            </a:r>
          </a:p>
          <a:p>
            <a:endParaRPr lang="da-DK" dirty="0"/>
          </a:p>
        </p:txBody>
      </p:sp>
    </p:spTree>
    <p:extLst>
      <p:ext uri="{BB962C8B-B14F-4D97-AF65-F5344CB8AC3E}">
        <p14:creationId xmlns:p14="http://schemas.microsoft.com/office/powerpoint/2010/main" val="32117410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ktangel 31">
            <a:extLst>
              <a:ext uri="{FF2B5EF4-FFF2-40B4-BE49-F238E27FC236}">
                <a16:creationId xmlns:a16="http://schemas.microsoft.com/office/drawing/2014/main" id="{FB16C0BA-E472-4E5A-A83C-7D4185D9F02B}"/>
              </a:ext>
            </a:extLst>
          </p:cNvPr>
          <p:cNvSpPr/>
          <p:nvPr/>
        </p:nvSpPr>
        <p:spPr>
          <a:xfrm>
            <a:off x="1222367" y="6113417"/>
            <a:ext cx="1026028" cy="536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85"/>
          </a:p>
        </p:txBody>
      </p:sp>
      <p:sp>
        <p:nvSpPr>
          <p:cNvPr id="2" name="Titel 1">
            <a:extLst>
              <a:ext uri="{FF2B5EF4-FFF2-40B4-BE49-F238E27FC236}">
                <a16:creationId xmlns:a16="http://schemas.microsoft.com/office/drawing/2014/main" id="{C3BAFDCA-8016-4A6D-A80D-983B8350DCC6}"/>
              </a:ext>
            </a:extLst>
          </p:cNvPr>
          <p:cNvSpPr>
            <a:spLocks noGrp="1"/>
          </p:cNvSpPr>
          <p:nvPr>
            <p:ph type="title"/>
          </p:nvPr>
        </p:nvSpPr>
        <p:spPr/>
        <p:txBody>
          <a:bodyPr/>
          <a:lstStyle/>
          <a:p>
            <a:r>
              <a:rPr lang="da-DK"/>
              <a:t>Pilotprojekt: Søndervangskolen og Elsted skole</a:t>
            </a:r>
          </a:p>
        </p:txBody>
      </p:sp>
      <p:sp>
        <p:nvSpPr>
          <p:cNvPr id="3" name="Pladsholder til tekst 2">
            <a:extLst>
              <a:ext uri="{FF2B5EF4-FFF2-40B4-BE49-F238E27FC236}">
                <a16:creationId xmlns:a16="http://schemas.microsoft.com/office/drawing/2014/main" id="{3FD2FE54-CBCB-4673-9F47-47435F7C6891}"/>
              </a:ext>
            </a:extLst>
          </p:cNvPr>
          <p:cNvSpPr>
            <a:spLocks noGrp="1"/>
          </p:cNvSpPr>
          <p:nvPr>
            <p:ph type="body" sz="quarter" idx="13"/>
          </p:nvPr>
        </p:nvSpPr>
        <p:spPr/>
        <p:txBody>
          <a:bodyPr/>
          <a:lstStyle/>
          <a:p>
            <a:r>
              <a:rPr lang="da-DK"/>
              <a:t>Hjemmesider</a:t>
            </a:r>
          </a:p>
        </p:txBody>
      </p:sp>
      <p:pic>
        <p:nvPicPr>
          <p:cNvPr id="5" name="Billede 4">
            <a:extLst>
              <a:ext uri="{FF2B5EF4-FFF2-40B4-BE49-F238E27FC236}">
                <a16:creationId xmlns:a16="http://schemas.microsoft.com/office/drawing/2014/main" id="{DFF913FE-55FE-46E9-A70C-D3033A85E03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7000"/>
                    </a14:imgEffect>
                  </a14:imgLayer>
                </a14:imgProps>
              </a:ext>
            </a:extLst>
          </a:blip>
          <a:stretch>
            <a:fillRect/>
          </a:stretch>
        </p:blipFill>
        <p:spPr>
          <a:xfrm>
            <a:off x="3209511" y="2039058"/>
            <a:ext cx="1183062" cy="1675766"/>
          </a:xfrm>
          <a:prstGeom prst="rect">
            <a:avLst/>
          </a:prstGeom>
          <a:effectLst>
            <a:outerShdw blurRad="50800" dist="38100" dir="2700000" algn="tl" rotWithShape="0">
              <a:prstClr val="black">
                <a:alpha val="40000"/>
              </a:prstClr>
            </a:outerShdw>
          </a:effectLst>
        </p:spPr>
      </p:pic>
      <p:pic>
        <p:nvPicPr>
          <p:cNvPr id="6" name="Billede 5">
            <a:extLst>
              <a:ext uri="{FF2B5EF4-FFF2-40B4-BE49-F238E27FC236}">
                <a16:creationId xmlns:a16="http://schemas.microsoft.com/office/drawing/2014/main" id="{F123C9D8-DB0A-49C5-BD64-2A2BC2C81E56}"/>
              </a:ext>
            </a:extLst>
          </p:cNvPr>
          <p:cNvPicPr>
            <a:picLocks noChangeAspect="1"/>
          </p:cNvPicPr>
          <p:nvPr/>
        </p:nvPicPr>
        <p:blipFill>
          <a:blip r:embed="rId4"/>
          <a:stretch>
            <a:fillRect/>
          </a:stretch>
        </p:blipFill>
        <p:spPr>
          <a:xfrm>
            <a:off x="5363302" y="2127247"/>
            <a:ext cx="2474192" cy="1301753"/>
          </a:xfrm>
          <a:prstGeom prst="rect">
            <a:avLst/>
          </a:prstGeom>
        </p:spPr>
      </p:pic>
      <p:pic>
        <p:nvPicPr>
          <p:cNvPr id="8" name="Grafik 7" descr="Forstørrelsesglas">
            <a:extLst>
              <a:ext uri="{FF2B5EF4-FFF2-40B4-BE49-F238E27FC236}">
                <a16:creationId xmlns:a16="http://schemas.microsoft.com/office/drawing/2014/main" id="{354E57D5-92A5-4E00-9D1B-F4C4659090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56" y="2226065"/>
            <a:ext cx="1301753" cy="1301753"/>
          </a:xfrm>
          <a:prstGeom prst="rect">
            <a:avLst/>
          </a:prstGeom>
        </p:spPr>
      </p:pic>
      <p:sp>
        <p:nvSpPr>
          <p:cNvPr id="9" name="Pil: højre 8">
            <a:extLst>
              <a:ext uri="{FF2B5EF4-FFF2-40B4-BE49-F238E27FC236}">
                <a16:creationId xmlns:a16="http://schemas.microsoft.com/office/drawing/2014/main" id="{239E6576-6777-4165-8167-43AFE98D79B7}"/>
              </a:ext>
            </a:extLst>
          </p:cNvPr>
          <p:cNvSpPr/>
          <p:nvPr/>
        </p:nvSpPr>
        <p:spPr>
          <a:xfrm>
            <a:off x="2485100" y="2542961"/>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10" name="Pil: højre 9">
            <a:extLst>
              <a:ext uri="{FF2B5EF4-FFF2-40B4-BE49-F238E27FC236}">
                <a16:creationId xmlns:a16="http://schemas.microsoft.com/office/drawing/2014/main" id="{8297DBC9-EC81-49AA-8BD5-D779320CEC31}"/>
              </a:ext>
            </a:extLst>
          </p:cNvPr>
          <p:cNvSpPr/>
          <p:nvPr/>
        </p:nvSpPr>
        <p:spPr>
          <a:xfrm>
            <a:off x="4582291" y="2601615"/>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11" name="Pil: højre 10">
            <a:extLst>
              <a:ext uri="{FF2B5EF4-FFF2-40B4-BE49-F238E27FC236}">
                <a16:creationId xmlns:a16="http://schemas.microsoft.com/office/drawing/2014/main" id="{506DED1B-45CA-4859-8AE5-11EC4CEB8E98}"/>
              </a:ext>
            </a:extLst>
          </p:cNvPr>
          <p:cNvSpPr/>
          <p:nvPr/>
        </p:nvSpPr>
        <p:spPr>
          <a:xfrm rot="5400000">
            <a:off x="6404657" y="4052065"/>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pic>
        <p:nvPicPr>
          <p:cNvPr id="13" name="Grafik 12" descr="Familie med dreng">
            <a:extLst>
              <a:ext uri="{FF2B5EF4-FFF2-40B4-BE49-F238E27FC236}">
                <a16:creationId xmlns:a16="http://schemas.microsoft.com/office/drawing/2014/main" id="{4558063C-4852-49C5-8896-0B14566BE5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51757" y="4584714"/>
            <a:ext cx="1097280" cy="1097280"/>
          </a:xfrm>
          <a:prstGeom prst="rect">
            <a:avLst/>
          </a:prstGeom>
        </p:spPr>
      </p:pic>
      <p:sp>
        <p:nvSpPr>
          <p:cNvPr id="14" name="Pil: højre 13">
            <a:extLst>
              <a:ext uri="{FF2B5EF4-FFF2-40B4-BE49-F238E27FC236}">
                <a16:creationId xmlns:a16="http://schemas.microsoft.com/office/drawing/2014/main" id="{3347E7ED-E40B-42F2-9967-6A7E2CA6BC1F}"/>
              </a:ext>
            </a:extLst>
          </p:cNvPr>
          <p:cNvSpPr/>
          <p:nvPr/>
        </p:nvSpPr>
        <p:spPr>
          <a:xfrm>
            <a:off x="7902616" y="2588568"/>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15" name="Pil: højre 14">
            <a:extLst>
              <a:ext uri="{FF2B5EF4-FFF2-40B4-BE49-F238E27FC236}">
                <a16:creationId xmlns:a16="http://schemas.microsoft.com/office/drawing/2014/main" id="{5EEF4D04-C42A-41F8-B665-5A9F800C7F5D}"/>
              </a:ext>
            </a:extLst>
          </p:cNvPr>
          <p:cNvSpPr/>
          <p:nvPr/>
        </p:nvSpPr>
        <p:spPr>
          <a:xfrm rot="16200000">
            <a:off x="6036344" y="4052065"/>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pic>
        <p:nvPicPr>
          <p:cNvPr id="16" name="Billede 15">
            <a:extLst>
              <a:ext uri="{FF2B5EF4-FFF2-40B4-BE49-F238E27FC236}">
                <a16:creationId xmlns:a16="http://schemas.microsoft.com/office/drawing/2014/main" id="{FBAAE6DF-8575-47DF-BE0B-3238890DD54D}"/>
              </a:ext>
            </a:extLst>
          </p:cNvPr>
          <p:cNvPicPr>
            <a:picLocks noChangeAspect="1"/>
          </p:cNvPicPr>
          <p:nvPr/>
        </p:nvPicPr>
        <p:blipFill>
          <a:blip r:embed="rId9"/>
          <a:stretch>
            <a:fillRect/>
          </a:stretch>
        </p:blipFill>
        <p:spPr>
          <a:xfrm>
            <a:off x="8594280" y="2047325"/>
            <a:ext cx="2340780" cy="1697309"/>
          </a:xfrm>
          <a:prstGeom prst="rect">
            <a:avLst/>
          </a:prstGeom>
        </p:spPr>
      </p:pic>
      <p:pic>
        <p:nvPicPr>
          <p:cNvPr id="17" name="Billede 16">
            <a:extLst>
              <a:ext uri="{FF2B5EF4-FFF2-40B4-BE49-F238E27FC236}">
                <a16:creationId xmlns:a16="http://schemas.microsoft.com/office/drawing/2014/main" id="{A6D0D48B-8950-4E7D-9C52-5A2836F8FBFD}"/>
              </a:ext>
            </a:extLst>
          </p:cNvPr>
          <p:cNvPicPr>
            <a:picLocks noChangeAspect="1"/>
          </p:cNvPicPr>
          <p:nvPr/>
        </p:nvPicPr>
        <p:blipFill>
          <a:blip r:embed="rId10"/>
          <a:stretch>
            <a:fillRect/>
          </a:stretch>
        </p:blipFill>
        <p:spPr>
          <a:xfrm>
            <a:off x="8744629" y="2350117"/>
            <a:ext cx="2522387" cy="1632596"/>
          </a:xfrm>
          <a:prstGeom prst="rect">
            <a:avLst/>
          </a:prstGeom>
        </p:spPr>
      </p:pic>
      <p:pic>
        <p:nvPicPr>
          <p:cNvPr id="19" name="Grafik 18" descr="Lærer">
            <a:extLst>
              <a:ext uri="{FF2B5EF4-FFF2-40B4-BE49-F238E27FC236}">
                <a16:creationId xmlns:a16="http://schemas.microsoft.com/office/drawing/2014/main" id="{EF4F58E4-74FE-4719-B1E8-D4CFA95AF1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63774" y="4584714"/>
            <a:ext cx="1097280" cy="1097280"/>
          </a:xfrm>
          <a:prstGeom prst="rect">
            <a:avLst/>
          </a:prstGeom>
        </p:spPr>
      </p:pic>
      <p:sp>
        <p:nvSpPr>
          <p:cNvPr id="20" name="Pil: højre 19">
            <a:extLst>
              <a:ext uri="{FF2B5EF4-FFF2-40B4-BE49-F238E27FC236}">
                <a16:creationId xmlns:a16="http://schemas.microsoft.com/office/drawing/2014/main" id="{B16CB43F-3117-4ACD-8ABC-08DDB9A630B0}"/>
              </a:ext>
            </a:extLst>
          </p:cNvPr>
          <p:cNvSpPr/>
          <p:nvPr/>
        </p:nvSpPr>
        <p:spPr>
          <a:xfrm rot="5400000">
            <a:off x="3605021" y="4069895"/>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21" name="Pil: højre 20">
            <a:extLst>
              <a:ext uri="{FF2B5EF4-FFF2-40B4-BE49-F238E27FC236}">
                <a16:creationId xmlns:a16="http://schemas.microsoft.com/office/drawing/2014/main" id="{BC962BB5-40A1-4D7E-BE1B-9403FDC8BA89}"/>
              </a:ext>
            </a:extLst>
          </p:cNvPr>
          <p:cNvSpPr/>
          <p:nvPr/>
        </p:nvSpPr>
        <p:spPr>
          <a:xfrm rot="16200000">
            <a:off x="3234618" y="4052067"/>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pic>
        <p:nvPicPr>
          <p:cNvPr id="23" name="Grafik 22" descr="Møde">
            <a:extLst>
              <a:ext uri="{FF2B5EF4-FFF2-40B4-BE49-F238E27FC236}">
                <a16:creationId xmlns:a16="http://schemas.microsoft.com/office/drawing/2014/main" id="{D8C63419-1932-4FEA-B0BA-E5F7EBC79F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57181" y="4734775"/>
            <a:ext cx="1097280" cy="1097280"/>
          </a:xfrm>
          <a:prstGeom prst="rect">
            <a:avLst/>
          </a:prstGeom>
        </p:spPr>
      </p:pic>
      <p:sp>
        <p:nvSpPr>
          <p:cNvPr id="24" name="Pil: højre 23">
            <a:extLst>
              <a:ext uri="{FF2B5EF4-FFF2-40B4-BE49-F238E27FC236}">
                <a16:creationId xmlns:a16="http://schemas.microsoft.com/office/drawing/2014/main" id="{47199FBC-1D09-4196-A503-164079A7BA4C}"/>
              </a:ext>
            </a:extLst>
          </p:cNvPr>
          <p:cNvSpPr/>
          <p:nvPr/>
        </p:nvSpPr>
        <p:spPr>
          <a:xfrm rot="5400000">
            <a:off x="9843385" y="4265901"/>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25" name="Pil: højre 24">
            <a:extLst>
              <a:ext uri="{FF2B5EF4-FFF2-40B4-BE49-F238E27FC236}">
                <a16:creationId xmlns:a16="http://schemas.microsoft.com/office/drawing/2014/main" id="{5D509D8B-2DF7-47F3-BBAA-BE01BFD0A041}"/>
              </a:ext>
            </a:extLst>
          </p:cNvPr>
          <p:cNvSpPr/>
          <p:nvPr/>
        </p:nvSpPr>
        <p:spPr>
          <a:xfrm rot="16200000">
            <a:off x="9475073" y="4265901"/>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26" name="Pil: højre 25">
            <a:extLst>
              <a:ext uri="{FF2B5EF4-FFF2-40B4-BE49-F238E27FC236}">
                <a16:creationId xmlns:a16="http://schemas.microsoft.com/office/drawing/2014/main" id="{E60BDA35-7460-4FDD-A034-3742FB4730A0}"/>
              </a:ext>
            </a:extLst>
          </p:cNvPr>
          <p:cNvSpPr/>
          <p:nvPr/>
        </p:nvSpPr>
        <p:spPr>
          <a:xfrm rot="5400000">
            <a:off x="1678397" y="4074574"/>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27" name="Pil: højre 26">
            <a:extLst>
              <a:ext uri="{FF2B5EF4-FFF2-40B4-BE49-F238E27FC236}">
                <a16:creationId xmlns:a16="http://schemas.microsoft.com/office/drawing/2014/main" id="{02B648DE-6301-43B2-BA5B-61D6F20600DB}"/>
              </a:ext>
            </a:extLst>
          </p:cNvPr>
          <p:cNvSpPr/>
          <p:nvPr/>
        </p:nvSpPr>
        <p:spPr>
          <a:xfrm rot="16200000">
            <a:off x="1307994" y="4056745"/>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pic>
        <p:nvPicPr>
          <p:cNvPr id="29" name="Grafik 28" descr="Mikrofon">
            <a:extLst>
              <a:ext uri="{FF2B5EF4-FFF2-40B4-BE49-F238E27FC236}">
                <a16:creationId xmlns:a16="http://schemas.microsoft.com/office/drawing/2014/main" id="{ABE499CE-AA3A-4E02-86A2-10826C0CBBD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73071" y="4734776"/>
            <a:ext cx="947219" cy="947219"/>
          </a:xfrm>
          <a:prstGeom prst="rect">
            <a:avLst/>
          </a:prstGeom>
        </p:spPr>
      </p:pic>
      <p:sp>
        <p:nvSpPr>
          <p:cNvPr id="4" name="Tekstfelt 3">
            <a:extLst>
              <a:ext uri="{FF2B5EF4-FFF2-40B4-BE49-F238E27FC236}">
                <a16:creationId xmlns:a16="http://schemas.microsoft.com/office/drawing/2014/main" id="{34B3D4EA-F233-42DE-A6AE-4D0AA70A6E16}"/>
              </a:ext>
            </a:extLst>
          </p:cNvPr>
          <p:cNvSpPr txBox="1"/>
          <p:nvPr/>
        </p:nvSpPr>
        <p:spPr>
          <a:xfrm>
            <a:off x="855631" y="5657585"/>
            <a:ext cx="1930688" cy="610936"/>
          </a:xfrm>
          <a:prstGeom prst="rect">
            <a:avLst/>
          </a:prstGeom>
          <a:noFill/>
        </p:spPr>
        <p:txBody>
          <a:bodyPr wrap="square" rtlCol="0">
            <a:spAutoFit/>
          </a:bodyPr>
          <a:lstStyle/>
          <a:p>
            <a:r>
              <a:rPr lang="da-DK" sz="1685" dirty="0"/>
              <a:t>Workshops 2 skoler</a:t>
            </a:r>
          </a:p>
          <a:p>
            <a:r>
              <a:rPr lang="da-DK" sz="1685" dirty="0"/>
              <a:t>Interview 4 skoler</a:t>
            </a:r>
          </a:p>
        </p:txBody>
      </p:sp>
      <p:sp>
        <p:nvSpPr>
          <p:cNvPr id="28" name="Tekstfelt 27">
            <a:extLst>
              <a:ext uri="{FF2B5EF4-FFF2-40B4-BE49-F238E27FC236}">
                <a16:creationId xmlns:a16="http://schemas.microsoft.com/office/drawing/2014/main" id="{3FC66AA0-AD75-4C9D-AC5B-6D89B8A1FBFA}"/>
              </a:ext>
            </a:extLst>
          </p:cNvPr>
          <p:cNvSpPr txBox="1"/>
          <p:nvPr/>
        </p:nvSpPr>
        <p:spPr>
          <a:xfrm>
            <a:off x="2940963" y="5655321"/>
            <a:ext cx="1930688" cy="870238"/>
          </a:xfrm>
          <a:prstGeom prst="rect">
            <a:avLst/>
          </a:prstGeom>
          <a:noFill/>
        </p:spPr>
        <p:txBody>
          <a:bodyPr wrap="square" rtlCol="0">
            <a:spAutoFit/>
          </a:bodyPr>
          <a:lstStyle/>
          <a:p>
            <a:r>
              <a:rPr lang="da-DK" sz="1685" dirty="0"/>
              <a:t>Fokusgrupper</a:t>
            </a:r>
          </a:p>
          <a:p>
            <a:r>
              <a:rPr lang="da-DK" sz="1685" dirty="0"/>
              <a:t>Præsentationer</a:t>
            </a:r>
          </a:p>
          <a:p>
            <a:r>
              <a:rPr lang="da-DK" sz="1685" dirty="0"/>
              <a:t>Lille test</a:t>
            </a:r>
          </a:p>
        </p:txBody>
      </p:sp>
      <p:sp>
        <p:nvSpPr>
          <p:cNvPr id="30" name="Tekstfelt 29">
            <a:extLst>
              <a:ext uri="{FF2B5EF4-FFF2-40B4-BE49-F238E27FC236}">
                <a16:creationId xmlns:a16="http://schemas.microsoft.com/office/drawing/2014/main" id="{96031D5E-3A87-4B27-8409-FD7DCBC39C55}"/>
              </a:ext>
            </a:extLst>
          </p:cNvPr>
          <p:cNvSpPr txBox="1"/>
          <p:nvPr/>
        </p:nvSpPr>
        <p:spPr>
          <a:xfrm>
            <a:off x="5635053" y="5621900"/>
            <a:ext cx="1930688" cy="870238"/>
          </a:xfrm>
          <a:prstGeom prst="rect">
            <a:avLst/>
          </a:prstGeom>
          <a:noFill/>
        </p:spPr>
        <p:txBody>
          <a:bodyPr wrap="square" rtlCol="0">
            <a:spAutoFit/>
          </a:bodyPr>
          <a:lstStyle/>
          <a:p>
            <a:r>
              <a:rPr lang="da-DK" sz="1685" dirty="0"/>
              <a:t>Fokusgrupper</a:t>
            </a:r>
          </a:p>
          <a:p>
            <a:r>
              <a:rPr lang="da-DK" sz="1685" dirty="0"/>
              <a:t>Præsentationer</a:t>
            </a:r>
          </a:p>
          <a:p>
            <a:r>
              <a:rPr lang="da-DK" sz="1685" dirty="0"/>
              <a:t>Test</a:t>
            </a:r>
          </a:p>
        </p:txBody>
      </p:sp>
      <p:sp>
        <p:nvSpPr>
          <p:cNvPr id="31" name="Tekstfelt 30">
            <a:extLst>
              <a:ext uri="{FF2B5EF4-FFF2-40B4-BE49-F238E27FC236}">
                <a16:creationId xmlns:a16="http://schemas.microsoft.com/office/drawing/2014/main" id="{2E2248AF-1D73-40EA-B9A5-6153136E91B4}"/>
              </a:ext>
            </a:extLst>
          </p:cNvPr>
          <p:cNvSpPr txBox="1"/>
          <p:nvPr/>
        </p:nvSpPr>
        <p:spPr>
          <a:xfrm>
            <a:off x="9055352" y="5633084"/>
            <a:ext cx="1930688" cy="870238"/>
          </a:xfrm>
          <a:prstGeom prst="rect">
            <a:avLst/>
          </a:prstGeom>
          <a:noFill/>
        </p:spPr>
        <p:txBody>
          <a:bodyPr wrap="square" rtlCol="0">
            <a:spAutoFit/>
          </a:bodyPr>
          <a:lstStyle/>
          <a:p>
            <a:r>
              <a:rPr lang="da-DK" sz="1685" dirty="0"/>
              <a:t>Fokusgrupper</a:t>
            </a:r>
          </a:p>
          <a:p>
            <a:r>
              <a:rPr lang="da-DK" sz="1685" dirty="0"/>
              <a:t>Præsentationer</a:t>
            </a:r>
          </a:p>
          <a:p>
            <a:r>
              <a:rPr lang="da-DK" sz="1685" dirty="0"/>
              <a:t>Test</a:t>
            </a:r>
          </a:p>
        </p:txBody>
      </p:sp>
    </p:spTree>
    <p:extLst>
      <p:ext uri="{BB962C8B-B14F-4D97-AF65-F5344CB8AC3E}">
        <p14:creationId xmlns:p14="http://schemas.microsoft.com/office/powerpoint/2010/main" val="24432490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CCF1046C-731E-472D-A96A-4A437C05CEDC}"/>
              </a:ext>
            </a:extLst>
          </p:cNvPr>
          <p:cNvSpPr>
            <a:spLocks noGrp="1"/>
          </p:cNvSpPr>
          <p:nvPr>
            <p:ph type="body" sz="quarter" idx="13"/>
          </p:nvPr>
        </p:nvSpPr>
        <p:spPr/>
        <p:txBody>
          <a:bodyPr/>
          <a:lstStyle/>
          <a:p>
            <a:r>
              <a:rPr lang="da-DK"/>
              <a:t>Hjemmesider</a:t>
            </a:r>
          </a:p>
        </p:txBody>
      </p:sp>
      <p:pic>
        <p:nvPicPr>
          <p:cNvPr id="7" name="Billede 6">
            <a:extLst>
              <a:ext uri="{FF2B5EF4-FFF2-40B4-BE49-F238E27FC236}">
                <a16:creationId xmlns:a16="http://schemas.microsoft.com/office/drawing/2014/main" id="{7B21DEF8-82F7-4C49-BD08-06DAA1A2DFAF}"/>
              </a:ext>
            </a:extLst>
          </p:cNvPr>
          <p:cNvPicPr>
            <a:picLocks noChangeAspect="1"/>
          </p:cNvPicPr>
          <p:nvPr/>
        </p:nvPicPr>
        <p:blipFill rotWithShape="1">
          <a:blip r:embed="rId3"/>
          <a:srcRect l="1056" r="909"/>
          <a:stretch/>
        </p:blipFill>
        <p:spPr>
          <a:xfrm>
            <a:off x="1448171" y="939399"/>
            <a:ext cx="9277816" cy="4979203"/>
          </a:xfrm>
          <a:prstGeom prst="rect">
            <a:avLst/>
          </a:prstGeom>
        </p:spPr>
      </p:pic>
    </p:spTree>
    <p:extLst>
      <p:ext uri="{BB962C8B-B14F-4D97-AF65-F5344CB8AC3E}">
        <p14:creationId xmlns:p14="http://schemas.microsoft.com/office/powerpoint/2010/main" val="2619699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A543D0-F950-4E83-9888-C4C3749651A4}"/>
              </a:ext>
            </a:extLst>
          </p:cNvPr>
          <p:cNvSpPr>
            <a:spLocks noGrp="1"/>
          </p:cNvSpPr>
          <p:nvPr>
            <p:ph type="title"/>
          </p:nvPr>
        </p:nvSpPr>
        <p:spPr/>
        <p:txBody>
          <a:bodyPr>
            <a:normAutofit fontScale="90000"/>
          </a:bodyPr>
          <a:lstStyle/>
          <a:p>
            <a:r>
              <a:rPr lang="da-DK" dirty="0"/>
              <a:t>Indholdet i SkoleIntra håndteres på forskellige måder</a:t>
            </a:r>
            <a:br>
              <a:rPr lang="da-DK" dirty="0"/>
            </a:br>
            <a:endParaRPr lang="da-DK" dirty="0"/>
          </a:p>
        </p:txBody>
      </p:sp>
      <p:sp>
        <p:nvSpPr>
          <p:cNvPr id="5" name="Pladsholder til tekst 4">
            <a:extLst>
              <a:ext uri="{FF2B5EF4-FFF2-40B4-BE49-F238E27FC236}">
                <a16:creationId xmlns:a16="http://schemas.microsoft.com/office/drawing/2014/main" id="{7BF9006F-D98F-4946-900A-75E809938072}"/>
              </a:ext>
            </a:extLst>
          </p:cNvPr>
          <p:cNvSpPr>
            <a:spLocks noGrp="1"/>
          </p:cNvSpPr>
          <p:nvPr>
            <p:ph type="body" sz="quarter" idx="13"/>
          </p:nvPr>
        </p:nvSpPr>
        <p:spPr/>
        <p:txBody>
          <a:bodyPr/>
          <a:lstStyle/>
          <a:p>
            <a:r>
              <a:rPr lang="da-DK" dirty="0"/>
              <a:t>OPRYDNING I SKOLEINTRA</a:t>
            </a:r>
          </a:p>
        </p:txBody>
      </p:sp>
      <p:sp>
        <p:nvSpPr>
          <p:cNvPr id="6" name="Pladsholder til tekst 5">
            <a:extLst>
              <a:ext uri="{FF2B5EF4-FFF2-40B4-BE49-F238E27FC236}">
                <a16:creationId xmlns:a16="http://schemas.microsoft.com/office/drawing/2014/main" id="{BC76C6F5-3100-4A9C-AD4C-92DC9991BF73}"/>
              </a:ext>
            </a:extLst>
          </p:cNvPr>
          <p:cNvSpPr>
            <a:spLocks noGrp="1"/>
          </p:cNvSpPr>
          <p:nvPr>
            <p:ph type="body" sz="quarter" idx="14"/>
          </p:nvPr>
        </p:nvSpPr>
        <p:spPr>
          <a:xfrm>
            <a:off x="2175029" y="1994536"/>
            <a:ext cx="7630822" cy="3480436"/>
          </a:xfrm>
        </p:spPr>
        <p:txBody>
          <a:bodyPr>
            <a:normAutofit lnSpcReduction="10000"/>
          </a:bodyPr>
          <a:lstStyle/>
          <a:p>
            <a:pPr marL="342900" indent="-342900">
              <a:buFont typeface="Arial" panose="020B0604020202020204" pitchFamily="34" charset="0"/>
              <a:buChar char="•"/>
            </a:pPr>
            <a:endParaRPr lang="da-DK" dirty="0"/>
          </a:p>
          <a:p>
            <a:r>
              <a:rPr lang="da-DK" dirty="0"/>
              <a:t>Noget indhold flyttes </a:t>
            </a:r>
            <a:r>
              <a:rPr lang="da-DK" b="1" dirty="0">
                <a:solidFill>
                  <a:srgbClr val="2F95BF"/>
                </a:solidFill>
              </a:rPr>
              <a:t>automatisk</a:t>
            </a:r>
          </a:p>
          <a:p>
            <a:pPr marL="613410" lvl="1" indent="-342900"/>
            <a:r>
              <a:rPr lang="da-DK" dirty="0"/>
              <a:t>Noget indhold skal flyttes til bestemte steder i SkoleIntra for at flytte med</a:t>
            </a:r>
          </a:p>
          <a:p>
            <a:pPr marL="342900" indent="-342900">
              <a:buFont typeface="Arial" panose="020B0604020202020204" pitchFamily="34" charset="0"/>
              <a:buChar char="•"/>
            </a:pPr>
            <a:endParaRPr lang="da-DK" dirty="0"/>
          </a:p>
          <a:p>
            <a:endParaRPr lang="da-DK" dirty="0"/>
          </a:p>
          <a:p>
            <a:r>
              <a:rPr lang="da-DK" dirty="0"/>
              <a:t>Noget skal I </a:t>
            </a:r>
            <a:r>
              <a:rPr lang="da-DK" b="1" dirty="0">
                <a:solidFill>
                  <a:srgbClr val="2F95BF"/>
                </a:solidFill>
              </a:rPr>
              <a:t>selv flytte </a:t>
            </a:r>
            <a:r>
              <a:rPr lang="da-DK" dirty="0"/>
              <a:t>til Aula eller til fx Google Drev eller OneDrive</a:t>
            </a:r>
          </a:p>
          <a:p>
            <a:pPr marL="342900" indent="-342900">
              <a:buFont typeface="Arial" panose="020B0604020202020204" pitchFamily="34" charset="0"/>
              <a:buChar char="•"/>
            </a:pPr>
            <a:endParaRPr lang="da-DK" dirty="0"/>
          </a:p>
          <a:p>
            <a:endParaRPr lang="da-DK" dirty="0"/>
          </a:p>
          <a:p>
            <a:r>
              <a:rPr lang="da-DK" dirty="0"/>
              <a:t>Noget indhold skal </a:t>
            </a:r>
            <a:r>
              <a:rPr lang="da-DK" b="1" dirty="0">
                <a:solidFill>
                  <a:srgbClr val="2F95BF"/>
                </a:solidFill>
              </a:rPr>
              <a:t>slettes helt</a:t>
            </a:r>
          </a:p>
          <a:p>
            <a:endParaRPr lang="da-DK" b="1" dirty="0"/>
          </a:p>
        </p:txBody>
      </p:sp>
      <p:pic>
        <p:nvPicPr>
          <p:cNvPr id="3" name="Grafik 2" descr="Del">
            <a:extLst>
              <a:ext uri="{FF2B5EF4-FFF2-40B4-BE49-F238E27FC236}">
                <a16:creationId xmlns:a16="http://schemas.microsoft.com/office/drawing/2014/main" id="{6C0ED32F-7B66-4AD0-9610-6B3CD89C31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483" y="2008434"/>
            <a:ext cx="1089892" cy="1089892"/>
          </a:xfrm>
          <a:prstGeom prst="rect">
            <a:avLst/>
          </a:prstGeom>
        </p:spPr>
      </p:pic>
      <p:pic>
        <p:nvPicPr>
          <p:cNvPr id="8" name="Grafik 7" descr="Åben mappe">
            <a:extLst>
              <a:ext uri="{FF2B5EF4-FFF2-40B4-BE49-F238E27FC236}">
                <a16:creationId xmlns:a16="http://schemas.microsoft.com/office/drawing/2014/main" id="{FA69D786-985D-4691-922D-F23D54FBBB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8056" y="3671823"/>
            <a:ext cx="428754" cy="428754"/>
          </a:xfrm>
          <a:prstGeom prst="rect">
            <a:avLst/>
          </a:prstGeom>
        </p:spPr>
      </p:pic>
      <p:pic>
        <p:nvPicPr>
          <p:cNvPr id="10" name="Grafik 9" descr="Gå">
            <a:extLst>
              <a:ext uri="{FF2B5EF4-FFF2-40B4-BE49-F238E27FC236}">
                <a16:creationId xmlns:a16="http://schemas.microsoft.com/office/drawing/2014/main" id="{55DE10C8-2179-426B-9CBA-170A3EA8D1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2178" y="3406972"/>
            <a:ext cx="914400" cy="914400"/>
          </a:xfrm>
          <a:prstGeom prst="rect">
            <a:avLst/>
          </a:prstGeom>
        </p:spPr>
      </p:pic>
      <p:pic>
        <p:nvPicPr>
          <p:cNvPr id="12" name="Billede 11">
            <a:extLst>
              <a:ext uri="{FF2B5EF4-FFF2-40B4-BE49-F238E27FC236}">
                <a16:creationId xmlns:a16="http://schemas.microsoft.com/office/drawing/2014/main" id="{E3BD5E51-31B2-435F-9F52-F3EEA5DCF465}"/>
              </a:ext>
            </a:extLst>
          </p:cNvPr>
          <p:cNvPicPr>
            <a:picLocks noChangeAspect="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32276" y="4730965"/>
            <a:ext cx="964534" cy="964534"/>
          </a:xfrm>
          <a:prstGeom prst="rect">
            <a:avLst/>
          </a:prstGeom>
        </p:spPr>
      </p:pic>
    </p:spTree>
    <p:custDataLst>
      <p:tags r:id="rId1"/>
    </p:custDataLst>
    <p:extLst>
      <p:ext uri="{BB962C8B-B14F-4D97-AF65-F5344CB8AC3E}">
        <p14:creationId xmlns:p14="http://schemas.microsoft.com/office/powerpoint/2010/main" val="31528529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59B23CF7-CA9F-4870-A03A-F5E6E8A49DDD}"/>
              </a:ext>
            </a:extLst>
          </p:cNvPr>
          <p:cNvSpPr>
            <a:spLocks noGrp="1"/>
          </p:cNvSpPr>
          <p:nvPr>
            <p:ph type="body" sz="quarter" idx="13"/>
          </p:nvPr>
        </p:nvSpPr>
        <p:spPr/>
        <p:txBody>
          <a:bodyPr/>
          <a:lstStyle/>
          <a:p>
            <a:r>
              <a:rPr lang="da-DK"/>
              <a:t>Hjemmesider</a:t>
            </a:r>
          </a:p>
        </p:txBody>
      </p:sp>
      <p:sp>
        <p:nvSpPr>
          <p:cNvPr id="7" name="Titel 1">
            <a:extLst>
              <a:ext uri="{FF2B5EF4-FFF2-40B4-BE49-F238E27FC236}">
                <a16:creationId xmlns:a16="http://schemas.microsoft.com/office/drawing/2014/main" id="{9D28CF33-B1EB-4D96-B0AE-9647090C9914}"/>
              </a:ext>
            </a:extLst>
          </p:cNvPr>
          <p:cNvSpPr txBox="1">
            <a:spLocks/>
          </p:cNvSpPr>
          <p:nvPr/>
        </p:nvSpPr>
        <p:spPr>
          <a:xfrm>
            <a:off x="1336062" y="1096364"/>
            <a:ext cx="9464040" cy="725028"/>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400" b="1" kern="1200">
                <a:solidFill>
                  <a:schemeClr val="tx1"/>
                </a:solidFill>
                <a:latin typeface="Calibri" panose="020F0502020204030204" pitchFamily="34" charset="0"/>
                <a:ea typeface="+mj-ea"/>
                <a:cs typeface="Calibri" panose="020F0502020204030204" pitchFamily="34" charset="0"/>
              </a:defRPr>
            </a:lvl1pPr>
          </a:lstStyle>
          <a:p>
            <a:r>
              <a:rPr lang="da-DK" sz="2880" dirty="0" err="1"/>
              <a:t>Kollaborativt</a:t>
            </a:r>
            <a:r>
              <a:rPr lang="da-DK" sz="2880" dirty="0"/>
              <a:t> samarbejde</a:t>
            </a:r>
          </a:p>
        </p:txBody>
      </p:sp>
      <p:pic>
        <p:nvPicPr>
          <p:cNvPr id="2" name="Billede 1">
            <a:extLst>
              <a:ext uri="{FF2B5EF4-FFF2-40B4-BE49-F238E27FC236}">
                <a16:creationId xmlns:a16="http://schemas.microsoft.com/office/drawing/2014/main" id="{DEF4F372-B8D5-4124-9B02-CCA16FC66F85}"/>
              </a:ext>
            </a:extLst>
          </p:cNvPr>
          <p:cNvPicPr>
            <a:picLocks noChangeAspect="1"/>
          </p:cNvPicPr>
          <p:nvPr/>
        </p:nvPicPr>
        <p:blipFill rotWithShape="1">
          <a:blip r:embed="rId2"/>
          <a:srcRect l="3044" t="38347" r="3089" b="-15735"/>
          <a:stretch/>
        </p:blipFill>
        <p:spPr>
          <a:xfrm>
            <a:off x="913895" y="2344510"/>
            <a:ext cx="3576330" cy="5307263"/>
          </a:xfrm>
          <a:prstGeom prst="rect">
            <a:avLst/>
          </a:prstGeom>
        </p:spPr>
      </p:pic>
      <p:pic>
        <p:nvPicPr>
          <p:cNvPr id="4" name="Billede 3">
            <a:extLst>
              <a:ext uri="{FF2B5EF4-FFF2-40B4-BE49-F238E27FC236}">
                <a16:creationId xmlns:a16="http://schemas.microsoft.com/office/drawing/2014/main" id="{535866F9-F18E-48CA-9A9A-512E8CEE3991}"/>
              </a:ext>
            </a:extLst>
          </p:cNvPr>
          <p:cNvPicPr>
            <a:picLocks noChangeAspect="1"/>
          </p:cNvPicPr>
          <p:nvPr/>
        </p:nvPicPr>
        <p:blipFill>
          <a:blip r:embed="rId3"/>
          <a:stretch>
            <a:fillRect/>
          </a:stretch>
        </p:blipFill>
        <p:spPr>
          <a:xfrm>
            <a:off x="7044691" y="299125"/>
            <a:ext cx="4537710" cy="5692140"/>
          </a:xfrm>
          <a:prstGeom prst="rect">
            <a:avLst/>
          </a:prstGeom>
        </p:spPr>
      </p:pic>
      <p:pic>
        <p:nvPicPr>
          <p:cNvPr id="6" name="Billede 5">
            <a:extLst>
              <a:ext uri="{FF2B5EF4-FFF2-40B4-BE49-F238E27FC236}">
                <a16:creationId xmlns:a16="http://schemas.microsoft.com/office/drawing/2014/main" id="{6DBC350F-7C24-4E6C-AE56-1C69FCB52CC5}"/>
              </a:ext>
            </a:extLst>
          </p:cNvPr>
          <p:cNvPicPr>
            <a:picLocks noChangeAspect="1"/>
          </p:cNvPicPr>
          <p:nvPr/>
        </p:nvPicPr>
        <p:blipFill>
          <a:blip r:embed="rId4"/>
          <a:stretch>
            <a:fillRect/>
          </a:stretch>
        </p:blipFill>
        <p:spPr>
          <a:xfrm>
            <a:off x="4080357" y="1769151"/>
            <a:ext cx="3143506" cy="4417600"/>
          </a:xfrm>
          <a:prstGeom prst="rect">
            <a:avLst/>
          </a:prstGeom>
        </p:spPr>
      </p:pic>
    </p:spTree>
    <p:extLst>
      <p:ext uri="{BB962C8B-B14F-4D97-AF65-F5344CB8AC3E}">
        <p14:creationId xmlns:p14="http://schemas.microsoft.com/office/powerpoint/2010/main" val="33477429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70BEF19-7AC4-46EB-AE09-1605A21A1D64}"/>
              </a:ext>
            </a:extLst>
          </p:cNvPr>
          <p:cNvPicPr/>
          <p:nvPr/>
        </p:nvPicPr>
        <p:blipFill>
          <a:blip r:embed="rId3"/>
          <a:stretch>
            <a:fillRect/>
          </a:stretch>
        </p:blipFill>
        <p:spPr>
          <a:xfrm>
            <a:off x="2882953" y="1628775"/>
            <a:ext cx="5886450" cy="3600450"/>
          </a:xfrm>
          <a:prstGeom prst="rect">
            <a:avLst/>
          </a:prstGeom>
        </p:spPr>
      </p:pic>
      <p:pic>
        <p:nvPicPr>
          <p:cNvPr id="26" name="Billede 25">
            <a:extLst>
              <a:ext uri="{FF2B5EF4-FFF2-40B4-BE49-F238E27FC236}">
                <a16:creationId xmlns:a16="http://schemas.microsoft.com/office/drawing/2014/main" id="{9063428A-53DC-4F05-8C0F-ECD08357D685}"/>
              </a:ext>
            </a:extLst>
          </p:cNvPr>
          <p:cNvPicPr>
            <a:picLocks noChangeAspect="1"/>
          </p:cNvPicPr>
          <p:nvPr/>
        </p:nvPicPr>
        <p:blipFill>
          <a:blip r:embed="rId4"/>
          <a:stretch>
            <a:fillRect/>
          </a:stretch>
        </p:blipFill>
        <p:spPr>
          <a:xfrm>
            <a:off x="7710007" y="5213023"/>
            <a:ext cx="1041319" cy="1463376"/>
          </a:xfrm>
          <a:prstGeom prst="rect">
            <a:avLst/>
          </a:prstGeom>
          <a:effectLst>
            <a:glow rad="50800">
              <a:schemeClr val="tx1">
                <a:alpha val="40000"/>
              </a:schemeClr>
            </a:glow>
          </a:effectLst>
        </p:spPr>
      </p:pic>
      <p:sp>
        <p:nvSpPr>
          <p:cNvPr id="6" name="Rektangel 5">
            <a:extLst>
              <a:ext uri="{FF2B5EF4-FFF2-40B4-BE49-F238E27FC236}">
                <a16:creationId xmlns:a16="http://schemas.microsoft.com/office/drawing/2014/main" id="{1B10E052-12D1-42A0-ACE2-5525B41CC181}"/>
              </a:ext>
            </a:extLst>
          </p:cNvPr>
          <p:cNvSpPr/>
          <p:nvPr/>
        </p:nvSpPr>
        <p:spPr>
          <a:xfrm>
            <a:off x="2966054" y="2857080"/>
            <a:ext cx="1996690" cy="1037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85"/>
              <a:t>Skolestart &amp;</a:t>
            </a:r>
          </a:p>
          <a:p>
            <a:pPr algn="ctr"/>
            <a:r>
              <a:rPr lang="da-DK" sz="1685"/>
              <a:t>Skoleskifte</a:t>
            </a:r>
          </a:p>
        </p:txBody>
      </p:sp>
      <p:sp>
        <p:nvSpPr>
          <p:cNvPr id="8" name="Rektangel 7">
            <a:extLst>
              <a:ext uri="{FF2B5EF4-FFF2-40B4-BE49-F238E27FC236}">
                <a16:creationId xmlns:a16="http://schemas.microsoft.com/office/drawing/2014/main" id="{C151F01B-A5D3-4FFA-95E9-E58CD185D430}"/>
              </a:ext>
            </a:extLst>
          </p:cNvPr>
          <p:cNvSpPr/>
          <p:nvPr/>
        </p:nvSpPr>
        <p:spPr>
          <a:xfrm>
            <a:off x="6656633" y="2857080"/>
            <a:ext cx="1996690" cy="1037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85"/>
              <a:t>Hjemmeside</a:t>
            </a:r>
          </a:p>
        </p:txBody>
      </p:sp>
      <p:sp>
        <p:nvSpPr>
          <p:cNvPr id="9" name="Rektangel 8">
            <a:extLst>
              <a:ext uri="{FF2B5EF4-FFF2-40B4-BE49-F238E27FC236}">
                <a16:creationId xmlns:a16="http://schemas.microsoft.com/office/drawing/2014/main" id="{D731C1AC-4071-4157-9314-222C14A421DB}"/>
              </a:ext>
            </a:extLst>
          </p:cNvPr>
          <p:cNvSpPr/>
          <p:nvPr/>
        </p:nvSpPr>
        <p:spPr>
          <a:xfrm>
            <a:off x="4827831" y="1708879"/>
            <a:ext cx="1996690" cy="39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85" b="1">
                <a:solidFill>
                  <a:schemeClr val="tx1"/>
                </a:solidFill>
              </a:rPr>
              <a:t>Behov</a:t>
            </a:r>
          </a:p>
        </p:txBody>
      </p:sp>
      <p:sp>
        <p:nvSpPr>
          <p:cNvPr id="10" name="Rektangel 9">
            <a:extLst>
              <a:ext uri="{FF2B5EF4-FFF2-40B4-BE49-F238E27FC236}">
                <a16:creationId xmlns:a16="http://schemas.microsoft.com/office/drawing/2014/main" id="{5E0FCDBD-FE8B-4C94-818C-A6AA842D51ED}"/>
              </a:ext>
            </a:extLst>
          </p:cNvPr>
          <p:cNvSpPr/>
          <p:nvPr/>
        </p:nvSpPr>
        <p:spPr>
          <a:xfrm>
            <a:off x="4827831" y="4752945"/>
            <a:ext cx="1996690" cy="39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85" b="1">
                <a:solidFill>
                  <a:schemeClr val="tx1"/>
                </a:solidFill>
              </a:rPr>
              <a:t>Effekt</a:t>
            </a:r>
          </a:p>
        </p:txBody>
      </p:sp>
      <p:sp>
        <p:nvSpPr>
          <p:cNvPr id="11" name="Rektangel 10">
            <a:extLst>
              <a:ext uri="{FF2B5EF4-FFF2-40B4-BE49-F238E27FC236}">
                <a16:creationId xmlns:a16="http://schemas.microsoft.com/office/drawing/2014/main" id="{B864CC5B-E8D1-4EEB-931A-5462288C458D}"/>
              </a:ext>
            </a:extLst>
          </p:cNvPr>
          <p:cNvSpPr/>
          <p:nvPr/>
        </p:nvSpPr>
        <p:spPr>
          <a:xfrm>
            <a:off x="5045846" y="3150697"/>
            <a:ext cx="1494707" cy="39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85" b="1" dirty="0">
                <a:solidFill>
                  <a:schemeClr val="tx1"/>
                </a:solidFill>
              </a:rPr>
              <a:t>Forældre</a:t>
            </a:r>
          </a:p>
        </p:txBody>
      </p:sp>
      <p:sp>
        <p:nvSpPr>
          <p:cNvPr id="7" name="Pil: højre 6">
            <a:extLst>
              <a:ext uri="{FF2B5EF4-FFF2-40B4-BE49-F238E27FC236}">
                <a16:creationId xmlns:a16="http://schemas.microsoft.com/office/drawing/2014/main" id="{6BB5C89B-8C2C-4150-B007-B44E9A606787}"/>
              </a:ext>
            </a:extLst>
          </p:cNvPr>
          <p:cNvSpPr/>
          <p:nvPr/>
        </p:nvSpPr>
        <p:spPr>
          <a:xfrm rot="5400000">
            <a:off x="5120179" y="819184"/>
            <a:ext cx="1420374"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12" name="Pil: højre 11">
            <a:extLst>
              <a:ext uri="{FF2B5EF4-FFF2-40B4-BE49-F238E27FC236}">
                <a16:creationId xmlns:a16="http://schemas.microsoft.com/office/drawing/2014/main" id="{619A86B6-B1A0-4029-A828-8F1330900BE5}"/>
              </a:ext>
            </a:extLst>
          </p:cNvPr>
          <p:cNvSpPr/>
          <p:nvPr/>
        </p:nvSpPr>
        <p:spPr>
          <a:xfrm rot="10800000">
            <a:off x="8883242" y="3173775"/>
            <a:ext cx="1420374"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14" name="Pil: højre 13">
            <a:extLst>
              <a:ext uri="{FF2B5EF4-FFF2-40B4-BE49-F238E27FC236}">
                <a16:creationId xmlns:a16="http://schemas.microsoft.com/office/drawing/2014/main" id="{C8F03B8A-979B-4917-9521-BAA94A6421A4}"/>
              </a:ext>
            </a:extLst>
          </p:cNvPr>
          <p:cNvSpPr/>
          <p:nvPr/>
        </p:nvSpPr>
        <p:spPr>
          <a:xfrm rot="16200000">
            <a:off x="5115993" y="5762902"/>
            <a:ext cx="1420374"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15" name="Rektangel 14">
            <a:extLst>
              <a:ext uri="{FF2B5EF4-FFF2-40B4-BE49-F238E27FC236}">
                <a16:creationId xmlns:a16="http://schemas.microsoft.com/office/drawing/2014/main" id="{993CBAAD-31EF-4A95-85B1-3C5FC2875EC0}"/>
              </a:ext>
            </a:extLst>
          </p:cNvPr>
          <p:cNvSpPr/>
          <p:nvPr/>
        </p:nvSpPr>
        <p:spPr>
          <a:xfrm>
            <a:off x="6254389" y="255810"/>
            <a:ext cx="2642672" cy="1325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85" dirty="0">
                <a:solidFill>
                  <a:schemeClr val="tx1"/>
                </a:solidFill>
              </a:rPr>
              <a:t>Forældre vil vide noget om:</a:t>
            </a:r>
            <a:br>
              <a:rPr lang="da-DK" sz="1685" dirty="0">
                <a:solidFill>
                  <a:schemeClr val="tx1"/>
                </a:solidFill>
              </a:rPr>
            </a:br>
            <a:endParaRPr lang="da-DK" sz="1685" dirty="0">
              <a:solidFill>
                <a:schemeClr val="tx1"/>
              </a:solidFill>
            </a:endParaRPr>
          </a:p>
          <a:p>
            <a:r>
              <a:rPr lang="da-DK" sz="1685" dirty="0">
                <a:solidFill>
                  <a:schemeClr val="tx1"/>
                </a:solidFill>
              </a:rPr>
              <a:t>Trivsel og social udvikling</a:t>
            </a:r>
          </a:p>
          <a:p>
            <a:r>
              <a:rPr lang="da-DK" sz="1685" dirty="0">
                <a:solidFill>
                  <a:schemeClr val="tx1"/>
                </a:solidFill>
              </a:rPr>
              <a:t>Faglig udvikling</a:t>
            </a:r>
          </a:p>
          <a:p>
            <a:r>
              <a:rPr lang="da-DK" sz="1685" dirty="0">
                <a:solidFill>
                  <a:schemeClr val="tx1"/>
                </a:solidFill>
              </a:rPr>
              <a:t>Skole-hjem-samarbejde</a:t>
            </a:r>
          </a:p>
        </p:txBody>
      </p:sp>
      <p:sp>
        <p:nvSpPr>
          <p:cNvPr id="16" name="Rektangel 15">
            <a:extLst>
              <a:ext uri="{FF2B5EF4-FFF2-40B4-BE49-F238E27FC236}">
                <a16:creationId xmlns:a16="http://schemas.microsoft.com/office/drawing/2014/main" id="{E08C1E7A-64E3-4F6A-A427-043A3ECF0DD2}"/>
              </a:ext>
            </a:extLst>
          </p:cNvPr>
          <p:cNvSpPr/>
          <p:nvPr/>
        </p:nvSpPr>
        <p:spPr>
          <a:xfrm>
            <a:off x="3626128" y="5295637"/>
            <a:ext cx="1974329" cy="1325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85" dirty="0">
                <a:solidFill>
                  <a:schemeClr val="tx1"/>
                </a:solidFill>
              </a:rPr>
              <a:t>Teste med forældre</a:t>
            </a:r>
          </a:p>
          <a:p>
            <a:r>
              <a:rPr lang="da-DK" sz="1685" dirty="0">
                <a:solidFill>
                  <a:schemeClr val="tx1"/>
                </a:solidFill>
              </a:rPr>
              <a:t>om de får svar på </a:t>
            </a:r>
          </a:p>
          <a:p>
            <a:r>
              <a:rPr lang="da-DK" sz="1685" dirty="0">
                <a:solidFill>
                  <a:schemeClr val="tx1"/>
                </a:solidFill>
              </a:rPr>
              <a:t>deres spørgsmål</a:t>
            </a:r>
          </a:p>
        </p:txBody>
      </p:sp>
      <p:sp>
        <p:nvSpPr>
          <p:cNvPr id="17" name="Rektangel 16">
            <a:extLst>
              <a:ext uri="{FF2B5EF4-FFF2-40B4-BE49-F238E27FC236}">
                <a16:creationId xmlns:a16="http://schemas.microsoft.com/office/drawing/2014/main" id="{46C15269-BF8C-4352-8918-E10A5918E565}"/>
              </a:ext>
            </a:extLst>
          </p:cNvPr>
          <p:cNvSpPr/>
          <p:nvPr/>
        </p:nvSpPr>
        <p:spPr>
          <a:xfrm>
            <a:off x="8769402" y="3621610"/>
            <a:ext cx="2543176" cy="1131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85" dirty="0">
                <a:solidFill>
                  <a:schemeClr val="tx1"/>
                </a:solidFill>
              </a:rPr>
              <a:t>Kommunikation og skolen samarbejder om at  udvikle hjemmesider der svarer på spørgsmålene</a:t>
            </a:r>
          </a:p>
        </p:txBody>
      </p:sp>
      <p:sp>
        <p:nvSpPr>
          <p:cNvPr id="18" name="Rektangel 17">
            <a:extLst>
              <a:ext uri="{FF2B5EF4-FFF2-40B4-BE49-F238E27FC236}">
                <a16:creationId xmlns:a16="http://schemas.microsoft.com/office/drawing/2014/main" id="{FDEB1530-37D4-46CD-9FB0-F0CCB02BD1F4}"/>
              </a:ext>
            </a:extLst>
          </p:cNvPr>
          <p:cNvSpPr/>
          <p:nvPr/>
        </p:nvSpPr>
        <p:spPr>
          <a:xfrm>
            <a:off x="704601" y="2266514"/>
            <a:ext cx="2240374" cy="84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85">
                <a:solidFill>
                  <a:schemeClr val="tx1"/>
                </a:solidFill>
              </a:rPr>
              <a:t>Skolen arbejder med sin samarbejds- og kommunikationskultur</a:t>
            </a:r>
          </a:p>
          <a:p>
            <a:endParaRPr lang="da-DK" sz="1685">
              <a:solidFill>
                <a:schemeClr val="tx1"/>
              </a:solidFill>
            </a:endParaRPr>
          </a:p>
        </p:txBody>
      </p:sp>
      <p:sp>
        <p:nvSpPr>
          <p:cNvPr id="19" name="Pil: højre 18">
            <a:extLst>
              <a:ext uri="{FF2B5EF4-FFF2-40B4-BE49-F238E27FC236}">
                <a16:creationId xmlns:a16="http://schemas.microsoft.com/office/drawing/2014/main" id="{3B6331CB-BA99-4AF5-9470-BE1C803003D8}"/>
              </a:ext>
            </a:extLst>
          </p:cNvPr>
          <p:cNvSpPr/>
          <p:nvPr/>
        </p:nvSpPr>
        <p:spPr>
          <a:xfrm>
            <a:off x="1348741" y="3173775"/>
            <a:ext cx="1420374"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20" name="Pil: højre 19">
            <a:extLst>
              <a:ext uri="{FF2B5EF4-FFF2-40B4-BE49-F238E27FC236}">
                <a16:creationId xmlns:a16="http://schemas.microsoft.com/office/drawing/2014/main" id="{E81906D9-0199-4796-8E07-58BAAD00B013}"/>
              </a:ext>
            </a:extLst>
          </p:cNvPr>
          <p:cNvSpPr/>
          <p:nvPr/>
        </p:nvSpPr>
        <p:spPr>
          <a:xfrm rot="16200000">
            <a:off x="9468652" y="4981626"/>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21" name="Rektangel 20">
            <a:extLst>
              <a:ext uri="{FF2B5EF4-FFF2-40B4-BE49-F238E27FC236}">
                <a16:creationId xmlns:a16="http://schemas.microsoft.com/office/drawing/2014/main" id="{06881ED0-2F09-4702-8CF6-96D1F2314CC7}"/>
              </a:ext>
            </a:extLst>
          </p:cNvPr>
          <p:cNvSpPr/>
          <p:nvPr/>
        </p:nvSpPr>
        <p:spPr>
          <a:xfrm>
            <a:off x="9698046" y="5849107"/>
            <a:ext cx="1614533" cy="490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85" dirty="0">
                <a:solidFill>
                  <a:schemeClr val="tx1"/>
                </a:solidFill>
              </a:rPr>
              <a:t>Fælles rammer</a:t>
            </a:r>
          </a:p>
          <a:p>
            <a:r>
              <a:rPr lang="da-DK" sz="1685" dirty="0">
                <a:solidFill>
                  <a:schemeClr val="tx1"/>
                </a:solidFill>
              </a:rPr>
              <a:t>Principper</a:t>
            </a:r>
          </a:p>
          <a:p>
            <a:r>
              <a:rPr lang="da-DK" sz="1685" dirty="0">
                <a:solidFill>
                  <a:schemeClr val="tx1"/>
                </a:solidFill>
              </a:rPr>
              <a:t>Skriveregler</a:t>
            </a:r>
          </a:p>
          <a:p>
            <a:r>
              <a:rPr lang="da-DK" sz="1685" dirty="0">
                <a:solidFill>
                  <a:schemeClr val="tx1"/>
                </a:solidFill>
              </a:rPr>
              <a:t>Skabeloner</a:t>
            </a:r>
          </a:p>
        </p:txBody>
      </p:sp>
      <p:sp>
        <p:nvSpPr>
          <p:cNvPr id="22" name="Rektangel 21">
            <a:extLst>
              <a:ext uri="{FF2B5EF4-FFF2-40B4-BE49-F238E27FC236}">
                <a16:creationId xmlns:a16="http://schemas.microsoft.com/office/drawing/2014/main" id="{8D51380C-8D27-4045-BE72-C98623154AB1}"/>
              </a:ext>
            </a:extLst>
          </p:cNvPr>
          <p:cNvSpPr/>
          <p:nvPr/>
        </p:nvSpPr>
        <p:spPr>
          <a:xfrm>
            <a:off x="704602" y="398118"/>
            <a:ext cx="3763466" cy="870238"/>
          </a:xfrm>
          <a:prstGeom prst="rect">
            <a:avLst/>
          </a:prstGeom>
        </p:spPr>
        <p:txBody>
          <a:bodyPr wrap="square">
            <a:spAutoFit/>
          </a:bodyPr>
          <a:lstStyle/>
          <a:p>
            <a:r>
              <a:rPr lang="da-DK" sz="1685" dirty="0"/>
              <a:t>De 6 byggesten</a:t>
            </a:r>
          </a:p>
          <a:p>
            <a:r>
              <a:rPr lang="da-DK" sz="1685" dirty="0"/>
              <a:t>Kommunikationshåndbog</a:t>
            </a:r>
          </a:p>
          <a:p>
            <a:r>
              <a:rPr lang="da-DK" sz="1685" dirty="0"/>
              <a:t>Kurser</a:t>
            </a:r>
          </a:p>
        </p:txBody>
      </p:sp>
      <p:sp>
        <p:nvSpPr>
          <p:cNvPr id="23" name="Pil: højre 22">
            <a:extLst>
              <a:ext uri="{FF2B5EF4-FFF2-40B4-BE49-F238E27FC236}">
                <a16:creationId xmlns:a16="http://schemas.microsoft.com/office/drawing/2014/main" id="{2D52D96C-036C-4B95-81E2-156F8ABB1E57}"/>
              </a:ext>
            </a:extLst>
          </p:cNvPr>
          <p:cNvSpPr/>
          <p:nvPr/>
        </p:nvSpPr>
        <p:spPr>
          <a:xfrm rot="5400000">
            <a:off x="1315981" y="1630259"/>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24" name="Rektangel 23">
            <a:extLst>
              <a:ext uri="{FF2B5EF4-FFF2-40B4-BE49-F238E27FC236}">
                <a16:creationId xmlns:a16="http://schemas.microsoft.com/office/drawing/2014/main" id="{29871B64-D87D-4443-8B39-DD9138D39EBC}"/>
              </a:ext>
            </a:extLst>
          </p:cNvPr>
          <p:cNvSpPr/>
          <p:nvPr/>
        </p:nvSpPr>
        <p:spPr>
          <a:xfrm>
            <a:off x="1222367" y="6113417"/>
            <a:ext cx="1026028" cy="536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85"/>
          </a:p>
        </p:txBody>
      </p:sp>
      <p:pic>
        <p:nvPicPr>
          <p:cNvPr id="2" name="Billede 1">
            <a:extLst>
              <a:ext uri="{FF2B5EF4-FFF2-40B4-BE49-F238E27FC236}">
                <a16:creationId xmlns:a16="http://schemas.microsoft.com/office/drawing/2014/main" id="{FCE19701-C68F-438C-A0B6-BEE4D84ED004}"/>
              </a:ext>
            </a:extLst>
          </p:cNvPr>
          <p:cNvPicPr>
            <a:picLocks noChangeAspect="1"/>
          </p:cNvPicPr>
          <p:nvPr/>
        </p:nvPicPr>
        <p:blipFill>
          <a:blip r:embed="rId5"/>
          <a:stretch>
            <a:fillRect/>
          </a:stretch>
        </p:blipFill>
        <p:spPr>
          <a:xfrm>
            <a:off x="3244307" y="313300"/>
            <a:ext cx="1015236" cy="1446179"/>
          </a:xfrm>
          <a:prstGeom prst="rect">
            <a:avLst/>
          </a:prstGeom>
          <a:effectLst>
            <a:glow rad="50800">
              <a:schemeClr val="tx1">
                <a:alpha val="40000"/>
              </a:schemeClr>
            </a:glow>
          </a:effectLst>
        </p:spPr>
      </p:pic>
      <p:pic>
        <p:nvPicPr>
          <p:cNvPr id="27" name="Billede 26">
            <a:extLst>
              <a:ext uri="{FF2B5EF4-FFF2-40B4-BE49-F238E27FC236}">
                <a16:creationId xmlns:a16="http://schemas.microsoft.com/office/drawing/2014/main" id="{B80696A0-AE39-4CA3-ADA9-66182F51EA95}"/>
              </a:ext>
            </a:extLst>
          </p:cNvPr>
          <p:cNvPicPr>
            <a:picLocks noChangeAspect="1"/>
          </p:cNvPicPr>
          <p:nvPr/>
        </p:nvPicPr>
        <p:blipFill>
          <a:blip r:embed="rId6"/>
          <a:stretch>
            <a:fillRect/>
          </a:stretch>
        </p:blipFill>
        <p:spPr>
          <a:xfrm>
            <a:off x="7962440" y="5126682"/>
            <a:ext cx="1270385" cy="1275712"/>
          </a:xfrm>
          <a:prstGeom prst="rect">
            <a:avLst/>
          </a:prstGeom>
          <a:effectLst>
            <a:glow rad="50800">
              <a:schemeClr val="tx1">
                <a:alpha val="40000"/>
              </a:schemeClr>
            </a:glow>
          </a:effectLst>
        </p:spPr>
      </p:pic>
      <p:pic>
        <p:nvPicPr>
          <p:cNvPr id="3" name="Billede 2">
            <a:extLst>
              <a:ext uri="{FF2B5EF4-FFF2-40B4-BE49-F238E27FC236}">
                <a16:creationId xmlns:a16="http://schemas.microsoft.com/office/drawing/2014/main" id="{0819E924-148C-4AE5-B30B-11E07497DEA2}"/>
              </a:ext>
            </a:extLst>
          </p:cNvPr>
          <p:cNvPicPr>
            <a:picLocks noChangeAspect="1"/>
          </p:cNvPicPr>
          <p:nvPr/>
        </p:nvPicPr>
        <p:blipFill>
          <a:blip r:embed="rId7"/>
          <a:stretch>
            <a:fillRect/>
          </a:stretch>
        </p:blipFill>
        <p:spPr>
          <a:xfrm>
            <a:off x="8345134" y="4814871"/>
            <a:ext cx="1015236" cy="1447003"/>
          </a:xfrm>
          <a:prstGeom prst="rect">
            <a:avLst/>
          </a:prstGeom>
          <a:effectLst>
            <a:glow rad="50800">
              <a:schemeClr val="tx1">
                <a:alpha val="40000"/>
              </a:schemeClr>
            </a:glow>
            <a:softEdge rad="0"/>
          </a:effectLst>
        </p:spPr>
      </p:pic>
      <p:pic>
        <p:nvPicPr>
          <p:cNvPr id="28" name="Billede 27">
            <a:extLst>
              <a:ext uri="{FF2B5EF4-FFF2-40B4-BE49-F238E27FC236}">
                <a16:creationId xmlns:a16="http://schemas.microsoft.com/office/drawing/2014/main" id="{CB00BE91-3E09-45DB-AFDF-A88A77B94B00}"/>
              </a:ext>
            </a:extLst>
          </p:cNvPr>
          <p:cNvPicPr>
            <a:picLocks noChangeAspect="1"/>
          </p:cNvPicPr>
          <p:nvPr/>
        </p:nvPicPr>
        <p:blipFill>
          <a:blip r:embed="rId8"/>
          <a:stretch>
            <a:fillRect/>
          </a:stretch>
        </p:blipFill>
        <p:spPr>
          <a:xfrm>
            <a:off x="1335713" y="5175868"/>
            <a:ext cx="1974329" cy="1038758"/>
          </a:xfrm>
          <a:prstGeom prst="rect">
            <a:avLst/>
          </a:prstGeom>
          <a:effectLst>
            <a:glow rad="50800">
              <a:schemeClr val="tx1">
                <a:alpha val="40000"/>
              </a:schemeClr>
            </a:glow>
          </a:effectLst>
        </p:spPr>
      </p:pic>
      <p:pic>
        <p:nvPicPr>
          <p:cNvPr id="29" name="Billede 28" descr="Et billede, der indeholder person, barn, lille, ung&#10;&#10;Beskrivelse, der er oprettet med meget høj tiltro">
            <a:extLst>
              <a:ext uri="{FF2B5EF4-FFF2-40B4-BE49-F238E27FC236}">
                <a16:creationId xmlns:a16="http://schemas.microsoft.com/office/drawing/2014/main" id="{344ED192-E154-457F-BD19-E35256D324C3}"/>
              </a:ext>
            </a:extLst>
          </p:cNvPr>
          <p:cNvPicPr>
            <a:picLocks noChangeAspect="1"/>
          </p:cNvPicPr>
          <p:nvPr/>
        </p:nvPicPr>
        <p:blipFill>
          <a:blip r:embed="rId9"/>
          <a:stretch>
            <a:fillRect/>
          </a:stretch>
        </p:blipFill>
        <p:spPr>
          <a:xfrm>
            <a:off x="8947693" y="93760"/>
            <a:ext cx="1779444" cy="1304819"/>
          </a:xfrm>
          <a:prstGeom prst="rect">
            <a:avLst/>
          </a:prstGeom>
          <a:effectLst>
            <a:glow rad="50800">
              <a:schemeClr val="tx1">
                <a:alpha val="40000"/>
              </a:schemeClr>
            </a:glow>
          </a:effectLst>
        </p:spPr>
      </p:pic>
    </p:spTree>
    <p:extLst>
      <p:ext uri="{BB962C8B-B14F-4D97-AF65-F5344CB8AC3E}">
        <p14:creationId xmlns:p14="http://schemas.microsoft.com/office/powerpoint/2010/main" val="42215880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B40C17-63BC-4C36-8F12-1473437890BB}"/>
              </a:ext>
            </a:extLst>
          </p:cNvPr>
          <p:cNvSpPr>
            <a:spLocks noGrp="1"/>
          </p:cNvSpPr>
          <p:nvPr>
            <p:ph type="title"/>
          </p:nvPr>
        </p:nvSpPr>
        <p:spPr/>
        <p:txBody>
          <a:bodyPr/>
          <a:lstStyle/>
          <a:p>
            <a:r>
              <a:rPr lang="da-DK" dirty="0"/>
              <a:t>Tidsplan for de nye hjemmesider</a:t>
            </a:r>
          </a:p>
        </p:txBody>
      </p:sp>
      <p:sp>
        <p:nvSpPr>
          <p:cNvPr id="3" name="Pladsholder til tekst 2">
            <a:extLst>
              <a:ext uri="{FF2B5EF4-FFF2-40B4-BE49-F238E27FC236}">
                <a16:creationId xmlns:a16="http://schemas.microsoft.com/office/drawing/2014/main" id="{5646305A-0696-47EF-8735-062C4492B3D2}"/>
              </a:ext>
            </a:extLst>
          </p:cNvPr>
          <p:cNvSpPr>
            <a:spLocks noGrp="1"/>
          </p:cNvSpPr>
          <p:nvPr>
            <p:ph type="body" sz="quarter" idx="13"/>
          </p:nvPr>
        </p:nvSpPr>
        <p:spPr/>
        <p:txBody>
          <a:bodyPr/>
          <a:lstStyle/>
          <a:p>
            <a:r>
              <a:rPr lang="da-DK" dirty="0"/>
              <a:t>Hjemmesider</a:t>
            </a:r>
          </a:p>
        </p:txBody>
      </p:sp>
      <p:sp>
        <p:nvSpPr>
          <p:cNvPr id="4" name="Pladsholder til tekst 3">
            <a:extLst>
              <a:ext uri="{FF2B5EF4-FFF2-40B4-BE49-F238E27FC236}">
                <a16:creationId xmlns:a16="http://schemas.microsoft.com/office/drawing/2014/main" id="{D8A04FBC-126B-4773-BF24-12E5220E28C2}"/>
              </a:ext>
            </a:extLst>
          </p:cNvPr>
          <p:cNvSpPr>
            <a:spLocks noGrp="1"/>
          </p:cNvSpPr>
          <p:nvPr>
            <p:ph type="body" sz="quarter" idx="14"/>
          </p:nvPr>
        </p:nvSpPr>
        <p:spPr>
          <a:xfrm>
            <a:off x="1348740" y="1994536"/>
            <a:ext cx="9463784" cy="4076480"/>
          </a:xfrm>
        </p:spPr>
        <p:txBody>
          <a:bodyPr>
            <a:normAutofit fontScale="92500" lnSpcReduction="10000"/>
          </a:bodyPr>
          <a:lstStyle/>
          <a:p>
            <a:r>
              <a:rPr lang="da-DK" b="1" dirty="0"/>
              <a:t>Januar:</a:t>
            </a:r>
            <a:r>
              <a:rPr lang="da-DK" dirty="0"/>
              <a:t> Evaluering og lancering af pilothjemmesider. </a:t>
            </a:r>
            <a:br>
              <a:rPr lang="da-DK" dirty="0"/>
            </a:br>
            <a:r>
              <a:rPr lang="da-DK" dirty="0"/>
              <a:t>Input fra KOMBIT om Aula hjemmesidemodulet – tilpasning af fælles rammer.</a:t>
            </a:r>
            <a:br>
              <a:rPr lang="da-DK" dirty="0"/>
            </a:br>
            <a:br>
              <a:rPr lang="da-DK" dirty="0"/>
            </a:br>
            <a:r>
              <a:rPr lang="da-DK" b="1" dirty="0"/>
              <a:t>Feb. –april:</a:t>
            </a:r>
            <a:r>
              <a:rPr lang="da-DK" dirty="0"/>
              <a:t> Skolerne udarbejder nyt indhold til egen hjemmeside understøttet af Kommunikation. Arbejdet foregår i faser.</a:t>
            </a:r>
            <a:br>
              <a:rPr lang="da-DK" dirty="0"/>
            </a:br>
            <a:r>
              <a:rPr lang="da-DK" dirty="0"/>
              <a:t>Information om fælles rammer via Ugepakken og møder med skolerne.  </a:t>
            </a:r>
            <a:br>
              <a:rPr lang="da-DK" dirty="0"/>
            </a:br>
            <a:br>
              <a:rPr lang="da-DK" dirty="0"/>
            </a:br>
            <a:r>
              <a:rPr lang="da-DK" b="1" dirty="0"/>
              <a:t>Maj:</a:t>
            </a:r>
            <a:r>
              <a:rPr lang="da-DK" dirty="0"/>
              <a:t> Skolerne afleverer indhold.</a:t>
            </a:r>
            <a:br>
              <a:rPr lang="da-DK" dirty="0"/>
            </a:br>
            <a:r>
              <a:rPr lang="da-DK" dirty="0"/>
              <a:t>Adgang til Aula hjemmesidemodul.</a:t>
            </a:r>
            <a:br>
              <a:rPr lang="da-DK" dirty="0"/>
            </a:br>
            <a:r>
              <a:rPr lang="da-DK" dirty="0"/>
              <a:t>Implementering af indhold i Aulas hjemmesidemodul.</a:t>
            </a:r>
            <a:br>
              <a:rPr lang="da-DK" dirty="0"/>
            </a:br>
            <a:br>
              <a:rPr lang="da-DK" dirty="0"/>
            </a:br>
            <a:r>
              <a:rPr lang="da-DK" b="1" dirty="0"/>
              <a:t>Juni:</a:t>
            </a:r>
            <a:r>
              <a:rPr lang="da-DK" dirty="0"/>
              <a:t> Færdiggørelse, evaluering og tilpasning.</a:t>
            </a:r>
            <a:br>
              <a:rPr lang="da-DK" dirty="0"/>
            </a:br>
            <a:r>
              <a:rPr lang="da-DK" dirty="0"/>
              <a:t>Uddannelse af hjemmesideredaktører på skolerne.</a:t>
            </a:r>
            <a:br>
              <a:rPr lang="da-DK" dirty="0"/>
            </a:br>
            <a:br>
              <a:rPr lang="da-DK" dirty="0"/>
            </a:br>
            <a:r>
              <a:rPr lang="da-DK" b="1" dirty="0"/>
              <a:t>August:</a:t>
            </a:r>
            <a:r>
              <a:rPr lang="da-DK" dirty="0"/>
              <a:t> Forældre får adgang til Aula og de nye hjemmesider lanceres 1. august.</a:t>
            </a:r>
          </a:p>
          <a:p>
            <a:endParaRPr lang="da-DK" dirty="0"/>
          </a:p>
        </p:txBody>
      </p:sp>
    </p:spTree>
    <p:extLst>
      <p:ext uri="{BB962C8B-B14F-4D97-AF65-F5344CB8AC3E}">
        <p14:creationId xmlns:p14="http://schemas.microsoft.com/office/powerpoint/2010/main" val="12886793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CCBDB360-A82F-43FF-8E6F-30D5210D37ED}"/>
              </a:ext>
            </a:extLst>
          </p:cNvPr>
          <p:cNvGraphicFramePr>
            <a:graphicFrameLocks noChangeAspect="1"/>
          </p:cNvGraphicFramePr>
          <p:nvPr>
            <p:custDataLst>
              <p:tags r:id="rId2"/>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32773" name="think-cell Slide" r:id="rId6" imgW="386" imgH="386" progId="TCLayout.ActiveDocument.1">
                  <p:embed/>
                </p:oleObj>
              </mc:Choice>
              <mc:Fallback>
                <p:oleObj name="think-cell Slide" r:id="rId6" imgW="386" imgH="386" progId="TCLayout.ActiveDocument.1">
                  <p:embed/>
                  <p:pic>
                    <p:nvPicPr>
                      <p:cNvPr id="3" name="Objekt 2" hidden="1">
                        <a:extLst>
                          <a:ext uri="{FF2B5EF4-FFF2-40B4-BE49-F238E27FC236}">
                            <a16:creationId xmlns:a16="http://schemas.microsoft.com/office/drawing/2014/main" id="{CCBDB360-A82F-43FF-8E6F-30D5210D37ED}"/>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E61B0C0C-F9C4-4624-AAD3-9E1F7871E168}"/>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80000"/>
              </a:lnSpc>
              <a:spcBef>
                <a:spcPct val="0"/>
              </a:spcBef>
              <a:spcAft>
                <a:spcPct val="0"/>
              </a:spcAft>
            </a:pPr>
            <a:endParaRPr lang="da-DK" sz="4320" b="1">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7" name="Titel 16">
            <a:extLst>
              <a:ext uri="{FF2B5EF4-FFF2-40B4-BE49-F238E27FC236}">
                <a16:creationId xmlns:a16="http://schemas.microsoft.com/office/drawing/2014/main" id="{BC5E4AF7-09C9-5646-9FEE-77AD49940D41}"/>
              </a:ext>
            </a:extLst>
          </p:cNvPr>
          <p:cNvSpPr>
            <a:spLocks noGrp="1"/>
          </p:cNvSpPr>
          <p:nvPr>
            <p:ph type="ctrTitle"/>
          </p:nvPr>
        </p:nvSpPr>
        <p:spPr/>
        <p:txBody>
          <a:bodyPr/>
          <a:lstStyle/>
          <a:p>
            <a:r>
              <a:rPr lang="da-DK" b="1" dirty="0"/>
              <a:t>6. Undervisning og support </a:t>
            </a:r>
            <a:r>
              <a:rPr lang="da-DK" b="1" dirty="0" err="1"/>
              <a:t>setup</a:t>
            </a:r>
            <a:br>
              <a:rPr lang="da-DK" b="1" dirty="0"/>
            </a:br>
            <a:br>
              <a:rPr lang="da-DK" b="1" dirty="0"/>
            </a:br>
            <a:endParaRPr lang="da-DK" b="1" dirty="0"/>
          </a:p>
        </p:txBody>
      </p:sp>
      <p:sp>
        <p:nvSpPr>
          <p:cNvPr id="18" name="Undertitel 17">
            <a:extLst>
              <a:ext uri="{FF2B5EF4-FFF2-40B4-BE49-F238E27FC236}">
                <a16:creationId xmlns:a16="http://schemas.microsoft.com/office/drawing/2014/main" id="{52654500-F809-E74C-B6A3-C61D4A16F708}"/>
              </a:ext>
            </a:extLst>
          </p:cNvPr>
          <p:cNvSpPr>
            <a:spLocks noGrp="1"/>
          </p:cNvSpPr>
          <p:nvPr>
            <p:ph type="subTitle" idx="1"/>
          </p:nvPr>
        </p:nvSpPr>
        <p:spPr>
          <a:xfrm>
            <a:off x="1777365" y="3012103"/>
            <a:ext cx="8984845" cy="1655762"/>
          </a:xfrm>
        </p:spPr>
        <p:txBody>
          <a:bodyPr/>
          <a:lstStyle/>
          <a:p>
            <a:r>
              <a:rPr lang="da-DK" sz="2400" b="1" dirty="0"/>
              <a:t>Aula workshop</a:t>
            </a:r>
            <a:br>
              <a:rPr lang="da-DK" sz="2400" b="1" dirty="0"/>
            </a:br>
            <a:r>
              <a:rPr lang="da-DK" sz="2400" b="1" dirty="0"/>
              <a:t>#</a:t>
            </a:r>
            <a:r>
              <a:rPr lang="da-DK" sz="2400" b="1" dirty="0" err="1"/>
              <a:t>detvigør</a:t>
            </a:r>
            <a:r>
              <a:rPr lang="da-DK" sz="2400" b="1" dirty="0"/>
              <a:t> i Aarhus Kommune </a:t>
            </a:r>
          </a:p>
          <a:p>
            <a:r>
              <a:rPr lang="da-DK" sz="1680" dirty="0"/>
              <a:t>Aula interesserede fra andre kommuner</a:t>
            </a:r>
            <a:br>
              <a:rPr lang="da-DK" sz="1680" dirty="0"/>
            </a:br>
            <a:r>
              <a:rPr lang="da-DK" sz="1680" dirty="0"/>
              <a:t>Torsdag 21. februar 2019</a:t>
            </a:r>
          </a:p>
        </p:txBody>
      </p:sp>
      <p:pic>
        <p:nvPicPr>
          <p:cNvPr id="8" name="Billede 7">
            <a:extLst>
              <a:ext uri="{FF2B5EF4-FFF2-40B4-BE49-F238E27FC236}">
                <a16:creationId xmlns:a16="http://schemas.microsoft.com/office/drawing/2014/main" id="{F6776C07-FA54-4BE6-84F2-7C4D806807CD}"/>
              </a:ext>
            </a:extLst>
          </p:cNvPr>
          <p:cNvPicPr>
            <a:picLocks noChangeAspect="1"/>
          </p:cNvPicPr>
          <p:nvPr/>
        </p:nvPicPr>
        <p:blipFill>
          <a:blip r:embed="rId8"/>
          <a:stretch>
            <a:fillRect/>
          </a:stretch>
        </p:blipFill>
        <p:spPr>
          <a:xfrm>
            <a:off x="8959823" y="0"/>
            <a:ext cx="2689000" cy="1345639"/>
          </a:xfrm>
          <a:prstGeom prst="rect">
            <a:avLst/>
          </a:prstGeom>
        </p:spPr>
      </p:pic>
    </p:spTree>
    <p:extLst>
      <p:ext uri="{BB962C8B-B14F-4D97-AF65-F5344CB8AC3E}">
        <p14:creationId xmlns:p14="http://schemas.microsoft.com/office/powerpoint/2010/main" val="7786672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E567F-60D1-44CA-888C-82D800F6FEE7}"/>
              </a:ext>
            </a:extLst>
          </p:cNvPr>
          <p:cNvSpPr>
            <a:spLocks noGrp="1"/>
          </p:cNvSpPr>
          <p:nvPr>
            <p:ph type="title"/>
          </p:nvPr>
        </p:nvSpPr>
        <p:spPr/>
        <p:txBody>
          <a:bodyPr/>
          <a:lstStyle/>
          <a:p>
            <a:r>
              <a:rPr lang="da-DK" dirty="0"/>
              <a:t>Undervisning og træning</a:t>
            </a:r>
          </a:p>
        </p:txBody>
      </p:sp>
      <p:sp>
        <p:nvSpPr>
          <p:cNvPr id="3" name="Pladsholder til tekst 2">
            <a:extLst>
              <a:ext uri="{FF2B5EF4-FFF2-40B4-BE49-F238E27FC236}">
                <a16:creationId xmlns:a16="http://schemas.microsoft.com/office/drawing/2014/main" id="{2422CDB6-959C-4AA1-B600-EB04A1712860}"/>
              </a:ext>
            </a:extLst>
          </p:cNvPr>
          <p:cNvSpPr>
            <a:spLocks noGrp="1"/>
          </p:cNvSpPr>
          <p:nvPr>
            <p:ph type="body" sz="quarter" idx="13"/>
          </p:nvPr>
        </p:nvSpPr>
        <p:spPr/>
        <p:txBody>
          <a:bodyPr/>
          <a:lstStyle/>
          <a:p>
            <a:r>
              <a:rPr lang="da-DK"/>
              <a:t>Opgaver på vej mod Aula</a:t>
            </a:r>
          </a:p>
        </p:txBody>
      </p:sp>
      <p:sp>
        <p:nvSpPr>
          <p:cNvPr id="4" name="Pladsholder til tekst 3">
            <a:extLst>
              <a:ext uri="{FF2B5EF4-FFF2-40B4-BE49-F238E27FC236}">
                <a16:creationId xmlns:a16="http://schemas.microsoft.com/office/drawing/2014/main" id="{242F9D82-17A5-46D7-A5E0-3B72C20063F5}"/>
              </a:ext>
            </a:extLst>
          </p:cNvPr>
          <p:cNvSpPr>
            <a:spLocks noGrp="1"/>
          </p:cNvSpPr>
          <p:nvPr>
            <p:ph type="body" sz="quarter" idx="14"/>
          </p:nvPr>
        </p:nvSpPr>
        <p:spPr>
          <a:xfrm>
            <a:off x="1348739" y="2292691"/>
            <a:ext cx="6334588" cy="3843554"/>
          </a:xfrm>
        </p:spPr>
        <p:txBody>
          <a:bodyPr>
            <a:normAutofit/>
          </a:bodyPr>
          <a:lstStyle/>
          <a:p>
            <a:pPr marL="342900" indent="-342900">
              <a:lnSpc>
                <a:spcPct val="100000"/>
              </a:lnSpc>
              <a:buFont typeface="Arial" panose="020B0604020202020204" pitchFamily="34" charset="0"/>
              <a:buChar char="•"/>
            </a:pPr>
            <a:r>
              <a:rPr lang="da-DK" sz="1920" dirty="0"/>
              <a:t>Alle medarbejdere og ledere skal have undervisning i Aula,</a:t>
            </a:r>
            <a:br>
              <a:rPr lang="da-DK" sz="1920" dirty="0"/>
            </a:br>
            <a:r>
              <a:rPr lang="da-DK" sz="1920" dirty="0"/>
              <a:t>inden forældre og børn kommer på</a:t>
            </a:r>
          </a:p>
          <a:p>
            <a:pPr marL="342900" indent="-342900">
              <a:lnSpc>
                <a:spcPct val="200000"/>
              </a:lnSpc>
              <a:buFont typeface="Arial" panose="020B0604020202020204" pitchFamily="34" charset="0"/>
              <a:buChar char="•"/>
            </a:pPr>
            <a:r>
              <a:rPr lang="da-DK" sz="1920" dirty="0"/>
              <a:t>E-læring skal gøre undervisning mere fleksibel </a:t>
            </a:r>
          </a:p>
          <a:p>
            <a:pPr marL="342900" indent="-342900">
              <a:lnSpc>
                <a:spcPct val="200000"/>
              </a:lnSpc>
              <a:buFont typeface="Arial" panose="020B0604020202020204" pitchFamily="34" charset="0"/>
              <a:buChar char="•"/>
            </a:pPr>
            <a:r>
              <a:rPr lang="da-DK" sz="1920" dirty="0"/>
              <a:t>Mulighed for opfølgende undervisning efter sommerferien</a:t>
            </a:r>
          </a:p>
          <a:p>
            <a:pPr marL="342900" indent="-342900">
              <a:lnSpc>
                <a:spcPct val="200000"/>
              </a:lnSpc>
              <a:buFont typeface="Arial" panose="020B0604020202020204" pitchFamily="34" charset="0"/>
              <a:buChar char="•"/>
            </a:pPr>
            <a:r>
              <a:rPr lang="da-DK" sz="1920" dirty="0"/>
              <a:t>Vigtigt at afsætte tid til at øve sig på skolerne</a:t>
            </a:r>
          </a:p>
        </p:txBody>
      </p:sp>
    </p:spTree>
    <p:extLst>
      <p:ext uri="{BB962C8B-B14F-4D97-AF65-F5344CB8AC3E}">
        <p14:creationId xmlns:p14="http://schemas.microsoft.com/office/powerpoint/2010/main" val="41558706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010534B-04FB-48B5-B8E7-970C3F651159}"/>
              </a:ext>
            </a:extLst>
          </p:cNvPr>
          <p:cNvGraphicFramePr>
            <a:graphicFrameLocks noChangeAspect="1"/>
          </p:cNvGraphicFramePr>
          <p:nvPr>
            <p:custDataLst>
              <p:tags r:id="rId2"/>
            </p:custDataLst>
            <p:extLst/>
          </p:nvPr>
        </p:nvGraphicFramePr>
        <p:xfrm>
          <a:off x="611030" y="344330"/>
          <a:ext cx="1429" cy="1429"/>
        </p:xfrm>
        <a:graphic>
          <a:graphicData uri="http://schemas.openxmlformats.org/presentationml/2006/ole">
            <mc:AlternateContent xmlns:mc="http://schemas.openxmlformats.org/markup-compatibility/2006">
              <mc:Choice xmlns:v="urn:schemas-microsoft-com:vml" Requires="v">
                <p:oleObj spid="_x0000_s33797" name="think-cell Slide" r:id="rId6" imgW="493" imgH="493" progId="TCLayout.ActiveDocument.1">
                  <p:embed/>
                </p:oleObj>
              </mc:Choice>
              <mc:Fallback>
                <p:oleObj name="think-cell Slide" r:id="rId6" imgW="493" imgH="493" progId="TCLayout.ActiveDocument.1">
                  <p:embed/>
                  <p:pic>
                    <p:nvPicPr>
                      <p:cNvPr id="4" name="Objekt 3" hidden="1">
                        <a:extLst>
                          <a:ext uri="{FF2B5EF4-FFF2-40B4-BE49-F238E27FC236}">
                            <a16:creationId xmlns:a16="http://schemas.microsoft.com/office/drawing/2014/main" id="{5010534B-04FB-48B5-B8E7-970C3F651159}"/>
                          </a:ext>
                        </a:extLst>
                      </p:cNvPr>
                      <p:cNvPicPr/>
                      <p:nvPr/>
                    </p:nvPicPr>
                    <p:blipFill>
                      <a:blip r:embed="rId7"/>
                      <a:stretch>
                        <a:fillRect/>
                      </a:stretch>
                    </p:blipFill>
                    <p:spPr>
                      <a:xfrm>
                        <a:off x="611030" y="344330"/>
                        <a:ext cx="1429" cy="1429"/>
                      </a:xfrm>
                      <a:prstGeom prst="rect">
                        <a:avLst/>
                      </a:prstGeom>
                    </p:spPr>
                  </p:pic>
                </p:oleObj>
              </mc:Fallback>
            </mc:AlternateContent>
          </a:graphicData>
        </a:graphic>
      </p:graphicFrame>
      <p:sp>
        <p:nvSpPr>
          <p:cNvPr id="20" name="Rektangel 19" hidden="1">
            <a:extLst>
              <a:ext uri="{FF2B5EF4-FFF2-40B4-BE49-F238E27FC236}">
                <a16:creationId xmlns:a16="http://schemas.microsoft.com/office/drawing/2014/main" id="{892BA17F-C538-48DD-AB24-198F621C35B8}"/>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6" name="Rektangel: afrundede hjørner 5">
            <a:extLst>
              <a:ext uri="{FF2B5EF4-FFF2-40B4-BE49-F238E27FC236}">
                <a16:creationId xmlns:a16="http://schemas.microsoft.com/office/drawing/2014/main" id="{78E8771C-A8F7-41F6-927F-1E3A2D52374C}"/>
              </a:ext>
            </a:extLst>
          </p:cNvPr>
          <p:cNvSpPr/>
          <p:nvPr/>
        </p:nvSpPr>
        <p:spPr>
          <a:xfrm>
            <a:off x="2841011" y="2063804"/>
            <a:ext cx="2287188" cy="1486194"/>
          </a:xfrm>
          <a:prstGeom prst="roundRect">
            <a:avLst/>
          </a:prstGeom>
          <a:noFill/>
          <a:ln w="38100">
            <a:solidFill>
              <a:srgbClr val="249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defRPr/>
            </a:pPr>
            <a:r>
              <a:rPr lang="da-DK" sz="1440" b="1">
                <a:solidFill>
                  <a:srgbClr val="000000"/>
                </a:solidFill>
                <a:latin typeface="Calibri" panose="020F0502020204030204"/>
              </a:rPr>
              <a:t>KOMMUNAL AULA ADMINISTRATOR</a:t>
            </a:r>
          </a:p>
          <a:p>
            <a:pPr marL="154306" indent="-154306" defTabSz="855844">
              <a:buFont typeface="Arial"/>
              <a:buChar char="•"/>
              <a:defRPr/>
            </a:pPr>
            <a:r>
              <a:rPr lang="da-DK" sz="990">
                <a:solidFill>
                  <a:srgbClr val="000000"/>
                </a:solidFill>
                <a:latin typeface="Calibri" panose="020F0502020204030204"/>
              </a:rPr>
              <a:t>Aula systemejer i forvaltning</a:t>
            </a:r>
            <a:endParaRPr lang="da-DK" sz="990">
              <a:solidFill>
                <a:srgbClr val="000000"/>
              </a:solidFill>
              <a:latin typeface="Calibri" panose="020F0502020204030204"/>
              <a:cs typeface="Calibri"/>
            </a:endParaRPr>
          </a:p>
          <a:p>
            <a:pPr marL="154306" indent="-154306" defTabSz="855844">
              <a:buFont typeface="Arial"/>
              <a:buChar char="•"/>
              <a:defRPr/>
            </a:pPr>
            <a:r>
              <a:rPr lang="da-DK" sz="990">
                <a:solidFill>
                  <a:srgbClr val="000000"/>
                </a:solidFill>
                <a:latin typeface="Calibri" panose="020F0502020204030204"/>
              </a:rPr>
              <a:t>Kommunal opsætning af Aula</a:t>
            </a:r>
          </a:p>
          <a:p>
            <a:pPr marL="154306" indent="-154306" defTabSz="855844">
              <a:buFont typeface="Arial"/>
              <a:buChar char="•"/>
              <a:defRPr/>
            </a:pPr>
            <a:r>
              <a:rPr lang="da-DK" sz="990">
                <a:solidFill>
                  <a:srgbClr val="000000"/>
                </a:solidFill>
                <a:latin typeface="Calibri" panose="020F0502020204030204"/>
              </a:rPr>
              <a:t>Koordinator for Aula Support</a:t>
            </a:r>
            <a:endParaRPr lang="da-DK" sz="990">
              <a:solidFill>
                <a:srgbClr val="000000"/>
              </a:solidFill>
              <a:latin typeface="Calibri" panose="020F0502020204030204"/>
              <a:cs typeface="Calibri"/>
            </a:endParaRPr>
          </a:p>
        </p:txBody>
      </p:sp>
      <p:sp>
        <p:nvSpPr>
          <p:cNvPr id="7" name="Rektangel: afrundede hjørner 6">
            <a:extLst>
              <a:ext uri="{FF2B5EF4-FFF2-40B4-BE49-F238E27FC236}">
                <a16:creationId xmlns:a16="http://schemas.microsoft.com/office/drawing/2014/main" id="{A9B0772B-182C-4D17-9490-1E1642B97AB6}"/>
              </a:ext>
            </a:extLst>
          </p:cNvPr>
          <p:cNvSpPr/>
          <p:nvPr/>
        </p:nvSpPr>
        <p:spPr>
          <a:xfrm>
            <a:off x="5521862" y="2063804"/>
            <a:ext cx="2287188" cy="1486194"/>
          </a:xfrm>
          <a:prstGeom prst="roundRect">
            <a:avLst/>
          </a:prstGeom>
          <a:noFill/>
          <a:ln w="38100">
            <a:solidFill>
              <a:srgbClr val="249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defRPr/>
            </a:pPr>
            <a:endParaRPr lang="da-DK" sz="1440" b="1">
              <a:solidFill>
                <a:srgbClr val="000000"/>
              </a:solidFill>
              <a:latin typeface="Calibri" panose="020F0502020204030204"/>
            </a:endParaRPr>
          </a:p>
          <a:p>
            <a:pPr defTabSz="855844">
              <a:defRPr/>
            </a:pPr>
            <a:r>
              <a:rPr lang="da-DK" sz="1440" b="1">
                <a:solidFill>
                  <a:srgbClr val="000000"/>
                </a:solidFill>
                <a:latin typeface="Calibri" panose="020F0502020204030204"/>
              </a:rPr>
              <a:t>AULA </a:t>
            </a:r>
          </a:p>
          <a:p>
            <a:pPr defTabSz="855844">
              <a:defRPr/>
            </a:pPr>
            <a:r>
              <a:rPr lang="da-DK" sz="1440" b="1">
                <a:solidFill>
                  <a:srgbClr val="000000"/>
                </a:solidFill>
                <a:latin typeface="Calibri" panose="020F0502020204030204"/>
              </a:rPr>
              <a:t>SUPPORTER</a:t>
            </a:r>
          </a:p>
          <a:p>
            <a:pPr marL="154306" indent="-154306" defTabSz="855844">
              <a:buFont typeface="Arial"/>
              <a:buChar char="•"/>
              <a:defRPr/>
            </a:pPr>
            <a:r>
              <a:rPr lang="da-DK" sz="990">
                <a:solidFill>
                  <a:srgbClr val="000000"/>
                </a:solidFill>
                <a:latin typeface="Calibri" panose="020F0502020204030204"/>
              </a:rPr>
              <a:t>Supportere superbrugere</a:t>
            </a:r>
            <a:endParaRPr lang="da-DK" sz="990">
              <a:solidFill>
                <a:srgbClr val="000000"/>
              </a:solidFill>
              <a:latin typeface="Calibri" panose="020F0502020204030204"/>
              <a:cs typeface="Calibri"/>
            </a:endParaRPr>
          </a:p>
          <a:p>
            <a:pPr marL="154306" indent="-154306" defTabSz="855844">
              <a:buFont typeface="Arial"/>
              <a:buChar char="•"/>
              <a:defRPr/>
            </a:pPr>
            <a:r>
              <a:rPr lang="da-DK" sz="990">
                <a:solidFill>
                  <a:srgbClr val="000000"/>
                </a:solidFill>
                <a:latin typeface="Calibri" panose="020F0502020204030204"/>
              </a:rPr>
              <a:t>Vejlede</a:t>
            </a:r>
            <a:r>
              <a:rPr lang="da-DK" sz="990">
                <a:solidFill>
                  <a:srgbClr val="000000"/>
                </a:solidFill>
                <a:latin typeface="Calibri" panose="020F0502020204030204"/>
                <a:cs typeface="Calibri"/>
              </a:rPr>
              <a:t>, undervise, formidle og udarbejde materiale til brugerne</a:t>
            </a:r>
          </a:p>
          <a:p>
            <a:pPr marL="154306" indent="-154306" defTabSz="855844">
              <a:buFont typeface="Arial"/>
              <a:buChar char="•"/>
              <a:defRPr/>
            </a:pPr>
            <a:r>
              <a:rPr lang="da-DK" sz="990">
                <a:solidFill>
                  <a:srgbClr val="000000"/>
                </a:solidFill>
                <a:latin typeface="Calibri" panose="020F0502020204030204"/>
                <a:cs typeface="Calibri"/>
              </a:rPr>
              <a:t>Kontakt til leverandør-support</a:t>
            </a:r>
          </a:p>
        </p:txBody>
      </p:sp>
      <p:pic>
        <p:nvPicPr>
          <p:cNvPr id="11" name="Grafik 10" descr="Bruger">
            <a:extLst>
              <a:ext uri="{FF2B5EF4-FFF2-40B4-BE49-F238E27FC236}">
                <a16:creationId xmlns:a16="http://schemas.microsoft.com/office/drawing/2014/main" id="{04682F1A-2ECF-4F6E-9C2A-56F6610EA7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65276" y="1682822"/>
            <a:ext cx="687581" cy="687581"/>
          </a:xfrm>
          <a:prstGeom prst="rect">
            <a:avLst/>
          </a:prstGeom>
        </p:spPr>
      </p:pic>
      <p:pic>
        <p:nvPicPr>
          <p:cNvPr id="12" name="Grafik 11" descr="Bruger">
            <a:extLst>
              <a:ext uri="{FF2B5EF4-FFF2-40B4-BE49-F238E27FC236}">
                <a16:creationId xmlns:a16="http://schemas.microsoft.com/office/drawing/2014/main" id="{4D2AD2E9-AB53-4019-94F8-AD0223250C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36296" y="1682525"/>
            <a:ext cx="687581" cy="687581"/>
          </a:xfrm>
          <a:prstGeom prst="rect">
            <a:avLst/>
          </a:prstGeom>
        </p:spPr>
      </p:pic>
      <p:cxnSp>
        <p:nvCxnSpPr>
          <p:cNvPr id="16" name="Lige forbindelse 15">
            <a:extLst>
              <a:ext uri="{FF2B5EF4-FFF2-40B4-BE49-F238E27FC236}">
                <a16:creationId xmlns:a16="http://schemas.microsoft.com/office/drawing/2014/main" id="{BF20165B-4C34-4A42-BF77-6354B56B7C79}"/>
              </a:ext>
            </a:extLst>
          </p:cNvPr>
          <p:cNvCxnSpPr>
            <a:cxnSpLocks/>
          </p:cNvCxnSpPr>
          <p:nvPr/>
        </p:nvCxnSpPr>
        <p:spPr>
          <a:xfrm>
            <a:off x="1387460" y="4126842"/>
            <a:ext cx="9433752" cy="0"/>
          </a:xfrm>
          <a:prstGeom prst="line">
            <a:avLst/>
          </a:prstGeom>
          <a:ln w="38100">
            <a:solidFill>
              <a:srgbClr val="DD083B"/>
            </a:solidFill>
            <a:prstDash val="sysDot"/>
          </a:ln>
        </p:spPr>
        <p:style>
          <a:lnRef idx="1">
            <a:schemeClr val="accent1"/>
          </a:lnRef>
          <a:fillRef idx="0">
            <a:schemeClr val="accent1"/>
          </a:fillRef>
          <a:effectRef idx="0">
            <a:schemeClr val="accent1"/>
          </a:effectRef>
          <a:fontRef idx="minor">
            <a:schemeClr val="tx1"/>
          </a:fontRef>
        </p:style>
      </p:cxnSp>
      <p:sp>
        <p:nvSpPr>
          <p:cNvPr id="17" name="Tekstfelt 16">
            <a:extLst>
              <a:ext uri="{FF2B5EF4-FFF2-40B4-BE49-F238E27FC236}">
                <a16:creationId xmlns:a16="http://schemas.microsoft.com/office/drawing/2014/main" id="{FDB77084-D8A0-4EF6-91C7-4B8AFFDD0115}"/>
              </a:ext>
            </a:extLst>
          </p:cNvPr>
          <p:cNvSpPr txBox="1"/>
          <p:nvPr/>
        </p:nvSpPr>
        <p:spPr>
          <a:xfrm>
            <a:off x="1257422" y="3567773"/>
            <a:ext cx="1508760" cy="508473"/>
          </a:xfrm>
          <a:prstGeom prst="rect">
            <a:avLst/>
          </a:prstGeom>
          <a:noFill/>
        </p:spPr>
        <p:txBody>
          <a:bodyPr wrap="square" rtlCol="0">
            <a:spAutoFit/>
          </a:bodyPr>
          <a:lstStyle/>
          <a:p>
            <a:pPr defTabSz="855844"/>
            <a:r>
              <a:rPr lang="da-DK" sz="1440" b="1">
                <a:solidFill>
                  <a:srgbClr val="000000"/>
                </a:solidFill>
                <a:latin typeface="Calibri" panose="020F0502020204030204"/>
              </a:rPr>
              <a:t>FÆLLES</a:t>
            </a:r>
            <a:r>
              <a:rPr lang="da-DK" sz="1264">
                <a:solidFill>
                  <a:srgbClr val="000000"/>
                </a:solidFill>
                <a:latin typeface="Calibri" panose="020F0502020204030204"/>
              </a:rPr>
              <a:t> </a:t>
            </a:r>
            <a:br>
              <a:rPr lang="da-DK" sz="1264">
                <a:solidFill>
                  <a:srgbClr val="000000"/>
                </a:solidFill>
                <a:latin typeface="Calibri" panose="020F0502020204030204"/>
              </a:rPr>
            </a:br>
            <a:endParaRPr lang="da-DK" sz="1264">
              <a:solidFill>
                <a:srgbClr val="000000"/>
              </a:solidFill>
              <a:latin typeface="Calibri" panose="020F0502020204030204"/>
            </a:endParaRPr>
          </a:p>
        </p:txBody>
      </p:sp>
      <p:sp>
        <p:nvSpPr>
          <p:cNvPr id="18" name="Tekstfelt 17">
            <a:extLst>
              <a:ext uri="{FF2B5EF4-FFF2-40B4-BE49-F238E27FC236}">
                <a16:creationId xmlns:a16="http://schemas.microsoft.com/office/drawing/2014/main" id="{8F470691-0EB9-4476-98E6-BFD1B0F2C681}"/>
              </a:ext>
            </a:extLst>
          </p:cNvPr>
          <p:cNvSpPr txBox="1"/>
          <p:nvPr/>
        </p:nvSpPr>
        <p:spPr>
          <a:xfrm>
            <a:off x="1257422" y="4379739"/>
            <a:ext cx="1378726" cy="508473"/>
          </a:xfrm>
          <a:prstGeom prst="rect">
            <a:avLst/>
          </a:prstGeom>
          <a:noFill/>
        </p:spPr>
        <p:txBody>
          <a:bodyPr wrap="square" rtlCol="0">
            <a:spAutoFit/>
          </a:bodyPr>
          <a:lstStyle/>
          <a:p>
            <a:pPr defTabSz="855844"/>
            <a:r>
              <a:rPr lang="da-DK" sz="1440" b="1">
                <a:solidFill>
                  <a:srgbClr val="000000"/>
                </a:solidFill>
                <a:latin typeface="Calibri" panose="020F0502020204030204"/>
              </a:rPr>
              <a:t>LOKALT</a:t>
            </a:r>
            <a:r>
              <a:rPr lang="da-DK" sz="1264">
                <a:solidFill>
                  <a:srgbClr val="000000"/>
                </a:solidFill>
                <a:latin typeface="Calibri" panose="020F0502020204030204"/>
              </a:rPr>
              <a:t> </a:t>
            </a:r>
            <a:br>
              <a:rPr lang="da-DK" sz="1264">
                <a:solidFill>
                  <a:srgbClr val="000000"/>
                </a:solidFill>
                <a:latin typeface="Calibri" panose="020F0502020204030204"/>
              </a:rPr>
            </a:br>
            <a:endParaRPr lang="da-DK" sz="1264">
              <a:solidFill>
                <a:srgbClr val="000000"/>
              </a:solidFill>
              <a:latin typeface="Calibri" panose="020F0502020204030204"/>
            </a:endParaRPr>
          </a:p>
        </p:txBody>
      </p:sp>
      <p:sp>
        <p:nvSpPr>
          <p:cNvPr id="2" name="Titel 1">
            <a:extLst>
              <a:ext uri="{FF2B5EF4-FFF2-40B4-BE49-F238E27FC236}">
                <a16:creationId xmlns:a16="http://schemas.microsoft.com/office/drawing/2014/main" id="{EE8B6D9A-F564-4EEA-8671-824F36127DC3}"/>
              </a:ext>
            </a:extLst>
          </p:cNvPr>
          <p:cNvSpPr>
            <a:spLocks noGrp="1"/>
          </p:cNvSpPr>
          <p:nvPr>
            <p:ph type="title"/>
          </p:nvPr>
        </p:nvSpPr>
        <p:spPr>
          <a:xfrm>
            <a:off x="1348484" y="1224916"/>
            <a:ext cx="6423660" cy="725028"/>
          </a:xfrm>
        </p:spPr>
        <p:txBody>
          <a:bodyPr/>
          <a:lstStyle/>
          <a:p>
            <a:r>
              <a:rPr lang="da-DK"/>
              <a:t>Aula roller</a:t>
            </a:r>
          </a:p>
        </p:txBody>
      </p:sp>
      <p:sp>
        <p:nvSpPr>
          <p:cNvPr id="3" name="Pladsholder til tekst 2">
            <a:extLst>
              <a:ext uri="{FF2B5EF4-FFF2-40B4-BE49-F238E27FC236}">
                <a16:creationId xmlns:a16="http://schemas.microsoft.com/office/drawing/2014/main" id="{FF989740-83A4-4375-A5F5-AE499D13E138}"/>
              </a:ext>
            </a:extLst>
          </p:cNvPr>
          <p:cNvSpPr>
            <a:spLocks noGrp="1"/>
          </p:cNvSpPr>
          <p:nvPr>
            <p:ph type="body" sz="quarter" idx="13"/>
          </p:nvPr>
        </p:nvSpPr>
        <p:spPr/>
        <p:txBody>
          <a:bodyPr/>
          <a:lstStyle/>
          <a:p>
            <a:r>
              <a:rPr lang="da-DK"/>
              <a:t>Opgaver på vej mod Aula</a:t>
            </a:r>
          </a:p>
        </p:txBody>
      </p:sp>
      <p:pic>
        <p:nvPicPr>
          <p:cNvPr id="19" name="Billede 18">
            <a:extLst>
              <a:ext uri="{FF2B5EF4-FFF2-40B4-BE49-F238E27FC236}">
                <a16:creationId xmlns:a16="http://schemas.microsoft.com/office/drawing/2014/main" id="{4CF61B9A-480C-4CD5-909C-5CD58AB39FF6}"/>
              </a:ext>
            </a:extLst>
          </p:cNvPr>
          <p:cNvPicPr>
            <a:picLocks noChangeAspect="1"/>
          </p:cNvPicPr>
          <p:nvPr/>
        </p:nvPicPr>
        <p:blipFill rotWithShape="1">
          <a:blip r:embed="rId10"/>
          <a:srcRect t="9641"/>
          <a:stretch/>
        </p:blipFill>
        <p:spPr>
          <a:xfrm>
            <a:off x="619147" y="4703688"/>
            <a:ext cx="10972800" cy="1516922"/>
          </a:xfrm>
          <a:prstGeom prst="rect">
            <a:avLst/>
          </a:prstGeom>
        </p:spPr>
      </p:pic>
    </p:spTree>
    <p:extLst>
      <p:ext uri="{BB962C8B-B14F-4D97-AF65-F5344CB8AC3E}">
        <p14:creationId xmlns:p14="http://schemas.microsoft.com/office/powerpoint/2010/main" val="14120756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010534B-04FB-48B5-B8E7-970C3F651159}"/>
              </a:ext>
            </a:extLst>
          </p:cNvPr>
          <p:cNvGraphicFramePr>
            <a:graphicFrameLocks noChangeAspect="1"/>
          </p:cNvGraphicFramePr>
          <p:nvPr>
            <p:custDataLst>
              <p:tags r:id="rId2"/>
            </p:custDataLst>
            <p:extLst/>
          </p:nvPr>
        </p:nvGraphicFramePr>
        <p:xfrm>
          <a:off x="611030" y="344330"/>
          <a:ext cx="1429" cy="1429"/>
        </p:xfrm>
        <a:graphic>
          <a:graphicData uri="http://schemas.openxmlformats.org/presentationml/2006/ole">
            <mc:AlternateContent xmlns:mc="http://schemas.openxmlformats.org/markup-compatibility/2006">
              <mc:Choice xmlns:v="urn:schemas-microsoft-com:vml" Requires="v">
                <p:oleObj spid="_x0000_s34821" name="think-cell Slide" r:id="rId6" imgW="493" imgH="493" progId="TCLayout.ActiveDocument.1">
                  <p:embed/>
                </p:oleObj>
              </mc:Choice>
              <mc:Fallback>
                <p:oleObj name="think-cell Slide" r:id="rId6" imgW="493" imgH="493" progId="TCLayout.ActiveDocument.1">
                  <p:embed/>
                  <p:pic>
                    <p:nvPicPr>
                      <p:cNvPr id="4" name="Objekt 3" hidden="1">
                        <a:extLst>
                          <a:ext uri="{FF2B5EF4-FFF2-40B4-BE49-F238E27FC236}">
                            <a16:creationId xmlns:a16="http://schemas.microsoft.com/office/drawing/2014/main" id="{5010534B-04FB-48B5-B8E7-970C3F651159}"/>
                          </a:ext>
                        </a:extLst>
                      </p:cNvPr>
                      <p:cNvPicPr/>
                      <p:nvPr/>
                    </p:nvPicPr>
                    <p:blipFill>
                      <a:blip r:embed="rId7"/>
                      <a:stretch>
                        <a:fillRect/>
                      </a:stretch>
                    </p:blipFill>
                    <p:spPr>
                      <a:xfrm>
                        <a:off x="611030" y="344330"/>
                        <a:ext cx="1429" cy="1429"/>
                      </a:xfrm>
                      <a:prstGeom prst="rect">
                        <a:avLst/>
                      </a:prstGeom>
                    </p:spPr>
                  </p:pic>
                </p:oleObj>
              </mc:Fallback>
            </mc:AlternateContent>
          </a:graphicData>
        </a:graphic>
      </p:graphicFrame>
      <p:sp>
        <p:nvSpPr>
          <p:cNvPr id="20" name="Rektangel 19" hidden="1">
            <a:extLst>
              <a:ext uri="{FF2B5EF4-FFF2-40B4-BE49-F238E27FC236}">
                <a16:creationId xmlns:a16="http://schemas.microsoft.com/office/drawing/2014/main" id="{892BA17F-C538-48DD-AB24-198F621C35B8}"/>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pPr>
            <a:endParaRPr lang="da-DK" sz="2880" b="1">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 name="Rektangel: afrundede hjørner 6">
            <a:extLst>
              <a:ext uri="{FF2B5EF4-FFF2-40B4-BE49-F238E27FC236}">
                <a16:creationId xmlns:a16="http://schemas.microsoft.com/office/drawing/2014/main" id="{A9B0772B-182C-4D17-9490-1E1642B97AB6}"/>
              </a:ext>
            </a:extLst>
          </p:cNvPr>
          <p:cNvSpPr/>
          <p:nvPr/>
        </p:nvSpPr>
        <p:spPr>
          <a:xfrm>
            <a:off x="4673549" y="1153905"/>
            <a:ext cx="2287188" cy="1486194"/>
          </a:xfrm>
          <a:prstGeom prst="roundRect">
            <a:avLst/>
          </a:prstGeom>
          <a:noFill/>
          <a:ln w="38100">
            <a:solidFill>
              <a:srgbClr val="249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defRPr/>
            </a:pPr>
            <a:endParaRPr lang="da-DK" sz="1440" b="1">
              <a:solidFill>
                <a:srgbClr val="000000"/>
              </a:solidFill>
              <a:latin typeface="Calibri" panose="020F0502020204030204"/>
            </a:endParaRPr>
          </a:p>
          <a:p>
            <a:pPr defTabSz="855844">
              <a:defRPr/>
            </a:pPr>
            <a:r>
              <a:rPr lang="da-DK" sz="1440" b="1">
                <a:solidFill>
                  <a:srgbClr val="000000"/>
                </a:solidFill>
                <a:latin typeface="Calibri" panose="020F0502020204030204"/>
              </a:rPr>
              <a:t>AULA </a:t>
            </a:r>
          </a:p>
          <a:p>
            <a:pPr defTabSz="855844">
              <a:defRPr/>
            </a:pPr>
            <a:r>
              <a:rPr lang="da-DK" sz="1440" b="1">
                <a:solidFill>
                  <a:srgbClr val="000000"/>
                </a:solidFill>
                <a:latin typeface="Calibri" panose="020F0502020204030204"/>
              </a:rPr>
              <a:t>SUPPORTER</a:t>
            </a:r>
          </a:p>
          <a:p>
            <a:pPr marL="154306" indent="-154306" defTabSz="855844">
              <a:buFont typeface="Arial"/>
              <a:buChar char="•"/>
              <a:defRPr/>
            </a:pPr>
            <a:r>
              <a:rPr lang="da-DK" sz="990">
                <a:solidFill>
                  <a:srgbClr val="000000"/>
                </a:solidFill>
                <a:latin typeface="Calibri" panose="020F0502020204030204"/>
              </a:rPr>
              <a:t>Supportere superbrugere</a:t>
            </a:r>
            <a:endParaRPr lang="da-DK" sz="990">
              <a:solidFill>
                <a:srgbClr val="000000"/>
              </a:solidFill>
              <a:latin typeface="Calibri" panose="020F0502020204030204"/>
              <a:cs typeface="Calibri"/>
            </a:endParaRPr>
          </a:p>
          <a:p>
            <a:pPr marL="154306" indent="-154306" defTabSz="855844">
              <a:buFont typeface="Arial"/>
              <a:buChar char="•"/>
              <a:defRPr/>
            </a:pPr>
            <a:r>
              <a:rPr lang="da-DK" sz="990">
                <a:solidFill>
                  <a:srgbClr val="000000"/>
                </a:solidFill>
                <a:latin typeface="Calibri" panose="020F0502020204030204"/>
              </a:rPr>
              <a:t>Vejlede</a:t>
            </a:r>
            <a:r>
              <a:rPr lang="da-DK" sz="990">
                <a:solidFill>
                  <a:srgbClr val="000000"/>
                </a:solidFill>
                <a:latin typeface="Calibri" panose="020F0502020204030204"/>
                <a:cs typeface="Calibri"/>
              </a:rPr>
              <a:t>, undervise, formidle og udarbejde materiale til brugerne</a:t>
            </a:r>
          </a:p>
          <a:p>
            <a:pPr marL="154306" indent="-154306" defTabSz="855844">
              <a:buFont typeface="Arial"/>
              <a:buChar char="•"/>
              <a:defRPr/>
            </a:pPr>
            <a:r>
              <a:rPr lang="da-DK" sz="990">
                <a:solidFill>
                  <a:srgbClr val="000000"/>
                </a:solidFill>
                <a:latin typeface="Calibri" panose="020F0502020204030204"/>
                <a:cs typeface="Calibri"/>
              </a:rPr>
              <a:t>Kontakt til leverandør-support</a:t>
            </a:r>
          </a:p>
        </p:txBody>
      </p:sp>
      <p:sp>
        <p:nvSpPr>
          <p:cNvPr id="10" name="Rektangel: afrundede hjørner 9">
            <a:extLst>
              <a:ext uri="{FF2B5EF4-FFF2-40B4-BE49-F238E27FC236}">
                <a16:creationId xmlns:a16="http://schemas.microsoft.com/office/drawing/2014/main" id="{04E7E72C-C497-4F6F-B361-B4C58CC279D2}"/>
              </a:ext>
            </a:extLst>
          </p:cNvPr>
          <p:cNvSpPr/>
          <p:nvPr/>
        </p:nvSpPr>
        <p:spPr>
          <a:xfrm>
            <a:off x="4673549" y="3226893"/>
            <a:ext cx="2287188" cy="1105670"/>
          </a:xfrm>
          <a:prstGeom prst="roundRect">
            <a:avLst/>
          </a:prstGeom>
          <a:noFill/>
          <a:ln w="38100">
            <a:solidFill>
              <a:srgbClr val="166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defRPr/>
            </a:pPr>
            <a:r>
              <a:rPr lang="da-DK" sz="1440" b="1">
                <a:solidFill>
                  <a:srgbClr val="000000"/>
                </a:solidFill>
                <a:latin typeface="Calibri" panose="020F0502020204030204"/>
                <a:cs typeface="Calibri"/>
              </a:rPr>
              <a:t>AULA </a:t>
            </a:r>
          </a:p>
          <a:p>
            <a:pPr defTabSz="855844">
              <a:defRPr/>
            </a:pPr>
            <a:r>
              <a:rPr lang="da-DK" sz="1440" b="1">
                <a:solidFill>
                  <a:srgbClr val="000000"/>
                </a:solidFill>
                <a:latin typeface="Calibri" panose="020F0502020204030204"/>
                <a:cs typeface="Calibri"/>
              </a:rPr>
              <a:t>SUPERBRUGER</a:t>
            </a:r>
            <a:endParaRPr lang="da-DK" sz="990">
              <a:solidFill>
                <a:srgbClr val="000000"/>
              </a:solidFill>
              <a:latin typeface="Calibri" panose="020F0502020204030204"/>
              <a:cs typeface="Calibri"/>
            </a:endParaRPr>
          </a:p>
          <a:p>
            <a:pPr marL="154306" indent="-154306" defTabSz="855844">
              <a:buFont typeface="Arial"/>
              <a:buChar char="•"/>
              <a:defRPr/>
            </a:pPr>
            <a:r>
              <a:rPr lang="da-DK" sz="990">
                <a:solidFill>
                  <a:srgbClr val="000000"/>
                </a:solidFill>
                <a:latin typeface="Calibri" panose="020F0502020204030204"/>
                <a:cs typeface="Calibri"/>
              </a:rPr>
              <a:t>4 pr. skole</a:t>
            </a:r>
          </a:p>
          <a:p>
            <a:pPr marL="154306" indent="-154306" defTabSz="855844">
              <a:buFont typeface="Arial"/>
              <a:buChar char="•"/>
              <a:defRPr/>
            </a:pPr>
            <a:r>
              <a:rPr lang="da-DK" sz="990">
                <a:solidFill>
                  <a:srgbClr val="000000"/>
                </a:solidFill>
                <a:latin typeface="Calibri" panose="020F0502020204030204"/>
                <a:cs typeface="Calibri"/>
              </a:rPr>
              <a:t>Daglig støtte til medarbejdere</a:t>
            </a:r>
          </a:p>
        </p:txBody>
      </p:sp>
      <p:pic>
        <p:nvPicPr>
          <p:cNvPr id="12" name="Grafik 11" descr="Bruger">
            <a:extLst>
              <a:ext uri="{FF2B5EF4-FFF2-40B4-BE49-F238E27FC236}">
                <a16:creationId xmlns:a16="http://schemas.microsoft.com/office/drawing/2014/main" id="{4D2AD2E9-AB53-4019-94F8-AD0223250C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87982" y="743156"/>
            <a:ext cx="687581" cy="687581"/>
          </a:xfrm>
          <a:prstGeom prst="rect">
            <a:avLst/>
          </a:prstGeom>
        </p:spPr>
      </p:pic>
      <p:pic>
        <p:nvPicPr>
          <p:cNvPr id="15" name="Grafik 14" descr="Bruger">
            <a:extLst>
              <a:ext uri="{FF2B5EF4-FFF2-40B4-BE49-F238E27FC236}">
                <a16:creationId xmlns:a16="http://schemas.microsoft.com/office/drawing/2014/main" id="{B781D215-A4C3-42D2-9804-8A9C2656E73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95106" y="2811889"/>
            <a:ext cx="687581" cy="687581"/>
          </a:xfrm>
          <a:prstGeom prst="rect">
            <a:avLst/>
          </a:prstGeom>
        </p:spPr>
      </p:pic>
      <p:cxnSp>
        <p:nvCxnSpPr>
          <p:cNvPr id="16" name="Lige forbindelse 15">
            <a:extLst>
              <a:ext uri="{FF2B5EF4-FFF2-40B4-BE49-F238E27FC236}">
                <a16:creationId xmlns:a16="http://schemas.microsoft.com/office/drawing/2014/main" id="{BF20165B-4C34-4A42-BF77-6354B56B7C79}"/>
              </a:ext>
            </a:extLst>
          </p:cNvPr>
          <p:cNvCxnSpPr>
            <a:cxnSpLocks/>
          </p:cNvCxnSpPr>
          <p:nvPr/>
        </p:nvCxnSpPr>
        <p:spPr>
          <a:xfrm>
            <a:off x="1266990" y="2795351"/>
            <a:ext cx="9433752" cy="0"/>
          </a:xfrm>
          <a:prstGeom prst="line">
            <a:avLst/>
          </a:prstGeom>
          <a:ln w="38100">
            <a:solidFill>
              <a:srgbClr val="DD083B"/>
            </a:solidFill>
            <a:prstDash val="sysDot"/>
          </a:ln>
        </p:spPr>
        <p:style>
          <a:lnRef idx="1">
            <a:schemeClr val="accent1"/>
          </a:lnRef>
          <a:fillRef idx="0">
            <a:schemeClr val="accent1"/>
          </a:fillRef>
          <a:effectRef idx="0">
            <a:schemeClr val="accent1"/>
          </a:effectRef>
          <a:fontRef idx="minor">
            <a:schemeClr val="tx1"/>
          </a:fontRef>
        </p:style>
      </p:cxnSp>
      <p:sp>
        <p:nvSpPr>
          <p:cNvPr id="17" name="Tekstfelt 16">
            <a:extLst>
              <a:ext uri="{FF2B5EF4-FFF2-40B4-BE49-F238E27FC236}">
                <a16:creationId xmlns:a16="http://schemas.microsoft.com/office/drawing/2014/main" id="{FDB77084-D8A0-4EF6-91C7-4B8AFFDD0115}"/>
              </a:ext>
            </a:extLst>
          </p:cNvPr>
          <p:cNvSpPr txBox="1"/>
          <p:nvPr/>
        </p:nvSpPr>
        <p:spPr>
          <a:xfrm>
            <a:off x="1136952" y="2347118"/>
            <a:ext cx="1508760" cy="508473"/>
          </a:xfrm>
          <a:prstGeom prst="rect">
            <a:avLst/>
          </a:prstGeom>
          <a:noFill/>
        </p:spPr>
        <p:txBody>
          <a:bodyPr wrap="square" rtlCol="0">
            <a:spAutoFit/>
          </a:bodyPr>
          <a:lstStyle/>
          <a:p>
            <a:pPr defTabSz="855844"/>
            <a:r>
              <a:rPr lang="da-DK" sz="1440" b="1">
                <a:solidFill>
                  <a:srgbClr val="000000"/>
                </a:solidFill>
                <a:latin typeface="Calibri" panose="020F0502020204030204"/>
              </a:rPr>
              <a:t>FÆLLES</a:t>
            </a:r>
            <a:r>
              <a:rPr lang="da-DK" sz="1264">
                <a:solidFill>
                  <a:srgbClr val="000000"/>
                </a:solidFill>
                <a:latin typeface="Calibri" panose="020F0502020204030204"/>
              </a:rPr>
              <a:t> </a:t>
            </a:r>
            <a:br>
              <a:rPr lang="da-DK" sz="1264">
                <a:solidFill>
                  <a:srgbClr val="000000"/>
                </a:solidFill>
                <a:latin typeface="Calibri" panose="020F0502020204030204"/>
              </a:rPr>
            </a:br>
            <a:endParaRPr lang="da-DK" sz="1264">
              <a:solidFill>
                <a:srgbClr val="000000"/>
              </a:solidFill>
              <a:latin typeface="Calibri" panose="020F0502020204030204"/>
            </a:endParaRPr>
          </a:p>
        </p:txBody>
      </p:sp>
      <p:sp>
        <p:nvSpPr>
          <p:cNvPr id="18" name="Tekstfelt 17">
            <a:extLst>
              <a:ext uri="{FF2B5EF4-FFF2-40B4-BE49-F238E27FC236}">
                <a16:creationId xmlns:a16="http://schemas.microsoft.com/office/drawing/2014/main" id="{8F470691-0EB9-4476-98E6-BFD1B0F2C681}"/>
              </a:ext>
            </a:extLst>
          </p:cNvPr>
          <p:cNvSpPr txBox="1"/>
          <p:nvPr/>
        </p:nvSpPr>
        <p:spPr>
          <a:xfrm>
            <a:off x="1136952" y="3159083"/>
            <a:ext cx="1378726" cy="508473"/>
          </a:xfrm>
          <a:prstGeom prst="rect">
            <a:avLst/>
          </a:prstGeom>
          <a:noFill/>
        </p:spPr>
        <p:txBody>
          <a:bodyPr wrap="square" rtlCol="0">
            <a:spAutoFit/>
          </a:bodyPr>
          <a:lstStyle/>
          <a:p>
            <a:pPr defTabSz="855844"/>
            <a:r>
              <a:rPr lang="da-DK" sz="1440" b="1">
                <a:solidFill>
                  <a:srgbClr val="000000"/>
                </a:solidFill>
                <a:latin typeface="Calibri" panose="020F0502020204030204"/>
              </a:rPr>
              <a:t>LOKALT</a:t>
            </a:r>
            <a:r>
              <a:rPr lang="da-DK" sz="1264">
                <a:solidFill>
                  <a:srgbClr val="000000"/>
                </a:solidFill>
                <a:latin typeface="Calibri" panose="020F0502020204030204"/>
              </a:rPr>
              <a:t> </a:t>
            </a:r>
            <a:br>
              <a:rPr lang="da-DK" sz="1264">
                <a:solidFill>
                  <a:srgbClr val="000000"/>
                </a:solidFill>
                <a:latin typeface="Calibri" panose="020F0502020204030204"/>
              </a:rPr>
            </a:br>
            <a:endParaRPr lang="da-DK" sz="1264">
              <a:solidFill>
                <a:srgbClr val="000000"/>
              </a:solidFill>
              <a:latin typeface="Calibri" panose="020F0502020204030204"/>
            </a:endParaRPr>
          </a:p>
        </p:txBody>
      </p:sp>
      <p:sp>
        <p:nvSpPr>
          <p:cNvPr id="2" name="Titel 1">
            <a:extLst>
              <a:ext uri="{FF2B5EF4-FFF2-40B4-BE49-F238E27FC236}">
                <a16:creationId xmlns:a16="http://schemas.microsoft.com/office/drawing/2014/main" id="{EE8B6D9A-F564-4EEA-8671-824F36127DC3}"/>
              </a:ext>
            </a:extLst>
          </p:cNvPr>
          <p:cNvSpPr>
            <a:spLocks noGrp="1"/>
          </p:cNvSpPr>
          <p:nvPr>
            <p:ph type="title"/>
          </p:nvPr>
        </p:nvSpPr>
        <p:spPr>
          <a:xfrm>
            <a:off x="1348484" y="747971"/>
            <a:ext cx="9464040" cy="725028"/>
          </a:xfrm>
        </p:spPr>
        <p:txBody>
          <a:bodyPr/>
          <a:lstStyle/>
          <a:p>
            <a:r>
              <a:rPr lang="da-DK"/>
              <a:t>Support </a:t>
            </a:r>
            <a:r>
              <a:rPr lang="da-DK" err="1"/>
              <a:t>setup</a:t>
            </a:r>
            <a:endParaRPr lang="da-DK"/>
          </a:p>
        </p:txBody>
      </p:sp>
      <p:sp>
        <p:nvSpPr>
          <p:cNvPr id="3" name="Pladsholder til tekst 2">
            <a:extLst>
              <a:ext uri="{FF2B5EF4-FFF2-40B4-BE49-F238E27FC236}">
                <a16:creationId xmlns:a16="http://schemas.microsoft.com/office/drawing/2014/main" id="{FF989740-83A4-4375-A5F5-AE499D13E138}"/>
              </a:ext>
            </a:extLst>
          </p:cNvPr>
          <p:cNvSpPr>
            <a:spLocks noGrp="1"/>
          </p:cNvSpPr>
          <p:nvPr>
            <p:ph type="body" sz="quarter" idx="13"/>
          </p:nvPr>
        </p:nvSpPr>
        <p:spPr/>
        <p:txBody>
          <a:bodyPr/>
          <a:lstStyle/>
          <a:p>
            <a:r>
              <a:rPr lang="da-DK"/>
              <a:t>Opgaver på vej mod Aula</a:t>
            </a:r>
          </a:p>
        </p:txBody>
      </p:sp>
      <p:sp>
        <p:nvSpPr>
          <p:cNvPr id="24" name="Rektangel: afrundede hjørner 23">
            <a:extLst>
              <a:ext uri="{FF2B5EF4-FFF2-40B4-BE49-F238E27FC236}">
                <a16:creationId xmlns:a16="http://schemas.microsoft.com/office/drawing/2014/main" id="{E169B96C-054F-41D6-8588-DBA55DBAE525}"/>
              </a:ext>
            </a:extLst>
          </p:cNvPr>
          <p:cNvSpPr/>
          <p:nvPr/>
        </p:nvSpPr>
        <p:spPr>
          <a:xfrm>
            <a:off x="4673549" y="4704124"/>
            <a:ext cx="2287188" cy="764549"/>
          </a:xfrm>
          <a:prstGeom prst="roundRect">
            <a:avLst/>
          </a:prstGeom>
          <a:noFill/>
          <a:ln w="38100">
            <a:solidFill>
              <a:srgbClr val="166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defRPr/>
            </a:pPr>
            <a:r>
              <a:rPr lang="da-DK" sz="1440" b="1">
                <a:solidFill>
                  <a:srgbClr val="000000"/>
                </a:solidFill>
                <a:latin typeface="Calibri" panose="020F0502020204030204"/>
                <a:cs typeface="Calibri"/>
              </a:rPr>
              <a:t>MEDARBEJDERE</a:t>
            </a:r>
          </a:p>
          <a:p>
            <a:pPr marL="205740" indent="-205740" defTabSz="855844">
              <a:buFont typeface="Arial" panose="020B0604020202020204" pitchFamily="34" charset="0"/>
              <a:buChar char="•"/>
              <a:defRPr/>
            </a:pPr>
            <a:r>
              <a:rPr lang="da-DK" sz="990">
                <a:solidFill>
                  <a:srgbClr val="000000"/>
                </a:solidFill>
                <a:latin typeface="Calibri" panose="020F0502020204030204"/>
                <a:cs typeface="Calibri"/>
              </a:rPr>
              <a:t>Støtte til elever og forældre</a:t>
            </a:r>
          </a:p>
        </p:txBody>
      </p:sp>
      <p:pic>
        <p:nvPicPr>
          <p:cNvPr id="25" name="Grafik 24" descr="Bruger">
            <a:extLst>
              <a:ext uri="{FF2B5EF4-FFF2-40B4-BE49-F238E27FC236}">
                <a16:creationId xmlns:a16="http://schemas.microsoft.com/office/drawing/2014/main" id="{7CFAD608-69D0-40BE-B911-7AC0392075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95106" y="4289120"/>
            <a:ext cx="687581" cy="687581"/>
          </a:xfrm>
          <a:prstGeom prst="rect">
            <a:avLst/>
          </a:prstGeom>
        </p:spPr>
      </p:pic>
      <p:sp>
        <p:nvSpPr>
          <p:cNvPr id="26" name="Rektangel: afrundede hjørner 25">
            <a:extLst>
              <a:ext uri="{FF2B5EF4-FFF2-40B4-BE49-F238E27FC236}">
                <a16:creationId xmlns:a16="http://schemas.microsoft.com/office/drawing/2014/main" id="{DAC561A1-A1BA-4039-BCBD-D0894FDFDE4A}"/>
              </a:ext>
            </a:extLst>
          </p:cNvPr>
          <p:cNvSpPr/>
          <p:nvPr/>
        </p:nvSpPr>
        <p:spPr>
          <a:xfrm>
            <a:off x="4666426" y="5861597"/>
            <a:ext cx="2287188" cy="690666"/>
          </a:xfrm>
          <a:prstGeom prst="roundRect">
            <a:avLst/>
          </a:prstGeom>
          <a:noFill/>
          <a:ln w="38100">
            <a:solidFill>
              <a:srgbClr val="166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defRPr/>
            </a:pPr>
            <a:r>
              <a:rPr lang="da-DK" sz="1440" b="1">
                <a:solidFill>
                  <a:srgbClr val="000000"/>
                </a:solidFill>
                <a:latin typeface="Calibri" panose="020F0502020204030204"/>
                <a:cs typeface="Calibri"/>
              </a:rPr>
              <a:t>ELEVER</a:t>
            </a:r>
            <a:endParaRPr lang="da-DK" sz="990">
              <a:solidFill>
                <a:srgbClr val="000000"/>
              </a:solidFill>
              <a:latin typeface="Calibri" panose="020F0502020204030204"/>
              <a:cs typeface="Calibri"/>
            </a:endParaRPr>
          </a:p>
        </p:txBody>
      </p:sp>
      <p:pic>
        <p:nvPicPr>
          <p:cNvPr id="27" name="Grafik 26" descr="Bruger">
            <a:extLst>
              <a:ext uri="{FF2B5EF4-FFF2-40B4-BE49-F238E27FC236}">
                <a16:creationId xmlns:a16="http://schemas.microsoft.com/office/drawing/2014/main" id="{EC3D3765-9E53-4D16-ACEF-770E4D60919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87982" y="5446594"/>
            <a:ext cx="687581" cy="687581"/>
          </a:xfrm>
          <a:prstGeom prst="rect">
            <a:avLst/>
          </a:prstGeom>
        </p:spPr>
      </p:pic>
      <p:sp>
        <p:nvSpPr>
          <p:cNvPr id="28" name="Rektangel: afrundede hjørner 27">
            <a:extLst>
              <a:ext uri="{FF2B5EF4-FFF2-40B4-BE49-F238E27FC236}">
                <a16:creationId xmlns:a16="http://schemas.microsoft.com/office/drawing/2014/main" id="{C4A1D0BF-42FE-4D59-95A8-AE5EF0CDB91D}"/>
              </a:ext>
            </a:extLst>
          </p:cNvPr>
          <p:cNvSpPr/>
          <p:nvPr/>
        </p:nvSpPr>
        <p:spPr>
          <a:xfrm>
            <a:off x="7374619" y="5858559"/>
            <a:ext cx="2287188" cy="690666"/>
          </a:xfrm>
          <a:prstGeom prst="roundRect">
            <a:avLst/>
          </a:prstGeom>
          <a:noFill/>
          <a:ln w="38100">
            <a:solidFill>
              <a:srgbClr val="166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defRPr/>
            </a:pPr>
            <a:r>
              <a:rPr lang="da-DK" sz="1440" b="1">
                <a:solidFill>
                  <a:srgbClr val="000000"/>
                </a:solidFill>
                <a:latin typeface="Calibri" panose="020F0502020204030204"/>
                <a:cs typeface="Calibri"/>
              </a:rPr>
              <a:t>FORÆLDRE</a:t>
            </a:r>
            <a:endParaRPr lang="da-DK" sz="990">
              <a:solidFill>
                <a:srgbClr val="000000"/>
              </a:solidFill>
              <a:latin typeface="Calibri" panose="020F0502020204030204"/>
              <a:cs typeface="Calibri"/>
            </a:endParaRPr>
          </a:p>
        </p:txBody>
      </p:sp>
      <p:pic>
        <p:nvPicPr>
          <p:cNvPr id="29" name="Grafik 28" descr="Bruger">
            <a:extLst>
              <a:ext uri="{FF2B5EF4-FFF2-40B4-BE49-F238E27FC236}">
                <a16:creationId xmlns:a16="http://schemas.microsoft.com/office/drawing/2014/main" id="{0946594C-E452-452F-BE77-E30E3ECC9E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96176" y="5443555"/>
            <a:ext cx="687581" cy="687581"/>
          </a:xfrm>
          <a:prstGeom prst="rect">
            <a:avLst/>
          </a:prstGeom>
        </p:spPr>
      </p:pic>
      <p:sp>
        <p:nvSpPr>
          <p:cNvPr id="30" name="Rektangel: afrundede hjørner 29">
            <a:extLst>
              <a:ext uri="{FF2B5EF4-FFF2-40B4-BE49-F238E27FC236}">
                <a16:creationId xmlns:a16="http://schemas.microsoft.com/office/drawing/2014/main" id="{9CF458AC-7113-40CF-8024-84934FB7CF8A}"/>
              </a:ext>
            </a:extLst>
          </p:cNvPr>
          <p:cNvSpPr/>
          <p:nvPr/>
        </p:nvSpPr>
        <p:spPr>
          <a:xfrm>
            <a:off x="7374619" y="1665426"/>
            <a:ext cx="2287188" cy="932810"/>
          </a:xfrm>
          <a:prstGeom prst="roundRect">
            <a:avLst/>
          </a:prstGeom>
          <a:noFill/>
          <a:ln w="38100">
            <a:solidFill>
              <a:srgbClr val="249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55844">
              <a:defRPr/>
            </a:pPr>
            <a:endParaRPr lang="da-DK" sz="1440" b="1">
              <a:solidFill>
                <a:srgbClr val="000000"/>
              </a:solidFill>
              <a:latin typeface="Calibri" panose="020F0502020204030204"/>
            </a:endParaRPr>
          </a:p>
          <a:p>
            <a:pPr defTabSz="855844">
              <a:defRPr/>
            </a:pPr>
            <a:r>
              <a:rPr lang="da-DK" sz="1440" b="1">
                <a:solidFill>
                  <a:srgbClr val="000000"/>
                </a:solidFill>
                <a:latin typeface="Calibri" panose="020F0502020204030204"/>
              </a:rPr>
              <a:t>DEN DIGITALE HOTLINE</a:t>
            </a:r>
          </a:p>
          <a:p>
            <a:pPr marL="154306" indent="-154306" defTabSz="855844">
              <a:buFont typeface="Arial"/>
              <a:buChar char="•"/>
              <a:defRPr/>
            </a:pPr>
            <a:r>
              <a:rPr lang="da-DK" sz="990">
                <a:solidFill>
                  <a:srgbClr val="000000"/>
                </a:solidFill>
                <a:latin typeface="Calibri" panose="020F0502020204030204"/>
              </a:rPr>
              <a:t>Generel information og vejledning til forældre</a:t>
            </a:r>
            <a:endParaRPr lang="da-DK" sz="990">
              <a:solidFill>
                <a:srgbClr val="000000"/>
              </a:solidFill>
              <a:latin typeface="Calibri" panose="020F0502020204030204"/>
              <a:cs typeface="Calibri"/>
            </a:endParaRPr>
          </a:p>
        </p:txBody>
      </p:sp>
      <p:pic>
        <p:nvPicPr>
          <p:cNvPr id="31" name="Grafik 30" descr="Bruger">
            <a:extLst>
              <a:ext uri="{FF2B5EF4-FFF2-40B4-BE49-F238E27FC236}">
                <a16:creationId xmlns:a16="http://schemas.microsoft.com/office/drawing/2014/main" id="{FCB4A861-991C-46F1-B6D3-741716E31C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89053" y="1269433"/>
            <a:ext cx="687581" cy="687581"/>
          </a:xfrm>
          <a:prstGeom prst="rect">
            <a:avLst/>
          </a:prstGeom>
        </p:spPr>
      </p:pic>
    </p:spTree>
    <p:extLst>
      <p:ext uri="{BB962C8B-B14F-4D97-AF65-F5344CB8AC3E}">
        <p14:creationId xmlns:p14="http://schemas.microsoft.com/office/powerpoint/2010/main" val="40939104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8CF5A78-B57B-400F-AAFB-5946BB644F54}"/>
              </a:ext>
            </a:extLst>
          </p:cNvPr>
          <p:cNvGraphicFramePr>
            <a:graphicFrameLocks noChangeAspect="1"/>
          </p:cNvGraphicFramePr>
          <p:nvPr>
            <p:custDataLst>
              <p:tags r:id="rId2"/>
            </p:custDataLst>
            <p:ext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spid="_x0000_s35845" name="think-cell Slide" r:id="rId6" imgW="353" imgH="353" progId="TCLayout.ActiveDocument.1">
                  <p:embed/>
                </p:oleObj>
              </mc:Choice>
              <mc:Fallback>
                <p:oleObj name="think-cell Slide" r:id="rId6" imgW="353" imgH="353" progId="TCLayout.ActiveDocument.1">
                  <p:embed/>
                  <p:pic>
                    <p:nvPicPr>
                      <p:cNvPr id="5" name="Objekt 4" hidden="1">
                        <a:extLst>
                          <a:ext uri="{FF2B5EF4-FFF2-40B4-BE49-F238E27FC236}">
                            <a16:creationId xmlns:a16="http://schemas.microsoft.com/office/drawing/2014/main" id="{E8CF5A78-B57B-400F-AAFB-5946BB644F54}"/>
                          </a:ext>
                        </a:extLst>
                      </p:cNvPr>
                      <p:cNvPicPr/>
                      <p:nvPr/>
                    </p:nvPicPr>
                    <p:blipFill>
                      <a:blip r:embed="rId7"/>
                      <a:stretch>
                        <a:fillRect/>
                      </a:stretch>
                    </p:blipFill>
                    <p:spPr>
                      <a:xfrm>
                        <a:off x="611505" y="1905"/>
                        <a:ext cx="1906" cy="1906"/>
                      </a:xfrm>
                      <a:prstGeom prst="rect">
                        <a:avLst/>
                      </a:prstGeom>
                    </p:spPr>
                  </p:pic>
                </p:oleObj>
              </mc:Fallback>
            </mc:AlternateContent>
          </a:graphicData>
        </a:graphic>
      </p:graphicFrame>
      <p:sp>
        <p:nvSpPr>
          <p:cNvPr id="9" name="Rektangel 8" hidden="1">
            <a:extLst>
              <a:ext uri="{FF2B5EF4-FFF2-40B4-BE49-F238E27FC236}">
                <a16:creationId xmlns:a16="http://schemas.microsoft.com/office/drawing/2014/main" id="{9994C4E0-C5E2-48D9-A249-79D7AADD55B0}"/>
              </a:ext>
            </a:extLst>
          </p:cNvPr>
          <p:cNvSpPr/>
          <p:nvPr>
            <p:custDataLst>
              <p:tags r:id="rId3"/>
            </p:custDataLst>
          </p:nvPr>
        </p:nvSpPr>
        <p:spPr>
          <a:xfrm>
            <a:off x="609600" y="0"/>
            <a:ext cx="19050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55844">
              <a:lnSpc>
                <a:spcPct val="90000"/>
              </a:lnSpc>
              <a:spcBef>
                <a:spcPct val="0"/>
              </a:spcBef>
              <a:spcAft>
                <a:spcPct val="0"/>
              </a:spcAft>
              <a:defRPr/>
            </a:pPr>
            <a:endParaRPr lang="da-DK" sz="2880" b="1">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6" name="Titel 5">
            <a:extLst>
              <a:ext uri="{FF2B5EF4-FFF2-40B4-BE49-F238E27FC236}">
                <a16:creationId xmlns:a16="http://schemas.microsoft.com/office/drawing/2014/main" id="{E4DE8864-E132-4295-B7BA-572E1437EE92}"/>
              </a:ext>
            </a:extLst>
          </p:cNvPr>
          <p:cNvSpPr>
            <a:spLocks noGrp="1"/>
          </p:cNvSpPr>
          <p:nvPr>
            <p:ph type="title"/>
          </p:nvPr>
        </p:nvSpPr>
        <p:spPr/>
        <p:txBody>
          <a:bodyPr/>
          <a:lstStyle/>
          <a:p>
            <a:r>
              <a:rPr lang="da-DK"/>
              <a:t>Rekruttering af fire Aula supportere</a:t>
            </a:r>
          </a:p>
        </p:txBody>
      </p:sp>
      <p:sp>
        <p:nvSpPr>
          <p:cNvPr id="7" name="Pladsholder til tekst 6">
            <a:extLst>
              <a:ext uri="{FF2B5EF4-FFF2-40B4-BE49-F238E27FC236}">
                <a16:creationId xmlns:a16="http://schemas.microsoft.com/office/drawing/2014/main" id="{8B205983-9079-44A6-8025-9B47A0CB287E}"/>
              </a:ext>
            </a:extLst>
          </p:cNvPr>
          <p:cNvSpPr>
            <a:spLocks noGrp="1"/>
          </p:cNvSpPr>
          <p:nvPr>
            <p:ph type="body" sz="quarter" idx="13"/>
          </p:nvPr>
        </p:nvSpPr>
        <p:spPr/>
        <p:txBody>
          <a:bodyPr/>
          <a:lstStyle/>
          <a:p>
            <a:r>
              <a:rPr lang="da-DK"/>
              <a:t>Opgaver på vej mod Aula</a:t>
            </a:r>
          </a:p>
        </p:txBody>
      </p:sp>
      <p:sp>
        <p:nvSpPr>
          <p:cNvPr id="8" name="Pladsholder til tekst 7">
            <a:extLst>
              <a:ext uri="{FF2B5EF4-FFF2-40B4-BE49-F238E27FC236}">
                <a16:creationId xmlns:a16="http://schemas.microsoft.com/office/drawing/2014/main" id="{90B06024-86FF-43F7-9FC6-5CA47ECDCCA7}"/>
              </a:ext>
            </a:extLst>
          </p:cNvPr>
          <p:cNvSpPr>
            <a:spLocks noGrp="1"/>
          </p:cNvSpPr>
          <p:nvPr>
            <p:ph type="body" sz="quarter" idx="14"/>
          </p:nvPr>
        </p:nvSpPr>
        <p:spPr>
          <a:xfrm>
            <a:off x="1348484" y="2995700"/>
            <a:ext cx="9463784" cy="3480436"/>
          </a:xfrm>
        </p:spPr>
        <p:txBody>
          <a:bodyPr numCol="2">
            <a:normAutofit/>
          </a:bodyPr>
          <a:lstStyle/>
          <a:p>
            <a:pPr>
              <a:lnSpc>
                <a:spcPct val="120000"/>
              </a:lnSpc>
            </a:pPr>
            <a:r>
              <a:rPr lang="da-DK" sz="1440" b="1"/>
              <a:t>Arbejdsopgaver</a:t>
            </a:r>
            <a:br>
              <a:rPr lang="da-DK" sz="1440" b="1"/>
            </a:br>
            <a:r>
              <a:rPr lang="da-DK" sz="1440"/>
              <a:t>· deltage i udarbejdelse af undervisningsforløb</a:t>
            </a:r>
            <a:br>
              <a:rPr lang="da-DK" sz="1440"/>
            </a:br>
            <a:r>
              <a:rPr lang="da-DK" sz="1440"/>
              <a:t>· planlægge og gennemføre undervisning </a:t>
            </a:r>
            <a:br>
              <a:rPr lang="da-DK" sz="1440"/>
            </a:br>
            <a:r>
              <a:rPr lang="da-DK" sz="1440"/>
              <a:t>· udarbejde vejledninger på skrift og med video</a:t>
            </a:r>
            <a:br>
              <a:rPr lang="da-DK" sz="1440"/>
            </a:br>
            <a:r>
              <a:rPr lang="da-DK" sz="1440"/>
              <a:t>· besvare henvendelser med korte og klare svar</a:t>
            </a:r>
            <a:br>
              <a:rPr lang="da-DK" sz="1440"/>
            </a:br>
            <a:r>
              <a:rPr lang="da-DK" sz="1440"/>
              <a:t>· arbejde systematisk med rapportering </a:t>
            </a:r>
            <a:br>
              <a:rPr lang="da-DK" sz="1440"/>
            </a:br>
            <a:r>
              <a:rPr lang="da-DK" sz="1440"/>
              <a:t>· udarbejde FAQ på baggrund af henvendelser</a:t>
            </a:r>
            <a:br>
              <a:rPr lang="da-DK" sz="1440"/>
            </a:br>
            <a:r>
              <a:rPr lang="da-DK" sz="1440"/>
              <a:t> </a:t>
            </a:r>
            <a:br>
              <a:rPr lang="da-DK" sz="1440" b="1"/>
            </a:br>
            <a:r>
              <a:rPr lang="da-DK" sz="1440"/>
              <a:t>Ansættelsen i Aula Support gælder fra </a:t>
            </a:r>
            <a:br>
              <a:rPr lang="da-DK" sz="1440"/>
            </a:br>
            <a:r>
              <a:rPr lang="da-DK" sz="1440"/>
              <a:t>april 2019 til juni 2020. </a:t>
            </a:r>
            <a:br>
              <a:rPr lang="da-DK" sz="1440"/>
            </a:br>
            <a:r>
              <a:rPr lang="da-DK" sz="1440"/>
              <a:t>Ansøgningsfrist 27. november 2018.</a:t>
            </a:r>
          </a:p>
          <a:p>
            <a:pPr>
              <a:lnSpc>
                <a:spcPct val="120000"/>
              </a:lnSpc>
            </a:pPr>
            <a:br>
              <a:rPr lang="da-DK" sz="1440"/>
            </a:br>
            <a:r>
              <a:rPr lang="da-DK" sz="1440" b="1"/>
              <a:t>Vi søger medarbejdere, som:</a:t>
            </a:r>
            <a:br>
              <a:rPr lang="da-DK" sz="1440" b="1"/>
            </a:br>
            <a:r>
              <a:rPr lang="da-DK" sz="1440"/>
              <a:t>· kan arbejde struktureret og identificere problemer</a:t>
            </a:r>
            <a:br>
              <a:rPr lang="da-DK" sz="1440"/>
            </a:br>
            <a:r>
              <a:rPr lang="da-DK" sz="1440"/>
              <a:t>· er stærke sprogligt i skrift og tale</a:t>
            </a:r>
            <a:br>
              <a:rPr lang="da-DK" sz="1440"/>
            </a:br>
            <a:r>
              <a:rPr lang="da-DK" sz="1440"/>
              <a:t>· kan bevare overblikket og prioritere opgaver</a:t>
            </a:r>
            <a:br>
              <a:rPr lang="da-DK" sz="1440"/>
            </a:br>
            <a:r>
              <a:rPr lang="da-DK" sz="1440"/>
              <a:t>· har flair og forståelse for it</a:t>
            </a:r>
            <a:br>
              <a:rPr lang="da-DK" sz="1440"/>
            </a:br>
            <a:r>
              <a:rPr lang="da-DK" sz="1440"/>
              <a:t>· kan forstå brugernes behov</a:t>
            </a:r>
            <a:br>
              <a:rPr lang="da-DK" sz="1440"/>
            </a:br>
            <a:r>
              <a:rPr lang="da-DK" sz="1440"/>
              <a:t>· er dygtige til at formidle og tilrettelægge undervisning/vejledning til forskellige målgrupper</a:t>
            </a:r>
            <a:br>
              <a:rPr lang="da-DK" sz="1440"/>
            </a:br>
            <a:r>
              <a:rPr lang="da-DK" sz="1440"/>
              <a:t>· kan arbejde ud fra fælles beslutninger og rammer</a:t>
            </a:r>
            <a:br>
              <a:rPr lang="da-DK" sz="1440"/>
            </a:br>
            <a:r>
              <a:rPr lang="da-DK" sz="1440"/>
              <a:t>· er fagligt dygtige med pædagogisk praksiserfaring og organisatoriske evner</a:t>
            </a:r>
          </a:p>
          <a:p>
            <a:endParaRPr lang="da-DK"/>
          </a:p>
        </p:txBody>
      </p:sp>
      <p:sp>
        <p:nvSpPr>
          <p:cNvPr id="10" name="Tekstfelt 9">
            <a:extLst>
              <a:ext uri="{FF2B5EF4-FFF2-40B4-BE49-F238E27FC236}">
                <a16:creationId xmlns:a16="http://schemas.microsoft.com/office/drawing/2014/main" id="{F7237200-E2AC-466D-A2FF-9A85E2E30D26}"/>
              </a:ext>
            </a:extLst>
          </p:cNvPr>
          <p:cNvSpPr txBox="1"/>
          <p:nvPr/>
        </p:nvSpPr>
        <p:spPr>
          <a:xfrm>
            <a:off x="1348741" y="2061557"/>
            <a:ext cx="9701646" cy="610936"/>
          </a:xfrm>
          <a:prstGeom prst="rect">
            <a:avLst/>
          </a:prstGeom>
          <a:noFill/>
        </p:spPr>
        <p:txBody>
          <a:bodyPr wrap="square" rtlCol="0">
            <a:spAutoFit/>
          </a:bodyPr>
          <a:lstStyle/>
          <a:p>
            <a:pPr defTabSz="855844">
              <a:defRPr/>
            </a:pPr>
            <a:r>
              <a:rPr lang="da-DK" sz="1685">
                <a:solidFill>
                  <a:srgbClr val="000000"/>
                </a:solidFill>
                <a:latin typeface="Calibri" panose="020F0502020204030204"/>
              </a:rPr>
              <a:t>Aula Support teamet skal varetage opgaver med formidling/undervisning og support/vejledning i anvendelsen af Aula for superbrugere fra april 2019 – juni 2020 </a:t>
            </a:r>
          </a:p>
        </p:txBody>
      </p:sp>
    </p:spTree>
    <p:extLst>
      <p:ext uri="{BB962C8B-B14F-4D97-AF65-F5344CB8AC3E}">
        <p14:creationId xmlns:p14="http://schemas.microsoft.com/office/powerpoint/2010/main" val="36147522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010534B-04FB-48B5-B8E7-970C3F651159}"/>
              </a:ext>
            </a:extLst>
          </p:cNvPr>
          <p:cNvGraphicFramePr>
            <a:graphicFrameLocks noChangeAspect="1"/>
          </p:cNvGraphicFramePr>
          <p:nvPr>
            <p:custDataLst>
              <p:tags r:id="rId2"/>
            </p:custDataLst>
            <p:extLst/>
          </p:nvPr>
        </p:nvGraphicFramePr>
        <p:xfrm>
          <a:off x="1159528" y="652798"/>
          <a:ext cx="1286" cy="1286"/>
        </p:xfrm>
        <a:graphic>
          <a:graphicData uri="http://schemas.openxmlformats.org/presentationml/2006/ole">
            <mc:AlternateContent xmlns:mc="http://schemas.openxmlformats.org/markup-compatibility/2006">
              <mc:Choice xmlns:v="urn:schemas-microsoft-com:vml" Requires="v">
                <p:oleObj spid="_x0000_s36869" name="think-cell Slide" r:id="rId6" imgW="493" imgH="493" progId="TCLayout.ActiveDocument.1">
                  <p:embed/>
                </p:oleObj>
              </mc:Choice>
              <mc:Fallback>
                <p:oleObj name="think-cell Slide" r:id="rId6" imgW="493" imgH="493" progId="TCLayout.ActiveDocument.1">
                  <p:embed/>
                  <p:pic>
                    <p:nvPicPr>
                      <p:cNvPr id="4" name="Objekt 3" hidden="1">
                        <a:extLst>
                          <a:ext uri="{FF2B5EF4-FFF2-40B4-BE49-F238E27FC236}">
                            <a16:creationId xmlns:a16="http://schemas.microsoft.com/office/drawing/2014/main" id="{5010534B-04FB-48B5-B8E7-970C3F651159}"/>
                          </a:ext>
                        </a:extLst>
                      </p:cNvPr>
                      <p:cNvPicPr/>
                      <p:nvPr/>
                    </p:nvPicPr>
                    <p:blipFill>
                      <a:blip r:embed="rId7"/>
                      <a:stretch>
                        <a:fillRect/>
                      </a:stretch>
                    </p:blipFill>
                    <p:spPr>
                      <a:xfrm>
                        <a:off x="1159528" y="652798"/>
                        <a:ext cx="1286" cy="1286"/>
                      </a:xfrm>
                      <a:prstGeom prst="rect">
                        <a:avLst/>
                      </a:prstGeom>
                    </p:spPr>
                  </p:pic>
                </p:oleObj>
              </mc:Fallback>
            </mc:AlternateContent>
          </a:graphicData>
        </a:graphic>
      </p:graphicFrame>
      <p:sp>
        <p:nvSpPr>
          <p:cNvPr id="20" name="Rektangel 19" hidden="1">
            <a:extLst>
              <a:ext uri="{FF2B5EF4-FFF2-40B4-BE49-F238E27FC236}">
                <a16:creationId xmlns:a16="http://schemas.microsoft.com/office/drawing/2014/main" id="{23943E65-AC90-4596-BEF6-DA88CD7C534E}"/>
              </a:ext>
            </a:extLst>
          </p:cNvPr>
          <p:cNvSpPr/>
          <p:nvPr>
            <p:custDataLst>
              <p:tags r:id="rId3"/>
            </p:custDataLst>
          </p:nvPr>
        </p:nvSpPr>
        <p:spPr>
          <a:xfrm>
            <a:off x="1158241" y="342901"/>
            <a:ext cx="171450"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22960">
              <a:lnSpc>
                <a:spcPct val="90000"/>
              </a:lnSpc>
              <a:spcBef>
                <a:spcPct val="0"/>
              </a:spcBef>
              <a:spcAft>
                <a:spcPct val="0"/>
              </a:spcAft>
            </a:pPr>
            <a:endParaRPr lang="da-DK" sz="2592" b="1">
              <a:solidFill>
                <a:prstClr val="white"/>
              </a:solidFill>
              <a:latin typeface="Calibri" panose="020F0502020204030204" pitchFamily="34" charset="0"/>
              <a:cs typeface="Calibri" panose="020F0502020204030204" pitchFamily="34" charset="0"/>
              <a:sym typeface="Calibri" panose="020F0502020204030204" pitchFamily="34" charset="0"/>
            </a:endParaRPr>
          </a:p>
        </p:txBody>
      </p:sp>
      <p:sp>
        <p:nvSpPr>
          <p:cNvPr id="2" name="Titel 1">
            <a:extLst>
              <a:ext uri="{FF2B5EF4-FFF2-40B4-BE49-F238E27FC236}">
                <a16:creationId xmlns:a16="http://schemas.microsoft.com/office/drawing/2014/main" id="{4B39A4E5-C227-499F-9965-D3B5ABB57A22}"/>
              </a:ext>
            </a:extLst>
          </p:cNvPr>
          <p:cNvSpPr>
            <a:spLocks noGrp="1"/>
          </p:cNvSpPr>
          <p:nvPr>
            <p:ph type="title"/>
          </p:nvPr>
        </p:nvSpPr>
        <p:spPr>
          <a:xfrm>
            <a:off x="1837182" y="1445325"/>
            <a:ext cx="8517636" cy="652525"/>
          </a:xfrm>
        </p:spPr>
        <p:txBody>
          <a:bodyPr>
            <a:normAutofit/>
          </a:bodyPr>
          <a:lstStyle/>
          <a:p>
            <a:r>
              <a:rPr lang="da-DK"/>
              <a:t>Roller i Aula</a:t>
            </a:r>
          </a:p>
        </p:txBody>
      </p:sp>
      <p:sp>
        <p:nvSpPr>
          <p:cNvPr id="6" name="Rektangel: afrundede hjørner 5">
            <a:extLst>
              <a:ext uri="{FF2B5EF4-FFF2-40B4-BE49-F238E27FC236}">
                <a16:creationId xmlns:a16="http://schemas.microsoft.com/office/drawing/2014/main" id="{78E8771C-A8F7-41F6-927F-1E3A2D52374C}"/>
              </a:ext>
            </a:extLst>
          </p:cNvPr>
          <p:cNvSpPr/>
          <p:nvPr/>
        </p:nvSpPr>
        <p:spPr>
          <a:xfrm>
            <a:off x="3500821" y="2430439"/>
            <a:ext cx="2058469" cy="1337575"/>
          </a:xfrm>
          <a:prstGeom prst="roundRect">
            <a:avLst/>
          </a:prstGeom>
          <a:noFill/>
          <a:ln w="38100">
            <a:solidFill>
              <a:srgbClr val="249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2960">
              <a:defRPr/>
            </a:pPr>
            <a:r>
              <a:rPr lang="da-DK" sz="1296" b="1">
                <a:solidFill>
                  <a:prstClr val="black"/>
                </a:solidFill>
                <a:latin typeface="Calibri" panose="020F0502020204030204"/>
              </a:rPr>
              <a:t>KOMMUNAL AULA ADMINISTRATOR</a:t>
            </a:r>
          </a:p>
          <a:p>
            <a:pPr marL="138876" indent="-138876" defTabSz="822960">
              <a:buFont typeface="Arial"/>
              <a:buChar char="•"/>
              <a:defRPr/>
            </a:pPr>
            <a:r>
              <a:rPr lang="da-DK" sz="892">
                <a:solidFill>
                  <a:prstClr val="black"/>
                </a:solidFill>
                <a:latin typeface="Calibri" panose="020F0502020204030204"/>
              </a:rPr>
              <a:t>Aula systemejer i forvaltning</a:t>
            </a:r>
            <a:endParaRPr lang="da-DK" sz="892">
              <a:solidFill>
                <a:prstClr val="black"/>
              </a:solidFill>
              <a:latin typeface="Calibri" panose="020F0502020204030204"/>
              <a:cs typeface="Calibri"/>
            </a:endParaRPr>
          </a:p>
          <a:p>
            <a:pPr marL="138876" indent="-138876" defTabSz="822960">
              <a:buFont typeface="Arial"/>
              <a:buChar char="•"/>
              <a:defRPr/>
            </a:pPr>
            <a:r>
              <a:rPr lang="da-DK" sz="892">
                <a:solidFill>
                  <a:prstClr val="black"/>
                </a:solidFill>
                <a:latin typeface="Calibri" panose="020F0502020204030204"/>
              </a:rPr>
              <a:t>Kommunal opsætning af Aula</a:t>
            </a:r>
          </a:p>
          <a:p>
            <a:pPr marL="138876" indent="-138876" defTabSz="822960">
              <a:buFont typeface="Arial"/>
              <a:buChar char="•"/>
              <a:defRPr/>
            </a:pPr>
            <a:r>
              <a:rPr lang="da-DK" sz="892">
                <a:solidFill>
                  <a:prstClr val="black"/>
                </a:solidFill>
                <a:latin typeface="Calibri" panose="020F0502020204030204"/>
              </a:rPr>
              <a:t>Koordinator for Aula Support</a:t>
            </a:r>
            <a:endParaRPr lang="da-DK" sz="892">
              <a:solidFill>
                <a:prstClr val="black"/>
              </a:solidFill>
              <a:latin typeface="Calibri" panose="020F0502020204030204"/>
              <a:cs typeface="Calibri"/>
            </a:endParaRPr>
          </a:p>
        </p:txBody>
      </p:sp>
      <p:sp>
        <p:nvSpPr>
          <p:cNvPr id="7" name="Rektangel: afrundede hjørner 6">
            <a:extLst>
              <a:ext uri="{FF2B5EF4-FFF2-40B4-BE49-F238E27FC236}">
                <a16:creationId xmlns:a16="http://schemas.microsoft.com/office/drawing/2014/main" id="{A9B0772B-182C-4D17-9490-1E1642B97AB6}"/>
              </a:ext>
            </a:extLst>
          </p:cNvPr>
          <p:cNvSpPr/>
          <p:nvPr/>
        </p:nvSpPr>
        <p:spPr>
          <a:xfrm>
            <a:off x="5913588" y="2430439"/>
            <a:ext cx="2058469" cy="1337575"/>
          </a:xfrm>
          <a:prstGeom prst="roundRect">
            <a:avLst/>
          </a:prstGeom>
          <a:noFill/>
          <a:ln w="38100">
            <a:solidFill>
              <a:srgbClr val="249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2960">
              <a:defRPr/>
            </a:pPr>
            <a:endParaRPr lang="da-DK" sz="1296" b="1">
              <a:solidFill>
                <a:prstClr val="black"/>
              </a:solidFill>
              <a:latin typeface="Calibri" panose="020F0502020204030204"/>
            </a:endParaRPr>
          </a:p>
          <a:p>
            <a:pPr defTabSz="822960">
              <a:defRPr/>
            </a:pPr>
            <a:r>
              <a:rPr lang="da-DK" sz="1296" b="1">
                <a:solidFill>
                  <a:prstClr val="black"/>
                </a:solidFill>
                <a:latin typeface="Calibri" panose="020F0502020204030204"/>
              </a:rPr>
              <a:t>AULA </a:t>
            </a:r>
          </a:p>
          <a:p>
            <a:pPr defTabSz="822960">
              <a:defRPr/>
            </a:pPr>
            <a:r>
              <a:rPr lang="da-DK" sz="1296" b="1">
                <a:solidFill>
                  <a:prstClr val="black"/>
                </a:solidFill>
                <a:latin typeface="Calibri" panose="020F0502020204030204"/>
              </a:rPr>
              <a:t>SUPPORTER</a:t>
            </a:r>
          </a:p>
          <a:p>
            <a:pPr marL="138876" indent="-138876" defTabSz="822960">
              <a:buFont typeface="Arial"/>
              <a:buChar char="•"/>
              <a:defRPr/>
            </a:pPr>
            <a:r>
              <a:rPr lang="da-DK" sz="892">
                <a:solidFill>
                  <a:prstClr val="black"/>
                </a:solidFill>
                <a:latin typeface="Calibri" panose="020F0502020204030204"/>
              </a:rPr>
              <a:t>Supportere superbrugere</a:t>
            </a:r>
            <a:endParaRPr lang="da-DK" sz="892">
              <a:solidFill>
                <a:prstClr val="black"/>
              </a:solidFill>
              <a:latin typeface="Calibri" panose="020F0502020204030204"/>
              <a:cs typeface="Calibri"/>
            </a:endParaRPr>
          </a:p>
          <a:p>
            <a:pPr marL="138876" indent="-138876" defTabSz="822960">
              <a:buFont typeface="Arial"/>
              <a:buChar char="•"/>
              <a:defRPr/>
            </a:pPr>
            <a:r>
              <a:rPr lang="da-DK" sz="892">
                <a:solidFill>
                  <a:prstClr val="black"/>
                </a:solidFill>
                <a:latin typeface="Calibri" panose="020F0502020204030204"/>
              </a:rPr>
              <a:t>Vejlede</a:t>
            </a:r>
            <a:r>
              <a:rPr lang="da-DK" sz="892">
                <a:solidFill>
                  <a:prstClr val="black"/>
                </a:solidFill>
                <a:latin typeface="Calibri" panose="020F0502020204030204"/>
                <a:cs typeface="Calibri"/>
              </a:rPr>
              <a:t>, undervise, formidle og udarbejde materiale til brugerne</a:t>
            </a:r>
          </a:p>
          <a:p>
            <a:pPr marL="138876" indent="-138876" defTabSz="822960">
              <a:buFont typeface="Arial"/>
              <a:buChar char="•"/>
              <a:defRPr/>
            </a:pPr>
            <a:r>
              <a:rPr lang="da-DK" sz="892">
                <a:solidFill>
                  <a:prstClr val="black"/>
                </a:solidFill>
                <a:latin typeface="Calibri" panose="020F0502020204030204"/>
                <a:cs typeface="Calibri"/>
              </a:rPr>
              <a:t>Kontakt til leverandør-support</a:t>
            </a:r>
          </a:p>
        </p:txBody>
      </p:sp>
      <p:sp>
        <p:nvSpPr>
          <p:cNvPr id="8" name="Rektangel: afrundede hjørner 7">
            <a:extLst>
              <a:ext uri="{FF2B5EF4-FFF2-40B4-BE49-F238E27FC236}">
                <a16:creationId xmlns:a16="http://schemas.microsoft.com/office/drawing/2014/main" id="{6D457FB0-F157-4E72-B51E-2DBFFB068F64}"/>
              </a:ext>
            </a:extLst>
          </p:cNvPr>
          <p:cNvSpPr/>
          <p:nvPr/>
        </p:nvSpPr>
        <p:spPr>
          <a:xfrm>
            <a:off x="2104051" y="5004442"/>
            <a:ext cx="1615978" cy="864616"/>
          </a:xfrm>
          <a:prstGeom prst="roundRect">
            <a:avLst/>
          </a:prstGeom>
          <a:noFill/>
          <a:ln w="38100">
            <a:solidFill>
              <a:srgbClr val="166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2960">
              <a:defRPr/>
            </a:pPr>
            <a:r>
              <a:rPr lang="da-DK" sz="1080" b="1">
                <a:solidFill>
                  <a:prstClr val="black"/>
                </a:solidFill>
                <a:latin typeface="Calibri" panose="020F0502020204030204"/>
                <a:cs typeface="Calibri"/>
              </a:rPr>
              <a:t>LEDELSE</a:t>
            </a:r>
          </a:p>
          <a:p>
            <a:pPr marL="138876" indent="-138876" defTabSz="822960">
              <a:buFont typeface="Arial"/>
              <a:buChar char="•"/>
              <a:defRPr/>
            </a:pPr>
            <a:r>
              <a:rPr lang="da-DK" sz="720">
                <a:solidFill>
                  <a:prstClr val="black"/>
                </a:solidFill>
                <a:latin typeface="Calibri" panose="020F0502020204030204"/>
                <a:cs typeface="Calibri"/>
              </a:rPr>
              <a:t>Implementere og forankre Aula lokalt</a:t>
            </a:r>
          </a:p>
          <a:p>
            <a:pPr marL="138876" indent="-138876" defTabSz="822960">
              <a:buFont typeface="Arial"/>
              <a:buChar char="•"/>
              <a:defRPr/>
            </a:pPr>
            <a:r>
              <a:rPr lang="da-DK" sz="720">
                <a:solidFill>
                  <a:prstClr val="black"/>
                </a:solidFill>
                <a:latin typeface="Calibri" panose="020F0502020204030204"/>
              </a:rPr>
              <a:t>Forankring</a:t>
            </a:r>
            <a:r>
              <a:rPr lang="da-DK" sz="720">
                <a:solidFill>
                  <a:prstClr val="black"/>
                </a:solidFill>
                <a:latin typeface="Calibri" panose="020F0502020204030204"/>
                <a:cs typeface="Calibri"/>
              </a:rPr>
              <a:t> af anvendelse og kommunikationskultur</a:t>
            </a:r>
          </a:p>
          <a:p>
            <a:pPr defTabSz="822960">
              <a:defRPr/>
            </a:pPr>
            <a:endParaRPr lang="da-DK" sz="720">
              <a:solidFill>
                <a:prstClr val="black"/>
              </a:solidFill>
              <a:latin typeface="Calibri" panose="020F0502020204030204"/>
              <a:cs typeface="Calibri"/>
            </a:endParaRPr>
          </a:p>
        </p:txBody>
      </p:sp>
      <p:sp>
        <p:nvSpPr>
          <p:cNvPr id="9" name="Rektangel: afrundede hjørner 8">
            <a:extLst>
              <a:ext uri="{FF2B5EF4-FFF2-40B4-BE49-F238E27FC236}">
                <a16:creationId xmlns:a16="http://schemas.microsoft.com/office/drawing/2014/main" id="{2B83CA0F-7FCC-4673-BCD7-063D270CA2CE}"/>
              </a:ext>
            </a:extLst>
          </p:cNvPr>
          <p:cNvSpPr/>
          <p:nvPr/>
        </p:nvSpPr>
        <p:spPr>
          <a:xfrm>
            <a:off x="3943010" y="5004701"/>
            <a:ext cx="1615978" cy="864611"/>
          </a:xfrm>
          <a:prstGeom prst="roundRect">
            <a:avLst/>
          </a:prstGeom>
          <a:noFill/>
          <a:ln w="38100">
            <a:solidFill>
              <a:srgbClr val="166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2960">
              <a:defRPr/>
            </a:pPr>
            <a:r>
              <a:rPr lang="da-DK" sz="1080" b="1">
                <a:solidFill>
                  <a:prstClr val="black"/>
                </a:solidFill>
                <a:latin typeface="Calibri" panose="020F0502020204030204"/>
                <a:cs typeface="Calibri"/>
              </a:rPr>
              <a:t>LOKAL AULA ADMINISTRATOR</a:t>
            </a:r>
          </a:p>
          <a:p>
            <a:pPr marL="138876" indent="-138876" defTabSz="822960">
              <a:buFont typeface="Arial"/>
              <a:buChar char="•"/>
              <a:defRPr/>
            </a:pPr>
            <a:r>
              <a:rPr lang="da-DK" sz="720">
                <a:solidFill>
                  <a:prstClr val="black"/>
                </a:solidFill>
                <a:latin typeface="Calibri" panose="020F0502020204030204"/>
                <a:cs typeface="Calibri"/>
              </a:rPr>
              <a:t>Lokal opsætning af Aula </a:t>
            </a:r>
          </a:p>
          <a:p>
            <a:pPr marL="138876" indent="-138876" defTabSz="822960">
              <a:buFont typeface="Arial"/>
              <a:buChar char="•"/>
              <a:defRPr/>
            </a:pPr>
            <a:r>
              <a:rPr lang="da-DK" sz="720">
                <a:solidFill>
                  <a:prstClr val="black"/>
                </a:solidFill>
                <a:latin typeface="Calibri" panose="020F0502020204030204"/>
                <a:cs typeface="Calibri"/>
              </a:rPr>
              <a:t>Tovholder - SkoleIntra oprydning</a:t>
            </a:r>
          </a:p>
          <a:p>
            <a:pPr marL="138876" indent="-138876" defTabSz="822960">
              <a:buFont typeface="Arial"/>
              <a:buChar char="•"/>
              <a:defRPr/>
            </a:pPr>
            <a:r>
              <a:rPr lang="da-DK" sz="720">
                <a:solidFill>
                  <a:prstClr val="black"/>
                </a:solidFill>
                <a:latin typeface="Calibri" panose="020F0502020204030204"/>
                <a:cs typeface="Calibri"/>
              </a:rPr>
              <a:t>Administrative Aula-opgaver med mulighed for at uddelegere</a:t>
            </a:r>
          </a:p>
        </p:txBody>
      </p:sp>
      <p:sp>
        <p:nvSpPr>
          <p:cNvPr id="10" name="Rektangel: afrundede hjørner 9">
            <a:extLst>
              <a:ext uri="{FF2B5EF4-FFF2-40B4-BE49-F238E27FC236}">
                <a16:creationId xmlns:a16="http://schemas.microsoft.com/office/drawing/2014/main" id="{04E7E72C-C497-4F6F-B361-B4C58CC279D2}"/>
              </a:ext>
            </a:extLst>
          </p:cNvPr>
          <p:cNvSpPr/>
          <p:nvPr/>
        </p:nvSpPr>
        <p:spPr>
          <a:xfrm>
            <a:off x="5797068" y="5012252"/>
            <a:ext cx="1615978" cy="864601"/>
          </a:xfrm>
          <a:prstGeom prst="roundRect">
            <a:avLst/>
          </a:prstGeom>
          <a:noFill/>
          <a:ln w="38100">
            <a:solidFill>
              <a:srgbClr val="166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2960">
              <a:defRPr/>
            </a:pPr>
            <a:r>
              <a:rPr lang="da-DK" sz="1080" b="1">
                <a:solidFill>
                  <a:prstClr val="black"/>
                </a:solidFill>
                <a:latin typeface="Calibri" panose="020F0502020204030204"/>
                <a:cs typeface="Calibri"/>
              </a:rPr>
              <a:t>  AULA </a:t>
            </a:r>
          </a:p>
          <a:p>
            <a:pPr defTabSz="822960">
              <a:defRPr/>
            </a:pPr>
            <a:r>
              <a:rPr lang="da-DK" sz="1080" b="1">
                <a:solidFill>
                  <a:prstClr val="black"/>
                </a:solidFill>
                <a:latin typeface="Calibri" panose="020F0502020204030204"/>
                <a:cs typeface="Calibri"/>
              </a:rPr>
              <a:t>SUPERBRUGER</a:t>
            </a:r>
            <a:endParaRPr lang="da-DK" sz="720">
              <a:solidFill>
                <a:prstClr val="black"/>
              </a:solidFill>
              <a:latin typeface="Calibri" panose="020F0502020204030204"/>
              <a:cs typeface="Calibri"/>
            </a:endParaRPr>
          </a:p>
          <a:p>
            <a:pPr marL="138876" indent="-138876" defTabSz="822960">
              <a:buFont typeface="Arial"/>
              <a:buChar char="•"/>
              <a:defRPr/>
            </a:pPr>
            <a:r>
              <a:rPr lang="da-DK" sz="720">
                <a:solidFill>
                  <a:prstClr val="black"/>
                </a:solidFill>
                <a:latin typeface="Calibri" panose="020F0502020204030204"/>
                <a:cs typeface="Calibri"/>
              </a:rPr>
              <a:t>Daglig støtte til skolens brugere</a:t>
            </a:r>
          </a:p>
          <a:p>
            <a:pPr marL="138876" indent="-138876" defTabSz="822960">
              <a:buFont typeface="Arial"/>
              <a:buChar char="•"/>
              <a:defRPr/>
            </a:pPr>
            <a:endParaRPr lang="da-DK" sz="720">
              <a:solidFill>
                <a:prstClr val="black"/>
              </a:solidFill>
              <a:latin typeface="Calibri" panose="020F0502020204030204"/>
              <a:cs typeface="Calibri"/>
            </a:endParaRPr>
          </a:p>
          <a:p>
            <a:pPr defTabSz="822960">
              <a:defRPr/>
            </a:pPr>
            <a:endParaRPr lang="da-DK" sz="720">
              <a:solidFill>
                <a:prstClr val="black"/>
              </a:solidFill>
              <a:latin typeface="Calibri" panose="020F0502020204030204"/>
              <a:cs typeface="Calibri"/>
            </a:endParaRPr>
          </a:p>
        </p:txBody>
      </p:sp>
      <p:pic>
        <p:nvPicPr>
          <p:cNvPr id="11" name="Grafik 10" descr="Bruger">
            <a:extLst>
              <a:ext uri="{FF2B5EF4-FFF2-40B4-BE49-F238E27FC236}">
                <a16:creationId xmlns:a16="http://schemas.microsoft.com/office/drawing/2014/main" id="{04682F1A-2ECF-4F6E-9C2A-56F6610EA7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52659" y="2087556"/>
            <a:ext cx="618823" cy="618823"/>
          </a:xfrm>
          <a:prstGeom prst="rect">
            <a:avLst/>
          </a:prstGeom>
        </p:spPr>
      </p:pic>
      <p:pic>
        <p:nvPicPr>
          <p:cNvPr id="12" name="Grafik 11" descr="Bruger">
            <a:extLst>
              <a:ext uri="{FF2B5EF4-FFF2-40B4-BE49-F238E27FC236}">
                <a16:creationId xmlns:a16="http://schemas.microsoft.com/office/drawing/2014/main" id="{4D2AD2E9-AB53-4019-94F8-AD0223250C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56577" y="2087289"/>
            <a:ext cx="618823" cy="618823"/>
          </a:xfrm>
          <a:prstGeom prst="rect">
            <a:avLst/>
          </a:prstGeom>
        </p:spPr>
      </p:pic>
      <p:pic>
        <p:nvPicPr>
          <p:cNvPr id="13" name="Grafik 12" descr="Bruger">
            <a:extLst>
              <a:ext uri="{FF2B5EF4-FFF2-40B4-BE49-F238E27FC236}">
                <a16:creationId xmlns:a16="http://schemas.microsoft.com/office/drawing/2014/main" id="{3E42CF0A-189A-4731-8F3D-71BD7364B3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44770" y="4691602"/>
            <a:ext cx="453254" cy="453254"/>
          </a:xfrm>
          <a:prstGeom prst="rect">
            <a:avLst/>
          </a:prstGeom>
        </p:spPr>
      </p:pic>
      <p:pic>
        <p:nvPicPr>
          <p:cNvPr id="14" name="Grafik 13" descr="Bruger">
            <a:extLst>
              <a:ext uri="{FF2B5EF4-FFF2-40B4-BE49-F238E27FC236}">
                <a16:creationId xmlns:a16="http://schemas.microsoft.com/office/drawing/2014/main" id="{9F7458A9-8DF3-42A9-A958-A67BB9901C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86002" y="4699151"/>
            <a:ext cx="452988" cy="452988"/>
          </a:xfrm>
          <a:prstGeom prst="rect">
            <a:avLst/>
          </a:prstGeom>
        </p:spPr>
      </p:pic>
      <p:pic>
        <p:nvPicPr>
          <p:cNvPr id="15" name="Grafik 14" descr="Bruger">
            <a:extLst>
              <a:ext uri="{FF2B5EF4-FFF2-40B4-BE49-F238E27FC236}">
                <a16:creationId xmlns:a16="http://schemas.microsoft.com/office/drawing/2014/main" id="{B781D215-A4C3-42D2-9804-8A9C2656E73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68713" y="4706700"/>
            <a:ext cx="452988" cy="452988"/>
          </a:xfrm>
          <a:prstGeom prst="rect">
            <a:avLst/>
          </a:prstGeom>
        </p:spPr>
      </p:pic>
      <p:cxnSp>
        <p:nvCxnSpPr>
          <p:cNvPr id="16" name="Lige forbindelse 15">
            <a:extLst>
              <a:ext uri="{FF2B5EF4-FFF2-40B4-BE49-F238E27FC236}">
                <a16:creationId xmlns:a16="http://schemas.microsoft.com/office/drawing/2014/main" id="{BF20165B-4C34-4A42-BF77-6354B56B7C79}"/>
              </a:ext>
            </a:extLst>
          </p:cNvPr>
          <p:cNvCxnSpPr>
            <a:cxnSpLocks/>
          </p:cNvCxnSpPr>
          <p:nvPr/>
        </p:nvCxnSpPr>
        <p:spPr>
          <a:xfrm>
            <a:off x="2192626" y="4287174"/>
            <a:ext cx="8490377" cy="0"/>
          </a:xfrm>
          <a:prstGeom prst="line">
            <a:avLst/>
          </a:prstGeom>
          <a:ln w="38100">
            <a:solidFill>
              <a:srgbClr val="E84E0F"/>
            </a:solidFill>
            <a:prstDash val="sysDot"/>
          </a:ln>
        </p:spPr>
        <p:style>
          <a:lnRef idx="1">
            <a:schemeClr val="accent1"/>
          </a:lnRef>
          <a:fillRef idx="0">
            <a:schemeClr val="accent1"/>
          </a:fillRef>
          <a:effectRef idx="0">
            <a:schemeClr val="accent1"/>
          </a:effectRef>
          <a:fontRef idx="minor">
            <a:schemeClr val="tx1"/>
          </a:fontRef>
        </p:style>
      </p:cxnSp>
      <p:sp>
        <p:nvSpPr>
          <p:cNvPr id="17" name="Tekstfelt 16">
            <a:extLst>
              <a:ext uri="{FF2B5EF4-FFF2-40B4-BE49-F238E27FC236}">
                <a16:creationId xmlns:a16="http://schemas.microsoft.com/office/drawing/2014/main" id="{FDB77084-D8A0-4EF6-91C7-4B8AFFDD0115}"/>
              </a:ext>
            </a:extLst>
          </p:cNvPr>
          <p:cNvSpPr txBox="1"/>
          <p:nvPr/>
        </p:nvSpPr>
        <p:spPr>
          <a:xfrm>
            <a:off x="1003478" y="2974232"/>
            <a:ext cx="1357884" cy="466859"/>
          </a:xfrm>
          <a:prstGeom prst="rect">
            <a:avLst/>
          </a:prstGeom>
          <a:noFill/>
        </p:spPr>
        <p:txBody>
          <a:bodyPr wrap="square" rtlCol="0">
            <a:spAutoFit/>
          </a:bodyPr>
          <a:lstStyle/>
          <a:p>
            <a:pPr defTabSz="822960"/>
            <a:r>
              <a:rPr lang="da-DK" sz="1296" b="1">
                <a:solidFill>
                  <a:prstClr val="black"/>
                </a:solidFill>
                <a:latin typeface="Calibri" panose="020F0502020204030204"/>
              </a:rPr>
              <a:t>FÆLLES</a:t>
            </a:r>
            <a:r>
              <a:rPr lang="da-DK" sz="1138">
                <a:solidFill>
                  <a:prstClr val="black"/>
                </a:solidFill>
                <a:latin typeface="Calibri" panose="020F0502020204030204"/>
              </a:rPr>
              <a:t> </a:t>
            </a:r>
            <a:br>
              <a:rPr lang="da-DK" sz="1138">
                <a:solidFill>
                  <a:prstClr val="black"/>
                </a:solidFill>
                <a:latin typeface="Calibri" panose="020F0502020204030204"/>
              </a:rPr>
            </a:br>
            <a:endParaRPr lang="da-DK" sz="1138">
              <a:solidFill>
                <a:prstClr val="black"/>
              </a:solidFill>
              <a:latin typeface="Calibri" panose="020F0502020204030204"/>
            </a:endParaRPr>
          </a:p>
        </p:txBody>
      </p:sp>
      <p:sp>
        <p:nvSpPr>
          <p:cNvPr id="18" name="Tekstfelt 17">
            <a:extLst>
              <a:ext uri="{FF2B5EF4-FFF2-40B4-BE49-F238E27FC236}">
                <a16:creationId xmlns:a16="http://schemas.microsoft.com/office/drawing/2014/main" id="{8F470691-0EB9-4476-98E6-BFD1B0F2C681}"/>
              </a:ext>
            </a:extLst>
          </p:cNvPr>
          <p:cNvSpPr txBox="1"/>
          <p:nvPr/>
        </p:nvSpPr>
        <p:spPr>
          <a:xfrm>
            <a:off x="1007594" y="4930875"/>
            <a:ext cx="1240854" cy="466859"/>
          </a:xfrm>
          <a:prstGeom prst="rect">
            <a:avLst/>
          </a:prstGeom>
          <a:noFill/>
        </p:spPr>
        <p:txBody>
          <a:bodyPr wrap="square" rtlCol="0">
            <a:spAutoFit/>
          </a:bodyPr>
          <a:lstStyle/>
          <a:p>
            <a:pPr defTabSz="822960"/>
            <a:r>
              <a:rPr lang="da-DK" sz="1296" b="1">
                <a:solidFill>
                  <a:prstClr val="black"/>
                </a:solidFill>
                <a:latin typeface="Calibri" panose="020F0502020204030204"/>
              </a:rPr>
              <a:t>LOKALT</a:t>
            </a:r>
            <a:r>
              <a:rPr lang="da-DK" sz="1138">
                <a:solidFill>
                  <a:prstClr val="black"/>
                </a:solidFill>
                <a:latin typeface="Calibri" panose="020F0502020204030204"/>
              </a:rPr>
              <a:t> </a:t>
            </a:r>
            <a:br>
              <a:rPr lang="da-DK" sz="1138">
                <a:solidFill>
                  <a:prstClr val="black"/>
                </a:solidFill>
                <a:latin typeface="Calibri" panose="020F0502020204030204"/>
              </a:rPr>
            </a:br>
            <a:endParaRPr lang="da-DK" sz="1138">
              <a:solidFill>
                <a:prstClr val="black"/>
              </a:solidFill>
              <a:latin typeface="Calibri" panose="020F0502020204030204"/>
            </a:endParaRPr>
          </a:p>
        </p:txBody>
      </p:sp>
      <p:sp>
        <p:nvSpPr>
          <p:cNvPr id="21" name="Rektangel: afrundede hjørner 20">
            <a:extLst>
              <a:ext uri="{FF2B5EF4-FFF2-40B4-BE49-F238E27FC236}">
                <a16:creationId xmlns:a16="http://schemas.microsoft.com/office/drawing/2014/main" id="{1EA603EF-5124-427B-BB2C-6BD8E4D59FF1}"/>
              </a:ext>
            </a:extLst>
          </p:cNvPr>
          <p:cNvSpPr/>
          <p:nvPr/>
        </p:nvSpPr>
        <p:spPr>
          <a:xfrm>
            <a:off x="7605825" y="5004442"/>
            <a:ext cx="1615978" cy="864601"/>
          </a:xfrm>
          <a:prstGeom prst="roundRect">
            <a:avLst/>
          </a:prstGeom>
          <a:noFill/>
          <a:ln w="38100">
            <a:solidFill>
              <a:srgbClr val="166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2960">
              <a:defRPr/>
            </a:pPr>
            <a:r>
              <a:rPr lang="da-DK" sz="1080" b="1">
                <a:solidFill>
                  <a:prstClr val="black"/>
                </a:solidFill>
                <a:latin typeface="Calibri" panose="020F0502020204030204"/>
                <a:cs typeface="Calibri"/>
              </a:rPr>
              <a:t>AULA MEDARBEJDERE</a:t>
            </a:r>
            <a:endParaRPr lang="da-DK" sz="720">
              <a:solidFill>
                <a:prstClr val="black"/>
              </a:solidFill>
              <a:latin typeface="Calibri" panose="020F0502020204030204"/>
              <a:cs typeface="Calibri"/>
            </a:endParaRPr>
          </a:p>
          <a:p>
            <a:pPr marL="138876" indent="-138876" defTabSz="822960">
              <a:buFont typeface="Arial"/>
              <a:buChar char="•"/>
              <a:defRPr/>
            </a:pPr>
            <a:r>
              <a:rPr lang="da-DK" sz="720">
                <a:solidFill>
                  <a:prstClr val="black"/>
                </a:solidFill>
                <a:latin typeface="Calibri" panose="020F0502020204030204"/>
                <a:cs typeface="Calibri"/>
              </a:rPr>
              <a:t>Daglige brugere</a:t>
            </a:r>
          </a:p>
          <a:p>
            <a:pPr marL="138876" indent="-138876" defTabSz="822960">
              <a:buFont typeface="Arial"/>
              <a:buChar char="•"/>
              <a:defRPr/>
            </a:pPr>
            <a:endParaRPr lang="da-DK" sz="720">
              <a:solidFill>
                <a:prstClr val="black"/>
              </a:solidFill>
              <a:latin typeface="Calibri" panose="020F0502020204030204"/>
              <a:cs typeface="Calibri"/>
            </a:endParaRPr>
          </a:p>
          <a:p>
            <a:pPr defTabSz="822960">
              <a:defRPr/>
            </a:pPr>
            <a:endParaRPr lang="da-DK" sz="720">
              <a:solidFill>
                <a:prstClr val="black"/>
              </a:solidFill>
              <a:latin typeface="Calibri" panose="020F0502020204030204"/>
              <a:cs typeface="Calibri"/>
            </a:endParaRPr>
          </a:p>
        </p:txBody>
      </p:sp>
      <p:pic>
        <p:nvPicPr>
          <p:cNvPr id="22" name="Grafik 21" descr="Bruger">
            <a:extLst>
              <a:ext uri="{FF2B5EF4-FFF2-40B4-BE49-F238E27FC236}">
                <a16:creationId xmlns:a16="http://schemas.microsoft.com/office/drawing/2014/main" id="{B831D42E-0F33-472D-A60A-C85AA226AF4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77470" y="4698892"/>
            <a:ext cx="452988" cy="452988"/>
          </a:xfrm>
          <a:prstGeom prst="rect">
            <a:avLst/>
          </a:prstGeom>
        </p:spPr>
      </p:pic>
      <p:sp>
        <p:nvSpPr>
          <p:cNvPr id="23" name="Rektangel: afrundede hjørner 22">
            <a:extLst>
              <a:ext uri="{FF2B5EF4-FFF2-40B4-BE49-F238E27FC236}">
                <a16:creationId xmlns:a16="http://schemas.microsoft.com/office/drawing/2014/main" id="{D7187AC9-F8D0-496A-9D14-57845D51FD4E}"/>
              </a:ext>
            </a:extLst>
          </p:cNvPr>
          <p:cNvSpPr/>
          <p:nvPr/>
        </p:nvSpPr>
        <p:spPr>
          <a:xfrm>
            <a:off x="9426657" y="4990600"/>
            <a:ext cx="1615978" cy="864601"/>
          </a:xfrm>
          <a:prstGeom prst="roundRect">
            <a:avLst/>
          </a:prstGeom>
          <a:noFill/>
          <a:ln w="38100">
            <a:solidFill>
              <a:srgbClr val="166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2960">
              <a:defRPr/>
            </a:pPr>
            <a:r>
              <a:rPr lang="da-DK" sz="1080" b="1">
                <a:solidFill>
                  <a:prstClr val="black"/>
                </a:solidFill>
                <a:latin typeface="Calibri" panose="020F0502020204030204"/>
                <a:cs typeface="Calibri"/>
              </a:rPr>
              <a:t>AULA FORÆLDRE OG ELEVER</a:t>
            </a:r>
            <a:endParaRPr lang="da-DK" sz="720">
              <a:solidFill>
                <a:prstClr val="black"/>
              </a:solidFill>
              <a:latin typeface="Calibri" panose="020F0502020204030204"/>
              <a:cs typeface="Calibri"/>
            </a:endParaRPr>
          </a:p>
          <a:p>
            <a:pPr marL="138876" indent="-138876" defTabSz="822960">
              <a:buFont typeface="Arial"/>
              <a:buChar char="•"/>
              <a:defRPr/>
            </a:pPr>
            <a:r>
              <a:rPr lang="da-DK" sz="720">
                <a:solidFill>
                  <a:prstClr val="black"/>
                </a:solidFill>
                <a:latin typeface="Calibri" panose="020F0502020204030204"/>
                <a:cs typeface="Calibri"/>
              </a:rPr>
              <a:t>Daglige brugere</a:t>
            </a:r>
          </a:p>
          <a:p>
            <a:pPr marL="138876" indent="-138876" defTabSz="822960">
              <a:buFont typeface="Arial"/>
              <a:buChar char="•"/>
              <a:defRPr/>
            </a:pPr>
            <a:endParaRPr lang="da-DK" sz="720">
              <a:solidFill>
                <a:prstClr val="black"/>
              </a:solidFill>
              <a:latin typeface="Calibri" panose="020F0502020204030204"/>
              <a:cs typeface="Calibri"/>
            </a:endParaRPr>
          </a:p>
          <a:p>
            <a:pPr defTabSz="822960">
              <a:defRPr/>
            </a:pPr>
            <a:endParaRPr lang="da-DK" sz="720">
              <a:solidFill>
                <a:prstClr val="black"/>
              </a:solidFill>
              <a:latin typeface="Calibri" panose="020F0502020204030204"/>
              <a:cs typeface="Calibri"/>
            </a:endParaRPr>
          </a:p>
        </p:txBody>
      </p:sp>
      <p:pic>
        <p:nvPicPr>
          <p:cNvPr id="24" name="Grafik 23" descr="Bruger">
            <a:extLst>
              <a:ext uri="{FF2B5EF4-FFF2-40B4-BE49-F238E27FC236}">
                <a16:creationId xmlns:a16="http://schemas.microsoft.com/office/drawing/2014/main" id="{5F9053DB-88DA-4C1C-99E3-0BBC9CBCFC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98302" y="4685050"/>
            <a:ext cx="452988" cy="452988"/>
          </a:xfrm>
          <a:prstGeom prst="rect">
            <a:avLst/>
          </a:prstGeom>
        </p:spPr>
      </p:pic>
    </p:spTree>
    <p:extLst>
      <p:ext uri="{BB962C8B-B14F-4D97-AF65-F5344CB8AC3E}">
        <p14:creationId xmlns:p14="http://schemas.microsoft.com/office/powerpoint/2010/main" val="15685535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AULA SKABELON FRA KOMMUNIKATION" val="vtxKG9aQ"/>
  <p:tag name="ARTICULATE_SLIDE_THUMBNAIL_REFRESH" val="1"/>
  <p:tag name="ARTICULATE_SLIDE_COUNT" val="46"/>
  <p:tag name="ARTICULATE_PROJECT_OPEN" val="0"/>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TtNDUP6LS.CGRoTN3bg6Mw"/>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41WlLJJSTims5KsiksmAG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AYRJKvuGTZ2krL9VcRWNB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AYRJKvuGTZ2krL9VcRWNB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u_eXx8PRQ2OUzBoqHZZ6N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u_eXx8PRQ2OUzBoqHZZ6N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4u4ZkqeOTFWy9PcZ5O9b1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3CF4R_5BTEGWf5O4gJW0t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bhBg2rVBT8GkrulhxYh4nw"/>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LxW0t1.RT2CUc8ImV6_pp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jB2MlLaRTheSfY3f99gVpg"/>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pqzlVXjPSGevos6ThZwqa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sAE6PvOSQFSMxfyrat8lfg"/>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CAZSlRNkT.a6pJxjvqwLXg"/>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pX.XqPH5Stax3a8EvQt2lg"/>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X1HQJCcUQiyFZeMpZcbaV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i2n7D9DfSRmD3l6VbbrMdg"/>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lcotzLrTRHW.yoktO47u3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dbkC8DX_RWe.GiqMpRWVbg"/>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RkZ7sU8yQbK7czmIl2r12w"/>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jB2MlLaRTheSfY3f99gVp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6JG8Ve_hSoauzOXwNwfvuQ"/>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UeTuf3jmQNqn8BARZfHlMw"/>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AYRJKvuGTZ2krL9VcRWNBA"/>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sGG3yYjZTcmjR0AQwmp7mw"/>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vxgkBjmzTGKp.95PefYN3Q"/>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vxgkBjmzTGKp.95PefYN3Q"/>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TtNDUP6LS.CGRoTN3bg6Mw"/>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41WlLJJSTims5KsiksmAG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AYRJKvuGTZ2krL9VcRWNB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sGG3yYjZTcmjR0AQwmp7mw"/>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vxgkBjmzTGKp.95PefYN3Q"/>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vxgkBjmzTGKp.95PefYN3Q"/>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ula skabelon fra Kommunikation">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2.xml><?xml version="1.0" encoding="utf-8"?>
<a:theme xmlns:a="http://schemas.openxmlformats.org/drawingml/2006/main" name="Office-tem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3.xml><?xml version="1.0" encoding="utf-8"?>
<a:theme xmlns:a="http://schemas.openxmlformats.org/drawingml/2006/main" name="1_Office-tema">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4.xml><?xml version="1.0" encoding="utf-8"?>
<a:theme xmlns:a="http://schemas.openxmlformats.org/drawingml/2006/main" name="Kontor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59A9C3DBC90E941A1B2808491BAB128" ma:contentTypeVersion="7" ma:contentTypeDescription="Opret et nyt dokument." ma:contentTypeScope="" ma:versionID="91d16a2933739852d253ae4ae459e1be">
  <xsd:schema xmlns:xsd="http://www.w3.org/2001/XMLSchema" xmlns:xs="http://www.w3.org/2001/XMLSchema" xmlns:p="http://schemas.microsoft.com/office/2006/metadata/properties" xmlns:ns2="16ca11c2-652e-4984-bdfe-49786aa2f500" xmlns:ns3="f26a3494-fb29-4aa4-bfb0-35341ca39cf4" targetNamespace="http://schemas.microsoft.com/office/2006/metadata/properties" ma:root="true" ma:fieldsID="770d8220dc17f23bd25660a39d935895" ns2:_="" ns3:_="">
    <xsd:import namespace="16ca11c2-652e-4984-bdfe-49786aa2f500"/>
    <xsd:import namespace="f26a3494-fb29-4aa4-bfb0-35341ca39cf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ca11c2-652e-4984-bdfe-49786aa2f50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6a3494-fb29-4aa4-bfb0-35341ca39cf4"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E75966-2738-4E6B-ABDD-E3EAA5B055F9}">
  <ds:schemaRefs>
    <ds:schemaRef ds:uri="f26a3494-fb29-4aa4-bfb0-35341ca39cf4"/>
    <ds:schemaRef ds:uri="http://schemas.microsoft.com/office/2006/documentManagement/types"/>
    <ds:schemaRef ds:uri="http://purl.org/dc/elements/1.1/"/>
    <ds:schemaRef ds:uri="http://schemas.microsoft.com/office/2006/metadata/properties"/>
    <ds:schemaRef ds:uri="16ca11c2-652e-4984-bdfe-49786aa2f500"/>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4D6A57BD-7FA7-4BAF-9B54-8CD678532372}">
  <ds:schemaRefs>
    <ds:schemaRef ds:uri="http://schemas.microsoft.com/sharepoint/v3/contenttype/forms"/>
  </ds:schemaRefs>
</ds:datastoreItem>
</file>

<file path=customXml/itemProps3.xml><?xml version="1.0" encoding="utf-8"?>
<ds:datastoreItem xmlns:ds="http://schemas.openxmlformats.org/officeDocument/2006/customXml" ds:itemID="{B6A7C634-4145-4F9D-BE43-EB22119468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ca11c2-652e-4984-bdfe-49786aa2f500"/>
    <ds:schemaRef ds:uri="f26a3494-fb29-4aa4-bfb0-35341ca39c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Aula skabelon fra Kommunikation</Template>
  <TotalTime>5975</TotalTime>
  <Words>9484</Words>
  <Application>Microsoft Office PowerPoint</Application>
  <PresentationFormat>Widescreen</PresentationFormat>
  <Paragraphs>1574</Paragraphs>
  <Slides>98</Slides>
  <Notes>70</Notes>
  <HiddenSlides>2</HiddenSlides>
  <MMClips>0</MMClips>
  <ScaleCrop>false</ScaleCrop>
  <HeadingPairs>
    <vt:vector size="8" baseType="variant">
      <vt:variant>
        <vt:lpstr>Benyttede skrifttyper</vt:lpstr>
      </vt:variant>
      <vt:variant>
        <vt:i4>5</vt:i4>
      </vt:variant>
      <vt:variant>
        <vt:lpstr>Tema</vt:lpstr>
      </vt:variant>
      <vt:variant>
        <vt:i4>4</vt:i4>
      </vt:variant>
      <vt:variant>
        <vt:lpstr>Integrerede OLE-servere</vt:lpstr>
      </vt:variant>
      <vt:variant>
        <vt:i4>1</vt:i4>
      </vt:variant>
      <vt:variant>
        <vt:lpstr>Slidetitler</vt:lpstr>
      </vt:variant>
      <vt:variant>
        <vt:i4>98</vt:i4>
      </vt:variant>
    </vt:vector>
  </HeadingPairs>
  <TitlesOfParts>
    <vt:vector size="108" baseType="lpstr">
      <vt:lpstr>Arial</vt:lpstr>
      <vt:lpstr>Calibri</vt:lpstr>
      <vt:lpstr>Calibri Light</vt:lpstr>
      <vt:lpstr>Courier New</vt:lpstr>
      <vt:lpstr>Wingdings</vt:lpstr>
      <vt:lpstr>Aula skabelon fra Kommunikation</vt:lpstr>
      <vt:lpstr>Office-tema</vt:lpstr>
      <vt:lpstr>1_Office-tema</vt:lpstr>
      <vt:lpstr>Kontortema</vt:lpstr>
      <vt:lpstr>think-cell Slide</vt:lpstr>
      <vt:lpstr>1. Oprydning i SkoleIntra</vt:lpstr>
      <vt:lpstr>Dagsorden</vt:lpstr>
      <vt:lpstr>Hvordan har vi grebet opgaven an?</vt:lpstr>
      <vt:lpstr>Rollen som lokal Aula-administrator</vt:lpstr>
      <vt:lpstr>Aula roller</vt:lpstr>
      <vt:lpstr>Klædt på til at være skolens Aula-administrator</vt:lpstr>
      <vt:lpstr>Oprydning – hvor og hvorfor?</vt:lpstr>
      <vt:lpstr>Behov for oprydning flere steder</vt:lpstr>
      <vt:lpstr>Indholdet i SkoleIntra håndteres på forskellige måder </vt:lpstr>
      <vt:lpstr>Behov for meget specifikke vejledninger - som hjælp til:</vt:lpstr>
      <vt:lpstr>Behov for meget specifikke vejledninger - som hjælp til:</vt:lpstr>
      <vt:lpstr>Behov for oprydning i de systemer, der styrer adgangen til Aula</vt:lpstr>
      <vt:lpstr>Oprydningsplan</vt:lpstr>
      <vt:lpstr>Oprydningsplanens opbygning</vt:lpstr>
      <vt:lpstr>3 typer opgaver</vt:lpstr>
      <vt:lpstr>PowerPoint-præsentation</vt:lpstr>
      <vt:lpstr>Opfølgningsværktøj til oprydningsplanen (Skema i SurveyXact)</vt:lpstr>
      <vt:lpstr>Hvorfor er det vigtigt at følge vejledningerne?</vt:lpstr>
      <vt:lpstr>2. Opsætning af Aula </vt:lpstr>
      <vt:lpstr>Hvordan har vi grebet opgaven an?</vt:lpstr>
      <vt:lpstr>Aula roller</vt:lpstr>
      <vt:lpstr>PowerPoint-præsentation</vt:lpstr>
      <vt:lpstr>Program for workshop 1 for lokale Aula administratorer</vt:lpstr>
      <vt:lpstr>Program for workshop 2 for lokale Aula administratorer:</vt:lpstr>
      <vt:lpstr>Gruppetræ og opsætningsoversigt</vt:lpstr>
      <vt:lpstr>Gruppetræ</vt:lpstr>
      <vt:lpstr>Gruppetræ</vt:lpstr>
      <vt:lpstr>PowerPoint-præsentation</vt:lpstr>
      <vt:lpstr>Hvis ingen adgang til at skrive til grupper, man ikke er medlem af….</vt:lpstr>
      <vt:lpstr>Overvejelser ift. grupper</vt:lpstr>
      <vt:lpstr>Overvejelser ift. grupper</vt:lpstr>
      <vt:lpstr>Overvejelser ift. grupper</vt:lpstr>
      <vt:lpstr>Hvad skal der oprettes fællespostkasse til?</vt:lpstr>
      <vt:lpstr>Afklaring: Styring af roller og rettigheder via grupper</vt:lpstr>
      <vt:lpstr>Oprettelse af andre ressourcer:</vt:lpstr>
      <vt:lpstr>Dashboards – standardopsætning</vt:lpstr>
      <vt:lpstr>Godkendte modtagere</vt:lpstr>
      <vt:lpstr>PowerPoint-præsentation</vt:lpstr>
      <vt:lpstr>Adgang til eller medbringes:</vt:lpstr>
      <vt:lpstr>3. Anvendelsesstrategi </vt:lpstr>
      <vt:lpstr>Aula skal styrke samarbejdet</vt:lpstr>
      <vt:lpstr>Involvering fra A-Z</vt:lpstr>
      <vt:lpstr>Fra SkoleIntra til Aula  </vt:lpstr>
      <vt:lpstr>Opdeling i indholdstyper</vt:lpstr>
      <vt:lpstr>Udkast til retningslinjer for Aula </vt:lpstr>
      <vt:lpstr>Retningslinjer</vt:lpstr>
      <vt:lpstr>Aktiviteter, der kræver handling, skal i Aulas kalender</vt:lpstr>
      <vt:lpstr>Kalender, besked eller Outlook?</vt:lpstr>
      <vt:lpstr>Overvejelser, når du kommunikerer</vt:lpstr>
      <vt:lpstr>Hvad skal vi bruge Fælles filer til?</vt:lpstr>
      <vt:lpstr>Temaer i anvendelsesstrategi</vt:lpstr>
      <vt:lpstr>Medarbejderne i det digitale it-landskab</vt:lpstr>
      <vt:lpstr>Hvornår skal du anvende ”Pædagogisk note”?</vt:lpstr>
      <vt:lpstr>Eksempler på lokale drøftelser</vt:lpstr>
      <vt:lpstr>Der er kommunikation i alt </vt:lpstr>
      <vt:lpstr>Vi deler vores erfaringer</vt:lpstr>
      <vt:lpstr>4. Kommunikation og involvering </vt:lpstr>
      <vt:lpstr>Involvering skal sikre forankring i den pædagogiske praksis</vt:lpstr>
      <vt:lpstr>Involvering fra A-Z</vt:lpstr>
      <vt:lpstr>Fra SkoleIntra til Aula  </vt:lpstr>
      <vt:lpstr>Opdeling i indholdstyper</vt:lpstr>
      <vt:lpstr>Udkast til retningslinjer for Aula </vt:lpstr>
      <vt:lpstr>Retningslinjer</vt:lpstr>
      <vt:lpstr>Aktiviteter, der kræver handling, skal i Aulas kalender</vt:lpstr>
      <vt:lpstr>Kalender, besked eller Outlook?</vt:lpstr>
      <vt:lpstr>Overvejelser, når du kommunikerer</vt:lpstr>
      <vt:lpstr>Hvad skal vi bruge Fælles filer til?</vt:lpstr>
      <vt:lpstr>Temaer i anvendelsesstrategi</vt:lpstr>
      <vt:lpstr>Medarbejderne i det digitale it-landskab</vt:lpstr>
      <vt:lpstr>Hvornår skal du anvende ”Pædagogisk note”?</vt:lpstr>
      <vt:lpstr>Eksempler på lokale drøftelser</vt:lpstr>
      <vt:lpstr>Der er kommunikation i alt </vt:lpstr>
      <vt:lpstr>Vi deler vores erfaringer</vt:lpstr>
      <vt:lpstr>5. Hjemmesider</vt:lpstr>
      <vt:lpstr>Det vi startede med</vt:lpstr>
      <vt:lpstr>Undersøgelse i 2018</vt:lpstr>
      <vt:lpstr>Undersøgelse fra 2017</vt:lpstr>
      <vt:lpstr>Hvad kigger forældrene efter?</vt:lpstr>
      <vt:lpstr>Det vi gør</vt:lpstr>
      <vt:lpstr>Vi sætter målgruppen i centrum</vt:lpstr>
      <vt:lpstr>Udgangspunkt for koncept</vt:lpstr>
      <vt:lpstr>Børn og Unges 6 byggesten til god kommunikation</vt:lpstr>
      <vt:lpstr>Koncept</vt:lpstr>
      <vt:lpstr>Principper</vt:lpstr>
      <vt:lpstr>Hjemmesiden er let at forstå, fordi den er:</vt:lpstr>
      <vt:lpstr>Hjemmesiden er effektiv, fordi den er:</vt:lpstr>
      <vt:lpstr>Hjemmesiden er rar at bruge, fordi den er:</vt:lpstr>
      <vt:lpstr>Pilotprojekt: Søndervangskolen og Elsted skole</vt:lpstr>
      <vt:lpstr>PowerPoint-præsentation</vt:lpstr>
      <vt:lpstr>PowerPoint-præsentation</vt:lpstr>
      <vt:lpstr>PowerPoint-præsentation</vt:lpstr>
      <vt:lpstr>Tidsplan for de nye hjemmesider</vt:lpstr>
      <vt:lpstr>6. Undervisning og support setup  </vt:lpstr>
      <vt:lpstr>Undervisning og træning</vt:lpstr>
      <vt:lpstr>Aula roller</vt:lpstr>
      <vt:lpstr>Support setup</vt:lpstr>
      <vt:lpstr>Rekruttering af fire Aula supportere</vt:lpstr>
      <vt:lpstr>Roller i Aula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Oprydning i SkoleIntra</dc:title>
  <dc:creator>Sara Sprogøe Jønsson</dc:creator>
  <cp:lastModifiedBy>Frederikke Sofie Bech Høyer</cp:lastModifiedBy>
  <cp:revision>12</cp:revision>
  <cp:lastPrinted>2018-12-17T08:47:19Z</cp:lastPrinted>
  <dcterms:created xsi:type="dcterms:W3CDTF">2018-12-10T07:38:39Z</dcterms:created>
  <dcterms:modified xsi:type="dcterms:W3CDTF">2019-02-25T08:56:38Z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7A91B21C-DFCD-4229-A01E-C0B93F487466</vt:lpwstr>
  </property>
  <property fmtid="{D5CDD505-2E9C-101B-9397-08002B2CF9AE}" pid="3" name="ArticulatePath">
    <vt:lpwstr>Præsentation11</vt:lpwstr>
  </property>
  <property fmtid="{D5CDD505-2E9C-101B-9397-08002B2CF9AE}" pid="4" name="ContentTypeId">
    <vt:lpwstr>0x010100059A9C3DBC90E941A1B2808491BAB128</vt:lpwstr>
  </property>
</Properties>
</file>