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7" r:id="rId5"/>
  </p:sldMasterIdLst>
  <p:notesMasterIdLst>
    <p:notesMasterId r:id="rId9"/>
  </p:notesMasterIdLst>
  <p:sldIdLst>
    <p:sldId id="260" r:id="rId6"/>
    <p:sldId id="259" r:id="rId7"/>
    <p:sldId id="261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8B430A-D629-1491-25A2-30AFFE373C84}" v="4" dt="2019-11-11T08:48:30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E5A55-CF43-4119-B8FA-CC19F128D0A5}" type="datetimeFigureOut">
              <a:rPr lang="da-DK"/>
              <a:t>13-11-2019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E7698-7400-48C0-898A-E7A3F070448B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0220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AAEA9A-086A-4880-9934-69AFC7D83FCE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745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>
                <a:latin typeface="Arial"/>
                <a:cs typeface="Arial"/>
              </a:rPr>
              <a:t>LOUISE</a:t>
            </a:r>
          </a:p>
          <a:p>
            <a:r>
              <a:rPr lang="da-DK">
                <a:latin typeface="Arial"/>
                <a:cs typeface="Arial"/>
              </a:rPr>
              <a:t>I Klyngen støder vi ofte på forløb, hvor borger kunne være blevet selvhjulpen, men hvor vi mangler det rette hjælpemiddel (eksempler præsenteret på </a:t>
            </a:r>
            <a:r>
              <a:rPr lang="da-DK" err="1">
                <a:latin typeface="Arial"/>
                <a:cs typeface="Arial"/>
              </a:rPr>
              <a:t>slidtet</a:t>
            </a:r>
            <a:r>
              <a:rPr lang="da-DK">
                <a:latin typeface="Arial"/>
                <a:cs typeface="Arial"/>
              </a:rPr>
              <a:t>). Særligt de sygepleje indsatser der sker på daglig basis er det fordelagtigt at gøre borger selvhjulpen indenfor. Stor indgriben i borgers liv at vi kommer dagligt.</a:t>
            </a:r>
          </a:p>
          <a:p>
            <a:endParaRPr lang="da-DK"/>
          </a:p>
          <a:p>
            <a:r>
              <a:rPr lang="da-DK">
                <a:latin typeface="Arial"/>
                <a:cs typeface="Arial"/>
              </a:rPr>
              <a:t>Der mangler generelt udbredelse både blandt borgere og i sundhedsenhederne omkring teknologiske løsninger og hjælpemidler. Som tværgående Klyngen holder vi os bedst muligt opdateret på hvad der findes på området og får </a:t>
            </a:r>
            <a:r>
              <a:rPr lang="da-DK" err="1">
                <a:latin typeface="Arial"/>
                <a:cs typeface="Arial"/>
              </a:rPr>
              <a:t>vidensdelt</a:t>
            </a:r>
            <a:r>
              <a:rPr lang="da-DK">
                <a:latin typeface="Arial"/>
                <a:cs typeface="Arial"/>
              </a:rPr>
              <a:t> og formidlet i områderne og hos borgerne under følgeskab.</a:t>
            </a:r>
          </a:p>
          <a:p>
            <a:endParaRPr lang="da-DK"/>
          </a:p>
          <a:p>
            <a:r>
              <a:rPr lang="da-DK">
                <a:latin typeface="Arial"/>
                <a:cs typeface="Arial"/>
              </a:rPr>
              <a:t>Der er etableret kontakt til </a:t>
            </a:r>
            <a:r>
              <a:rPr lang="da-DK" err="1">
                <a:latin typeface="Arial"/>
                <a:cs typeface="Arial"/>
              </a:rPr>
              <a:t>DokkX</a:t>
            </a:r>
            <a:r>
              <a:rPr lang="da-DK">
                <a:latin typeface="Arial"/>
                <a:cs typeface="Arial"/>
              </a:rPr>
              <a:t> netop for at sikre øget viden om teknologi og hjælpemidler. I Klyngen er vi meget optaget samarbejde og snitflader både internt og eksternt.              </a:t>
            </a:r>
            <a:endParaRPr lang="da-DK">
              <a:cs typeface="Arial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C709E8-D17D-41D7-B6DA-64184622155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473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3F779-7D62-4F2C-88F1-9E272FE1F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EE98A4C-4939-45BB-99F3-AA4A37713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DE8DEF6-3941-48D5-987A-18AE19B8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539EB2-FC52-4B71-AC5D-C656BAFE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D339A9-907C-46DA-86FD-8BBD72E2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4099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2E7651-67D1-41F2-9918-6F30A8091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C0C7667-4650-4778-B12C-A901B6D13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FB84A0-4F4C-4332-B1B2-D61648C8E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D346E5-25A7-4C44-9707-C735E009B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DC4EDC4-6009-40F8-A634-7DE58C43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836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CFDB715-9AEA-4EE9-AF31-30ABB41AD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1B6F62B-1062-4179-8F0D-D267C0283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33E2FE8-5338-412F-A1DB-78525AD4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2C49AA-520D-4AF0-A6A4-450141919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4C55EEE-6477-4E9A-BB58-D4414AA8E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3238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6348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opsti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tilføje en titel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>
          <a:xfrm>
            <a:off x="624417" y="1341438"/>
            <a:ext cx="10752667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6"/>
          <p:cNvSpPr>
            <a:spLocks noGrp="1"/>
          </p:cNvSpPr>
          <p:nvPr>
            <p:ph type="body" sz="quarter" idx="10"/>
          </p:nvPr>
        </p:nvSpPr>
        <p:spPr>
          <a:xfrm>
            <a:off x="623392" y="1412779"/>
            <a:ext cx="10849205" cy="352839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0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623392" y="202631"/>
            <a:ext cx="10849205" cy="706090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dside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0"/>
          </p:nvPr>
        </p:nvSpPr>
        <p:spPr>
          <a:xfrm>
            <a:off x="623392" y="5013105"/>
            <a:ext cx="10849205" cy="792163"/>
          </a:xfrm>
          <a:prstGeom prst="rect">
            <a:avLst/>
          </a:prstGeom>
        </p:spPr>
        <p:txBody>
          <a:bodyPr/>
          <a:lstStyle>
            <a:lvl1pPr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so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23392" y="202631"/>
            <a:ext cx="11137237" cy="706090"/>
          </a:xfr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5" name="Pladsholder til tekst 6"/>
          <p:cNvSpPr>
            <a:spLocks noGrp="1"/>
          </p:cNvSpPr>
          <p:nvPr>
            <p:ph type="body" sz="quarter" idx="10"/>
          </p:nvPr>
        </p:nvSpPr>
        <p:spPr>
          <a:xfrm>
            <a:off x="2158768" y="1628803"/>
            <a:ext cx="8449733" cy="3528391"/>
          </a:xfrm>
          <a:prstGeom prst="rect">
            <a:avLst/>
          </a:prstGeom>
        </p:spPr>
        <p:txBody>
          <a:bodyPr/>
          <a:lstStyle>
            <a:lvl1pPr>
              <a:buFont typeface="Arial" pitchFamily="34" charset="0"/>
              <a:buChar char="•"/>
              <a:defRPr sz="3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mulighed fo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/>
          <p:cNvSpPr>
            <a:spLocks noGrp="1"/>
          </p:cNvSpPr>
          <p:nvPr>
            <p:ph type="pic" sz="quarter" idx="11"/>
          </p:nvPr>
        </p:nvSpPr>
        <p:spPr>
          <a:xfrm>
            <a:off x="0" y="4"/>
            <a:ext cx="12192000" cy="4581127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0"/>
          </p:nvPr>
        </p:nvSpPr>
        <p:spPr>
          <a:xfrm>
            <a:off x="623392" y="4869163"/>
            <a:ext cx="10849205" cy="792163"/>
          </a:xfrm>
          <a:prstGeom prst="rect">
            <a:avLst/>
          </a:prstGeom>
        </p:spPr>
        <p:txBody>
          <a:bodyPr/>
          <a:lstStyle>
            <a:lvl1pPr>
              <a:buNone/>
              <a:defRPr sz="3600" b="1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tekstboks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6"/>
          <p:cNvSpPr>
            <a:spLocks noGrp="1"/>
          </p:cNvSpPr>
          <p:nvPr>
            <p:ph type="body" sz="quarter" idx="10"/>
          </p:nvPr>
        </p:nvSpPr>
        <p:spPr>
          <a:xfrm>
            <a:off x="623392" y="1412779"/>
            <a:ext cx="5088565" cy="352839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623392" y="202631"/>
            <a:ext cx="10849205" cy="706090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tekst 6"/>
          <p:cNvSpPr>
            <a:spLocks noGrp="1"/>
          </p:cNvSpPr>
          <p:nvPr>
            <p:ph type="body" sz="quarter" idx="11"/>
          </p:nvPr>
        </p:nvSpPr>
        <p:spPr>
          <a:xfrm>
            <a:off x="6384032" y="1412779"/>
            <a:ext cx="5088565" cy="352839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s med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4" name="Pladsholder til SmartArt 5"/>
          <p:cNvSpPr>
            <a:spLocks noGrp="1"/>
          </p:cNvSpPr>
          <p:nvPr>
            <p:ph type="dgm" sz="quarter" idx="10"/>
          </p:nvPr>
        </p:nvSpPr>
        <p:spPr>
          <a:xfrm>
            <a:off x="623393" y="1124747"/>
            <a:ext cx="10753195" cy="4606925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SmartArt-grafik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884DC-BF09-437F-B7F4-1CD99DB90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155E58-73DC-4B64-86F5-EFBDAAB63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FCE247-408A-438F-ACDF-D9F498937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C9BDCFE-2D93-44E4-91CD-D931A54B8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4A4DD62-656A-4BF3-BA70-3F673A40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8582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diagrammer to en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3" y="244478"/>
            <a:ext cx="10800688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19403" y="1124744"/>
            <a:ext cx="5040048" cy="42484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på ikonet for at tilføje et diagram</a:t>
            </a:r>
          </a:p>
        </p:txBody>
      </p:sp>
      <p:sp>
        <p:nvSpPr>
          <p:cNvPr id="4" name="Chart Placeholder 2"/>
          <p:cNvSpPr>
            <a:spLocks noGrp="1"/>
          </p:cNvSpPr>
          <p:nvPr>
            <p:ph type="chart" idx="10"/>
          </p:nvPr>
        </p:nvSpPr>
        <p:spPr>
          <a:xfrm>
            <a:off x="6480043" y="1124744"/>
            <a:ext cx="5040048" cy="42484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på ikonet for at tilføje et diagram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3" y="244478"/>
            <a:ext cx="10800688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19667" y="1125066"/>
            <a:ext cx="5039784" cy="4248150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Pladsholder til SmartArt 7"/>
          <p:cNvSpPr>
            <a:spLocks noGrp="1"/>
          </p:cNvSpPr>
          <p:nvPr>
            <p:ph type="dgm" sz="quarter" idx="12"/>
          </p:nvPr>
        </p:nvSpPr>
        <p:spPr>
          <a:xfrm>
            <a:off x="6478191" y="1125066"/>
            <a:ext cx="5041900" cy="424815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SmartArt-grafik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44478"/>
            <a:ext cx="10849205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4" name="Chart Placeholder 2"/>
          <p:cNvSpPr>
            <a:spLocks noGrp="1"/>
          </p:cNvSpPr>
          <p:nvPr>
            <p:ph type="chart" idx="10"/>
          </p:nvPr>
        </p:nvSpPr>
        <p:spPr>
          <a:xfrm>
            <a:off x="6384032" y="1124744"/>
            <a:ext cx="5184576" cy="42484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på ikonet for at tilføje et diagram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19403" y="1124744"/>
            <a:ext cx="5184576" cy="4247678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ledet i si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44478"/>
            <a:ext cx="7296811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19666" y="1125066"/>
            <a:ext cx="7032518" cy="42481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8183504" y="0"/>
            <a:ext cx="4008496" cy="68580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i baggrun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2255575" y="1556795"/>
            <a:ext cx="7680853" cy="584775"/>
          </a:xfrm>
          <a:prstGeom prst="rect">
            <a:avLst/>
          </a:prstGeom>
          <a:solidFill>
            <a:schemeClr val="bg1">
              <a:lumMod val="95000"/>
              <a:alpha val="75000"/>
            </a:schemeClr>
          </a:solidFill>
        </p:spPr>
        <p:txBody>
          <a:bodyPr>
            <a:spAutoFit/>
          </a:bodyPr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t i top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-432725" y="-171400"/>
            <a:ext cx="13346509" cy="1656184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668" y="1708426"/>
            <a:ext cx="9984845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19668" y="2420888"/>
            <a:ext cx="9984845" cy="30963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billedet i bun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44478"/>
            <a:ext cx="9889099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719668" y="1125066"/>
            <a:ext cx="9888835" cy="237594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-336715" y="4581524"/>
            <a:ext cx="12769419" cy="3023939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 billeder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17" y="244478"/>
            <a:ext cx="9889099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839417" y="3789040"/>
            <a:ext cx="3169022" cy="18002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5" name="Pladsholder til tekst 5"/>
          <p:cNvSpPr>
            <a:spLocks noGrp="1"/>
          </p:cNvSpPr>
          <p:nvPr>
            <p:ph type="body" sz="quarter" idx="14"/>
          </p:nvPr>
        </p:nvSpPr>
        <p:spPr>
          <a:xfrm>
            <a:off x="8183563" y="1053058"/>
            <a:ext cx="3171592" cy="237594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5"/>
          </p:nvPr>
        </p:nvSpPr>
        <p:spPr>
          <a:xfrm>
            <a:off x="4583831" y="1053058"/>
            <a:ext cx="3168000" cy="237594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6"/>
          </p:nvPr>
        </p:nvSpPr>
        <p:spPr>
          <a:xfrm>
            <a:off x="839417" y="1053058"/>
            <a:ext cx="3169022" cy="2375942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billede 6"/>
          <p:cNvSpPr>
            <a:spLocks noGrp="1"/>
          </p:cNvSpPr>
          <p:nvPr>
            <p:ph type="pic" sz="quarter" idx="17"/>
          </p:nvPr>
        </p:nvSpPr>
        <p:spPr>
          <a:xfrm>
            <a:off x="4583831" y="3789040"/>
            <a:ext cx="3168000" cy="18002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1" name="Pladsholder til billede 6"/>
          <p:cNvSpPr>
            <a:spLocks noGrp="1"/>
          </p:cNvSpPr>
          <p:nvPr>
            <p:ph type="pic" sz="quarter" idx="18"/>
          </p:nvPr>
        </p:nvSpPr>
        <p:spPr>
          <a:xfrm>
            <a:off x="8187155" y="3789040"/>
            <a:ext cx="3168000" cy="1800200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 billeder med tekst på si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404" y="244478"/>
            <a:ext cx="10489164" cy="352425"/>
          </a:xfrm>
        </p:spPr>
        <p:txBody>
          <a:bodyPr/>
          <a:lstStyle>
            <a:lvl1pPr>
              <a:defRPr sz="36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7632172" y="885257"/>
            <a:ext cx="3576396" cy="1607639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6"/>
          </p:nvPr>
        </p:nvSpPr>
        <p:spPr>
          <a:xfrm>
            <a:off x="719404" y="1125066"/>
            <a:ext cx="6528725" cy="136783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5"/>
          <p:cNvSpPr>
            <a:spLocks noGrp="1"/>
          </p:cNvSpPr>
          <p:nvPr>
            <p:ph type="body" sz="quarter" idx="19"/>
          </p:nvPr>
        </p:nvSpPr>
        <p:spPr>
          <a:xfrm>
            <a:off x="719404" y="2781250"/>
            <a:ext cx="6528725" cy="136783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3" name="Pladsholder til tekst 5"/>
          <p:cNvSpPr>
            <a:spLocks noGrp="1"/>
          </p:cNvSpPr>
          <p:nvPr>
            <p:ph type="body" sz="quarter" idx="20"/>
          </p:nvPr>
        </p:nvSpPr>
        <p:spPr>
          <a:xfrm>
            <a:off x="719404" y="4437434"/>
            <a:ext cx="6528725" cy="136783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billede 6"/>
          <p:cNvSpPr>
            <a:spLocks noGrp="1"/>
          </p:cNvSpPr>
          <p:nvPr>
            <p:ph type="pic" sz="quarter" idx="21"/>
          </p:nvPr>
        </p:nvSpPr>
        <p:spPr>
          <a:xfrm>
            <a:off x="7632172" y="2636912"/>
            <a:ext cx="3576396" cy="1584176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15" name="Pladsholder til billede 6"/>
          <p:cNvSpPr>
            <a:spLocks noGrp="1"/>
          </p:cNvSpPr>
          <p:nvPr>
            <p:ph type="pic" sz="quarter" idx="22"/>
          </p:nvPr>
        </p:nvSpPr>
        <p:spPr>
          <a:xfrm>
            <a:off x="7632172" y="4365104"/>
            <a:ext cx="3576396" cy="1584176"/>
          </a:xfrm>
          <a:prstGeom prst="rect">
            <a:avLst/>
          </a:prstGeom>
        </p:spPr>
        <p:txBody>
          <a:bodyPr/>
          <a:lstStyle/>
          <a:p>
            <a:r>
              <a:rPr lang="da-DK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16120779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8E6F3-A8A7-49DD-BD0B-6DCDC7E05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3EAB895-EA8C-4B69-A7D1-BB91C6843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0748ED2-2735-4066-9B3E-1968B3A28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3C16285-B3AF-4753-B2D6-5CA32DFA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12117E-5CFB-4F6B-9293-9434AC66E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88912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/>
          <p:cNvSpPr>
            <a:spLocks noGrp="1"/>
          </p:cNvSpPr>
          <p:nvPr>
            <p:ph type="pic" sz="quarter" idx="11" hasCustomPrompt="1"/>
          </p:nvPr>
        </p:nvSpPr>
        <p:spPr>
          <a:xfrm>
            <a:off x="767408" y="1556792"/>
            <a:ext cx="10657184" cy="475252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/>
          <a:lstStyle>
            <a:lvl1pPr marL="1116000" indent="342900" algn="ctr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a-DK"/>
            </a:br>
            <a:br>
              <a:rPr lang="da-DK"/>
            </a:br>
            <a:r>
              <a:rPr lang="da-DK"/>
              <a:t>Indsæt billede </a:t>
            </a:r>
            <a:br>
              <a:rPr lang="da-DK"/>
            </a:br>
            <a:r>
              <a:rPr lang="da-DK"/>
              <a:t>ved at klikke på ikonet</a:t>
            </a:r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695400" y="116632"/>
            <a:ext cx="10849205" cy="792163"/>
          </a:xfrm>
          <a:prstGeom prst="rect">
            <a:avLst/>
          </a:prstGeom>
        </p:spPr>
        <p:txBody>
          <a:bodyPr/>
          <a:lstStyle>
            <a:lvl1pPr>
              <a:buNone/>
              <a:defRPr sz="4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a-DK"/>
              <a:t>Titel på oplæg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2" hasCustomPrompt="1"/>
          </p:nvPr>
        </p:nvSpPr>
        <p:spPr>
          <a:xfrm>
            <a:off x="695400" y="908720"/>
            <a:ext cx="10196203" cy="79216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3000" baseline="0">
                <a:solidFill>
                  <a:srgbClr val="2E2E2E"/>
                </a:solidFill>
              </a:defRPr>
            </a:lvl1pPr>
          </a:lstStyle>
          <a:p>
            <a:pPr lvl="0"/>
            <a:r>
              <a:rPr lang="da-DK"/>
              <a:t>Den </a:t>
            </a:r>
            <a:r>
              <a:rPr lang="da-DK" err="1"/>
              <a:t>xx</a:t>
            </a:r>
            <a:r>
              <a:rPr lang="da-DK"/>
              <a:t> måned år</a:t>
            </a: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0416" y="6404867"/>
            <a:ext cx="1594340" cy="327334"/>
          </a:xfrm>
          <a:prstGeom prst="rect">
            <a:avLst/>
          </a:prstGeom>
        </p:spPr>
      </p:pic>
      <p:sp>
        <p:nvSpPr>
          <p:cNvPr id="11" name="Pladsholder til indhold 10"/>
          <p:cNvSpPr>
            <a:spLocks noGrp="1"/>
          </p:cNvSpPr>
          <p:nvPr>
            <p:ph sz="quarter" idx="13" hasCustomPrompt="1"/>
          </p:nvPr>
        </p:nvSpPr>
        <p:spPr>
          <a:xfrm>
            <a:off x="9048750" y="260350"/>
            <a:ext cx="2376488" cy="122396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000" b="0" i="0" baseline="0"/>
            </a:lvl1pPr>
          </a:lstStyle>
          <a:p>
            <a:pPr lvl="0"/>
            <a:r>
              <a:rPr lang="da-DK"/>
              <a:t>Indsæt evt. eget logo ved at klikke på ikonet ”Billeder”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BA8E8-BC0E-458A-9070-5F4D08967815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49AF0-EF32-4D46-980D-43FDF6FD5ED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0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88FFC3-9D8B-4FB1-9CDF-355320634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4FE23B-2C8E-4719-8165-1E781ECAFC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64248E-C338-4C86-8943-CA11695AA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4AE1395-7A7D-4449-9B97-F4D12A0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1CBED7E-DAD4-4FE9-905A-B7E7446F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9043686-01D2-4838-8083-94950133E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54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4B30C-5894-4904-96C8-9EF7C09A4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D47FB53-142C-4B89-ADC4-C00DE857E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C687FE7-B013-46C6-BB88-CE3DA73AC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897A080-1CB4-4158-8B1D-97CEAD17C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BCF574A-EB6B-4E2D-B197-F57164CF7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57A9E93-AB6F-4AE0-A235-66BBD5F8F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D161AB2-062D-4788-8E7C-FF955E3F4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EE0A64C-2516-473F-8600-0DBDCB86E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832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BB9345-5D50-4FC4-A0CE-66D14FEBF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678FAF4-4C9F-4182-99E5-A430506BC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7621124-10A2-439C-801E-25106DB1A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DFF82A6-3A7A-4DA6-A3CD-6B162A96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04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4DD70B4-3AB2-4507-87C0-F4D0FAE54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74B290-654A-4E2D-9C34-54A0C5F2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75ABBF6-3EBC-4AF5-B78A-7C45B8EB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661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7B1DFA-6E44-4BB3-AB9B-8E124FB4C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B35CED-4466-4CFF-91A5-7E20D2AAD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CE2B17-B5BF-4556-9DD0-AE7649BB1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F47AD3E-6A9A-4B83-9213-6A8AD0D1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137489A-8AC2-4E92-9491-C1E257D6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E056436-6F88-4FFC-9C0F-FFD009FF3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609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702C7F-DFEA-4EFC-A6BA-0BA589C83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CF9EBCC-8464-4DFB-9030-236ED8DC3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3C7D59F-7608-4EA3-A849-2990D3854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42F0A15-E322-403A-B35E-8BF5E9714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FF1EB1-DBDD-4CF0-91CC-083515C3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FDCFE24-F33F-4ADB-B3AC-B531B4D1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214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E52ADBE-DF28-4D8E-B62F-E1A37343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7BDF67A-992E-43DF-856A-791269054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C0CEF93-4C12-4172-BB33-1BCE506DE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BC161-00A2-4592-B627-48D1C7EA6ED8}" type="datetimeFigureOut">
              <a:rPr lang="da-DK" smtClean="0"/>
              <a:t>13-11-2019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F88F6B5-A48B-4852-B259-175A12DFF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D1F02B-56EB-4D5D-816A-DE8772E87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45A04-5BDC-49F3-8FB6-7A2B5D97C3B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78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3393" y="332656"/>
            <a:ext cx="10753195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/>
              <a:t>Klik for at tilføje tekst</a:t>
            </a:r>
          </a:p>
        </p:txBody>
      </p:sp>
      <p:pic>
        <p:nvPicPr>
          <p:cNvPr id="3" name="Billede 2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568" y="5636086"/>
            <a:ext cx="983432" cy="12337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688" r:id="rId2"/>
    <p:sldLayoutId id="2147483697" r:id="rId3"/>
    <p:sldLayoutId id="2147483689" r:id="rId4"/>
    <p:sldLayoutId id="2147483703" r:id="rId5"/>
    <p:sldLayoutId id="2147483702" r:id="rId6"/>
    <p:sldLayoutId id="2147483704" r:id="rId7"/>
    <p:sldLayoutId id="2147483700" r:id="rId8"/>
    <p:sldLayoutId id="2147483705" r:id="rId9"/>
    <p:sldLayoutId id="2147483701" r:id="rId10"/>
    <p:sldLayoutId id="2147483706" r:id="rId11"/>
    <p:sldLayoutId id="2147483712" r:id="rId12"/>
    <p:sldLayoutId id="2147483707" r:id="rId13"/>
    <p:sldLayoutId id="2147483708" r:id="rId14"/>
    <p:sldLayoutId id="2147483709" r:id="rId15"/>
    <p:sldLayoutId id="2147483710" r:id="rId16"/>
    <p:sldLayoutId id="2147483713" r:id="rId17"/>
    <p:sldLayoutId id="2147483715" r:id="rId18"/>
    <p:sldLayoutId id="2147483716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u="none" kern="1200" baseline="0">
          <a:solidFill>
            <a:schemeClr val="tx1"/>
          </a:solidFill>
          <a:uFill>
            <a:solidFill>
              <a:schemeClr val="accent1"/>
            </a:solidFill>
          </a:u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34" userDrawn="1">
          <p15:clr>
            <a:srgbClr val="F26B43"/>
          </p15:clr>
        </p15:guide>
        <p15:guide id="2" pos="2525" userDrawn="1">
          <p15:clr>
            <a:srgbClr val="F26B43"/>
          </p15:clr>
        </p15:guide>
        <p15:guide id="3" pos="5155" userDrawn="1">
          <p15:clr>
            <a:srgbClr val="F26B43"/>
          </p15:clr>
        </p15:guide>
        <p15:guide id="4" orient="horz" pos="28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dsholder til billede 7" descr="Et billede, der indeholder bord, bærbar computer, computer, mand&#10;&#10;Automatisk genereret beskrivelse">
            <a:extLst>
              <a:ext uri="{FF2B5EF4-FFF2-40B4-BE49-F238E27FC236}">
                <a16:creationId xmlns:a16="http://schemas.microsoft.com/office/drawing/2014/main" id="{20ED0411-39AD-4D35-8951-F7250D4B01B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22" b="9922"/>
          <a:stretch>
            <a:fillRect/>
          </a:stretch>
        </p:blipFill>
        <p:spPr>
          <a:xfrm>
            <a:off x="767408" y="1556792"/>
            <a:ext cx="10657184" cy="4752528"/>
          </a:xfrm>
        </p:spPr>
      </p:pic>
      <p:sp>
        <p:nvSpPr>
          <p:cNvPr id="3" name="Pladsholder til tekst 2"/>
          <p:cNvSpPr>
            <a:spLocks noGrp="1"/>
          </p:cNvSpPr>
          <p:nvPr>
            <p:ph type="body" sz="quarter" idx="10"/>
          </p:nvPr>
        </p:nvSpPr>
        <p:spPr>
          <a:xfrm>
            <a:off x="368898" y="64902"/>
            <a:ext cx="10849205" cy="987834"/>
          </a:xfrm>
        </p:spPr>
        <p:txBody>
          <a:bodyPr/>
          <a:lstStyle/>
          <a:p>
            <a:r>
              <a:rPr lang="da-DK" sz="2400"/>
              <a:t>Borgernær sygepleje med fokus på velfærdsteknologi og hjælpemidler </a:t>
            </a:r>
            <a:r>
              <a:rPr lang="da-DK" sz="1400" b="0"/>
              <a:t> </a:t>
            </a:r>
          </a:p>
          <a:p>
            <a:r>
              <a:rPr lang="da-DK" sz="1200" b="0"/>
              <a:t>        v/ sygeplejerske Maria Bülow Køppen &amp; sygeplejerske Louise Arnbjerg, Klyngen Borgernær sygepleje, Sundhed og Omsorg, Aarhus Kommune.</a:t>
            </a:r>
            <a:endParaRPr lang="da-DK" sz="120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a-DK" sz="2000" b="1" err="1"/>
              <a:t>CareWare</a:t>
            </a:r>
            <a:r>
              <a:rPr lang="da-DK" sz="2000" b="1"/>
              <a:t> konference d. 14 november 2019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a-DK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21882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boks 3"/>
          <p:cNvSpPr txBox="1"/>
          <p:nvPr/>
        </p:nvSpPr>
        <p:spPr>
          <a:xfrm>
            <a:off x="604070" y="0"/>
            <a:ext cx="117865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>
                <a:solidFill>
                  <a:schemeClr val="tx1"/>
                </a:solidFill>
              </a:rPr>
              <a:t>Principper for arbejdet med de tre borgerrettede kort</a:t>
            </a:r>
          </a:p>
          <a:p>
            <a:r>
              <a:rPr lang="da-DK" sz="2000" i="1" dirty="0">
                <a:solidFill>
                  <a:schemeClr val="tx1"/>
                </a:solidFill>
              </a:rPr>
              <a:t>Forebyg </a:t>
            </a:r>
            <a:r>
              <a:rPr lang="da-DK" sz="2000" dirty="0">
                <a:solidFill>
                  <a:schemeClr val="tx1"/>
                </a:solidFill>
              </a:rPr>
              <a:t>eskalation i indsatserne – mindst indgribende indsats til flest muligt</a:t>
            </a: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852" y="1503196"/>
            <a:ext cx="8496944" cy="5089739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2637845" y="4645030"/>
            <a:ext cx="864096" cy="86409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Ellipse 4"/>
          <p:cNvSpPr/>
          <p:nvPr/>
        </p:nvSpPr>
        <p:spPr>
          <a:xfrm>
            <a:off x="3940159" y="3617915"/>
            <a:ext cx="648072" cy="64807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Ellipse 5"/>
          <p:cNvSpPr/>
          <p:nvPr/>
        </p:nvSpPr>
        <p:spPr>
          <a:xfrm>
            <a:off x="5338145" y="2793473"/>
            <a:ext cx="504056" cy="50405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Ellipse 6"/>
          <p:cNvSpPr/>
          <p:nvPr/>
        </p:nvSpPr>
        <p:spPr>
          <a:xfrm>
            <a:off x="7204592" y="2147547"/>
            <a:ext cx="288032" cy="28803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Ellipse 7"/>
          <p:cNvSpPr/>
          <p:nvPr/>
        </p:nvSpPr>
        <p:spPr>
          <a:xfrm>
            <a:off x="8870236" y="1824594"/>
            <a:ext cx="208729" cy="20872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felt 8"/>
          <p:cNvSpPr txBox="1"/>
          <p:nvPr/>
        </p:nvSpPr>
        <p:spPr>
          <a:xfrm>
            <a:off x="6714252" y="5993277"/>
            <a:ext cx="3702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>
                <a:solidFill>
                  <a:schemeClr val="tx1"/>
                </a:solidFill>
              </a:rPr>
              <a:t>…og vi understøtter alle borgere </a:t>
            </a:r>
          </a:p>
          <a:p>
            <a:r>
              <a:rPr lang="da-DK" i="1" dirty="0">
                <a:solidFill>
                  <a:schemeClr val="tx1"/>
                </a:solidFill>
              </a:rPr>
              <a:t>i at leve et meningsfuldt hverdagsliv</a:t>
            </a:r>
          </a:p>
        </p:txBody>
      </p:sp>
      <p:pic>
        <p:nvPicPr>
          <p:cNvPr id="10" name="Billed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108" y="4320224"/>
            <a:ext cx="1080518" cy="1620016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8626" y="4320224"/>
            <a:ext cx="1080518" cy="1620016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144" y="4320224"/>
            <a:ext cx="1080518" cy="1620016"/>
          </a:xfrm>
          <a:prstGeom prst="rect">
            <a:avLst/>
          </a:prstGeom>
        </p:spPr>
      </p:pic>
      <p:sp>
        <p:nvSpPr>
          <p:cNvPr id="14" name="Tekstfelt 13"/>
          <p:cNvSpPr txBox="1"/>
          <p:nvPr/>
        </p:nvSpPr>
        <p:spPr>
          <a:xfrm>
            <a:off x="1313652" y="3200651"/>
            <a:ext cx="15356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Tilbyd selvscreening, </a:t>
            </a:r>
          </a:p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rådgivning og vejledning</a:t>
            </a:r>
          </a:p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5" name="Tekstfelt 14"/>
          <p:cNvSpPr txBox="1"/>
          <p:nvPr/>
        </p:nvSpPr>
        <p:spPr>
          <a:xfrm>
            <a:off x="1773123" y="1920419"/>
            <a:ext cx="1808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Ansvarliggør familier/ netværk - skab relationer og flere fællesskaber</a:t>
            </a:r>
          </a:p>
        </p:txBody>
      </p:sp>
      <p:sp>
        <p:nvSpPr>
          <p:cNvPr id="16" name="Tekstfelt 15"/>
          <p:cNvSpPr txBox="1"/>
          <p:nvPr/>
        </p:nvSpPr>
        <p:spPr>
          <a:xfrm>
            <a:off x="3431704" y="1079615"/>
            <a:ext cx="162551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Uddan borgere og deres familier/ netværk</a:t>
            </a:r>
          </a:p>
          <a:p>
            <a:pPr lvl="0">
              <a:lnSpc>
                <a:spcPct val="100000"/>
              </a:lnSpc>
            </a:pPr>
            <a:endParaRPr lang="da-DK" sz="1200" i="1" dirty="0">
              <a:solidFill>
                <a:schemeClr val="tx1"/>
              </a:solidFill>
            </a:endParaRPr>
          </a:p>
          <a:p>
            <a:r>
              <a:rPr lang="da-DK" sz="1200" dirty="0">
                <a:solidFill>
                  <a:schemeClr val="tx1"/>
                </a:solidFill>
              </a:rPr>
              <a:t>Anvend teknologi og metoder, der øger </a:t>
            </a:r>
            <a:r>
              <a:rPr lang="da-DK" sz="1200" dirty="0" err="1">
                <a:solidFill>
                  <a:schemeClr val="tx1"/>
                </a:solidFill>
              </a:rPr>
              <a:t>selvhjulpenhed</a:t>
            </a:r>
            <a:endParaRPr lang="da-DK" sz="1200" dirty="0">
              <a:solidFill>
                <a:schemeClr val="tx1"/>
              </a:solidFill>
            </a:endParaRPr>
          </a:p>
          <a:p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7" name="Tekstfelt 16"/>
          <p:cNvSpPr txBox="1"/>
          <p:nvPr/>
        </p:nvSpPr>
        <p:spPr>
          <a:xfrm>
            <a:off x="5664806" y="1119105"/>
            <a:ext cx="1330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Borgeren kommer til os</a:t>
            </a:r>
          </a:p>
        </p:txBody>
      </p:sp>
      <p:sp>
        <p:nvSpPr>
          <p:cNvPr id="18" name="Tekstfelt 17"/>
          <p:cNvSpPr txBox="1"/>
          <p:nvPr/>
        </p:nvSpPr>
        <p:spPr>
          <a:xfrm>
            <a:off x="7536160" y="998808"/>
            <a:ext cx="16255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da-DK" sz="1200" dirty="0">
                <a:solidFill>
                  <a:schemeClr val="tx1"/>
                </a:solidFill>
              </a:rPr>
              <a:t>Vi kommer til borgeren</a:t>
            </a:r>
          </a:p>
        </p:txBody>
      </p:sp>
      <p:cxnSp>
        <p:nvCxnSpPr>
          <p:cNvPr id="20" name="Vinklet forbindelse 19"/>
          <p:cNvCxnSpPr>
            <a:cxnSpLocks/>
          </p:cNvCxnSpPr>
          <p:nvPr/>
        </p:nvCxnSpPr>
        <p:spPr>
          <a:xfrm rot="10800000">
            <a:off x="1388083" y="4080902"/>
            <a:ext cx="1681689" cy="976290"/>
          </a:xfrm>
          <a:prstGeom prst="bentConnector3">
            <a:avLst>
              <a:gd name="adj1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Ellipse 28"/>
          <p:cNvSpPr/>
          <p:nvPr/>
        </p:nvSpPr>
        <p:spPr>
          <a:xfrm rot="19399324">
            <a:off x="-499869" y="1657946"/>
            <a:ext cx="17472004" cy="1022804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ArchUp">
              <a:avLst/>
            </a:prstTxWarp>
          </a:bodyPr>
          <a:lstStyle/>
          <a:p>
            <a:pPr algn="ctr"/>
            <a:r>
              <a:rPr lang="da-DK" sz="2400" b="1" i="1" dirty="0">
                <a:solidFill>
                  <a:schemeClr val="tx1"/>
                </a:solidFill>
              </a:rPr>
              <a:t>Arbejd med egenomsorg og rehabilitering - altid</a:t>
            </a:r>
          </a:p>
        </p:txBody>
      </p:sp>
      <p:cxnSp>
        <p:nvCxnSpPr>
          <p:cNvPr id="21" name="Vinklet forbindelse 20"/>
          <p:cNvCxnSpPr/>
          <p:nvPr/>
        </p:nvCxnSpPr>
        <p:spPr>
          <a:xfrm rot="10800000">
            <a:off x="1852067" y="2793473"/>
            <a:ext cx="2378039" cy="1169894"/>
          </a:xfrm>
          <a:prstGeom prst="bentConnector3">
            <a:avLst>
              <a:gd name="adj1" fmla="val 39185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Vinklet forbindelse 24"/>
          <p:cNvCxnSpPr/>
          <p:nvPr/>
        </p:nvCxnSpPr>
        <p:spPr>
          <a:xfrm rot="10800000">
            <a:off x="3501941" y="2534106"/>
            <a:ext cx="2099260" cy="535400"/>
          </a:xfrm>
          <a:prstGeom prst="bentConnector3">
            <a:avLst>
              <a:gd name="adj1" fmla="val 35027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Vinklet forbindelse 33"/>
          <p:cNvCxnSpPr/>
          <p:nvPr/>
        </p:nvCxnSpPr>
        <p:spPr>
          <a:xfrm rot="10800000">
            <a:off x="5705168" y="1640636"/>
            <a:ext cx="1584386" cy="670821"/>
          </a:xfrm>
          <a:prstGeom prst="bentConnector3">
            <a:avLst>
              <a:gd name="adj1" fmla="val 3667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Vinklet forbindelse 39"/>
          <p:cNvCxnSpPr>
            <a:stCxn id="8" idx="2"/>
          </p:cNvCxnSpPr>
          <p:nvPr/>
        </p:nvCxnSpPr>
        <p:spPr>
          <a:xfrm rot="10800000">
            <a:off x="7608168" y="1460473"/>
            <a:ext cx="1262068" cy="468486"/>
          </a:xfrm>
          <a:prstGeom prst="bentConnector3">
            <a:avLst>
              <a:gd name="adj1" fmla="val 2962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8" name="Billede 6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50" y="3126959"/>
            <a:ext cx="987928" cy="833225"/>
          </a:xfrm>
          <a:prstGeom prst="rect">
            <a:avLst/>
          </a:prstGeom>
        </p:spPr>
      </p:pic>
      <p:pic>
        <p:nvPicPr>
          <p:cNvPr id="69" name="Billede 6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50" y="2007869"/>
            <a:ext cx="892216" cy="727990"/>
          </a:xfrm>
          <a:prstGeom prst="rect">
            <a:avLst/>
          </a:prstGeom>
        </p:spPr>
      </p:pic>
      <p:pic>
        <p:nvPicPr>
          <p:cNvPr id="70" name="Billede 6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118" y="978559"/>
            <a:ext cx="831431" cy="687529"/>
          </a:xfrm>
          <a:prstGeom prst="rect">
            <a:avLst/>
          </a:prstGeom>
        </p:spPr>
      </p:pic>
      <p:pic>
        <p:nvPicPr>
          <p:cNvPr id="71" name="Billede 7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530" y="1119105"/>
            <a:ext cx="563787" cy="511125"/>
          </a:xfrm>
          <a:prstGeom prst="rect">
            <a:avLst/>
          </a:prstGeom>
        </p:spPr>
      </p:pic>
      <p:pic>
        <p:nvPicPr>
          <p:cNvPr id="77" name="Billede 7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528" y="908720"/>
            <a:ext cx="532226" cy="513218"/>
          </a:xfrm>
          <a:prstGeom prst="rect">
            <a:avLst/>
          </a:prstGeom>
        </p:spPr>
      </p:pic>
      <p:pic>
        <p:nvPicPr>
          <p:cNvPr id="19" name="Billede 1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24" y="6391749"/>
            <a:ext cx="1799582" cy="259953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BF139521-BD48-4108-8B00-9B6071990780}"/>
              </a:ext>
            </a:extLst>
          </p:cNvPr>
          <p:cNvSpPr/>
          <p:nvPr/>
        </p:nvSpPr>
        <p:spPr>
          <a:xfrm>
            <a:off x="3069772" y="5290125"/>
            <a:ext cx="5525754" cy="1499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b="1" dirty="0">
                <a:solidFill>
                  <a:schemeClr val="tx1"/>
                </a:solidFill>
              </a:rPr>
              <a:t>Sygeplejersken skal afdække borgers potentiale for </a:t>
            </a:r>
            <a:r>
              <a:rPr lang="da-DK" sz="2400" b="1" dirty="0" err="1">
                <a:solidFill>
                  <a:schemeClr val="tx1"/>
                </a:solidFill>
              </a:rPr>
              <a:t>selvhjulpenhed</a:t>
            </a:r>
            <a:r>
              <a:rPr lang="da-DK" sz="2400" b="1" dirty="0">
                <a:solidFill>
                  <a:schemeClr val="tx1"/>
                </a:solidFill>
              </a:rPr>
              <a:t> eller graden af støtte til borgers sygepleje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7B4D3770-C0F1-4AE2-B1C0-A9790F1C6A39}"/>
              </a:ext>
            </a:extLst>
          </p:cNvPr>
          <p:cNvSpPr/>
          <p:nvPr/>
        </p:nvSpPr>
        <p:spPr>
          <a:xfrm>
            <a:off x="4210267" y="4115922"/>
            <a:ext cx="4845167" cy="8488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b="1" dirty="0">
                <a:solidFill>
                  <a:schemeClr val="tx1"/>
                </a:solidFill>
              </a:rPr>
              <a:t>Sygeplejersken skal tænke kreativt i forhold til borgers netværk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9BCD8846-F581-4FBE-B111-99D1EC803C2B}"/>
              </a:ext>
            </a:extLst>
          </p:cNvPr>
          <p:cNvSpPr/>
          <p:nvPr/>
        </p:nvSpPr>
        <p:spPr>
          <a:xfrm>
            <a:off x="5611635" y="2890463"/>
            <a:ext cx="450739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b="1" dirty="0">
                <a:solidFill>
                  <a:schemeClr val="tx1"/>
                </a:solidFill>
              </a:rPr>
              <a:t>Teknologi og hjælpemidler i sygeplejen – et paradigmeskift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F05DA52A-51F1-484D-9342-3C11349B9916}"/>
              </a:ext>
            </a:extLst>
          </p:cNvPr>
          <p:cNvSpPr/>
          <p:nvPr/>
        </p:nvSpPr>
        <p:spPr>
          <a:xfrm>
            <a:off x="7341028" y="2067033"/>
            <a:ext cx="4436586" cy="691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b="1" dirty="0">
                <a:solidFill>
                  <a:schemeClr val="tx1"/>
                </a:solidFill>
              </a:rPr>
              <a:t>Sundhedsklinikken er altid første valg for udførsel af sygepleje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0A4006D0-1F98-47B4-B5CD-E37A64760318}"/>
              </a:ext>
            </a:extLst>
          </p:cNvPr>
          <p:cNvSpPr/>
          <p:nvPr/>
        </p:nvSpPr>
        <p:spPr>
          <a:xfrm>
            <a:off x="9095353" y="649254"/>
            <a:ext cx="2800053" cy="12269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b="1" dirty="0">
                <a:solidFill>
                  <a:schemeClr val="tx1"/>
                </a:solidFill>
              </a:rPr>
              <a:t>Kontinuerlig vurdering og revurdering</a:t>
            </a:r>
          </a:p>
        </p:txBody>
      </p:sp>
    </p:spTree>
    <p:extLst>
      <p:ext uri="{BB962C8B-B14F-4D97-AF65-F5344CB8AC3E}">
        <p14:creationId xmlns:p14="http://schemas.microsoft.com/office/powerpoint/2010/main" val="832154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4" grpId="0"/>
      <p:bldP spid="15" grpId="0"/>
      <p:bldP spid="16" grpId="0"/>
      <p:bldP spid="17" grpId="0"/>
      <p:bldP spid="18" grpId="0"/>
      <p:bldP spid="13" grpId="0" animBg="1"/>
      <p:bldP spid="22" grpId="0" animBg="1"/>
      <p:bldP spid="23" grpId="0" animBg="1"/>
      <p:bldP spid="24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2B35C1-4DB1-4492-B1D3-697C877D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3200" b="1"/>
              <a:t>	</a:t>
            </a:r>
            <a:r>
              <a:rPr lang="da-DK" b="1"/>
              <a:t>Sygeplejeartikler og teknologi/hjælpemidler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4AC570-EE79-45C9-AFAC-0D5421DEFA9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da-DK">
                <a:solidFill>
                  <a:srgbClr val="0070C0"/>
                </a:solidFill>
                <a:latin typeface="Arial"/>
                <a:cs typeface="Arial"/>
              </a:rPr>
              <a:t>Vi kunne drømme om……</a:t>
            </a:r>
            <a:endParaRPr lang="da-DK">
              <a:latin typeface="Arial"/>
              <a:cs typeface="Arial"/>
            </a:endParaRPr>
          </a:p>
          <a:p>
            <a:r>
              <a:rPr lang="da-DK">
                <a:latin typeface="Arial"/>
                <a:cs typeface="Arial"/>
              </a:rPr>
              <a:t>Saks eller lignende til at åbne dosispakket medicin sikkert</a:t>
            </a:r>
          </a:p>
          <a:p>
            <a:pPr marL="0" indent="0">
              <a:buNone/>
            </a:pPr>
            <a:endParaRPr lang="da-DK">
              <a:cs typeface="Calibri"/>
            </a:endParaRPr>
          </a:p>
          <a:p>
            <a:r>
              <a:rPr lang="da-DK">
                <a:latin typeface="Arial"/>
                <a:cs typeface="Arial"/>
              </a:rPr>
              <a:t>Holder til insulin pen til borgere med </a:t>
            </a:r>
            <a:r>
              <a:rPr lang="da-DK" err="1">
                <a:latin typeface="Arial"/>
                <a:cs typeface="Arial"/>
              </a:rPr>
              <a:t>tremor</a:t>
            </a:r>
            <a:r>
              <a:rPr lang="da-DK">
                <a:latin typeface="Arial"/>
                <a:cs typeface="Arial"/>
              </a:rPr>
              <a:t>/styringsbesvær</a:t>
            </a:r>
          </a:p>
          <a:p>
            <a:endParaRPr lang="da-DK">
              <a:latin typeface="Arial"/>
              <a:cs typeface="Arial"/>
            </a:endParaRPr>
          </a:p>
          <a:p>
            <a:r>
              <a:rPr lang="da-DK">
                <a:latin typeface="Arial"/>
                <a:cs typeface="Arial"/>
              </a:rPr>
              <a:t>Selvhjælpspakke til medicin dispensering</a:t>
            </a:r>
            <a:endParaRPr lang="da-DK"/>
          </a:p>
          <a:p>
            <a:endParaRPr lang="da-DK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0A50F9A-7E0A-46AE-A8BB-51AF3754F0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/>
              <a:t>Øget brug af telemedicin, f.eks. til at sikre borgers medicinindtag eller at insulinen er taget.</a:t>
            </a:r>
          </a:p>
          <a:p>
            <a:pPr marL="0" indent="0">
              <a:buNone/>
            </a:pPr>
            <a:endParaRPr lang="da-DK"/>
          </a:p>
          <a:p>
            <a:r>
              <a:rPr lang="da-DK"/>
              <a:t>App til borgere der ikke kan læse på dosetter eller dosis poser, der fortæller medicinindhold og klokkeslæt.</a:t>
            </a:r>
          </a:p>
        </p:txBody>
      </p:sp>
    </p:spTree>
    <p:extLst>
      <p:ext uri="{BB962C8B-B14F-4D97-AF65-F5344CB8AC3E}">
        <p14:creationId xmlns:p14="http://schemas.microsoft.com/office/powerpoint/2010/main" val="4284316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SO PowerPoint">
  <a:themeElements>
    <a:clrScheme name="Aarhus Kommune">
      <a:dk1>
        <a:srgbClr val="383737"/>
      </a:dk1>
      <a:lt1>
        <a:srgbClr val="FFFFFF"/>
      </a:lt1>
      <a:dk2>
        <a:srgbClr val="706F6F"/>
      </a:dk2>
      <a:lt2>
        <a:srgbClr val="FFFFFF"/>
      </a:lt2>
      <a:accent1>
        <a:srgbClr val="009CDC"/>
      </a:accent1>
      <a:accent2>
        <a:srgbClr val="FBBA00"/>
      </a:accent2>
      <a:accent3>
        <a:srgbClr val="C10B25"/>
      </a:accent3>
      <a:accent4>
        <a:srgbClr val="82368C"/>
      </a:accent4>
      <a:accent5>
        <a:srgbClr val="1FA138"/>
      </a:accent5>
      <a:accent6>
        <a:srgbClr val="7FB6CB"/>
      </a:accent6>
      <a:hlink>
        <a:srgbClr val="009CDC"/>
      </a:hlink>
      <a:folHlink>
        <a:srgbClr val="82368C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K PowerPoint - ny .PPTX" id="{7FC0719F-9E27-4FEA-83A9-8F47BD39366E}" vid="{3A963F62-8AA5-4340-B414-D8A502EB5E62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8BA03C916DB94D89596A24A4430B9E" ma:contentTypeVersion="12" ma:contentTypeDescription="Opret et nyt dokument." ma:contentTypeScope="" ma:versionID="ec727ded4520ae1e69937215f899db22">
  <xsd:schema xmlns:xsd="http://www.w3.org/2001/XMLSchema" xmlns:xs="http://www.w3.org/2001/XMLSchema" xmlns:p="http://schemas.microsoft.com/office/2006/metadata/properties" xmlns:ns2="2a4f2587-a2d3-419c-87af-4042035edb05" xmlns:ns3="14825f1a-10b1-49c8-87a2-25545483d2ae" xmlns:ns4="7f00ac3b-f329-449b-9027-07fd58875346" targetNamespace="http://schemas.microsoft.com/office/2006/metadata/properties" ma:root="true" ma:fieldsID="2d77d706178a3b79433213abc7c3eb8d" ns2:_="" ns3:_="" ns4:_="">
    <xsd:import namespace="2a4f2587-a2d3-419c-87af-4042035edb05"/>
    <xsd:import namespace="14825f1a-10b1-49c8-87a2-25545483d2ae"/>
    <xsd:import namespace="7f00ac3b-f329-449b-9027-07fd588753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f2587-a2d3-419c-87af-4042035edb0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825f1a-10b1-49c8-87a2-25545483d2ae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Sidst delt efter brug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Sidst delt eft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0ac3b-f329-449b-9027-07fd588753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1F5B8E-144C-49F4-9A91-EFA99B7F30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D5FA82-7229-4EF6-9351-79B290A64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f2587-a2d3-419c-87af-4042035edb05"/>
    <ds:schemaRef ds:uri="14825f1a-10b1-49c8-87a2-25545483d2ae"/>
    <ds:schemaRef ds:uri="7f00ac3b-f329-449b-9027-07fd588753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E165BC-EFAF-41E5-8E79-E112ED163B33}">
  <ds:schemaRefs>
    <ds:schemaRef ds:uri="http://purl.org/dc/terms/"/>
    <ds:schemaRef ds:uri="2a4f2587-a2d3-419c-87af-4042035edb05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14825f1a-10b1-49c8-87a2-25545483d2ae"/>
    <ds:schemaRef ds:uri="http://schemas.openxmlformats.org/package/2006/metadata/core-properties"/>
    <ds:schemaRef ds:uri="7f00ac3b-f329-449b-9027-07fd5887534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338</Words>
  <Application>Microsoft Office PowerPoint</Application>
  <PresentationFormat>Widescreen</PresentationFormat>
  <Paragraphs>40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MSO PowerPoint</vt:lpstr>
      <vt:lpstr>PowerPoint-præsentation</vt:lpstr>
      <vt:lpstr>PowerPoint-præsentation</vt:lpstr>
      <vt:lpstr> Sygeplejeartikler og teknologi/hjælpemidler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Helle Rosendal Jensen</dc:creator>
  <cp:lastModifiedBy>Maria Bülow Køppen</cp:lastModifiedBy>
  <cp:revision>7</cp:revision>
  <dcterms:created xsi:type="dcterms:W3CDTF">2019-11-11T07:47:14Z</dcterms:created>
  <dcterms:modified xsi:type="dcterms:W3CDTF">2019-11-13T16:08:51Z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0x010100CC8BA03C916DB94D89596A24A4430B9E</vt:lpwstr>
  </property>
</Properties>
</file>