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4"/>
  </p:sldMasterIdLst>
  <p:notesMasterIdLst>
    <p:notesMasterId r:id="rId23"/>
  </p:notesMasterIdLst>
  <p:sldIdLst>
    <p:sldId id="707" r:id="rId5"/>
    <p:sldId id="712" r:id="rId6"/>
    <p:sldId id="703" r:id="rId7"/>
    <p:sldId id="690" r:id="rId8"/>
    <p:sldId id="704" r:id="rId9"/>
    <p:sldId id="713" r:id="rId10"/>
    <p:sldId id="714" r:id="rId11"/>
    <p:sldId id="715" r:id="rId12"/>
    <p:sldId id="724" r:id="rId13"/>
    <p:sldId id="716" r:id="rId14"/>
    <p:sldId id="717" r:id="rId15"/>
    <p:sldId id="273" r:id="rId16"/>
    <p:sldId id="718" r:id="rId17"/>
    <p:sldId id="719" r:id="rId18"/>
    <p:sldId id="720" r:id="rId19"/>
    <p:sldId id="721" r:id="rId20"/>
    <p:sldId id="722" r:id="rId21"/>
    <p:sldId id="725" r:id="rId22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dil Thirup" initials="BT" lastIdx="1" clrIdx="0">
    <p:extLst>
      <p:ext uri="{19B8F6BF-5375-455C-9EA6-DF929625EA0E}">
        <p15:presenceInfo xmlns:p15="http://schemas.microsoft.com/office/powerpoint/2012/main" userId="S-1-5-21-3900305277-3673560937-2769375459-1328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59178D-5B4C-4B3C-AE2F-1DCE59909C9E}" v="6" dt="2023-09-07T10:33:19.4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09" autoAdjust="0"/>
    <p:restoredTop sz="93792" autoAdjust="0"/>
  </p:normalViewPr>
  <p:slideViewPr>
    <p:cSldViewPr snapToGrid="0">
      <p:cViewPr varScale="1">
        <p:scale>
          <a:sx n="107" d="100"/>
          <a:sy n="107" d="100"/>
        </p:scale>
        <p:origin x="1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5553" tIns="47776" rIns="95553" bIns="47776" rtlCol="0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5553" tIns="47776" rIns="95553" bIns="47776" rtlCol="0"/>
          <a:lstStyle>
            <a:lvl1pPr algn="r">
              <a:defRPr sz="1300"/>
            </a:lvl1pPr>
          </a:lstStyle>
          <a:p>
            <a:fld id="{B4E7CDC9-4561-4CE5-A2AB-4869674087A8}" type="datetimeFigureOut">
              <a:rPr lang="da-DK" smtClean="0"/>
              <a:t>28-09-2023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3" tIns="47776" rIns="95553" bIns="47776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5553" tIns="47776" rIns="95553" bIns="47776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5553" tIns="47776" rIns="95553" bIns="47776" rtlCol="0" anchor="b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5553" tIns="47776" rIns="95553" bIns="47776" rtlCol="0" anchor="b"/>
          <a:lstStyle>
            <a:lvl1pPr algn="r">
              <a:defRPr sz="1300"/>
            </a:lvl1pPr>
          </a:lstStyle>
          <a:p>
            <a:fld id="{4D6A8802-7AFD-423E-885F-DBA43CE5974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5872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8C8F-5DFF-489D-8FA8-D4454379B478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88925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8C8F-5DFF-489D-8FA8-D4454379B478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0605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A8802-7AFD-423E-885F-DBA43CE59747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1514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A8802-7AFD-423E-885F-DBA43CE59747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9086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A8802-7AFD-423E-885F-DBA43CE59747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8066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A8802-7AFD-423E-885F-DBA43CE59747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4212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A8802-7AFD-423E-885F-DBA43CE59747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293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A8802-7AFD-423E-885F-DBA43CE59747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0250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8C8F-5DFF-489D-8FA8-D4454379B478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052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8C8F-5DFF-489D-8FA8-D4454379B478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03994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27000" y="1508125"/>
            <a:ext cx="7232650" cy="4068763"/>
          </a:xfrm>
          <a:ln/>
        </p:spPr>
      </p:sp>
      <p:sp>
        <p:nvSpPr>
          <p:cNvPr id="35843" name="Pladsholder til no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35844" name="Pladsholder til dias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r>
              <a:rPr lang="da-DK">
                <a:solidFill>
                  <a:srgbClr val="000000"/>
                </a:solidFill>
                <a:cs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93710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5843" name="Pladsholder til no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35844" name="Pladsholder til dias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r>
              <a:rPr lang="da-DK" dirty="0">
                <a:solidFill>
                  <a:srgbClr val="000000"/>
                </a:solidFill>
                <a:cs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91621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8C8F-5DFF-489D-8FA8-D4454379B478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6344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8C8F-5DFF-489D-8FA8-D4454379B478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2582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8C8F-5DFF-489D-8FA8-D4454379B478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6843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8C8F-5DFF-489D-8FA8-D4454379B478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3960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8C8F-5DFF-489D-8FA8-D4454379B478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17335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19FD0-2F80-429E-81D9-1915DEC4B044}" type="datetimeFigureOut">
              <a:rPr lang="da-DK" smtClean="0"/>
              <a:t>28-09-2023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D7433-6EE8-4F8B-99E0-2D1C8D6803C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6172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19FD0-2F80-429E-81D9-1915DEC4B044}" type="datetimeFigureOut">
              <a:rPr lang="da-DK" smtClean="0"/>
              <a:t>28-09-2023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D7433-6EE8-4F8B-99E0-2D1C8D6803C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9168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19FD0-2F80-429E-81D9-1915DEC4B044}" type="datetimeFigureOut">
              <a:rPr lang="da-DK" smtClean="0"/>
              <a:t>28-09-2023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D7433-6EE8-4F8B-99E0-2D1C8D6803C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48842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6178A540-D9A7-4031-B9DD-BD60E65F9B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84170" y="0"/>
            <a:ext cx="6407831" cy="68580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17" name="Pladsholder til tekst 16">
            <a:extLst>
              <a:ext uri="{FF2B5EF4-FFF2-40B4-BE49-F238E27FC236}">
                <a16:creationId xmlns:a16="http://schemas.microsoft.com/office/drawing/2014/main" id="{156EA87B-068A-4FD8-97C9-24A869BECF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9" y="315474"/>
            <a:ext cx="5838463" cy="21939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+mj-lt"/>
              </a:defRPr>
            </a:lvl1pPr>
          </a:lstStyle>
          <a:p>
            <a:pPr lvl="0"/>
            <a:r>
              <a:rPr lang="da-DK"/>
              <a:t>OVERSKRIFT</a:t>
            </a:r>
          </a:p>
        </p:txBody>
      </p:sp>
      <p:cxnSp>
        <p:nvCxnSpPr>
          <p:cNvPr id="20" name="Lige forbindelse 19">
            <a:extLst>
              <a:ext uri="{FF2B5EF4-FFF2-40B4-BE49-F238E27FC236}">
                <a16:creationId xmlns:a16="http://schemas.microsoft.com/office/drawing/2014/main" id="{152A4FDB-4BAF-4A2C-8948-58BC22605356}"/>
              </a:ext>
            </a:extLst>
          </p:cNvPr>
          <p:cNvCxnSpPr>
            <a:cxnSpLocks/>
          </p:cNvCxnSpPr>
          <p:nvPr userDrawn="1"/>
        </p:nvCxnSpPr>
        <p:spPr>
          <a:xfrm>
            <a:off x="549226" y="766770"/>
            <a:ext cx="1171999" cy="0"/>
          </a:xfrm>
          <a:prstGeom prst="line">
            <a:avLst/>
          </a:prstGeom>
          <a:ln w="57150">
            <a:solidFill>
              <a:srgbClr val="3761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ladsholder til tekst 22">
            <a:extLst>
              <a:ext uri="{FF2B5EF4-FFF2-40B4-BE49-F238E27FC236}">
                <a16:creationId xmlns:a16="http://schemas.microsoft.com/office/drawing/2014/main" id="{DE59274B-A15C-4934-BD42-AF05121BDD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9" y="867146"/>
            <a:ext cx="5750915" cy="2873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</a:lstStyle>
          <a:p>
            <a:pPr lvl="0"/>
            <a:r>
              <a:rPr lang="da-DK"/>
              <a:t>Undertitel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6429C85-0EE4-465F-BC77-335C39E551F6}"/>
              </a:ext>
            </a:extLst>
          </p:cNvPr>
          <p:cNvSpPr/>
          <p:nvPr userDrawn="1"/>
        </p:nvSpPr>
        <p:spPr>
          <a:xfrm>
            <a:off x="9902684" y="4747146"/>
            <a:ext cx="2896019" cy="2896018"/>
          </a:xfrm>
          <a:prstGeom prst="ellipse">
            <a:avLst/>
          </a:prstGeom>
          <a:solidFill>
            <a:srgbClr val="3761D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63B96022-A6E1-41C6-B6C8-923AAB9AF0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1387" y="5699631"/>
            <a:ext cx="1854341" cy="57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7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6178A540-D9A7-4031-B9DD-BD60E65F9B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84170" y="0"/>
            <a:ext cx="6407831" cy="68580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17" name="Pladsholder til tekst 16">
            <a:extLst>
              <a:ext uri="{FF2B5EF4-FFF2-40B4-BE49-F238E27FC236}">
                <a16:creationId xmlns:a16="http://schemas.microsoft.com/office/drawing/2014/main" id="{156EA87B-068A-4FD8-97C9-24A869BECF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9" y="315474"/>
            <a:ext cx="5838463" cy="21939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+mj-lt"/>
              </a:defRPr>
            </a:lvl1pPr>
          </a:lstStyle>
          <a:p>
            <a:pPr lvl="0"/>
            <a:r>
              <a:rPr lang="da-DK"/>
              <a:t>OVERSKRIFT</a:t>
            </a:r>
          </a:p>
        </p:txBody>
      </p:sp>
      <p:cxnSp>
        <p:nvCxnSpPr>
          <p:cNvPr id="20" name="Lige forbindelse 19">
            <a:extLst>
              <a:ext uri="{FF2B5EF4-FFF2-40B4-BE49-F238E27FC236}">
                <a16:creationId xmlns:a16="http://schemas.microsoft.com/office/drawing/2014/main" id="{152A4FDB-4BAF-4A2C-8948-58BC22605356}"/>
              </a:ext>
            </a:extLst>
          </p:cNvPr>
          <p:cNvCxnSpPr>
            <a:cxnSpLocks/>
          </p:cNvCxnSpPr>
          <p:nvPr userDrawn="1"/>
        </p:nvCxnSpPr>
        <p:spPr>
          <a:xfrm>
            <a:off x="549226" y="766770"/>
            <a:ext cx="1171999" cy="0"/>
          </a:xfrm>
          <a:prstGeom prst="line">
            <a:avLst/>
          </a:prstGeom>
          <a:ln w="57150">
            <a:solidFill>
              <a:srgbClr val="3761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ladsholder til tekst 22">
            <a:extLst>
              <a:ext uri="{FF2B5EF4-FFF2-40B4-BE49-F238E27FC236}">
                <a16:creationId xmlns:a16="http://schemas.microsoft.com/office/drawing/2014/main" id="{DE59274B-A15C-4934-BD42-AF05121BDD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9" y="867146"/>
            <a:ext cx="5750915" cy="2873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</a:lstStyle>
          <a:p>
            <a:pPr lvl="0"/>
            <a:r>
              <a:rPr lang="da-DK"/>
              <a:t>Undertitel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6429C85-0EE4-465F-BC77-335C39E551F6}"/>
              </a:ext>
            </a:extLst>
          </p:cNvPr>
          <p:cNvSpPr/>
          <p:nvPr userDrawn="1"/>
        </p:nvSpPr>
        <p:spPr>
          <a:xfrm>
            <a:off x="9902684" y="4747146"/>
            <a:ext cx="2896019" cy="2896018"/>
          </a:xfrm>
          <a:prstGeom prst="ellipse">
            <a:avLst/>
          </a:prstGeom>
          <a:solidFill>
            <a:srgbClr val="3761D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63B96022-A6E1-41C6-B6C8-923AAB9AF0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1387" y="5699631"/>
            <a:ext cx="1854341" cy="57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1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6178A540-D9A7-4031-B9DD-BD60E65F9B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84170" y="0"/>
            <a:ext cx="6407831" cy="68580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17" name="Pladsholder til tekst 16">
            <a:extLst>
              <a:ext uri="{FF2B5EF4-FFF2-40B4-BE49-F238E27FC236}">
                <a16:creationId xmlns:a16="http://schemas.microsoft.com/office/drawing/2014/main" id="{156EA87B-068A-4FD8-97C9-24A869BECF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9" y="315474"/>
            <a:ext cx="5838463" cy="21939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+mj-lt"/>
              </a:defRPr>
            </a:lvl1pPr>
          </a:lstStyle>
          <a:p>
            <a:pPr lvl="0"/>
            <a:r>
              <a:rPr lang="da-DK"/>
              <a:t>OVERSKRIFT</a:t>
            </a:r>
          </a:p>
        </p:txBody>
      </p:sp>
      <p:cxnSp>
        <p:nvCxnSpPr>
          <p:cNvPr id="20" name="Lige forbindelse 19">
            <a:extLst>
              <a:ext uri="{FF2B5EF4-FFF2-40B4-BE49-F238E27FC236}">
                <a16:creationId xmlns:a16="http://schemas.microsoft.com/office/drawing/2014/main" id="{152A4FDB-4BAF-4A2C-8948-58BC22605356}"/>
              </a:ext>
            </a:extLst>
          </p:cNvPr>
          <p:cNvCxnSpPr>
            <a:cxnSpLocks/>
          </p:cNvCxnSpPr>
          <p:nvPr userDrawn="1"/>
        </p:nvCxnSpPr>
        <p:spPr>
          <a:xfrm>
            <a:off x="549226" y="766770"/>
            <a:ext cx="1171999" cy="0"/>
          </a:xfrm>
          <a:prstGeom prst="line">
            <a:avLst/>
          </a:prstGeom>
          <a:ln w="57150">
            <a:solidFill>
              <a:srgbClr val="3761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ladsholder til tekst 22">
            <a:extLst>
              <a:ext uri="{FF2B5EF4-FFF2-40B4-BE49-F238E27FC236}">
                <a16:creationId xmlns:a16="http://schemas.microsoft.com/office/drawing/2014/main" id="{DE59274B-A15C-4934-BD42-AF05121BDD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9" y="867146"/>
            <a:ext cx="5750915" cy="2873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</a:lstStyle>
          <a:p>
            <a:pPr lvl="0"/>
            <a:r>
              <a:rPr lang="da-DK"/>
              <a:t>Undertitel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6429C85-0EE4-465F-BC77-335C39E551F6}"/>
              </a:ext>
            </a:extLst>
          </p:cNvPr>
          <p:cNvSpPr/>
          <p:nvPr userDrawn="1"/>
        </p:nvSpPr>
        <p:spPr>
          <a:xfrm>
            <a:off x="9902684" y="4747146"/>
            <a:ext cx="2896019" cy="2896018"/>
          </a:xfrm>
          <a:prstGeom prst="ellipse">
            <a:avLst/>
          </a:prstGeom>
          <a:solidFill>
            <a:srgbClr val="3761D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63B96022-A6E1-41C6-B6C8-923AAB9AF0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1387" y="5699631"/>
            <a:ext cx="1854341" cy="57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28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19FD0-2F80-429E-81D9-1915DEC4B044}" type="datetimeFigureOut">
              <a:rPr lang="da-DK" smtClean="0"/>
              <a:t>28-09-2023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D7433-6EE8-4F8B-99E0-2D1C8D6803C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68876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19FD0-2F80-429E-81D9-1915DEC4B044}" type="datetimeFigureOut">
              <a:rPr lang="da-DK" smtClean="0"/>
              <a:t>28-09-2023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D7433-6EE8-4F8B-99E0-2D1C8D6803C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01833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19FD0-2F80-429E-81D9-1915DEC4B044}" type="datetimeFigureOut">
              <a:rPr lang="da-DK" smtClean="0"/>
              <a:t>28-09-2023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D7433-6EE8-4F8B-99E0-2D1C8D6803C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2870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19FD0-2F80-429E-81D9-1915DEC4B044}" type="datetimeFigureOut">
              <a:rPr lang="da-DK" smtClean="0"/>
              <a:t>28-09-2023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D7433-6EE8-4F8B-99E0-2D1C8D6803C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5592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19FD0-2F80-429E-81D9-1915DEC4B044}" type="datetimeFigureOut">
              <a:rPr lang="da-DK" smtClean="0"/>
              <a:t>28-09-2023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D7433-6EE8-4F8B-99E0-2D1C8D6803C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8445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19FD0-2F80-429E-81D9-1915DEC4B044}" type="datetimeFigureOut">
              <a:rPr lang="da-DK" smtClean="0"/>
              <a:t>28-09-2023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D7433-6EE8-4F8B-99E0-2D1C8D6803C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8954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19FD0-2F80-429E-81D9-1915DEC4B044}" type="datetimeFigureOut">
              <a:rPr lang="da-DK" smtClean="0"/>
              <a:t>28-09-2023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D7433-6EE8-4F8B-99E0-2D1C8D6803C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5417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19FD0-2F80-429E-81D9-1915DEC4B044}" type="datetimeFigureOut">
              <a:rPr lang="da-DK" smtClean="0"/>
              <a:t>28-09-2023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D7433-6EE8-4F8B-99E0-2D1C8D6803C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5300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19FD0-2F80-429E-81D9-1915DEC4B044}" type="datetimeFigureOut">
              <a:rPr lang="da-DK" smtClean="0"/>
              <a:t>28-09-2023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D7433-6EE8-4F8B-99E0-2D1C8D6803C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918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73" r:id="rId12"/>
    <p:sldLayoutId id="2147483674" r:id="rId13"/>
    <p:sldLayoutId id="214748367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vand, himmel, udendørs, vandløb&#10;&#10;Automatisk genereret beskrivelse">
            <a:extLst>
              <a:ext uri="{FF2B5EF4-FFF2-40B4-BE49-F238E27FC236}">
                <a16:creationId xmlns:a16="http://schemas.microsoft.com/office/drawing/2014/main" id="{8825EC0E-031B-43F7-8098-696004E0CE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4911634" y="10"/>
            <a:ext cx="7415032" cy="6857990"/>
          </a:xfrm>
          <a:prstGeom prst="rect">
            <a:avLst/>
          </a:prstGeo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DA38C98-E44B-4C66-B460-D159C6E88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4557" y="5068389"/>
            <a:ext cx="4188883" cy="2464248"/>
          </a:xfrm>
        </p:spPr>
        <p:txBody>
          <a:bodyPr>
            <a:noAutofit/>
          </a:bodyPr>
          <a:lstStyle/>
          <a:p>
            <a:pPr algn="l"/>
            <a:r>
              <a:rPr lang="da-DK" sz="1600" i="1" dirty="0">
                <a:solidFill>
                  <a:schemeClr val="tx1"/>
                </a:solidFill>
              </a:rPr>
              <a:t>Ved Kristian Dall, </a:t>
            </a:r>
            <a:r>
              <a:rPr lang="da-DK" sz="1600" b="0" i="1" u="none" strike="noStrike" baseline="0" dirty="0">
                <a:solidFill>
                  <a:schemeClr val="tx1"/>
                </a:solidFill>
              </a:rPr>
              <a:t>Leder af Generationernes Hus </a:t>
            </a:r>
          </a:p>
        </p:txBody>
      </p:sp>
      <p:sp>
        <p:nvSpPr>
          <p:cNvPr id="2" name="Titel 6">
            <a:extLst>
              <a:ext uri="{FF2B5EF4-FFF2-40B4-BE49-F238E27FC236}">
                <a16:creationId xmlns:a16="http://schemas.microsoft.com/office/drawing/2014/main" id="{672EAA14-E368-E134-2FB8-B77C8CAFC70C}"/>
              </a:ext>
            </a:extLst>
          </p:cNvPr>
          <p:cNvSpPr txBox="1">
            <a:spLocks/>
          </p:cNvSpPr>
          <p:nvPr/>
        </p:nvSpPr>
        <p:spPr>
          <a:xfrm>
            <a:off x="474557" y="4278783"/>
            <a:ext cx="3990379" cy="7896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b="1" dirty="0">
                <a:cs typeface="Arial" pitchFamily="34" charset="0"/>
              </a:rPr>
              <a:t>Oplæg om Generationens hus for husets beboere d. 6. september 2023 </a:t>
            </a:r>
          </a:p>
        </p:txBody>
      </p:sp>
      <p:pic>
        <p:nvPicPr>
          <p:cNvPr id="3" name="Billede 2" descr="Et billede, der indeholder mørk, silhuet, nattehimmel&#10;&#10;Automatisk genereret beskrivelse">
            <a:extLst>
              <a:ext uri="{FF2B5EF4-FFF2-40B4-BE49-F238E27FC236}">
                <a16:creationId xmlns:a16="http://schemas.microsoft.com/office/drawing/2014/main" id="{D205F045-D963-64A4-D6B5-ECD3B276BB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7" y="1211384"/>
            <a:ext cx="2740668" cy="23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56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vand, himmel, udendørs, vandløb&#10;&#10;Automatisk genereret beskrivelse">
            <a:extLst>
              <a:ext uri="{FF2B5EF4-FFF2-40B4-BE49-F238E27FC236}">
                <a16:creationId xmlns:a16="http://schemas.microsoft.com/office/drawing/2014/main" id="{8825EC0E-031B-43F7-8098-696004E0CE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8679765" y="1815016"/>
            <a:ext cx="3282165" cy="2327806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A98892E2-787B-4AAF-B01A-7C92F01124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0821" y="1315237"/>
            <a:ext cx="3932237" cy="708296"/>
          </a:xfrm>
        </p:spPr>
        <p:txBody>
          <a:bodyPr>
            <a:normAutofit fontScale="90000"/>
          </a:bodyPr>
          <a:lstStyle/>
          <a:p>
            <a:br>
              <a:rPr lang="da-DK"/>
            </a:br>
            <a:endParaRPr lang="da-DK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96581E9B-AB53-4F60-8210-D51CE1DE348C}"/>
              </a:ext>
            </a:extLst>
          </p:cNvPr>
          <p:cNvSpPr txBox="1">
            <a:spLocks noChangeArrowheads="1"/>
          </p:cNvSpPr>
          <p:nvPr/>
        </p:nvSpPr>
        <p:spPr>
          <a:xfrm>
            <a:off x="510590" y="609146"/>
            <a:ext cx="8424936" cy="7060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da-DK" sz="2400" b="1" dirty="0">
                <a:latin typeface="Arial Black" panose="020B0A04020102020204" pitchFamily="34" charset="0"/>
                <a:ea typeface="+mj-ea"/>
                <a:cs typeface="Arial" pitchFamily="34" charset="0"/>
              </a:rPr>
              <a:t>Det har jeg haft særligt fokus på indtil nu</a:t>
            </a:r>
            <a:endParaRPr lang="en-GB" sz="2400" b="1" dirty="0">
              <a:latin typeface="Arial Black" panose="020B0A04020102020204" pitchFamily="34" charset="0"/>
              <a:ea typeface="+mj-ea"/>
              <a:cs typeface="Arial" pitchFamily="34" charset="0"/>
            </a:endParaRPr>
          </a:p>
        </p:txBody>
      </p:sp>
      <p:pic>
        <p:nvPicPr>
          <p:cNvPr id="13" name="Billede 12" descr="Et billede, der indeholder mørk, silhuet, nattehimmel&#10;&#10;Automatisk genereret beskrivelse">
            <a:extLst>
              <a:ext uri="{FF2B5EF4-FFF2-40B4-BE49-F238E27FC236}">
                <a16:creationId xmlns:a16="http://schemas.microsoft.com/office/drawing/2014/main" id="{C4391935-8AED-445D-9B4D-1AD8DD2CC3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139" y="188260"/>
            <a:ext cx="1083792" cy="912747"/>
          </a:xfrm>
          <a:prstGeom prst="rect">
            <a:avLst/>
          </a:prstGeom>
        </p:spPr>
      </p:pic>
      <p:sp>
        <p:nvSpPr>
          <p:cNvPr id="14" name="Tekstboks 7">
            <a:extLst>
              <a:ext uri="{FF2B5EF4-FFF2-40B4-BE49-F238E27FC236}">
                <a16:creationId xmlns:a16="http://schemas.microsoft.com/office/drawing/2014/main" id="{22EDE507-2FE4-491E-8BEE-1C7E9DF3DE4A}"/>
              </a:ext>
            </a:extLst>
          </p:cNvPr>
          <p:cNvSpPr txBox="1"/>
          <p:nvPr/>
        </p:nvSpPr>
        <p:spPr>
          <a:xfrm>
            <a:off x="521402" y="1815015"/>
            <a:ext cx="7469047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Stabil drift på alle vores velfærdsområder, herunder ansættelse af nye ledere, organisering af ældreområdet, struktur, medarbejdertrivsel. 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Tilpasning af driftsøkonomien – bl.a. en reduktion af staben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Organisering af rengøringsområdet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At få ”fyldt huset op” – indflytning af flere beboere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Positive historier om huset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At være en rollemodel for en god ånd/kultur i huset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At få beboerdemokratiet i huset godt i gang. 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endParaRPr lang="da-DK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endParaRPr lang="da-DK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endParaRPr lang="da-DK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endParaRPr lang="da-DK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endParaRPr lang="da-DK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672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A98892E2-787B-4AAF-B01A-7C92F01124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0821" y="1315237"/>
            <a:ext cx="3932237" cy="708296"/>
          </a:xfrm>
        </p:spPr>
        <p:txBody>
          <a:bodyPr>
            <a:normAutofit fontScale="90000"/>
          </a:bodyPr>
          <a:lstStyle/>
          <a:p>
            <a:br>
              <a:rPr lang="da-DK"/>
            </a:br>
            <a:endParaRPr lang="da-DK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96581E9B-AB53-4F60-8210-D51CE1DE348C}"/>
              </a:ext>
            </a:extLst>
          </p:cNvPr>
          <p:cNvSpPr txBox="1">
            <a:spLocks noChangeArrowheads="1"/>
          </p:cNvSpPr>
          <p:nvPr/>
        </p:nvSpPr>
        <p:spPr>
          <a:xfrm>
            <a:off x="510590" y="609146"/>
            <a:ext cx="8424936" cy="7060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da-DK" sz="2400" b="1" dirty="0">
                <a:latin typeface="Arial Black" panose="020B0A04020102020204" pitchFamily="34" charset="0"/>
                <a:ea typeface="+mj-ea"/>
                <a:cs typeface="Arial" pitchFamily="34" charset="0"/>
              </a:rPr>
              <a:t>Beboerdemokratiet i GH</a:t>
            </a:r>
            <a:endParaRPr lang="en-GB" sz="2400" b="1" dirty="0">
              <a:latin typeface="Arial Black" panose="020B0A04020102020204" pitchFamily="34" charset="0"/>
              <a:ea typeface="+mj-ea"/>
              <a:cs typeface="Arial" pitchFamily="34" charset="0"/>
            </a:endParaRPr>
          </a:p>
        </p:txBody>
      </p:sp>
      <p:pic>
        <p:nvPicPr>
          <p:cNvPr id="13" name="Billede 12" descr="Et billede, der indeholder mørk, silhuet, nattehimmel&#10;&#10;Automatisk genereret beskrivelse">
            <a:extLst>
              <a:ext uri="{FF2B5EF4-FFF2-40B4-BE49-F238E27FC236}">
                <a16:creationId xmlns:a16="http://schemas.microsoft.com/office/drawing/2014/main" id="{C4391935-8AED-445D-9B4D-1AD8DD2CC3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139" y="188260"/>
            <a:ext cx="1083792" cy="912747"/>
          </a:xfrm>
          <a:prstGeom prst="rect">
            <a:avLst/>
          </a:prstGeom>
        </p:spPr>
      </p:pic>
      <p:sp>
        <p:nvSpPr>
          <p:cNvPr id="14" name="Tekstboks 7">
            <a:extLst>
              <a:ext uri="{FF2B5EF4-FFF2-40B4-BE49-F238E27FC236}">
                <a16:creationId xmlns:a16="http://schemas.microsoft.com/office/drawing/2014/main" id="{22EDE507-2FE4-491E-8BEE-1C7E9DF3DE4A}"/>
              </a:ext>
            </a:extLst>
          </p:cNvPr>
          <p:cNvSpPr txBox="1"/>
          <p:nvPr/>
        </p:nvSpPr>
        <p:spPr>
          <a:xfrm>
            <a:off x="521402" y="1815015"/>
            <a:ext cx="7469047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 fontAlgn="base">
              <a:buFont typeface="Arial" panose="020B0604020202020204" pitchFamily="34" charset="0"/>
              <a:buChar char="•"/>
            </a:pPr>
            <a:endParaRPr lang="da-DK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endParaRPr lang="da-DK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endParaRPr lang="da-DK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endParaRPr lang="da-DK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endParaRPr lang="da-DK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335D0359-BDE3-D4E0-40D6-59F3F2135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09" y="1923346"/>
            <a:ext cx="6437606" cy="3808813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CD8B1371-4DD3-2BA7-6DD7-4E053B310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9153" y="3803807"/>
            <a:ext cx="3592778" cy="2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11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91FABCEF-C04B-4467-ABE1-68A578D585E3}"/>
              </a:ext>
            </a:extLst>
          </p:cNvPr>
          <p:cNvCxnSpPr/>
          <p:nvPr/>
        </p:nvCxnSpPr>
        <p:spPr>
          <a:xfrm>
            <a:off x="1524000" y="992771"/>
            <a:ext cx="9144000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2">
            <a:extLst>
              <a:ext uri="{FF2B5EF4-FFF2-40B4-BE49-F238E27FC236}">
                <a16:creationId xmlns:a16="http://schemas.microsoft.com/office/drawing/2014/main" id="{E820ED30-5283-4628-9669-1F6B23FC5FC0}"/>
              </a:ext>
            </a:extLst>
          </p:cNvPr>
          <p:cNvSpPr txBox="1">
            <a:spLocks noChangeArrowheads="1"/>
          </p:cNvSpPr>
          <p:nvPr/>
        </p:nvSpPr>
        <p:spPr>
          <a:xfrm>
            <a:off x="360727" y="260650"/>
            <a:ext cx="10055753" cy="11632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da-DK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ea typeface="+mj-ea"/>
                <a:cs typeface="Arial" pitchFamily="34" charset="0"/>
              </a:rPr>
              <a:t>Husrådet er omdrejningspunktet i beboerdemokratiet 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74319D2C-3EBB-433B-8D05-7B050F343FA9}"/>
              </a:ext>
            </a:extLst>
          </p:cNvPr>
          <p:cNvSpPr/>
          <p:nvPr/>
        </p:nvSpPr>
        <p:spPr>
          <a:xfrm>
            <a:off x="573284" y="1433076"/>
            <a:ext cx="9105287" cy="3373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Husrådet</a:t>
            </a:r>
            <a:r>
              <a:rPr lang="en-US" dirty="0"/>
              <a:t>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forholde</a:t>
            </a:r>
            <a:r>
              <a:rPr lang="en-US" dirty="0"/>
              <a:t> sig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beslutninger</a:t>
            </a:r>
            <a:r>
              <a:rPr lang="en-US" dirty="0"/>
              <a:t>, der </a:t>
            </a:r>
            <a:r>
              <a:rPr lang="en-US" dirty="0" err="1"/>
              <a:t>vedrører</a:t>
            </a:r>
            <a:r>
              <a:rPr lang="en-US" dirty="0"/>
              <a:t> hele </a:t>
            </a:r>
            <a:r>
              <a:rPr lang="en-US" dirty="0" err="1"/>
              <a:t>huset</a:t>
            </a:r>
            <a:r>
              <a:rPr lang="en-US" dirty="0"/>
              <a:t>, </a:t>
            </a:r>
            <a:r>
              <a:rPr lang="en-US" dirty="0" err="1"/>
              <a:t>eksempler</a:t>
            </a:r>
            <a:r>
              <a:rPr lang="en-US" dirty="0"/>
              <a:t>: </a:t>
            </a:r>
            <a:r>
              <a:rPr lang="en-US" dirty="0" err="1"/>
              <a:t>cykelparkering</a:t>
            </a:r>
            <a:r>
              <a:rPr lang="en-US" dirty="0"/>
              <a:t>, </a:t>
            </a:r>
            <a:r>
              <a:rPr lang="en-US" dirty="0" err="1"/>
              <a:t>terrassserne</a:t>
            </a:r>
            <a:r>
              <a:rPr lang="en-US" dirty="0"/>
              <a:t>, </a:t>
            </a:r>
            <a:r>
              <a:rPr lang="en-US" dirty="0" err="1"/>
              <a:t>håndhævelse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fælles</a:t>
            </a:r>
            <a:r>
              <a:rPr lang="en-US" dirty="0"/>
              <a:t> </a:t>
            </a:r>
            <a:r>
              <a:rPr lang="en-US" dirty="0" err="1"/>
              <a:t>regler</a:t>
            </a:r>
            <a:r>
              <a:rPr lang="en-US" dirty="0"/>
              <a:t>, </a:t>
            </a:r>
            <a:r>
              <a:rPr lang="en-US" dirty="0" err="1"/>
              <a:t>fælles</a:t>
            </a:r>
            <a:r>
              <a:rPr lang="en-US" dirty="0"/>
              <a:t> </a:t>
            </a:r>
            <a:r>
              <a:rPr lang="en-US" dirty="0" err="1"/>
              <a:t>aktiviteter</a:t>
            </a:r>
            <a:r>
              <a:rPr lang="en-US" dirty="0"/>
              <a:t>, </a:t>
            </a:r>
            <a:r>
              <a:rPr lang="en-US" dirty="0" err="1"/>
              <a:t>anvendelse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fælleslokaler</a:t>
            </a:r>
            <a:r>
              <a:rPr lang="en-US" dirty="0"/>
              <a:t>, </a:t>
            </a:r>
            <a:r>
              <a:rPr lang="en-US" dirty="0" err="1"/>
              <a:t>ønsker</a:t>
            </a:r>
            <a:r>
              <a:rPr lang="en-US" dirty="0"/>
              <a:t> for </a:t>
            </a:r>
            <a:r>
              <a:rPr lang="en-US" dirty="0" err="1"/>
              <a:t>udviklingen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huset</a:t>
            </a:r>
            <a:r>
              <a:rPr lang="en-US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Husrådet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repræsentation</a:t>
            </a:r>
            <a:r>
              <a:rPr lang="en-US" dirty="0"/>
              <a:t> fra de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afdelingsbestyrelser</a:t>
            </a:r>
            <a:r>
              <a:rPr lang="en-US" dirty="0"/>
              <a:t> i </a:t>
            </a:r>
            <a:r>
              <a:rPr lang="en-US" dirty="0" err="1"/>
              <a:t>huset</a:t>
            </a:r>
            <a:r>
              <a:rPr lang="en-US" dirty="0"/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Som beboer kan du gøre din indflydelse gældende ved at bede din afdelingsbestyrelse om at tage punkter med i husrådet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Husrådet holder møder 5 gange om året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a-DK" dirty="0"/>
          </a:p>
        </p:txBody>
      </p:sp>
      <p:pic>
        <p:nvPicPr>
          <p:cNvPr id="3" name="Billede 2" descr="Et billede, der indeholder mørk, silhuet, nattehimmel&#10;&#10;Automatisk genereret beskrivelse">
            <a:extLst>
              <a:ext uri="{FF2B5EF4-FFF2-40B4-BE49-F238E27FC236}">
                <a16:creationId xmlns:a16="http://schemas.microsoft.com/office/drawing/2014/main" id="{DF05C9D3-944E-6E33-4995-8DF49F5C1A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139" y="188260"/>
            <a:ext cx="1083792" cy="912747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607891B4-863B-D969-E369-EC124FDAA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7850" y="3913671"/>
            <a:ext cx="3615075" cy="265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96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91FABCEF-C04B-4467-ABE1-68A578D585E3}"/>
              </a:ext>
            </a:extLst>
          </p:cNvPr>
          <p:cNvCxnSpPr/>
          <p:nvPr/>
        </p:nvCxnSpPr>
        <p:spPr>
          <a:xfrm>
            <a:off x="1524000" y="992771"/>
            <a:ext cx="9144000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2">
            <a:extLst>
              <a:ext uri="{FF2B5EF4-FFF2-40B4-BE49-F238E27FC236}">
                <a16:creationId xmlns:a16="http://schemas.microsoft.com/office/drawing/2014/main" id="{E820ED30-5283-4628-9669-1F6B23FC5FC0}"/>
              </a:ext>
            </a:extLst>
          </p:cNvPr>
          <p:cNvSpPr txBox="1">
            <a:spLocks noChangeArrowheads="1"/>
          </p:cNvSpPr>
          <p:nvPr/>
        </p:nvSpPr>
        <p:spPr>
          <a:xfrm>
            <a:off x="360727" y="260650"/>
            <a:ext cx="10055753" cy="11632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da-DK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ea typeface="+mj-ea"/>
                <a:cs typeface="Arial" pitchFamily="34" charset="0"/>
              </a:rPr>
              <a:t>Men alt skal ikke godkendes af husrådet før det kan igangsættes…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74319D2C-3EBB-433B-8D05-7B050F343FA9}"/>
              </a:ext>
            </a:extLst>
          </p:cNvPr>
          <p:cNvSpPr/>
          <p:nvPr/>
        </p:nvSpPr>
        <p:spPr>
          <a:xfrm>
            <a:off x="559216" y="1534571"/>
            <a:ext cx="9105287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a-DK" dirty="0"/>
              <a:t>Som beboer er du meget velkommen til at bruge og vedligeholde husets faciliteter og til spontant at igangsætte fælles aktiviteter: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Bordtennis – eller </a:t>
            </a:r>
            <a:r>
              <a:rPr lang="da-DK" dirty="0" err="1"/>
              <a:t>poolturnering</a:t>
            </a:r>
            <a:endParaRPr lang="da-DK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Filmaftener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Kortklubber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Fredagsbar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Udflugter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Spis sammen arrangementer / madklub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Passe planter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Rydde op</a:t>
            </a:r>
          </a:p>
          <a:p>
            <a:r>
              <a:rPr lang="da-DK" sz="2800" dirty="0"/>
              <a:t>Det er dit hus</a:t>
            </a:r>
            <a:r>
              <a:rPr lang="da-DK" sz="2800" dirty="0">
                <a:sym typeface="Wingdings" panose="05000000000000000000" pitchFamily="2" charset="2"/>
              </a:rPr>
              <a:t>, som du deler med alle dine medbeboere. Så brug det og pas på det !</a:t>
            </a:r>
            <a:endParaRPr lang="da-DK" sz="2800" dirty="0"/>
          </a:p>
        </p:txBody>
      </p:sp>
      <p:pic>
        <p:nvPicPr>
          <p:cNvPr id="3" name="Billede 2" descr="Et billede, der indeholder mørk, silhuet, nattehimmel&#10;&#10;Automatisk genereret beskrivelse">
            <a:extLst>
              <a:ext uri="{FF2B5EF4-FFF2-40B4-BE49-F238E27FC236}">
                <a16:creationId xmlns:a16="http://schemas.microsoft.com/office/drawing/2014/main" id="{2D20A7B9-266C-4B91-4C97-A5501CDF94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139" y="188260"/>
            <a:ext cx="1083792" cy="912747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84E49306-281C-F225-A4E0-080B31D71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906" y="2335237"/>
            <a:ext cx="3895165" cy="268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55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91FABCEF-C04B-4467-ABE1-68A578D585E3}"/>
              </a:ext>
            </a:extLst>
          </p:cNvPr>
          <p:cNvCxnSpPr/>
          <p:nvPr/>
        </p:nvCxnSpPr>
        <p:spPr>
          <a:xfrm>
            <a:off x="1524000" y="992771"/>
            <a:ext cx="9144000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2">
            <a:extLst>
              <a:ext uri="{FF2B5EF4-FFF2-40B4-BE49-F238E27FC236}">
                <a16:creationId xmlns:a16="http://schemas.microsoft.com/office/drawing/2014/main" id="{E820ED30-5283-4628-9669-1F6B23FC5FC0}"/>
              </a:ext>
            </a:extLst>
          </p:cNvPr>
          <p:cNvSpPr txBox="1">
            <a:spLocks noChangeArrowheads="1"/>
          </p:cNvSpPr>
          <p:nvPr/>
        </p:nvSpPr>
        <p:spPr>
          <a:xfrm>
            <a:off x="346659" y="1"/>
            <a:ext cx="10055753" cy="992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da-DK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ea typeface="+mj-ea"/>
                <a:cs typeface="Arial" pitchFamily="34" charset="0"/>
              </a:rPr>
              <a:t>Alt det vi kan være stolte af: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74319D2C-3EBB-433B-8D05-7B050F343FA9}"/>
              </a:ext>
            </a:extLst>
          </p:cNvPr>
          <p:cNvSpPr/>
          <p:nvPr/>
        </p:nvSpPr>
        <p:spPr>
          <a:xfrm>
            <a:off x="511097" y="644633"/>
            <a:ext cx="9105287" cy="6497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Huset er næsten fyldt op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 huser ukrainske flygtninge, der er glade for at bo her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 huser </a:t>
            </a:r>
            <a:r>
              <a:rPr lang="da-DK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Skovlund</a:t>
            </a: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der også er glade for at bo her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 har en receptionsgruppe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 har en kaffeklub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 har en strikkeklub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 har månedlig fællesspisning i cafeen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 har guitarhold, dansehold og jiu</a:t>
            </a:r>
            <a:r>
              <a:rPr lang="da-DK" sz="1400" dirty="0">
                <a:latin typeface="Calibri" panose="020F0502020204030204" pitchFamily="34" charset="0"/>
                <a:ea typeface="Calibri" panose="020F0502020204030204" pitchFamily="34" charset="0"/>
              </a:rPr>
              <a:t>-j</a:t>
            </a: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itsu undervisning i weekenden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 har afprøvet fredagsbar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 har taget over på pasning af planterne på terrasserne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 hjælper hinanden og kerer jer om hinanden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Beboere der på eget initiativ og for nylig har optalt og rengjort service og renset ovne 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 har afviklet en festival sidste år i juni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Positiv omtale i en lang række medier både nationalt og internationalt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På vej med en tagterrasse.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 har fået lavet afskærmning mod træk i cafeen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 har fået pool-bord og bordfodbold i stueplan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 har afviklet en lang række af arrangementer i multisalen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 har læsegrupper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 har gudstjenester.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 har afprøvet ”Borgerservice to go”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 har en fed cafe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 har månedlige nyhedsbreve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 er muligt at booke fede fælleslokaler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 har haft besøg af dronningen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Infoskærme, der fungerer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 har et </a:t>
            </a:r>
            <a:r>
              <a:rPr lang="da-DK" sz="1400" dirty="0">
                <a:latin typeface="Calibri" panose="020F0502020204030204" pitchFamily="34" charset="0"/>
                <a:ea typeface="Calibri" panose="020F0502020204030204" pitchFamily="34" charset="0"/>
              </a:rPr>
              <a:t>k</a:t>
            </a: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unstudvalg, der er i gang med at forberede udstillinger.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a-DK" dirty="0"/>
          </a:p>
        </p:txBody>
      </p:sp>
      <p:pic>
        <p:nvPicPr>
          <p:cNvPr id="3" name="Billede 2" descr="Et billede, der indeholder mørk, silhuet, nattehimmel&#10;&#10;Automatisk genereret beskrivelse">
            <a:extLst>
              <a:ext uri="{FF2B5EF4-FFF2-40B4-BE49-F238E27FC236}">
                <a16:creationId xmlns:a16="http://schemas.microsoft.com/office/drawing/2014/main" id="{2AB8848A-E6E9-1474-9CA8-EFD0034F5C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139" y="188260"/>
            <a:ext cx="1083792" cy="912747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B2677EED-CF90-7622-683D-3CA892450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7316" y="1449145"/>
            <a:ext cx="3454615" cy="484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51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91FABCEF-C04B-4467-ABE1-68A578D585E3}"/>
              </a:ext>
            </a:extLst>
          </p:cNvPr>
          <p:cNvCxnSpPr/>
          <p:nvPr/>
        </p:nvCxnSpPr>
        <p:spPr>
          <a:xfrm>
            <a:off x="1524000" y="992771"/>
            <a:ext cx="9144000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2">
            <a:extLst>
              <a:ext uri="{FF2B5EF4-FFF2-40B4-BE49-F238E27FC236}">
                <a16:creationId xmlns:a16="http://schemas.microsoft.com/office/drawing/2014/main" id="{E820ED30-5283-4628-9669-1F6B23FC5FC0}"/>
              </a:ext>
            </a:extLst>
          </p:cNvPr>
          <p:cNvSpPr txBox="1">
            <a:spLocks noChangeArrowheads="1"/>
          </p:cNvSpPr>
          <p:nvPr/>
        </p:nvSpPr>
        <p:spPr>
          <a:xfrm>
            <a:off x="346659" y="1"/>
            <a:ext cx="10055753" cy="992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da-DK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ea typeface="+mj-ea"/>
                <a:cs typeface="Arial" pitchFamily="34" charset="0"/>
              </a:rPr>
              <a:t>Det vi skal udvikle på/blive bedre til: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74319D2C-3EBB-433B-8D05-7B050F343FA9}"/>
              </a:ext>
            </a:extLst>
          </p:cNvPr>
          <p:cNvSpPr/>
          <p:nvPr/>
        </p:nvSpPr>
        <p:spPr>
          <a:xfrm>
            <a:off x="559217" y="1457989"/>
            <a:ext cx="577124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2000" dirty="0">
                <a:latin typeface="Calibri" panose="020F0502020204030204" pitchFamily="34" charset="0"/>
              </a:rPr>
              <a:t>At passe på vores ting - hvad er fakta og hvad er myter om svind og tyveri? – forebyggelse ved mærkning og konsekvent politianmeldelse ved begrundet mistanke om tyveri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Ordensregler for anvendelse af fælleslokalerne – bedre styr på værkstedet, terrasserne, forsamlingshuset, det søde køkken og gæsteværelserne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Frivillighed – internt i huset, men vi skal også invitere vores naboer mere ind i huset for at udføre meningsfulde frivillige opgaver.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Bedre og mere smidigt samarbejde ml. husråd og afdelingsbestyrelser om planlægning af aktiviteter i huset</a:t>
            </a:r>
            <a:r>
              <a:rPr lang="da-DK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endParaRPr lang="da-DK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Billede 2" descr="Et billede, der indeholder mørk, silhuet, nattehimmel&#10;&#10;Automatisk genereret beskrivelse">
            <a:extLst>
              <a:ext uri="{FF2B5EF4-FFF2-40B4-BE49-F238E27FC236}">
                <a16:creationId xmlns:a16="http://schemas.microsoft.com/office/drawing/2014/main" id="{7B233474-7453-2BE0-E022-8917EE1250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139" y="188260"/>
            <a:ext cx="1083792" cy="912747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DAB64B37-1D11-AAFC-33AA-0556F78C6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611" y="1916723"/>
            <a:ext cx="4663171" cy="318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02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91FABCEF-C04B-4467-ABE1-68A578D585E3}"/>
              </a:ext>
            </a:extLst>
          </p:cNvPr>
          <p:cNvCxnSpPr/>
          <p:nvPr/>
        </p:nvCxnSpPr>
        <p:spPr>
          <a:xfrm>
            <a:off x="1524000" y="992771"/>
            <a:ext cx="9144000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2">
            <a:extLst>
              <a:ext uri="{FF2B5EF4-FFF2-40B4-BE49-F238E27FC236}">
                <a16:creationId xmlns:a16="http://schemas.microsoft.com/office/drawing/2014/main" id="{E820ED30-5283-4628-9669-1F6B23FC5FC0}"/>
              </a:ext>
            </a:extLst>
          </p:cNvPr>
          <p:cNvSpPr txBox="1">
            <a:spLocks noChangeArrowheads="1"/>
          </p:cNvSpPr>
          <p:nvPr/>
        </p:nvSpPr>
        <p:spPr>
          <a:xfrm>
            <a:off x="346659" y="1"/>
            <a:ext cx="10055753" cy="992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da-DK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ea typeface="+mj-ea"/>
                <a:cs typeface="Arial" pitchFamily="34" charset="0"/>
              </a:rPr>
              <a:t>Det kan vi alle gøre for at bidrage til en positiv kultur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74319D2C-3EBB-433B-8D05-7B050F343FA9}"/>
              </a:ext>
            </a:extLst>
          </p:cNvPr>
          <p:cNvSpPr/>
          <p:nvPr/>
        </p:nvSpPr>
        <p:spPr>
          <a:xfrm>
            <a:off x="555353" y="1455995"/>
            <a:ext cx="581344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sige vores mening ærligt og respektfuldt direkte til hinanden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2400" dirty="0">
                <a:latin typeface="Calibri" panose="020F0502020204030204" pitchFamily="34" charset="0"/>
                <a:ea typeface="Calibri" panose="020F0502020204030204" pitchFamily="34" charset="0"/>
              </a:rPr>
              <a:t>t</a:t>
            </a:r>
            <a:r>
              <a:rPr lang="da-DK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 på gode intentioner hos hinanden og spørge, når noget undrer os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2400" dirty="0">
                <a:latin typeface="Calibri" panose="020F0502020204030204" pitchFamily="34" charset="0"/>
                <a:ea typeface="Calibri" panose="020F0502020204030204" pitchFamily="34" charset="0"/>
              </a:rPr>
              <a:t>k</a:t>
            </a:r>
            <a:r>
              <a:rPr lang="da-DK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ommunikere respektfuldt og direkte med hinanden med afsæt i de roller vi indtager.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overholde reglerne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gøre os umage med at hjælpe hinanden med at løse husets udfordringer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a-DK" sz="2400" dirty="0">
                <a:latin typeface="Calibri" panose="020F0502020204030204" pitchFamily="34" charset="0"/>
                <a:ea typeface="Calibri" panose="020F0502020204030204" pitchFamily="34" charset="0"/>
              </a:rPr>
              <a:t>udvise hensyn, hjælpsomhed og tålmodighed</a:t>
            </a:r>
            <a:endParaRPr lang="da-DK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Billede 3" descr="Et billede, der indeholder mørk, silhuet, nattehimmel&#10;&#10;Automatisk genereret beskrivelse">
            <a:extLst>
              <a:ext uri="{FF2B5EF4-FFF2-40B4-BE49-F238E27FC236}">
                <a16:creationId xmlns:a16="http://schemas.microsoft.com/office/drawing/2014/main" id="{22511812-31C7-B780-A858-38BD4F8E43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139" y="188260"/>
            <a:ext cx="1083792" cy="912747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814C11BA-A43F-2D30-68B0-BC4A27D6C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832" y="2636854"/>
            <a:ext cx="5012490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3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2541" y="5359790"/>
            <a:ext cx="8229600" cy="1077135"/>
          </a:xfrm>
        </p:spPr>
        <p:txBody>
          <a:bodyPr>
            <a:normAutofit fontScale="90000"/>
          </a:bodyPr>
          <a:lstStyle/>
          <a:p>
            <a:pPr algn="ctr"/>
            <a:br>
              <a:rPr lang="da-DK" sz="2400" dirty="0"/>
            </a:br>
            <a:r>
              <a:rPr lang="da-DK" sz="2400" dirty="0"/>
              <a:t>Er et fantastisk hus – lad os hjælpes med at værne om det og gøre det endnu bedre</a:t>
            </a:r>
            <a:br>
              <a:rPr lang="da-DK" sz="2400" dirty="0"/>
            </a:br>
            <a:r>
              <a:rPr lang="da-DK" sz="2400" dirty="0"/>
              <a:t>Tak for opmærksomheden </a:t>
            </a:r>
            <a:r>
              <a:rPr lang="da-DK" sz="2400" dirty="0">
                <a:sym typeface="Wingdings" panose="05000000000000000000" pitchFamily="2" charset="2"/>
              </a:rPr>
              <a:t></a:t>
            </a:r>
            <a:br>
              <a:rPr lang="da-DK" sz="2400" dirty="0">
                <a:sym typeface="Wingdings" panose="05000000000000000000" pitchFamily="2" charset="2"/>
              </a:rPr>
            </a:br>
            <a:br>
              <a:rPr lang="da-DK" sz="2400" dirty="0">
                <a:sym typeface="Wingdings" panose="05000000000000000000" pitchFamily="2" charset="2"/>
              </a:rPr>
            </a:br>
            <a:br>
              <a:rPr lang="da-DK" sz="2400" dirty="0">
                <a:sym typeface="Wingdings" panose="05000000000000000000" pitchFamily="2" charset="2"/>
              </a:rPr>
            </a:br>
            <a:br>
              <a:rPr lang="da-DK" sz="2400" dirty="0">
                <a:sym typeface="Wingdings" panose="05000000000000000000" pitchFamily="2" charset="2"/>
              </a:rPr>
            </a:br>
            <a:endParaRPr lang="da-DK" sz="18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9DBB3BF-9772-4137-93E5-C41354D59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24153" y="551930"/>
            <a:ext cx="4743694" cy="412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39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DA38C98-E44B-4C66-B460-D159C6E88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2033" y="796835"/>
            <a:ext cx="4943967" cy="5277394"/>
          </a:xfrm>
        </p:spPr>
        <p:txBody>
          <a:bodyPr>
            <a:noAutofit/>
          </a:bodyPr>
          <a:lstStyle/>
          <a:p>
            <a:pPr algn="l"/>
            <a:endParaRPr lang="da-DK" sz="18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algn="l"/>
            <a:r>
              <a:rPr lang="da-DK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Marken er mejet, og høet er høstet,</a:t>
            </a:r>
            <a:br>
              <a:rPr lang="da-DK" sz="2000" dirty="0"/>
            </a:br>
            <a:r>
              <a:rPr lang="da-DK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kornet er i laderne, og høet står i hæs.</a:t>
            </a:r>
            <a:br>
              <a:rPr lang="da-DK" sz="2000" dirty="0"/>
            </a:br>
            <a:r>
              <a:rPr lang="da-DK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Frugten er plukket, og træet er rystet,</a:t>
            </a:r>
            <a:br>
              <a:rPr lang="da-DK" sz="2000" dirty="0"/>
            </a:br>
            <a:r>
              <a:rPr lang="da-DK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og nu går det hjemad med det allersidste læs.</a:t>
            </a:r>
            <a:br>
              <a:rPr lang="da-DK" sz="2000" dirty="0"/>
            </a:br>
            <a:r>
              <a:rPr lang="da-DK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Rev vi marken let, det er gammel ret:</a:t>
            </a:r>
            <a:br>
              <a:rPr lang="da-DK" sz="2000" dirty="0"/>
            </a:br>
            <a:r>
              <a:rPr lang="da-DK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Fuglen og den fattige skal også være mæt!</a:t>
            </a:r>
            <a:br>
              <a:rPr lang="da-DK" sz="2000" dirty="0"/>
            </a:br>
            <a:r>
              <a:rPr lang="da-DK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Rev vi marken let, det er gammel ret:</a:t>
            </a:r>
            <a:br>
              <a:rPr lang="da-DK" sz="2000" dirty="0"/>
            </a:br>
            <a:r>
              <a:rPr lang="da-DK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Fuglen og den fattige skal også være mæt!</a:t>
            </a:r>
            <a:endParaRPr lang="da-DK" sz="2000" b="0" i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endParaRPr lang="da-DK" sz="1400" dirty="0">
              <a:solidFill>
                <a:schemeClr val="tx1"/>
              </a:solidFill>
            </a:endParaRPr>
          </a:p>
        </p:txBody>
      </p:sp>
      <p:sp>
        <p:nvSpPr>
          <p:cNvPr id="3" name="Pladsholder til tekst 3">
            <a:extLst>
              <a:ext uri="{FF2B5EF4-FFF2-40B4-BE49-F238E27FC236}">
                <a16:creationId xmlns:a16="http://schemas.microsoft.com/office/drawing/2014/main" id="{7DA14964-5480-4765-0067-9BDA6378D19B}"/>
              </a:ext>
            </a:extLst>
          </p:cNvPr>
          <p:cNvSpPr txBox="1">
            <a:spLocks/>
          </p:cNvSpPr>
          <p:nvPr/>
        </p:nvSpPr>
        <p:spPr>
          <a:xfrm>
            <a:off x="6473801" y="1113033"/>
            <a:ext cx="4794834" cy="4238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Loen vi pynter med blomster og blade,</a:t>
            </a:r>
            <a:br>
              <a:rPr lang="da-DK" sz="2000" dirty="0"/>
            </a:br>
            <a:r>
              <a:rPr lang="da-DK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vi har georginer og bonderoser nok;</a:t>
            </a:r>
            <a:br>
              <a:rPr lang="da-DK" sz="2000" dirty="0"/>
            </a:br>
            <a:r>
              <a:rPr lang="da-DK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børnene danser allerede så glade,</a:t>
            </a:r>
            <a:br>
              <a:rPr lang="da-DK" sz="2000" dirty="0"/>
            </a:br>
            <a:r>
              <a:rPr lang="da-DK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alle vore piger står nu ventende i flok.</a:t>
            </a:r>
            <a:br>
              <a:rPr lang="da-DK" sz="2000" dirty="0"/>
            </a:br>
            <a:r>
              <a:rPr lang="da-DK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Bind så korn i krans! Hurra, her til lands</a:t>
            </a:r>
            <a:br>
              <a:rPr lang="da-DK" sz="2000" dirty="0"/>
            </a:br>
            <a:r>
              <a:rPr lang="da-DK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slutter høsten altid med et gilde og en dans!</a:t>
            </a:r>
            <a:br>
              <a:rPr lang="da-DK" sz="2000" dirty="0"/>
            </a:br>
            <a:r>
              <a:rPr lang="da-DK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Bind så korn i krans! Hurra, her til lands</a:t>
            </a:r>
            <a:br>
              <a:rPr lang="da-DK" sz="2000" dirty="0"/>
            </a:br>
            <a:r>
              <a:rPr lang="da-DK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slutter høsten altid med et gilde og en dans</a:t>
            </a:r>
            <a:r>
              <a:rPr lang="da-DK" sz="11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!</a:t>
            </a:r>
            <a:endParaRPr lang="da-DK" sz="1400" dirty="0">
              <a:solidFill>
                <a:schemeClr val="tx1"/>
              </a:solidFill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06C316B4-3813-C911-819D-90CE55B75236}"/>
              </a:ext>
            </a:extLst>
          </p:cNvPr>
          <p:cNvSpPr txBox="1"/>
          <p:nvPr/>
        </p:nvSpPr>
        <p:spPr>
          <a:xfrm>
            <a:off x="262410" y="209006"/>
            <a:ext cx="8268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/>
              <a:t>Marken er mejet</a:t>
            </a:r>
          </a:p>
          <a:p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4036075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DA38C98-E44B-4C66-B460-D159C6E88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2033" y="796835"/>
            <a:ext cx="4943967" cy="5277394"/>
          </a:xfrm>
        </p:spPr>
        <p:txBody>
          <a:bodyPr>
            <a:noAutofit/>
          </a:bodyPr>
          <a:lstStyle/>
          <a:p>
            <a:pPr algn="l"/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Jeg vil male dagen blå,</a:t>
            </a:r>
            <a:b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Med en solskinsstribe på.</a:t>
            </a:r>
            <a:b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Vælge lyset frem for skyggen,</a:t>
            </a:r>
            <a:b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Give mig selv et puf i ryggen,</a:t>
            </a:r>
            <a:b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Tro på alting, selv på lykken.</a:t>
            </a:r>
            <a:b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Jeg vil male dagen blå.</a:t>
            </a:r>
          </a:p>
          <a:p>
            <a:pPr algn="l"/>
            <a:endParaRPr lang="da-DK" sz="18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algn="l"/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Jeg vil male dagen gul,</a:t>
            </a:r>
            <a:b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Solen som en sommerfugl,</a:t>
            </a:r>
            <a:b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Sætter sig på mine hænder.</a:t>
            </a:r>
            <a:b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Alle regnvejrsdage ender,</a:t>
            </a:r>
            <a:b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Der stå maj på min kalender.</a:t>
            </a:r>
            <a:b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Jeg vil male dagen gul.</a:t>
            </a:r>
          </a:p>
          <a:p>
            <a:pPr algn="l"/>
            <a:endParaRPr lang="da-DK" sz="18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algn="l"/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Jeg vil male dagen rød,</a:t>
            </a:r>
            <a:b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Med den sidste roses glød.</a:t>
            </a:r>
            <a:b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Jeg vil plukke kantareller,</a:t>
            </a:r>
            <a:b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Løvetand og brændenælder,</a:t>
            </a:r>
            <a:b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Leve i det nu, der gælder.</a:t>
            </a:r>
            <a:b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Jeg vil male dagen rød.</a:t>
            </a:r>
          </a:p>
          <a:p>
            <a:endParaRPr lang="da-DK" sz="1400" dirty="0">
              <a:solidFill>
                <a:schemeClr val="tx1"/>
              </a:solidFill>
            </a:endParaRPr>
          </a:p>
        </p:txBody>
      </p:sp>
      <p:sp>
        <p:nvSpPr>
          <p:cNvPr id="3" name="Pladsholder til tekst 3">
            <a:extLst>
              <a:ext uri="{FF2B5EF4-FFF2-40B4-BE49-F238E27FC236}">
                <a16:creationId xmlns:a16="http://schemas.microsoft.com/office/drawing/2014/main" id="{7DA14964-5480-4765-0067-9BDA6378D19B}"/>
              </a:ext>
            </a:extLst>
          </p:cNvPr>
          <p:cNvSpPr txBox="1">
            <a:spLocks/>
          </p:cNvSpPr>
          <p:nvPr/>
        </p:nvSpPr>
        <p:spPr>
          <a:xfrm>
            <a:off x="6662057" y="790303"/>
            <a:ext cx="6126480" cy="52773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Jeg vil male dagen grøn</a:t>
            </a:r>
            <a:b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Dyb og kølig, flaskegrøn.</a:t>
            </a:r>
            <a:b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Sætte tændte lys i stager,</a:t>
            </a:r>
            <a:b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Glemme rynker, dobbelthager,</a:t>
            </a:r>
            <a:b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Håbe på mit spejl bedrager.</a:t>
            </a:r>
            <a:b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Jeg vil male dagen grøn.</a:t>
            </a:r>
          </a:p>
          <a:p>
            <a:pPr algn="l"/>
            <a:endParaRPr lang="da-DK" sz="18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algn="l"/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Jeg vil male dagen hvid,</a:t>
            </a:r>
            <a:b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Nu hvor det er ulvetid.</a:t>
            </a:r>
            <a:b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Købe franske anemoner,</a:t>
            </a:r>
            <a:b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For de sidste tyve kroner,</a:t>
            </a:r>
            <a:b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Lytte til Vivaldis toner.</a:t>
            </a:r>
            <a:b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Jeg vil male dagen hvid.</a:t>
            </a:r>
          </a:p>
          <a:p>
            <a:pPr algn="l"/>
            <a:endParaRPr lang="da-DK" sz="18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algn="l"/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Jeg vil male dagen lys,</a:t>
            </a:r>
            <a:b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Stege ud og sætte kryds.</a:t>
            </a:r>
            <a:b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Jeg har tusind ting at gøre,</a:t>
            </a:r>
            <a:b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Klokken elleve-femogfyrre,</a:t>
            </a:r>
            <a:b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Blev november hængt til tørre.</a:t>
            </a:r>
            <a:b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da-DK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Jeg vil male dagen lys.</a:t>
            </a:r>
          </a:p>
          <a:p>
            <a:endParaRPr lang="da-DK" sz="1400" dirty="0">
              <a:solidFill>
                <a:schemeClr val="tx1"/>
              </a:solidFill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06C316B4-3813-C911-819D-90CE55B75236}"/>
              </a:ext>
            </a:extLst>
          </p:cNvPr>
          <p:cNvSpPr txBox="1"/>
          <p:nvPr/>
        </p:nvSpPr>
        <p:spPr>
          <a:xfrm>
            <a:off x="222069" y="209006"/>
            <a:ext cx="8268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/>
              <a:t>Regnvejrsdag i november</a:t>
            </a:r>
          </a:p>
        </p:txBody>
      </p:sp>
    </p:spTree>
    <p:extLst>
      <p:ext uri="{BB962C8B-B14F-4D97-AF65-F5344CB8AC3E}">
        <p14:creationId xmlns:p14="http://schemas.microsoft.com/office/powerpoint/2010/main" val="4136939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0" name="Rectangle 2059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2" name="Freeform: Shape 2061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64" name="Freeform: Shape 2063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66" name="Freeform: Shape 2065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68" name="Freeform: Shape 2067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70" name="Freeform: Shape 2069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4E9B877-019E-AA38-F73B-5292ADD58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5" r="1" b="13126"/>
          <a:stretch/>
        </p:blipFill>
        <p:spPr bwMode="auto">
          <a:xfrm>
            <a:off x="774090" y="1981441"/>
            <a:ext cx="2653458" cy="26534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2" name="Freeform: Shape 2071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5F64E7B9-B3A9-4BFE-A0CB-78C376C59E90}"/>
              </a:ext>
            </a:extLst>
          </p:cNvPr>
          <p:cNvSpPr/>
          <p:nvPr/>
        </p:nvSpPr>
        <p:spPr>
          <a:xfrm>
            <a:off x="3427548" y="5246761"/>
            <a:ext cx="717533" cy="936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62304450-654F-4232-8263-3178F5C5FD0D}"/>
              </a:ext>
            </a:extLst>
          </p:cNvPr>
          <p:cNvSpPr/>
          <p:nvPr/>
        </p:nvSpPr>
        <p:spPr>
          <a:xfrm>
            <a:off x="6808686" y="5246760"/>
            <a:ext cx="772999" cy="936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D6A707DC-868C-4213-8310-48B4A8101FC3}"/>
              </a:ext>
            </a:extLst>
          </p:cNvPr>
          <p:cNvSpPr/>
          <p:nvPr/>
        </p:nvSpPr>
        <p:spPr>
          <a:xfrm>
            <a:off x="7652265" y="5246760"/>
            <a:ext cx="772999" cy="936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8" name="Billede 47" descr="Et billede, der indeholder mørk, silhuet, nattehimmel&#10;&#10;Automatisk genereret beskrivelse">
            <a:extLst>
              <a:ext uri="{FF2B5EF4-FFF2-40B4-BE49-F238E27FC236}">
                <a16:creationId xmlns:a16="http://schemas.microsoft.com/office/drawing/2014/main" id="{5E167C8D-871D-47C9-A357-32C43069A5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139" y="188260"/>
            <a:ext cx="1083792" cy="912747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A37707F2-B84C-CBC0-B1C1-B3DC9656640E}"/>
              </a:ext>
            </a:extLst>
          </p:cNvPr>
          <p:cNvSpPr txBox="1"/>
          <p:nvPr/>
        </p:nvSpPr>
        <p:spPr>
          <a:xfrm>
            <a:off x="6652090" y="1300361"/>
            <a:ext cx="4025201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latin typeface="Arial Black" panose="020B0A04020102020204" pitchFamily="34" charset="0"/>
              </a:rPr>
              <a:t>Kort om mig</a:t>
            </a:r>
          </a:p>
          <a:p>
            <a:endParaRPr lang="da-DK" dirty="0"/>
          </a:p>
          <a:p>
            <a:endParaRPr lang="da-DK" dirty="0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51 </a:t>
            </a:r>
            <a:r>
              <a:rPr lang="en-US" sz="1800" dirty="0" err="1"/>
              <a:t>år</a:t>
            </a:r>
            <a:endParaRPr lang="en-US" sz="1800" dirty="0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/>
              <a:t>Bor</a:t>
            </a:r>
            <a:r>
              <a:rPr lang="en-US" sz="1800" dirty="0"/>
              <a:t> i </a:t>
            </a:r>
            <a:r>
              <a:rPr lang="en-US" sz="1800" dirty="0" err="1"/>
              <a:t>Mårslet</a:t>
            </a:r>
            <a:endParaRPr lang="en-US" sz="1800" dirty="0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Er gift </a:t>
            </a:r>
            <a:r>
              <a:rPr lang="en-US" dirty="0"/>
              <a:t>og</a:t>
            </a:r>
            <a:r>
              <a:rPr lang="en-US" sz="1800" dirty="0"/>
              <a:t> </a:t>
            </a:r>
            <a:r>
              <a:rPr lang="en-US" sz="1800" dirty="0" err="1"/>
              <a:t>har</a:t>
            </a:r>
            <a:r>
              <a:rPr lang="en-US" sz="1800" dirty="0"/>
              <a:t> to </a:t>
            </a:r>
            <a:r>
              <a:rPr lang="en-US" sz="1800" dirty="0" err="1"/>
              <a:t>børn</a:t>
            </a:r>
            <a:r>
              <a:rPr lang="en-US" sz="1800" dirty="0"/>
              <a:t> - og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hund</a:t>
            </a:r>
            <a:endParaRPr lang="en-US" sz="1800" dirty="0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Uddannet</a:t>
            </a:r>
            <a:r>
              <a:rPr lang="en-US" dirty="0"/>
              <a:t> </a:t>
            </a:r>
            <a:r>
              <a:rPr lang="en-US" dirty="0" err="1"/>
              <a:t>antropolog</a:t>
            </a:r>
            <a:endParaRPr lang="en-US" dirty="0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Har </a:t>
            </a:r>
            <a:r>
              <a:rPr lang="en-US" sz="1800" dirty="0" err="1"/>
              <a:t>arbejdet</a:t>
            </a:r>
            <a:r>
              <a:rPr lang="en-US" sz="1800" dirty="0"/>
              <a:t> hele </a:t>
            </a:r>
            <a:r>
              <a:rPr lang="en-US" sz="1800" dirty="0" err="1"/>
              <a:t>mit</a:t>
            </a:r>
            <a:r>
              <a:rPr lang="en-US" sz="1800" dirty="0"/>
              <a:t> </a:t>
            </a:r>
            <a:r>
              <a:rPr lang="en-US" sz="1800" dirty="0" err="1"/>
              <a:t>arbejdsliv</a:t>
            </a:r>
            <a:r>
              <a:rPr lang="en-US" sz="1800" dirty="0"/>
              <a:t> i </a:t>
            </a:r>
            <a:r>
              <a:rPr lang="en-US" sz="1800" dirty="0" err="1"/>
              <a:t>Sundhed</a:t>
            </a:r>
            <a:r>
              <a:rPr lang="en-US" sz="1800" dirty="0"/>
              <a:t> og Omsorg I Aarhus </a:t>
            </a:r>
            <a:r>
              <a:rPr lang="en-US" sz="1800" dirty="0" err="1"/>
              <a:t>Kommune</a:t>
            </a:r>
            <a:endParaRPr lang="en-US" sz="1800" dirty="0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Kan </a:t>
            </a:r>
            <a:r>
              <a:rPr lang="en-US" dirty="0" err="1"/>
              <a:t>godt</a:t>
            </a:r>
            <a:r>
              <a:rPr lang="en-US" dirty="0"/>
              <a:t> </a:t>
            </a:r>
            <a:r>
              <a:rPr lang="en-US" dirty="0" err="1"/>
              <a:t>lide</a:t>
            </a:r>
            <a:r>
              <a:rPr lang="en-US" dirty="0"/>
              <a:t> sport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>
              <a:spcAft>
                <a:spcPts val="600"/>
              </a:spcAft>
            </a:pPr>
            <a:endParaRPr lang="en-US" b="1" dirty="0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b="1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99211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5520" y="332656"/>
            <a:ext cx="7772400" cy="6858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da-DK" sz="2800" b="1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endParaRPr lang="da-DK" sz="28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6" name="Lige forbindelse 5"/>
          <p:cNvCxnSpPr/>
          <p:nvPr/>
        </p:nvCxnSpPr>
        <p:spPr>
          <a:xfrm>
            <a:off x="1524000" y="1110755"/>
            <a:ext cx="9144000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45301" y="287263"/>
            <a:ext cx="8424936" cy="7060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da-DK" sz="2400" b="1" dirty="0">
                <a:latin typeface="Arial Black" panose="020B0A04020102020204" pitchFamily="34" charset="0"/>
                <a:ea typeface="+mj-ea"/>
                <a:cs typeface="Arial" pitchFamily="34" charset="0"/>
              </a:rPr>
              <a:t>Det er jer der hovedpersonerne…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912ED9F-5485-47AE-A83B-A4688089F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89724" y="47321"/>
            <a:ext cx="1363483" cy="1185974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9380F432-9037-78D2-860E-7C5DAB47D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4430" y="1350696"/>
            <a:ext cx="4357042" cy="2908220"/>
          </a:xfrm>
          <a:prstGeom prst="rect">
            <a:avLst/>
          </a:prstGeom>
        </p:spPr>
      </p:pic>
      <p:pic>
        <p:nvPicPr>
          <p:cNvPr id="4" name="chart">
            <a:extLst>
              <a:ext uri="{FF2B5EF4-FFF2-40B4-BE49-F238E27FC236}">
                <a16:creationId xmlns:a16="http://schemas.microsoft.com/office/drawing/2014/main" id="{7577B0BF-EE57-21FD-53F5-9122A2888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4524" y="1350696"/>
            <a:ext cx="4114747" cy="2912185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9A9EB4F2-65DB-BC9C-E1FA-F6B7FE8F49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7769" y="4412038"/>
            <a:ext cx="3543607" cy="2107193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35C8FE68-4328-D04D-E7B3-2E8ACD0B7DA6}"/>
              </a:ext>
            </a:extLst>
          </p:cNvPr>
          <p:cNvSpPr txBox="1"/>
          <p:nvPr/>
        </p:nvSpPr>
        <p:spPr>
          <a:xfrm>
            <a:off x="580071" y="5225566"/>
            <a:ext cx="4205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-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1F30F709-296C-F858-45C4-E3D5E370FC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9" b="7909"/>
          <a:stretch/>
        </p:blipFill>
        <p:spPr>
          <a:xfrm>
            <a:off x="8287762" y="4412037"/>
            <a:ext cx="3746121" cy="2107193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18C34350-A0CE-7C53-C403-A499D3CD419C}"/>
              </a:ext>
            </a:extLst>
          </p:cNvPr>
          <p:cNvSpPr txBox="1"/>
          <p:nvPr/>
        </p:nvSpPr>
        <p:spPr>
          <a:xfrm>
            <a:off x="445301" y="3671865"/>
            <a:ext cx="27960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…sammen med børnene i Børnenes Ø og deres forældre og jeres pårørende!</a:t>
            </a:r>
          </a:p>
          <a:p>
            <a:endParaRPr lang="da-DK" dirty="0"/>
          </a:p>
          <a:p>
            <a:r>
              <a:rPr lang="da-DK" dirty="0"/>
              <a:t>- Og ikke os ca. 200 medarbejdere, der arbejder i huset. </a:t>
            </a:r>
          </a:p>
        </p:txBody>
      </p:sp>
    </p:spTree>
    <p:extLst>
      <p:ext uri="{BB962C8B-B14F-4D97-AF65-F5344CB8AC3E}">
        <p14:creationId xmlns:p14="http://schemas.microsoft.com/office/powerpoint/2010/main" val="3030760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vand, himmel, udendørs, vandløb&#10;&#10;Automatisk genereret beskrivelse">
            <a:extLst>
              <a:ext uri="{FF2B5EF4-FFF2-40B4-BE49-F238E27FC236}">
                <a16:creationId xmlns:a16="http://schemas.microsoft.com/office/drawing/2014/main" id="{8825EC0E-031B-43F7-8098-696004E0CE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5718109" y="1815015"/>
            <a:ext cx="6243822" cy="4428299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A98892E2-787B-4AAF-B01A-7C92F01124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0821" y="1315237"/>
            <a:ext cx="3932237" cy="708296"/>
          </a:xfrm>
        </p:spPr>
        <p:txBody>
          <a:bodyPr>
            <a:normAutofit fontScale="90000"/>
          </a:bodyPr>
          <a:lstStyle/>
          <a:p>
            <a:br>
              <a:rPr lang="da-DK"/>
            </a:br>
            <a:endParaRPr lang="da-DK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96581E9B-AB53-4F60-8210-D51CE1DE348C}"/>
              </a:ext>
            </a:extLst>
          </p:cNvPr>
          <p:cNvSpPr txBox="1">
            <a:spLocks noChangeArrowheads="1"/>
          </p:cNvSpPr>
          <p:nvPr/>
        </p:nvSpPr>
        <p:spPr>
          <a:xfrm>
            <a:off x="510590" y="609146"/>
            <a:ext cx="8424936" cy="7060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da-DK" sz="2400" b="1" dirty="0">
                <a:latin typeface="Arial Black" panose="020B0A04020102020204" pitchFamily="34" charset="0"/>
                <a:ea typeface="+mj-ea"/>
                <a:cs typeface="Arial" pitchFamily="34" charset="0"/>
              </a:rPr>
              <a:t>Dagsorden</a:t>
            </a:r>
            <a:endParaRPr lang="en-GB" sz="2400" b="1" dirty="0">
              <a:latin typeface="Arial Black" panose="020B0A04020102020204" pitchFamily="34" charset="0"/>
              <a:ea typeface="+mj-ea"/>
              <a:cs typeface="Arial" pitchFamily="34" charset="0"/>
            </a:endParaRPr>
          </a:p>
        </p:txBody>
      </p:sp>
      <p:pic>
        <p:nvPicPr>
          <p:cNvPr id="13" name="Billede 12" descr="Et billede, der indeholder mørk, silhuet, nattehimmel&#10;&#10;Automatisk genereret beskrivelse">
            <a:extLst>
              <a:ext uri="{FF2B5EF4-FFF2-40B4-BE49-F238E27FC236}">
                <a16:creationId xmlns:a16="http://schemas.microsoft.com/office/drawing/2014/main" id="{C4391935-8AED-445D-9B4D-1AD8DD2CC3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139" y="188260"/>
            <a:ext cx="1083792" cy="912747"/>
          </a:xfrm>
          <a:prstGeom prst="rect">
            <a:avLst/>
          </a:prstGeom>
        </p:spPr>
      </p:pic>
      <p:sp>
        <p:nvSpPr>
          <p:cNvPr id="14" name="Tekstboks 7">
            <a:extLst>
              <a:ext uri="{FF2B5EF4-FFF2-40B4-BE49-F238E27FC236}">
                <a16:creationId xmlns:a16="http://schemas.microsoft.com/office/drawing/2014/main" id="{22EDE507-2FE4-491E-8BEE-1C7E9DF3DE4A}"/>
              </a:ext>
            </a:extLst>
          </p:cNvPr>
          <p:cNvSpPr txBox="1"/>
          <p:nvPr/>
        </p:nvSpPr>
        <p:spPr>
          <a:xfrm>
            <a:off x="521402" y="2274837"/>
            <a:ext cx="4699181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da-DK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Oplæg 15 minutter</a:t>
            </a:r>
          </a:p>
          <a:p>
            <a:pPr algn="l" rtl="0" fontAlgn="base"/>
            <a:endParaRPr lang="da-DK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Efterfølgende mulighed for:</a:t>
            </a: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at stille opklarende spørgsmål</a:t>
            </a: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k</a:t>
            </a:r>
            <a:r>
              <a:rPr lang="da-DK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omme med personlige bemærkninger</a:t>
            </a: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komme med ideer til forbedringer</a:t>
            </a: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endParaRPr lang="da-DK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Ikke mulighed for at stille beslutningsforslag</a:t>
            </a:r>
            <a:endParaRPr lang="da-DK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endParaRPr lang="da-DK" sz="1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endParaRPr lang="da-DK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176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vand, himmel, udendørs, vandløb&#10;&#10;Automatisk genereret beskrivelse">
            <a:extLst>
              <a:ext uri="{FF2B5EF4-FFF2-40B4-BE49-F238E27FC236}">
                <a16:creationId xmlns:a16="http://schemas.microsoft.com/office/drawing/2014/main" id="{8825EC0E-031B-43F7-8098-696004E0CE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5718109" y="1815015"/>
            <a:ext cx="6243822" cy="4428299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A98892E2-787B-4AAF-B01A-7C92F01124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0821" y="1315237"/>
            <a:ext cx="3932237" cy="708296"/>
          </a:xfrm>
        </p:spPr>
        <p:txBody>
          <a:bodyPr>
            <a:normAutofit fontScale="90000"/>
          </a:bodyPr>
          <a:lstStyle/>
          <a:p>
            <a:br>
              <a:rPr lang="da-DK"/>
            </a:br>
            <a:endParaRPr lang="da-DK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96581E9B-AB53-4F60-8210-D51CE1DE348C}"/>
              </a:ext>
            </a:extLst>
          </p:cNvPr>
          <p:cNvSpPr txBox="1">
            <a:spLocks noChangeArrowheads="1"/>
          </p:cNvSpPr>
          <p:nvPr/>
        </p:nvSpPr>
        <p:spPr>
          <a:xfrm>
            <a:off x="510590" y="609146"/>
            <a:ext cx="8424936" cy="7060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da-DK" sz="2400" b="1" dirty="0">
                <a:latin typeface="Arial Black" panose="020B0A04020102020204" pitchFamily="34" charset="0"/>
                <a:ea typeface="+mj-ea"/>
                <a:cs typeface="Arial" pitchFamily="34" charset="0"/>
              </a:rPr>
              <a:t>Hvad er Generationernes Hus?</a:t>
            </a:r>
            <a:endParaRPr lang="en-GB" sz="2400" b="1" dirty="0">
              <a:latin typeface="Arial Black" panose="020B0A04020102020204" pitchFamily="34" charset="0"/>
              <a:ea typeface="+mj-ea"/>
              <a:cs typeface="Arial" pitchFamily="34" charset="0"/>
            </a:endParaRPr>
          </a:p>
        </p:txBody>
      </p:sp>
      <p:pic>
        <p:nvPicPr>
          <p:cNvPr id="13" name="Billede 12" descr="Et billede, der indeholder mørk, silhuet, nattehimmel&#10;&#10;Automatisk genereret beskrivelse">
            <a:extLst>
              <a:ext uri="{FF2B5EF4-FFF2-40B4-BE49-F238E27FC236}">
                <a16:creationId xmlns:a16="http://schemas.microsoft.com/office/drawing/2014/main" id="{C4391935-8AED-445D-9B4D-1AD8DD2CC3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139" y="188260"/>
            <a:ext cx="1083792" cy="912747"/>
          </a:xfrm>
          <a:prstGeom prst="rect">
            <a:avLst/>
          </a:prstGeom>
        </p:spPr>
      </p:pic>
      <p:sp>
        <p:nvSpPr>
          <p:cNvPr id="14" name="Tekstboks 7">
            <a:extLst>
              <a:ext uri="{FF2B5EF4-FFF2-40B4-BE49-F238E27FC236}">
                <a16:creationId xmlns:a16="http://schemas.microsoft.com/office/drawing/2014/main" id="{22EDE507-2FE4-491E-8BEE-1C7E9DF3DE4A}"/>
              </a:ext>
            </a:extLst>
          </p:cNvPr>
          <p:cNvSpPr txBox="1"/>
          <p:nvPr/>
        </p:nvSpPr>
        <p:spPr>
          <a:xfrm>
            <a:off x="521402" y="1815015"/>
            <a:ext cx="4699181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Jeres hjem </a:t>
            </a: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da-DK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En arbejdsplads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100 plejeboliger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100 ældreboliger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24 handicapboliger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40 familieboliger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40 ungdomsboliger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En daginstitution med plads til 150 børn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En lang række fælleslokaler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Den eneste større kommunale repræsentation på Aarhus Ø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Et nyskabende prestigeprojekt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Et nyskabende samskabelsesprojekt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endParaRPr lang="da-DK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080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vand, himmel, udendørs, vandløb&#10;&#10;Automatisk genereret beskrivelse">
            <a:extLst>
              <a:ext uri="{FF2B5EF4-FFF2-40B4-BE49-F238E27FC236}">
                <a16:creationId xmlns:a16="http://schemas.microsoft.com/office/drawing/2014/main" id="{8825EC0E-031B-43F7-8098-696004E0CE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8679765" y="1815016"/>
            <a:ext cx="3282165" cy="2327806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A98892E2-787B-4AAF-B01A-7C92F01124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0821" y="1315237"/>
            <a:ext cx="3932237" cy="708296"/>
          </a:xfrm>
        </p:spPr>
        <p:txBody>
          <a:bodyPr>
            <a:normAutofit fontScale="90000"/>
          </a:bodyPr>
          <a:lstStyle/>
          <a:p>
            <a:br>
              <a:rPr lang="da-DK"/>
            </a:br>
            <a:endParaRPr lang="da-DK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96581E9B-AB53-4F60-8210-D51CE1DE348C}"/>
              </a:ext>
            </a:extLst>
          </p:cNvPr>
          <p:cNvSpPr txBox="1">
            <a:spLocks noChangeArrowheads="1"/>
          </p:cNvSpPr>
          <p:nvPr/>
        </p:nvSpPr>
        <p:spPr>
          <a:xfrm>
            <a:off x="510590" y="609146"/>
            <a:ext cx="8424936" cy="7060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da-DK" sz="2400" b="1" dirty="0">
                <a:latin typeface="Arial Black" panose="020B0A04020102020204" pitchFamily="34" charset="0"/>
                <a:ea typeface="+mj-ea"/>
                <a:cs typeface="Arial" pitchFamily="34" charset="0"/>
              </a:rPr>
              <a:t>Mange dagsordener, der skal balanceres</a:t>
            </a:r>
            <a:endParaRPr lang="en-GB" sz="2400" b="1" dirty="0">
              <a:latin typeface="Arial Black" panose="020B0A04020102020204" pitchFamily="34" charset="0"/>
              <a:ea typeface="+mj-ea"/>
              <a:cs typeface="Arial" pitchFamily="34" charset="0"/>
            </a:endParaRPr>
          </a:p>
        </p:txBody>
      </p:sp>
      <p:pic>
        <p:nvPicPr>
          <p:cNvPr id="13" name="Billede 12" descr="Et billede, der indeholder mørk, silhuet, nattehimmel&#10;&#10;Automatisk genereret beskrivelse">
            <a:extLst>
              <a:ext uri="{FF2B5EF4-FFF2-40B4-BE49-F238E27FC236}">
                <a16:creationId xmlns:a16="http://schemas.microsoft.com/office/drawing/2014/main" id="{C4391935-8AED-445D-9B4D-1AD8DD2CC3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139" y="188260"/>
            <a:ext cx="1083792" cy="912747"/>
          </a:xfrm>
          <a:prstGeom prst="rect">
            <a:avLst/>
          </a:prstGeom>
        </p:spPr>
      </p:pic>
      <p:sp>
        <p:nvSpPr>
          <p:cNvPr id="14" name="Tekstboks 7">
            <a:extLst>
              <a:ext uri="{FF2B5EF4-FFF2-40B4-BE49-F238E27FC236}">
                <a16:creationId xmlns:a16="http://schemas.microsoft.com/office/drawing/2014/main" id="{22EDE507-2FE4-491E-8BEE-1C7E9DF3DE4A}"/>
              </a:ext>
            </a:extLst>
          </p:cNvPr>
          <p:cNvSpPr txBox="1"/>
          <p:nvPr/>
        </p:nvSpPr>
        <p:spPr>
          <a:xfrm>
            <a:off x="521402" y="1815015"/>
            <a:ext cx="7469047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Hjem = tryghed, hyggeligt, imødekommende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En arbejdsplads = godt arbejdsmiljø og gode fysiske faciliteter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Drift af 3 velfærdsområder = lovgivning, faglighed, serviceniveau, ydelser, planlægning, økonomistyring og administration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Fælleslokaler = muligheder = behov for koordinering, aftaler og opfølgning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Kommunal repræsentation på Aarhus Ø = forventning om, at huset også byder beboere på Aarhus Ø indenfor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Et nyskabende prestigeprojekt = stor interesse = mange rundvisninger og besøg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Et samskabelsesprojekt = ikke nødvendigvis afklaret hvad ”kommunen” tager sig af og hvad man selv skal stå for 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endParaRPr lang="da-DK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258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vand, himmel, udendørs, vandløb&#10;&#10;Automatisk genereret beskrivelse">
            <a:extLst>
              <a:ext uri="{FF2B5EF4-FFF2-40B4-BE49-F238E27FC236}">
                <a16:creationId xmlns:a16="http://schemas.microsoft.com/office/drawing/2014/main" id="{8825EC0E-031B-43F7-8098-696004E0CE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8679765" y="1815016"/>
            <a:ext cx="3282165" cy="2327806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A98892E2-787B-4AAF-B01A-7C92F01124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0821" y="1315237"/>
            <a:ext cx="3932237" cy="708296"/>
          </a:xfrm>
        </p:spPr>
        <p:txBody>
          <a:bodyPr>
            <a:normAutofit fontScale="90000"/>
          </a:bodyPr>
          <a:lstStyle/>
          <a:p>
            <a:br>
              <a:rPr lang="da-DK"/>
            </a:br>
            <a:endParaRPr lang="da-DK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96581E9B-AB53-4F60-8210-D51CE1DE348C}"/>
              </a:ext>
            </a:extLst>
          </p:cNvPr>
          <p:cNvSpPr txBox="1">
            <a:spLocks noChangeArrowheads="1"/>
          </p:cNvSpPr>
          <p:nvPr/>
        </p:nvSpPr>
        <p:spPr>
          <a:xfrm>
            <a:off x="510590" y="609146"/>
            <a:ext cx="8424936" cy="7060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da-DK" sz="2400" b="1" dirty="0">
                <a:latin typeface="Arial Black" panose="020B0A04020102020204" pitchFamily="34" charset="0"/>
                <a:ea typeface="+mj-ea"/>
                <a:cs typeface="Arial" pitchFamily="34" charset="0"/>
              </a:rPr>
              <a:t>Min ledelsesopgave</a:t>
            </a:r>
            <a:endParaRPr lang="en-GB" sz="2400" b="1" dirty="0">
              <a:latin typeface="Arial Black" panose="020B0A04020102020204" pitchFamily="34" charset="0"/>
              <a:ea typeface="+mj-ea"/>
              <a:cs typeface="Arial" pitchFamily="34" charset="0"/>
            </a:endParaRPr>
          </a:p>
        </p:txBody>
      </p:sp>
      <p:pic>
        <p:nvPicPr>
          <p:cNvPr id="13" name="Billede 12" descr="Et billede, der indeholder mørk, silhuet, nattehimmel&#10;&#10;Automatisk genereret beskrivelse">
            <a:extLst>
              <a:ext uri="{FF2B5EF4-FFF2-40B4-BE49-F238E27FC236}">
                <a16:creationId xmlns:a16="http://schemas.microsoft.com/office/drawing/2014/main" id="{C4391935-8AED-445D-9B4D-1AD8DD2CC3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139" y="188260"/>
            <a:ext cx="1083792" cy="912747"/>
          </a:xfrm>
          <a:prstGeom prst="rect">
            <a:avLst/>
          </a:prstGeom>
        </p:spPr>
      </p:pic>
      <p:sp>
        <p:nvSpPr>
          <p:cNvPr id="14" name="Tekstboks 7">
            <a:extLst>
              <a:ext uri="{FF2B5EF4-FFF2-40B4-BE49-F238E27FC236}">
                <a16:creationId xmlns:a16="http://schemas.microsoft.com/office/drawing/2014/main" id="{22EDE507-2FE4-491E-8BEE-1C7E9DF3DE4A}"/>
              </a:ext>
            </a:extLst>
          </p:cNvPr>
          <p:cNvSpPr txBox="1"/>
          <p:nvPr/>
        </p:nvSpPr>
        <p:spPr>
          <a:xfrm>
            <a:off x="521402" y="1815015"/>
            <a:ext cx="7469047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At få balanceret de forskellige dagsordener bedst muligt med de ressourcer der er til rådighed</a:t>
            </a:r>
          </a:p>
          <a:p>
            <a:pPr algn="l" rtl="0" fontAlgn="base"/>
            <a:endParaRPr lang="da-DK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 rtl="0" fontAlgn="base"/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Generationernes Hus skal være: </a:t>
            </a:r>
          </a:p>
          <a:p>
            <a:pPr algn="l" rtl="0" fontAlgn="base"/>
            <a:endParaRPr lang="da-DK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Et sted med høj kvalitet på alle vores velfærdsområder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Et godt sted at bo for alle beboere – også beboere i ungdoms- og familieboliger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Et sted hvor vi ærligt videregiver alle vores erfaringer om både det der virker og det der bøvler 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endParaRPr lang="da-DK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endParaRPr lang="da-DK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endParaRPr lang="da-DK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endParaRPr lang="da-DK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671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37943DAD-B320-43D2-ABB1-30B011FF8A7B}"/>
              </a:ext>
            </a:extLst>
          </p:cNvPr>
          <p:cNvSpPr/>
          <p:nvPr/>
        </p:nvSpPr>
        <p:spPr>
          <a:xfrm>
            <a:off x="-76200" y="-83791"/>
            <a:ext cx="12268199" cy="6941791"/>
          </a:xfrm>
          <a:prstGeom prst="rect">
            <a:avLst/>
          </a:prstGeom>
          <a:gradFill flip="none" rotWithShape="1">
            <a:gsLst>
              <a:gs pos="26000">
                <a:schemeClr val="accent6">
                  <a:lumMod val="5000"/>
                  <a:lumOff val="95000"/>
                </a:schemeClr>
              </a:gs>
              <a:gs pos="48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 b="1">
              <a:solidFill>
                <a:schemeClr val="tx1"/>
              </a:solidFill>
            </a:endParaRPr>
          </a:p>
          <a:p>
            <a:pPr algn="ctr"/>
            <a:endParaRPr lang="da-DK" sz="1350" b="1">
              <a:solidFill>
                <a:schemeClr val="tx1"/>
              </a:solidFill>
            </a:endParaRPr>
          </a:p>
          <a:p>
            <a:pPr algn="ctr"/>
            <a:endParaRPr lang="da-DK" sz="1350" b="1">
              <a:solidFill>
                <a:schemeClr val="tx1"/>
              </a:solidFill>
            </a:endParaRPr>
          </a:p>
          <a:p>
            <a:pPr algn="ctr"/>
            <a:endParaRPr lang="da-DK" sz="1350" b="1">
              <a:solidFill>
                <a:schemeClr val="tx1"/>
              </a:solidFill>
            </a:endParaRPr>
          </a:p>
          <a:p>
            <a:pPr algn="ctr"/>
            <a:endParaRPr lang="da-DK" sz="1350" b="1">
              <a:solidFill>
                <a:schemeClr val="tx1"/>
              </a:solidFill>
            </a:endParaRPr>
          </a:p>
          <a:p>
            <a:pPr algn="ctr"/>
            <a:endParaRPr lang="da-DK" sz="1350" b="1">
              <a:solidFill>
                <a:schemeClr val="tx1"/>
              </a:solidFill>
            </a:endParaRPr>
          </a:p>
          <a:p>
            <a:pPr algn="ctr"/>
            <a:endParaRPr lang="da-DK" sz="1350" b="1">
              <a:solidFill>
                <a:schemeClr val="tx1"/>
              </a:solidFill>
            </a:endParaRPr>
          </a:p>
          <a:p>
            <a:pPr algn="ctr"/>
            <a:endParaRPr lang="da-DK" sz="1350" b="1">
              <a:solidFill>
                <a:schemeClr val="tx1"/>
              </a:solidFill>
            </a:endParaRPr>
          </a:p>
          <a:p>
            <a:pPr algn="ctr"/>
            <a:endParaRPr lang="da-DK" sz="1350" b="1"/>
          </a:p>
          <a:p>
            <a:pPr algn="ctr"/>
            <a:endParaRPr lang="da-DK" sz="1350" b="1"/>
          </a:p>
          <a:p>
            <a:pPr algn="ctr"/>
            <a:endParaRPr lang="da-DK" sz="1350" b="1"/>
          </a:p>
        </p:txBody>
      </p: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E55FBB2F-36D7-488E-8957-194BB5303E69}"/>
              </a:ext>
            </a:extLst>
          </p:cNvPr>
          <p:cNvGrpSpPr/>
          <p:nvPr/>
        </p:nvGrpSpPr>
        <p:grpSpPr>
          <a:xfrm>
            <a:off x="1524000" y="4997522"/>
            <a:ext cx="9144000" cy="1860478"/>
            <a:chOff x="0" y="5306352"/>
            <a:chExt cx="12192000" cy="1377604"/>
          </a:xfrm>
        </p:grpSpPr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1CB76F3E-C1CB-4BDC-AD57-AE2230C31B26}"/>
                </a:ext>
              </a:extLst>
            </p:cNvPr>
            <p:cNvSpPr/>
            <p:nvPr/>
          </p:nvSpPr>
          <p:spPr>
            <a:xfrm>
              <a:off x="0" y="5306352"/>
              <a:ext cx="3048000" cy="1377604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3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br>
                <a:rPr lang="da-DK" sz="1350" b="1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rPr>
              </a:br>
              <a:r>
                <a:rPr lang="da-DK" sz="1350" b="1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rPr>
                <a:t>Driftssamarbejde med Midtbyens Dagtilbud</a:t>
              </a:r>
            </a:p>
            <a:p>
              <a:pPr algn="ctr"/>
              <a:endParaRPr lang="da-DK" sz="1350" b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endParaRPr>
            </a:p>
            <a:p>
              <a:pPr algn="ctr"/>
              <a:r>
                <a:rPr lang="da-DK" sz="1200">
                  <a:ln>
                    <a:solidFill>
                      <a:schemeClr val="bg1"/>
                    </a:solidFill>
                  </a:ln>
                </a:rPr>
                <a:t>Børn og Unge</a:t>
              </a:r>
            </a:p>
          </p:txBody>
        </p:sp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6786765F-ED13-4A43-AF5D-907F792030F1}"/>
                </a:ext>
              </a:extLst>
            </p:cNvPr>
            <p:cNvSpPr/>
            <p:nvPr/>
          </p:nvSpPr>
          <p:spPr>
            <a:xfrm>
              <a:off x="3048002" y="5306352"/>
              <a:ext cx="3048000" cy="137760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62000">
                  <a:schemeClr val="accent5">
                    <a:lumMod val="0"/>
                    <a:lumOff val="100000"/>
                  </a:schemeClr>
                </a:gs>
                <a:gs pos="100000">
                  <a:schemeClr val="accent5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br>
                <a:rPr lang="da-DK" sz="1350" b="1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rPr>
              </a:br>
              <a:r>
                <a:rPr lang="da-DK" sz="1350" b="1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rPr>
                <a:t>Driftssamarbejde med </a:t>
              </a:r>
              <a:br>
                <a:rPr lang="da-DK" sz="1350" b="1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rPr>
              </a:br>
              <a:r>
                <a:rPr lang="da-DK" sz="1350" b="1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rPr>
                <a:t>Plejehjemmene i Midt Øst</a:t>
              </a:r>
            </a:p>
            <a:p>
              <a:pPr algn="ctr"/>
              <a:endParaRPr lang="da-DK" sz="1350">
                <a:ln>
                  <a:solidFill>
                    <a:schemeClr val="bg1"/>
                  </a:solidFill>
                </a:ln>
              </a:endParaRPr>
            </a:p>
            <a:p>
              <a:pPr algn="ctr"/>
              <a:r>
                <a:rPr lang="da-DK" sz="1200">
                  <a:ln>
                    <a:solidFill>
                      <a:schemeClr val="bg1"/>
                    </a:solidFill>
                  </a:ln>
                </a:rPr>
                <a:t>Sundhed og Omsorg</a:t>
              </a: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0F692C53-309C-4C84-B79F-4E6A2A3EBA84}"/>
                </a:ext>
              </a:extLst>
            </p:cNvPr>
            <p:cNvSpPr/>
            <p:nvPr/>
          </p:nvSpPr>
          <p:spPr>
            <a:xfrm>
              <a:off x="6096001" y="5306352"/>
              <a:ext cx="3048000" cy="1377604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57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br>
                <a:rPr lang="da-DK" sz="1350">
                  <a:ln>
                    <a:solidFill>
                      <a:schemeClr val="bg1"/>
                    </a:solidFill>
                  </a:ln>
                </a:rPr>
              </a:br>
              <a:r>
                <a:rPr lang="da-DK" sz="1350" b="1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rPr>
                <a:t>Driftssamarbejde med Borgercenter Vest</a:t>
              </a:r>
              <a:endParaRPr lang="da-DK" sz="1350">
                <a:ln>
                  <a:solidFill>
                    <a:schemeClr val="bg1"/>
                  </a:solidFill>
                </a:ln>
              </a:endParaRPr>
            </a:p>
            <a:p>
              <a:pPr algn="ctr"/>
              <a:endParaRPr lang="da-DK" sz="1350">
                <a:ln>
                  <a:solidFill>
                    <a:schemeClr val="bg1"/>
                  </a:solidFill>
                </a:ln>
              </a:endParaRPr>
            </a:p>
            <a:p>
              <a:pPr algn="ctr"/>
              <a:r>
                <a:rPr lang="da-DK" sz="1200">
                  <a:ln>
                    <a:solidFill>
                      <a:schemeClr val="bg1"/>
                    </a:solidFill>
                  </a:ln>
                </a:rPr>
                <a:t>Sociale Forhold og Beskæftigelse</a:t>
              </a:r>
            </a:p>
          </p:txBody>
        </p:sp>
        <p:sp>
          <p:nvSpPr>
            <p:cNvPr id="15" name="Rektangel 14">
              <a:extLst>
                <a:ext uri="{FF2B5EF4-FFF2-40B4-BE49-F238E27FC236}">
                  <a16:creationId xmlns:a16="http://schemas.microsoft.com/office/drawing/2014/main" id="{0F32822F-2937-42B0-A021-96A5E08F1DFE}"/>
                </a:ext>
              </a:extLst>
            </p:cNvPr>
            <p:cNvSpPr/>
            <p:nvPr/>
          </p:nvSpPr>
          <p:spPr>
            <a:xfrm>
              <a:off x="9144000" y="5306352"/>
              <a:ext cx="3048000" cy="1377604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br>
                <a:rPr lang="da-DK" sz="1350" b="1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rPr>
              </a:br>
              <a:r>
                <a:rPr lang="da-DK" sz="1350" b="1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rPr>
                <a:t>Bygningsdriftssamarbejde med Brabrand Boligforening</a:t>
              </a:r>
            </a:p>
            <a:p>
              <a:pPr algn="ctr"/>
              <a:endParaRPr lang="da-DK" sz="1200">
                <a:ln>
                  <a:solidFill>
                    <a:schemeClr val="bg1"/>
                  </a:solidFill>
                </a:ln>
              </a:endParaRPr>
            </a:p>
            <a:p>
              <a:pPr algn="ctr"/>
              <a:r>
                <a:rPr lang="da-DK" sz="1200">
                  <a:ln>
                    <a:solidFill>
                      <a:schemeClr val="bg1"/>
                    </a:solidFill>
                  </a:ln>
                </a:rPr>
                <a:t>Brabrand Boligforening</a:t>
              </a:r>
            </a:p>
          </p:txBody>
        </p:sp>
      </p:grpSp>
      <p:grpSp>
        <p:nvGrpSpPr>
          <p:cNvPr id="9" name="Gruppe 8">
            <a:extLst>
              <a:ext uri="{FF2B5EF4-FFF2-40B4-BE49-F238E27FC236}">
                <a16:creationId xmlns:a16="http://schemas.microsoft.com/office/drawing/2014/main" id="{3632756C-26A4-4F61-80B7-B8CF9BA860D8}"/>
              </a:ext>
            </a:extLst>
          </p:cNvPr>
          <p:cNvGrpSpPr/>
          <p:nvPr/>
        </p:nvGrpSpPr>
        <p:grpSpPr>
          <a:xfrm>
            <a:off x="1657424" y="2581548"/>
            <a:ext cx="6734058" cy="2219967"/>
            <a:chOff x="1224132" y="1559537"/>
            <a:chExt cx="6734058" cy="2219967"/>
          </a:xfrm>
        </p:grpSpPr>
        <p:sp>
          <p:nvSpPr>
            <p:cNvPr id="20" name="Kombinationstegning: figur 19">
              <a:extLst>
                <a:ext uri="{FF2B5EF4-FFF2-40B4-BE49-F238E27FC236}">
                  <a16:creationId xmlns:a16="http://schemas.microsoft.com/office/drawing/2014/main" id="{59369B4E-B6B0-4759-B6A2-85A446304100}"/>
                </a:ext>
              </a:extLst>
            </p:cNvPr>
            <p:cNvSpPr/>
            <p:nvPr/>
          </p:nvSpPr>
          <p:spPr>
            <a:xfrm>
              <a:off x="3464331" y="1559537"/>
              <a:ext cx="2114913" cy="621024"/>
            </a:xfrm>
            <a:custGeom>
              <a:avLst/>
              <a:gdLst>
                <a:gd name="connsiteX0" fmla="*/ 0 w 1268015"/>
                <a:gd name="connsiteY0" fmla="*/ 0 h 634007"/>
                <a:gd name="connsiteX1" fmla="*/ 1268015 w 1268015"/>
                <a:gd name="connsiteY1" fmla="*/ 0 h 634007"/>
                <a:gd name="connsiteX2" fmla="*/ 1268015 w 1268015"/>
                <a:gd name="connsiteY2" fmla="*/ 634007 h 634007"/>
                <a:gd name="connsiteX3" fmla="*/ 0 w 1268015"/>
                <a:gd name="connsiteY3" fmla="*/ 634007 h 634007"/>
                <a:gd name="connsiteX4" fmla="*/ 0 w 1268015"/>
                <a:gd name="connsiteY4" fmla="*/ 0 h 634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015" h="634007">
                  <a:moveTo>
                    <a:pt x="0" y="0"/>
                  </a:moveTo>
                  <a:lnTo>
                    <a:pt x="1268015" y="0"/>
                  </a:lnTo>
                  <a:lnTo>
                    <a:pt x="1268015" y="634007"/>
                  </a:lnTo>
                  <a:lnTo>
                    <a:pt x="0" y="63400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400" dirty="0"/>
                <a:t>Leder af </a:t>
              </a:r>
              <a:br>
                <a:rPr lang="da-DK" sz="1400" dirty="0"/>
              </a:br>
              <a:r>
                <a:rPr lang="da-DK" sz="1400" dirty="0"/>
                <a:t>Generationernes Hus</a:t>
              </a:r>
            </a:p>
          </p:txBody>
        </p:sp>
        <p:grpSp>
          <p:nvGrpSpPr>
            <p:cNvPr id="2" name="Gruppe 1">
              <a:extLst>
                <a:ext uri="{FF2B5EF4-FFF2-40B4-BE49-F238E27FC236}">
                  <a16:creationId xmlns:a16="http://schemas.microsoft.com/office/drawing/2014/main" id="{27A3F384-0837-4EB7-97DD-15F5B20860E6}"/>
                </a:ext>
              </a:extLst>
            </p:cNvPr>
            <p:cNvGrpSpPr/>
            <p:nvPr/>
          </p:nvGrpSpPr>
          <p:grpSpPr>
            <a:xfrm>
              <a:off x="1224132" y="1675891"/>
              <a:ext cx="6734058" cy="2103613"/>
              <a:chOff x="1224132" y="1675891"/>
              <a:chExt cx="6734058" cy="2103613"/>
            </a:xfrm>
          </p:grpSpPr>
          <p:sp>
            <p:nvSpPr>
              <p:cNvPr id="21" name="Kombinationstegning: figur 20">
                <a:extLst>
                  <a:ext uri="{FF2B5EF4-FFF2-40B4-BE49-F238E27FC236}">
                    <a16:creationId xmlns:a16="http://schemas.microsoft.com/office/drawing/2014/main" id="{444E5F4E-BAB3-4355-8F10-369DB8DC85BD}"/>
                  </a:ext>
                </a:extLst>
              </p:cNvPr>
              <p:cNvSpPr/>
              <p:nvPr/>
            </p:nvSpPr>
            <p:spPr>
              <a:xfrm>
                <a:off x="1224132" y="2829731"/>
                <a:ext cx="1532751" cy="949773"/>
              </a:xfrm>
              <a:custGeom>
                <a:avLst/>
                <a:gdLst>
                  <a:gd name="connsiteX0" fmla="*/ 0 w 1268015"/>
                  <a:gd name="connsiteY0" fmla="*/ 0 h 634007"/>
                  <a:gd name="connsiteX1" fmla="*/ 1268015 w 1268015"/>
                  <a:gd name="connsiteY1" fmla="*/ 0 h 634007"/>
                  <a:gd name="connsiteX2" fmla="*/ 1268015 w 1268015"/>
                  <a:gd name="connsiteY2" fmla="*/ 634007 h 634007"/>
                  <a:gd name="connsiteX3" fmla="*/ 0 w 1268015"/>
                  <a:gd name="connsiteY3" fmla="*/ 634007 h 634007"/>
                  <a:gd name="connsiteX4" fmla="*/ 0 w 1268015"/>
                  <a:gd name="connsiteY4" fmla="*/ 0 h 634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015" h="634007">
                    <a:moveTo>
                      <a:pt x="0" y="0"/>
                    </a:moveTo>
                    <a:lnTo>
                      <a:pt x="1268015" y="0"/>
                    </a:lnTo>
                    <a:lnTo>
                      <a:pt x="1268015" y="634007"/>
                    </a:lnTo>
                    <a:lnTo>
                      <a:pt x="0" y="6340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668" tIns="6668" rIns="6668" bIns="6668" numCol="1" spcCol="1270" anchor="ctr" anchorCtr="0">
                <a:noAutofit/>
              </a:bodyPr>
              <a:lstStyle/>
              <a:p>
                <a:pPr algn="ctr" defTabSz="46672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a-DK" sz="1400" dirty="0"/>
                  <a:t>Leder i GH </a:t>
                </a:r>
              </a:p>
              <a:p>
                <a:pPr algn="ctr" defTabSz="46672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a-DK" sz="1400" dirty="0"/>
                  <a:t>Børnenes Ø</a:t>
                </a:r>
              </a:p>
            </p:txBody>
          </p:sp>
          <p:sp>
            <p:nvSpPr>
              <p:cNvPr id="22" name="Kombinationstegning: figur 21">
                <a:extLst>
                  <a:ext uri="{FF2B5EF4-FFF2-40B4-BE49-F238E27FC236}">
                    <a16:creationId xmlns:a16="http://schemas.microsoft.com/office/drawing/2014/main" id="{4DBD792F-20F6-4018-AAB2-48F92BEC3EC6}"/>
                  </a:ext>
                </a:extLst>
              </p:cNvPr>
              <p:cNvSpPr/>
              <p:nvPr/>
            </p:nvSpPr>
            <p:spPr>
              <a:xfrm>
                <a:off x="4769594" y="2829731"/>
                <a:ext cx="1532754" cy="949773"/>
              </a:xfrm>
              <a:custGeom>
                <a:avLst/>
                <a:gdLst>
                  <a:gd name="connsiteX0" fmla="*/ 0 w 1268015"/>
                  <a:gd name="connsiteY0" fmla="*/ 0 h 634007"/>
                  <a:gd name="connsiteX1" fmla="*/ 1268015 w 1268015"/>
                  <a:gd name="connsiteY1" fmla="*/ 0 h 634007"/>
                  <a:gd name="connsiteX2" fmla="*/ 1268015 w 1268015"/>
                  <a:gd name="connsiteY2" fmla="*/ 634007 h 634007"/>
                  <a:gd name="connsiteX3" fmla="*/ 0 w 1268015"/>
                  <a:gd name="connsiteY3" fmla="*/ 634007 h 634007"/>
                  <a:gd name="connsiteX4" fmla="*/ 0 w 1268015"/>
                  <a:gd name="connsiteY4" fmla="*/ 0 h 634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015" h="634007">
                    <a:moveTo>
                      <a:pt x="0" y="0"/>
                    </a:moveTo>
                    <a:lnTo>
                      <a:pt x="1268015" y="0"/>
                    </a:lnTo>
                    <a:lnTo>
                      <a:pt x="1268015" y="634007"/>
                    </a:lnTo>
                    <a:lnTo>
                      <a:pt x="0" y="6340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668" tIns="6668" rIns="6668" bIns="6668" numCol="1" spcCol="1270" anchor="ctr" anchorCtr="0">
                <a:noAutofit/>
              </a:bodyPr>
              <a:lstStyle/>
              <a:p>
                <a:pPr algn="ctr" defTabSz="46672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a-DK" sz="1400" dirty="0"/>
                  <a:t>Forstander</a:t>
                </a:r>
              </a:p>
              <a:p>
                <a:pPr algn="ctr" defTabSz="46672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a-DK" sz="1400" dirty="0"/>
                  <a:t>Ældre, Hus 9, Hjemmeplejen, sundhedsklinik</a:t>
                </a:r>
              </a:p>
            </p:txBody>
          </p:sp>
          <p:sp>
            <p:nvSpPr>
              <p:cNvPr id="23" name="Kombinationstegning: figur 22">
                <a:extLst>
                  <a:ext uri="{FF2B5EF4-FFF2-40B4-BE49-F238E27FC236}">
                    <a16:creationId xmlns:a16="http://schemas.microsoft.com/office/drawing/2014/main" id="{4A66CE55-9FED-4FBA-BDA4-BE3F21CE8F4D}"/>
                  </a:ext>
                </a:extLst>
              </p:cNvPr>
              <p:cNvSpPr/>
              <p:nvPr/>
            </p:nvSpPr>
            <p:spPr>
              <a:xfrm>
                <a:off x="6538524" y="2829731"/>
                <a:ext cx="1419666" cy="909742"/>
              </a:xfrm>
              <a:custGeom>
                <a:avLst/>
                <a:gdLst>
                  <a:gd name="connsiteX0" fmla="*/ 0 w 1268015"/>
                  <a:gd name="connsiteY0" fmla="*/ 0 h 634007"/>
                  <a:gd name="connsiteX1" fmla="*/ 1268015 w 1268015"/>
                  <a:gd name="connsiteY1" fmla="*/ 0 h 634007"/>
                  <a:gd name="connsiteX2" fmla="*/ 1268015 w 1268015"/>
                  <a:gd name="connsiteY2" fmla="*/ 634007 h 634007"/>
                  <a:gd name="connsiteX3" fmla="*/ 0 w 1268015"/>
                  <a:gd name="connsiteY3" fmla="*/ 634007 h 634007"/>
                  <a:gd name="connsiteX4" fmla="*/ 0 w 1268015"/>
                  <a:gd name="connsiteY4" fmla="*/ 0 h 634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015" h="634007">
                    <a:moveTo>
                      <a:pt x="0" y="0"/>
                    </a:moveTo>
                    <a:lnTo>
                      <a:pt x="1268015" y="0"/>
                    </a:lnTo>
                    <a:lnTo>
                      <a:pt x="1268015" y="634007"/>
                    </a:lnTo>
                    <a:lnTo>
                      <a:pt x="0" y="6340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30A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668" tIns="6668" rIns="6668" bIns="6668" numCol="1" spcCol="1270" anchor="ctr" anchorCtr="0">
                <a:noAutofit/>
              </a:bodyPr>
              <a:lstStyle/>
              <a:p>
                <a:pPr algn="ctr" defTabSz="46672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a-DK" sz="1400"/>
                  <a:t>Leder i GH </a:t>
                </a:r>
              </a:p>
              <a:p>
                <a:pPr algn="ctr" defTabSz="46672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a-DK" sz="1400"/>
                  <a:t>Handicap</a:t>
                </a:r>
              </a:p>
            </p:txBody>
          </p:sp>
          <p:sp>
            <p:nvSpPr>
              <p:cNvPr id="26" name="Kombinationstegning: figur 25">
                <a:extLst>
                  <a:ext uri="{FF2B5EF4-FFF2-40B4-BE49-F238E27FC236}">
                    <a16:creationId xmlns:a16="http://schemas.microsoft.com/office/drawing/2014/main" id="{1FE59242-4D08-4176-A8D5-244174F9BF61}"/>
                  </a:ext>
                </a:extLst>
              </p:cNvPr>
              <p:cNvSpPr/>
              <p:nvPr/>
            </p:nvSpPr>
            <p:spPr>
              <a:xfrm>
                <a:off x="3000667" y="2829731"/>
                <a:ext cx="1532751" cy="949773"/>
              </a:xfrm>
              <a:custGeom>
                <a:avLst/>
                <a:gdLst>
                  <a:gd name="connsiteX0" fmla="*/ 0 w 1268015"/>
                  <a:gd name="connsiteY0" fmla="*/ 0 h 634007"/>
                  <a:gd name="connsiteX1" fmla="*/ 1268015 w 1268015"/>
                  <a:gd name="connsiteY1" fmla="*/ 0 h 634007"/>
                  <a:gd name="connsiteX2" fmla="*/ 1268015 w 1268015"/>
                  <a:gd name="connsiteY2" fmla="*/ 634007 h 634007"/>
                  <a:gd name="connsiteX3" fmla="*/ 0 w 1268015"/>
                  <a:gd name="connsiteY3" fmla="*/ 634007 h 634007"/>
                  <a:gd name="connsiteX4" fmla="*/ 0 w 1268015"/>
                  <a:gd name="connsiteY4" fmla="*/ 0 h 634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015" h="634007">
                    <a:moveTo>
                      <a:pt x="0" y="0"/>
                    </a:moveTo>
                    <a:lnTo>
                      <a:pt x="1268015" y="0"/>
                    </a:lnTo>
                    <a:lnTo>
                      <a:pt x="1268015" y="634007"/>
                    </a:lnTo>
                    <a:lnTo>
                      <a:pt x="0" y="6340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668" tIns="6668" rIns="6668" bIns="6668" numCol="1" spcCol="1270" anchor="ctr" anchorCtr="0">
                <a:noAutofit/>
              </a:bodyPr>
              <a:lstStyle/>
              <a:p>
                <a:pPr algn="ctr" defTabSz="46672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a-DK" sz="1400" dirty="0"/>
                  <a:t>Forstander</a:t>
                </a:r>
              </a:p>
              <a:p>
                <a:pPr algn="ctr" defTabSz="46672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a-DK" sz="1400" dirty="0"/>
                  <a:t>Ældre, Hus 3 </a:t>
                </a:r>
              </a:p>
            </p:txBody>
          </p:sp>
          <p:cxnSp>
            <p:nvCxnSpPr>
              <p:cNvPr id="10" name="Lige forbindelse 9">
                <a:extLst>
                  <a:ext uri="{FF2B5EF4-FFF2-40B4-BE49-F238E27FC236}">
                    <a16:creationId xmlns:a16="http://schemas.microsoft.com/office/drawing/2014/main" id="{1387D33F-E0AA-4199-95C0-4EAD4F8D9F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42426" y="2664496"/>
                <a:ext cx="461557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548C80C-AE52-4DCB-A273-9644E5E2BFC2}"/>
                  </a:ext>
                </a:extLst>
              </p:cNvPr>
              <p:cNvSpPr/>
              <p:nvPr/>
            </p:nvSpPr>
            <p:spPr>
              <a:xfrm>
                <a:off x="6112669" y="1675891"/>
                <a:ext cx="1258907" cy="75357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6672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a-DK" sz="1050"/>
                  <a:t>Stab</a:t>
                </a:r>
              </a:p>
            </p:txBody>
          </p:sp>
          <p:cxnSp>
            <p:nvCxnSpPr>
              <p:cNvPr id="3" name="Lige forbindelse 2">
                <a:extLst>
                  <a:ext uri="{FF2B5EF4-FFF2-40B4-BE49-F238E27FC236}">
                    <a16:creationId xmlns:a16="http://schemas.microsoft.com/office/drawing/2014/main" id="{4B04775C-4FE2-4735-A57C-F8B135D891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37207" y="2124805"/>
                <a:ext cx="0" cy="53969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Lige forbindelse 39">
                <a:extLst>
                  <a:ext uri="{FF2B5EF4-FFF2-40B4-BE49-F238E27FC236}">
                    <a16:creationId xmlns:a16="http://schemas.microsoft.com/office/drawing/2014/main" id="{598F7917-FA75-4452-A87E-CCBDD88C85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579245" y="1805927"/>
                <a:ext cx="512877" cy="18700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Lige forbindelse 41">
                <a:extLst>
                  <a:ext uri="{FF2B5EF4-FFF2-40B4-BE49-F238E27FC236}">
                    <a16:creationId xmlns:a16="http://schemas.microsoft.com/office/drawing/2014/main" id="{F17A0811-8D66-4986-B0F9-2389651739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72188" y="2656579"/>
                <a:ext cx="7546" cy="2812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Lige forbindelse 42">
                <a:extLst>
                  <a:ext uri="{FF2B5EF4-FFF2-40B4-BE49-F238E27FC236}">
                    <a16:creationId xmlns:a16="http://schemas.microsoft.com/office/drawing/2014/main" id="{36ED8687-9D34-4175-AC26-E9E7CEA131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1080" y="2700742"/>
                <a:ext cx="7546" cy="2812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Lige forbindelse 44">
                <a:extLst>
                  <a:ext uri="{FF2B5EF4-FFF2-40B4-BE49-F238E27FC236}">
                    <a16:creationId xmlns:a16="http://schemas.microsoft.com/office/drawing/2014/main" id="{27E5D435-6BA6-4668-9AE3-CF3AA31700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75551" y="2684573"/>
                <a:ext cx="7546" cy="2812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Lige forbindelse 45">
                <a:extLst>
                  <a:ext uri="{FF2B5EF4-FFF2-40B4-BE49-F238E27FC236}">
                    <a16:creationId xmlns:a16="http://schemas.microsoft.com/office/drawing/2014/main" id="{8FA90021-E64B-4934-B7EC-AB5436C7ED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0987" y="2668703"/>
                <a:ext cx="7546" cy="2812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4" name="Kombinationstegning: figur 43">
            <a:extLst>
              <a:ext uri="{FF2B5EF4-FFF2-40B4-BE49-F238E27FC236}">
                <a16:creationId xmlns:a16="http://schemas.microsoft.com/office/drawing/2014/main" id="{1817E723-E082-427E-8943-C0A9F720056A}"/>
              </a:ext>
            </a:extLst>
          </p:cNvPr>
          <p:cNvSpPr/>
          <p:nvPr/>
        </p:nvSpPr>
        <p:spPr>
          <a:xfrm>
            <a:off x="3899086" y="1109077"/>
            <a:ext cx="2107832" cy="581663"/>
          </a:xfrm>
          <a:custGeom>
            <a:avLst/>
            <a:gdLst>
              <a:gd name="connsiteX0" fmla="*/ 0 w 1268015"/>
              <a:gd name="connsiteY0" fmla="*/ 0 h 634007"/>
              <a:gd name="connsiteX1" fmla="*/ 1268015 w 1268015"/>
              <a:gd name="connsiteY1" fmla="*/ 0 h 634007"/>
              <a:gd name="connsiteX2" fmla="*/ 1268015 w 1268015"/>
              <a:gd name="connsiteY2" fmla="*/ 634007 h 634007"/>
              <a:gd name="connsiteX3" fmla="*/ 0 w 1268015"/>
              <a:gd name="connsiteY3" fmla="*/ 634007 h 634007"/>
              <a:gd name="connsiteX4" fmla="*/ 0 w 1268015"/>
              <a:gd name="connsiteY4" fmla="*/ 0 h 634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015" h="634007">
                <a:moveTo>
                  <a:pt x="0" y="0"/>
                </a:moveTo>
                <a:lnTo>
                  <a:pt x="1268015" y="0"/>
                </a:lnTo>
                <a:lnTo>
                  <a:pt x="1268015" y="634007"/>
                </a:lnTo>
                <a:lnTo>
                  <a:pt x="0" y="6340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/>
          <a:p>
            <a:pPr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a-DK" sz="1400"/>
              <a:t>Forvaltningschef </a:t>
            </a:r>
            <a:br>
              <a:rPr lang="da-DK" sz="1400"/>
            </a:br>
            <a:r>
              <a:rPr lang="da-DK" sz="1400"/>
              <a:t>- plejehjem</a:t>
            </a:r>
          </a:p>
        </p:txBody>
      </p:sp>
      <p:sp>
        <p:nvSpPr>
          <p:cNvPr id="47" name="Kombinationstegning: figur 46">
            <a:extLst>
              <a:ext uri="{FF2B5EF4-FFF2-40B4-BE49-F238E27FC236}">
                <a16:creationId xmlns:a16="http://schemas.microsoft.com/office/drawing/2014/main" id="{86190CE4-CE30-4AEC-9C13-7B2F43EB2D73}"/>
              </a:ext>
            </a:extLst>
          </p:cNvPr>
          <p:cNvSpPr/>
          <p:nvPr/>
        </p:nvSpPr>
        <p:spPr>
          <a:xfrm>
            <a:off x="3929589" y="288335"/>
            <a:ext cx="2107832" cy="581663"/>
          </a:xfrm>
          <a:custGeom>
            <a:avLst/>
            <a:gdLst>
              <a:gd name="connsiteX0" fmla="*/ 0 w 1268015"/>
              <a:gd name="connsiteY0" fmla="*/ 0 h 634007"/>
              <a:gd name="connsiteX1" fmla="*/ 1268015 w 1268015"/>
              <a:gd name="connsiteY1" fmla="*/ 0 h 634007"/>
              <a:gd name="connsiteX2" fmla="*/ 1268015 w 1268015"/>
              <a:gd name="connsiteY2" fmla="*/ 634007 h 634007"/>
              <a:gd name="connsiteX3" fmla="*/ 0 w 1268015"/>
              <a:gd name="connsiteY3" fmla="*/ 634007 h 634007"/>
              <a:gd name="connsiteX4" fmla="*/ 0 w 1268015"/>
              <a:gd name="connsiteY4" fmla="*/ 0 h 634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015" h="634007">
                <a:moveTo>
                  <a:pt x="0" y="0"/>
                </a:moveTo>
                <a:lnTo>
                  <a:pt x="1268015" y="0"/>
                </a:lnTo>
                <a:lnTo>
                  <a:pt x="1268015" y="634007"/>
                </a:lnTo>
                <a:lnTo>
                  <a:pt x="0" y="6340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/>
          <a:p>
            <a:pPr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a-DK" sz="1400" dirty="0"/>
              <a:t>Direktør  </a:t>
            </a:r>
            <a:br>
              <a:rPr lang="da-DK" sz="1400" dirty="0"/>
            </a:br>
            <a:r>
              <a:rPr lang="da-DK" sz="1400" dirty="0"/>
              <a:t>Sundhed og Omsorg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28D8573-3E27-4A39-A13E-C85C628EE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99942"/>
            <a:ext cx="10515600" cy="1325563"/>
          </a:xfrm>
        </p:spPr>
        <p:txBody>
          <a:bodyPr>
            <a:normAutofit/>
          </a:bodyPr>
          <a:lstStyle/>
          <a:p>
            <a:r>
              <a:rPr lang="da-DK" sz="2400" dirty="0">
                <a:latin typeface="Arial Black" panose="020B0A04020102020204" pitchFamily="34" charset="0"/>
              </a:rPr>
              <a:t>Organisation</a:t>
            </a:r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7B46D183-4F6B-4CC2-88BE-BC63ED6759AC}"/>
              </a:ext>
            </a:extLst>
          </p:cNvPr>
          <p:cNvCxnSpPr>
            <a:cxnSpLocks/>
          </p:cNvCxnSpPr>
          <p:nvPr/>
        </p:nvCxnSpPr>
        <p:spPr>
          <a:xfrm>
            <a:off x="5000625" y="1525505"/>
            <a:ext cx="0" cy="2140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Lige forbindelse 37">
            <a:extLst>
              <a:ext uri="{FF2B5EF4-FFF2-40B4-BE49-F238E27FC236}">
                <a16:creationId xmlns:a16="http://schemas.microsoft.com/office/drawing/2014/main" id="{0EF427BC-B362-47AD-B412-5278C423C765}"/>
              </a:ext>
            </a:extLst>
          </p:cNvPr>
          <p:cNvCxnSpPr/>
          <p:nvPr/>
        </p:nvCxnSpPr>
        <p:spPr>
          <a:xfrm>
            <a:off x="5000625" y="2321267"/>
            <a:ext cx="0" cy="2627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lede 7" descr="Et billede, der indeholder mørk, silhuet, nattehimmel&#10;&#10;Automatisk genereret beskrivelse">
            <a:extLst>
              <a:ext uri="{FF2B5EF4-FFF2-40B4-BE49-F238E27FC236}">
                <a16:creationId xmlns:a16="http://schemas.microsoft.com/office/drawing/2014/main" id="{46D8E702-3840-F86E-8815-DFC5762AD1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139" y="188260"/>
            <a:ext cx="1083792" cy="912747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049DD229-B276-098B-3A48-57213251C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02" y="3851742"/>
            <a:ext cx="864537" cy="918785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F0D58C84-4FA3-7157-975F-3866BB12B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2922" y="3851742"/>
            <a:ext cx="945144" cy="941419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CE3FDF96-1F1B-EE2E-EF6B-5F6B9AA6E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051" y="4761484"/>
            <a:ext cx="826256" cy="749987"/>
          </a:xfrm>
          <a:prstGeom prst="rect">
            <a:avLst/>
          </a:prstGeom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FF015A17-A765-2526-B04E-60EB07D4A4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500" y="4767741"/>
            <a:ext cx="776504" cy="721040"/>
          </a:xfrm>
          <a:prstGeom prst="rect">
            <a:avLst/>
          </a:prstGeom>
        </p:spPr>
      </p:pic>
      <p:sp>
        <p:nvSpPr>
          <p:cNvPr id="30" name="Kombinationstegning: figur 29">
            <a:extLst>
              <a:ext uri="{FF2B5EF4-FFF2-40B4-BE49-F238E27FC236}">
                <a16:creationId xmlns:a16="http://schemas.microsoft.com/office/drawing/2014/main" id="{B5D34F44-D44B-7AEC-AB8F-4633BE28984D}"/>
              </a:ext>
            </a:extLst>
          </p:cNvPr>
          <p:cNvSpPr/>
          <p:nvPr/>
        </p:nvSpPr>
        <p:spPr>
          <a:xfrm>
            <a:off x="3912794" y="1804104"/>
            <a:ext cx="2107832" cy="576023"/>
          </a:xfrm>
          <a:custGeom>
            <a:avLst/>
            <a:gdLst>
              <a:gd name="connsiteX0" fmla="*/ 0 w 1268015"/>
              <a:gd name="connsiteY0" fmla="*/ 0 h 634007"/>
              <a:gd name="connsiteX1" fmla="*/ 1268015 w 1268015"/>
              <a:gd name="connsiteY1" fmla="*/ 0 h 634007"/>
              <a:gd name="connsiteX2" fmla="*/ 1268015 w 1268015"/>
              <a:gd name="connsiteY2" fmla="*/ 634007 h 634007"/>
              <a:gd name="connsiteX3" fmla="*/ 0 w 1268015"/>
              <a:gd name="connsiteY3" fmla="*/ 634007 h 634007"/>
              <a:gd name="connsiteX4" fmla="*/ 0 w 1268015"/>
              <a:gd name="connsiteY4" fmla="*/ 0 h 634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015" h="634007">
                <a:moveTo>
                  <a:pt x="0" y="0"/>
                </a:moveTo>
                <a:lnTo>
                  <a:pt x="1268015" y="0"/>
                </a:lnTo>
                <a:lnTo>
                  <a:pt x="1268015" y="634007"/>
                </a:lnTo>
                <a:lnTo>
                  <a:pt x="0" y="6340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/>
          <a:p>
            <a:pPr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a-DK" sz="1400" dirty="0"/>
              <a:t>Plejehjemschef </a:t>
            </a:r>
            <a:br>
              <a:rPr lang="da-DK" sz="1400" dirty="0"/>
            </a:br>
            <a:r>
              <a:rPr lang="da-DK" sz="1400" dirty="0" err="1"/>
              <a:t>Midtøst</a:t>
            </a:r>
            <a:endParaRPr lang="da-DK" sz="1400" dirty="0"/>
          </a:p>
        </p:txBody>
      </p:sp>
      <p:sp>
        <p:nvSpPr>
          <p:cNvPr id="31" name="Tekstfelt 30">
            <a:extLst>
              <a:ext uri="{FF2B5EF4-FFF2-40B4-BE49-F238E27FC236}">
                <a16:creationId xmlns:a16="http://schemas.microsoft.com/office/drawing/2014/main" id="{F88AB656-0BCC-2CE2-F5EB-0F693EB91E2A}"/>
              </a:ext>
            </a:extLst>
          </p:cNvPr>
          <p:cNvSpPr txBox="1"/>
          <p:nvPr/>
        </p:nvSpPr>
        <p:spPr>
          <a:xfrm>
            <a:off x="726141" y="4761484"/>
            <a:ext cx="2512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Kirsten Vestergaard</a:t>
            </a:r>
          </a:p>
        </p:txBody>
      </p:sp>
      <p:sp>
        <p:nvSpPr>
          <p:cNvPr id="32" name="Tekstfelt 31">
            <a:extLst>
              <a:ext uri="{FF2B5EF4-FFF2-40B4-BE49-F238E27FC236}">
                <a16:creationId xmlns:a16="http://schemas.microsoft.com/office/drawing/2014/main" id="{DA8A7D4F-CB92-1D24-C1F5-DE8E9463CFE0}"/>
              </a:ext>
            </a:extLst>
          </p:cNvPr>
          <p:cNvSpPr txBox="1"/>
          <p:nvPr/>
        </p:nvSpPr>
        <p:spPr>
          <a:xfrm>
            <a:off x="3186955" y="5363574"/>
            <a:ext cx="2176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Liselotte Enggaard Hansen</a:t>
            </a: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D6D89A7A-0061-490F-C127-FFBB7BDEB964}"/>
              </a:ext>
            </a:extLst>
          </p:cNvPr>
          <p:cNvSpPr txBox="1"/>
          <p:nvPr/>
        </p:nvSpPr>
        <p:spPr>
          <a:xfrm>
            <a:off x="5457592" y="5341182"/>
            <a:ext cx="2176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Stine Rose</a:t>
            </a:r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2CC230D1-0264-58D2-963B-66B77C063794}"/>
              </a:ext>
            </a:extLst>
          </p:cNvPr>
          <p:cNvSpPr txBox="1"/>
          <p:nvPr/>
        </p:nvSpPr>
        <p:spPr>
          <a:xfrm>
            <a:off x="8259697" y="4789853"/>
            <a:ext cx="2176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Nick Vaagholt Christensen</a:t>
            </a:r>
          </a:p>
        </p:txBody>
      </p:sp>
      <p:sp>
        <p:nvSpPr>
          <p:cNvPr id="35" name="Tekstfelt 34">
            <a:extLst>
              <a:ext uri="{FF2B5EF4-FFF2-40B4-BE49-F238E27FC236}">
                <a16:creationId xmlns:a16="http://schemas.microsoft.com/office/drawing/2014/main" id="{E59DE661-D329-F20E-C296-63DDB1C36FF9}"/>
              </a:ext>
            </a:extLst>
          </p:cNvPr>
          <p:cNvSpPr txBox="1"/>
          <p:nvPr/>
        </p:nvSpPr>
        <p:spPr>
          <a:xfrm>
            <a:off x="7634330" y="3325958"/>
            <a:ext cx="2176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Oksana </a:t>
            </a:r>
            <a:r>
              <a:rPr lang="da-DK" sz="1400" dirty="0" err="1"/>
              <a:t>Petrusenko</a:t>
            </a:r>
            <a:endParaRPr lang="da-DK" sz="1400" dirty="0"/>
          </a:p>
        </p:txBody>
      </p:sp>
      <p:pic>
        <p:nvPicPr>
          <p:cNvPr id="37" name="Billede 36">
            <a:extLst>
              <a:ext uri="{FF2B5EF4-FFF2-40B4-BE49-F238E27FC236}">
                <a16:creationId xmlns:a16="http://schemas.microsoft.com/office/drawing/2014/main" id="{AFE1F631-C093-EBB4-B9D2-BF1C15E1E0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7500" y="2488222"/>
            <a:ext cx="845199" cy="83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60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1AA33E596B5094ABD1E13A6D8A89AB9" ma:contentTypeVersion="17" ma:contentTypeDescription="Opret et nyt dokument." ma:contentTypeScope="" ma:versionID="9ad8e1b9762f77452af522ec732ef4bd">
  <xsd:schema xmlns:xsd="http://www.w3.org/2001/XMLSchema" xmlns:xs="http://www.w3.org/2001/XMLSchema" xmlns:p="http://schemas.microsoft.com/office/2006/metadata/properties" xmlns:ns2="2f3f9de7-e691-4bfd-be88-c5adf699948d" xmlns:ns3="ffd02f98-4868-4b92-95a3-a79e29ca1a02" targetNamespace="http://schemas.microsoft.com/office/2006/metadata/properties" ma:root="true" ma:fieldsID="f725aec97dd9c510af8a464644f47feb" ns2:_="" ns3:_="">
    <xsd:import namespace="2f3f9de7-e691-4bfd-be88-c5adf699948d"/>
    <xsd:import namespace="ffd02f98-4868-4b92-95a3-a79e29ca1a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3f9de7-e691-4bfd-be88-c5adf69994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3fe80aff-8094-4148-a725-0517f31fcd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d02f98-4868-4b92-95a3-a79e29ca1a0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0607dc1-8789-488b-8210-b39de8dfdf30}" ma:internalName="TaxCatchAll" ma:showField="CatchAllData" ma:web="ffd02f98-4868-4b92-95a3-a79e29ca1a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f3f9de7-e691-4bfd-be88-c5adf699948d">
      <Terms xmlns="http://schemas.microsoft.com/office/infopath/2007/PartnerControls"/>
    </lcf76f155ced4ddcb4097134ff3c332f>
    <TaxCatchAll xmlns="ffd02f98-4868-4b92-95a3-a79e29ca1a0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EC6270-449F-4A7A-B9C8-D5A5E64DACD9}"/>
</file>

<file path=customXml/itemProps2.xml><?xml version="1.0" encoding="utf-8"?>
<ds:datastoreItem xmlns:ds="http://schemas.openxmlformats.org/officeDocument/2006/customXml" ds:itemID="{504C7E0B-208F-4928-AE2D-C8757F2F4490}">
  <ds:schemaRefs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2f3f9de7-e691-4bfd-be88-c5adf699948d"/>
    <ds:schemaRef ds:uri="http://purl.org/dc/terms/"/>
    <ds:schemaRef ds:uri="ffd02f98-4868-4b92-95a3-a79e29ca1a02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161E260-610D-4BD4-9CDE-FD956EAE76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21636</TotalTime>
  <Words>1491</Words>
  <Application>Microsoft Office PowerPoint</Application>
  <PresentationFormat>Widescreen</PresentationFormat>
  <Paragraphs>209</Paragraphs>
  <Slides>18</Slides>
  <Notes>17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18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Courier New</vt:lpstr>
      <vt:lpstr>Open Sans</vt:lpstr>
      <vt:lpstr>Symbol</vt:lpstr>
      <vt:lpstr>Office-tema</vt:lpstr>
      <vt:lpstr>PowerPoint-præsentation</vt:lpstr>
      <vt:lpstr>PowerPoint-præsentation</vt:lpstr>
      <vt:lpstr>PowerPoint-præsentation</vt:lpstr>
      <vt:lpstr> </vt:lpstr>
      <vt:lpstr> </vt:lpstr>
      <vt:lpstr> </vt:lpstr>
      <vt:lpstr> </vt:lpstr>
      <vt:lpstr> </vt:lpstr>
      <vt:lpstr>Organisation</vt:lpstr>
      <vt:lpstr> </vt:lpstr>
      <vt:lpstr>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 Er et fantastisk hus – lad os hjælpes med at værne om det og gøre det endnu bedre Tak for opmærksomheden     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Bodil Thirup;birgittea@aarhus.dk</dc:creator>
  <cp:lastModifiedBy>Oksana Møller</cp:lastModifiedBy>
  <cp:revision>324</cp:revision>
  <cp:lastPrinted>2019-05-21T09:27:32Z</cp:lastPrinted>
  <dcterms:created xsi:type="dcterms:W3CDTF">2016-11-01T12:06:15Z</dcterms:created>
  <dcterms:modified xsi:type="dcterms:W3CDTF">2023-09-28T10:17:55Z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0x01010071AA33E596B5094ABD1E13A6D8A89AB9</vt:lpwstr>
  </property>
  <property fmtid="{D5CDD505-2E9C-101B-9397-08002B2CF9AE}" pid="3" name="Order">
    <vt:r8>100</vt:r8>
  </property>
  <property fmtid="{D5CDD505-2E9C-101B-9397-08002B2CF9AE}" pid="4" name="MediaServiceImageTags">
    <vt:lpwstr/>
  </property>
</Properties>
</file>