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2142532647" r:id="rId6"/>
    <p:sldId id="2142532735" r:id="rId7"/>
    <p:sldId id="258" r:id="rId8"/>
    <p:sldId id="257" r:id="rId9"/>
    <p:sldId id="2142532736" r:id="rId10"/>
    <p:sldId id="2142532703" r:id="rId11"/>
    <p:sldId id="2142532704" r:id="rId12"/>
    <p:sldId id="2142532705" r:id="rId13"/>
    <p:sldId id="2142532706" r:id="rId14"/>
    <p:sldId id="2142532714" r:id="rId15"/>
    <p:sldId id="2142532739" r:id="rId16"/>
    <p:sldId id="2142532740" r:id="rId17"/>
    <p:sldId id="261" r:id="rId18"/>
    <p:sldId id="259" r:id="rId19"/>
    <p:sldId id="2142532726" r:id="rId20"/>
    <p:sldId id="2142532727" r:id="rId21"/>
    <p:sldId id="2142532728" r:id="rId22"/>
    <p:sldId id="2142532745" r:id="rId23"/>
    <p:sldId id="2142532730" r:id="rId24"/>
    <p:sldId id="2142532746" r:id="rId25"/>
    <p:sldId id="2142532733" r:id="rId26"/>
    <p:sldId id="2142532734" r:id="rId27"/>
    <p:sldId id="2142532732" r:id="rId28"/>
    <p:sldId id="2142532742" r:id="rId2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79352" autoAdjust="0"/>
  </p:normalViewPr>
  <p:slideViewPr>
    <p:cSldViewPr snapToGrid="0">
      <p:cViewPr varScale="1">
        <p:scale>
          <a:sx n="90" d="100"/>
          <a:sy n="90" d="100"/>
        </p:scale>
        <p:origin x="1716" y="90"/>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Bækgaard Christensen" userId="895b20d1-8a83-4427-801b-a124aada3673" providerId="ADAL" clId="{B70BAC95-D63D-4E54-BEFE-E10AB70FAE60}"/>
    <pc:docChg chg="custSel modSld">
      <pc:chgData name="Rikke Bækgaard Christensen" userId="895b20d1-8a83-4427-801b-a124aada3673" providerId="ADAL" clId="{B70BAC95-D63D-4E54-BEFE-E10AB70FAE60}" dt="2023-04-14T12:36:17.766" v="74" actId="404"/>
      <pc:docMkLst>
        <pc:docMk/>
      </pc:docMkLst>
      <pc:sldChg chg="modSp mod">
        <pc:chgData name="Rikke Bækgaard Christensen" userId="895b20d1-8a83-4427-801b-a124aada3673" providerId="ADAL" clId="{B70BAC95-D63D-4E54-BEFE-E10AB70FAE60}" dt="2023-04-14T12:03:37.968" v="9" actId="20577"/>
        <pc:sldMkLst>
          <pc:docMk/>
          <pc:sldMk cId="2190914298" sldId="256"/>
        </pc:sldMkLst>
        <pc:spChg chg="mod">
          <ac:chgData name="Rikke Bækgaard Christensen" userId="895b20d1-8a83-4427-801b-a124aada3673" providerId="ADAL" clId="{B70BAC95-D63D-4E54-BEFE-E10AB70FAE60}" dt="2023-04-14T12:03:37.968" v="9" actId="20577"/>
          <ac:spMkLst>
            <pc:docMk/>
            <pc:sldMk cId="2190914298" sldId="256"/>
            <ac:spMk id="2" creationId="{149828E1-DA53-94ED-E499-DB8FBB2FD190}"/>
          </ac:spMkLst>
        </pc:spChg>
      </pc:sldChg>
      <pc:sldChg chg="modSp mod">
        <pc:chgData name="Rikke Bækgaard Christensen" userId="895b20d1-8a83-4427-801b-a124aada3673" providerId="ADAL" clId="{B70BAC95-D63D-4E54-BEFE-E10AB70FAE60}" dt="2023-04-14T12:15:37.204" v="48" actId="27636"/>
        <pc:sldMkLst>
          <pc:docMk/>
          <pc:sldMk cId="3077416929" sldId="257"/>
        </pc:sldMkLst>
        <pc:spChg chg="mod">
          <ac:chgData name="Rikke Bækgaard Christensen" userId="895b20d1-8a83-4427-801b-a124aada3673" providerId="ADAL" clId="{B70BAC95-D63D-4E54-BEFE-E10AB70FAE60}" dt="2023-04-14T12:15:37.204" v="48" actId="27636"/>
          <ac:spMkLst>
            <pc:docMk/>
            <pc:sldMk cId="3077416929" sldId="257"/>
            <ac:spMk id="3" creationId="{D95A4109-B23E-367F-D820-1BD3EB1A11AF}"/>
          </ac:spMkLst>
        </pc:spChg>
      </pc:sldChg>
      <pc:sldChg chg="addSp delSp modSp mod">
        <pc:chgData name="Rikke Bækgaard Christensen" userId="895b20d1-8a83-4427-801b-a124aada3673" providerId="ADAL" clId="{B70BAC95-D63D-4E54-BEFE-E10AB70FAE60}" dt="2023-04-14T12:15:12.379" v="46" actId="5793"/>
        <pc:sldMkLst>
          <pc:docMk/>
          <pc:sldMk cId="2530469263" sldId="258"/>
        </pc:sldMkLst>
        <pc:spChg chg="add del mod">
          <ac:chgData name="Rikke Bækgaard Christensen" userId="895b20d1-8a83-4427-801b-a124aada3673" providerId="ADAL" clId="{B70BAC95-D63D-4E54-BEFE-E10AB70FAE60}" dt="2023-04-14T12:03:54.178" v="20" actId="478"/>
          <ac:spMkLst>
            <pc:docMk/>
            <pc:sldMk cId="2530469263" sldId="258"/>
            <ac:spMk id="3" creationId="{F4AAF8C0-9A48-6E51-F0D9-1A5E594513FD}"/>
          </ac:spMkLst>
        </pc:spChg>
        <pc:spChg chg="del">
          <ac:chgData name="Rikke Bækgaard Christensen" userId="895b20d1-8a83-4427-801b-a124aada3673" providerId="ADAL" clId="{B70BAC95-D63D-4E54-BEFE-E10AB70FAE60}" dt="2023-04-14T12:13:59.229" v="29" actId="478"/>
          <ac:spMkLst>
            <pc:docMk/>
            <pc:sldMk cId="2530469263" sldId="258"/>
            <ac:spMk id="6" creationId="{9E197875-FAD7-74F1-4713-9C2F8A2FA069}"/>
          </ac:spMkLst>
        </pc:spChg>
        <pc:spChg chg="del">
          <ac:chgData name="Rikke Bækgaard Christensen" userId="895b20d1-8a83-4427-801b-a124aada3673" providerId="ADAL" clId="{B70BAC95-D63D-4E54-BEFE-E10AB70FAE60}" dt="2023-04-14T12:13:53.695" v="27" actId="478"/>
          <ac:spMkLst>
            <pc:docMk/>
            <pc:sldMk cId="2530469263" sldId="258"/>
            <ac:spMk id="7" creationId="{3E009F03-A13C-A998-3D6A-B2E08CF173FA}"/>
          </ac:spMkLst>
        </pc:spChg>
        <pc:spChg chg="del">
          <ac:chgData name="Rikke Bækgaard Christensen" userId="895b20d1-8a83-4427-801b-a124aada3673" providerId="ADAL" clId="{B70BAC95-D63D-4E54-BEFE-E10AB70FAE60}" dt="2023-04-14T12:14:01.964" v="30" actId="478"/>
          <ac:spMkLst>
            <pc:docMk/>
            <pc:sldMk cId="2530469263" sldId="258"/>
            <ac:spMk id="8" creationId="{5CFC942F-BA10-EA10-10EA-7ECF5D3A07EB}"/>
          </ac:spMkLst>
        </pc:spChg>
        <pc:spChg chg="del">
          <ac:chgData name="Rikke Bækgaard Christensen" userId="895b20d1-8a83-4427-801b-a124aada3673" providerId="ADAL" clId="{B70BAC95-D63D-4E54-BEFE-E10AB70FAE60}" dt="2023-04-14T12:14:04.319" v="31" actId="478"/>
          <ac:spMkLst>
            <pc:docMk/>
            <pc:sldMk cId="2530469263" sldId="258"/>
            <ac:spMk id="9" creationId="{E29B894C-8CBB-0766-674A-70B19AF0803B}"/>
          </ac:spMkLst>
        </pc:spChg>
        <pc:spChg chg="mod">
          <ac:chgData name="Rikke Bækgaard Christensen" userId="895b20d1-8a83-4427-801b-a124aada3673" providerId="ADAL" clId="{B70BAC95-D63D-4E54-BEFE-E10AB70FAE60}" dt="2023-04-14T12:15:12.379" v="46" actId="5793"/>
          <ac:spMkLst>
            <pc:docMk/>
            <pc:sldMk cId="2530469263" sldId="258"/>
            <ac:spMk id="10" creationId="{FDC4E192-C322-CAF6-AB9E-A7C8EBD3AC7E}"/>
          </ac:spMkLst>
        </pc:spChg>
        <pc:spChg chg="del">
          <ac:chgData name="Rikke Bækgaard Christensen" userId="895b20d1-8a83-4427-801b-a124aada3673" providerId="ADAL" clId="{B70BAC95-D63D-4E54-BEFE-E10AB70FAE60}" dt="2023-04-14T12:14:37.905" v="35" actId="478"/>
          <ac:spMkLst>
            <pc:docMk/>
            <pc:sldMk cId="2530469263" sldId="258"/>
            <ac:spMk id="11" creationId="{3B31C674-5241-F840-1422-E4F6E3AD9C1B}"/>
          </ac:spMkLst>
        </pc:spChg>
        <pc:spChg chg="del">
          <ac:chgData name="Rikke Bækgaard Christensen" userId="895b20d1-8a83-4427-801b-a124aada3673" providerId="ADAL" clId="{B70BAC95-D63D-4E54-BEFE-E10AB70FAE60}" dt="2023-04-14T12:14:40.699" v="36" actId="478"/>
          <ac:spMkLst>
            <pc:docMk/>
            <pc:sldMk cId="2530469263" sldId="258"/>
            <ac:spMk id="12" creationId="{DE977D3E-0EB9-E894-E0FF-1D92B5FB294D}"/>
          </ac:spMkLst>
        </pc:spChg>
        <pc:picChg chg="del">
          <ac:chgData name="Rikke Bækgaard Christensen" userId="895b20d1-8a83-4427-801b-a124aada3673" providerId="ADAL" clId="{B70BAC95-D63D-4E54-BEFE-E10AB70FAE60}" dt="2023-04-14T12:03:51.926" v="19" actId="478"/>
          <ac:picMkLst>
            <pc:docMk/>
            <pc:sldMk cId="2530469263" sldId="258"/>
            <ac:picMk id="5" creationId="{6F552277-D5EE-7ECA-BE7C-92F1B74F643A}"/>
          </ac:picMkLst>
        </pc:picChg>
        <pc:picChg chg="add mod">
          <ac:chgData name="Rikke Bækgaard Christensen" userId="895b20d1-8a83-4427-801b-a124aada3673" providerId="ADAL" clId="{B70BAC95-D63D-4E54-BEFE-E10AB70FAE60}" dt="2023-04-14T12:14:56.647" v="40" actId="1076"/>
          <ac:picMkLst>
            <pc:docMk/>
            <pc:sldMk cId="2530469263" sldId="258"/>
            <ac:picMk id="13" creationId="{AA5D9444-FDCE-857D-935D-53B3233ADE07}"/>
          </ac:picMkLst>
        </pc:picChg>
      </pc:sldChg>
      <pc:sldChg chg="modSp mod">
        <pc:chgData name="Rikke Bækgaard Christensen" userId="895b20d1-8a83-4427-801b-a124aada3673" providerId="ADAL" clId="{B70BAC95-D63D-4E54-BEFE-E10AB70FAE60}" dt="2023-04-14T12:36:17.766" v="74" actId="404"/>
        <pc:sldMkLst>
          <pc:docMk/>
          <pc:sldMk cId="2494553949" sldId="2142532647"/>
        </pc:sldMkLst>
        <pc:spChg chg="mod">
          <ac:chgData name="Rikke Bækgaard Christensen" userId="895b20d1-8a83-4427-801b-a124aada3673" providerId="ADAL" clId="{B70BAC95-D63D-4E54-BEFE-E10AB70FAE60}" dt="2023-04-14T12:36:17.766" v="74" actId="404"/>
          <ac:spMkLst>
            <pc:docMk/>
            <pc:sldMk cId="2494553949" sldId="2142532647"/>
            <ac:spMk id="4" creationId="{07C9263F-0BA6-0B5F-0B8F-301B441B7375}"/>
          </ac:spMkLst>
        </pc:spChg>
      </pc:sldChg>
    </pc:docChg>
  </pc:docChgLst>
  <pc:docChgLst>
    <pc:chgData name="Rikke Bækgaard Christensen" userId="895b20d1-8a83-4427-801b-a124aada3673" providerId="ADAL" clId="{FBBE052C-A433-4A8A-9534-DFDE059F7F04}"/>
    <pc:docChg chg="undo custSel delSld modSld">
      <pc:chgData name="Rikke Bækgaard Christensen" userId="895b20d1-8a83-4427-801b-a124aada3673" providerId="ADAL" clId="{FBBE052C-A433-4A8A-9534-DFDE059F7F04}" dt="2023-04-17T10:24:36.054" v="139" actId="47"/>
      <pc:docMkLst>
        <pc:docMk/>
      </pc:docMkLst>
      <pc:sldChg chg="modSp mod">
        <pc:chgData name="Rikke Bækgaard Christensen" userId="895b20d1-8a83-4427-801b-a124aada3673" providerId="ADAL" clId="{FBBE052C-A433-4A8A-9534-DFDE059F7F04}" dt="2023-04-17T10:24:21.929" v="136" actId="20577"/>
        <pc:sldMkLst>
          <pc:docMk/>
          <pc:sldMk cId="2530469263" sldId="258"/>
        </pc:sldMkLst>
        <pc:spChg chg="mod">
          <ac:chgData name="Rikke Bækgaard Christensen" userId="895b20d1-8a83-4427-801b-a124aada3673" providerId="ADAL" clId="{FBBE052C-A433-4A8A-9534-DFDE059F7F04}" dt="2023-04-17T10:24:21.929" v="136" actId="20577"/>
          <ac:spMkLst>
            <pc:docMk/>
            <pc:sldMk cId="2530469263" sldId="258"/>
            <ac:spMk id="10" creationId="{FDC4E192-C322-CAF6-AB9E-A7C8EBD3AC7E}"/>
          </ac:spMkLst>
        </pc:spChg>
        <pc:picChg chg="mod">
          <ac:chgData name="Rikke Bækgaard Christensen" userId="895b20d1-8a83-4427-801b-a124aada3673" providerId="ADAL" clId="{FBBE052C-A433-4A8A-9534-DFDE059F7F04}" dt="2023-04-17T10:24:07.145" v="76" actId="14100"/>
          <ac:picMkLst>
            <pc:docMk/>
            <pc:sldMk cId="2530469263" sldId="258"/>
            <ac:picMk id="13" creationId="{AA5D9444-FDCE-857D-935D-53B3233ADE07}"/>
          </ac:picMkLst>
        </pc:picChg>
      </pc:sldChg>
      <pc:sldChg chg="del">
        <pc:chgData name="Rikke Bækgaard Christensen" userId="895b20d1-8a83-4427-801b-a124aada3673" providerId="ADAL" clId="{FBBE052C-A433-4A8A-9534-DFDE059F7F04}" dt="2023-04-17T10:24:32.760" v="138" actId="47"/>
        <pc:sldMkLst>
          <pc:docMk/>
          <pc:sldMk cId="1367584938" sldId="2142532717"/>
        </pc:sldMkLst>
      </pc:sldChg>
      <pc:sldChg chg="del">
        <pc:chgData name="Rikke Bækgaard Christensen" userId="895b20d1-8a83-4427-801b-a124aada3673" providerId="ADAL" clId="{FBBE052C-A433-4A8A-9534-DFDE059F7F04}" dt="2023-04-17T10:24:32.199" v="137" actId="47"/>
        <pc:sldMkLst>
          <pc:docMk/>
          <pc:sldMk cId="2544828773" sldId="2142532737"/>
        </pc:sldMkLst>
      </pc:sldChg>
      <pc:sldChg chg="del">
        <pc:chgData name="Rikke Bækgaard Christensen" userId="895b20d1-8a83-4427-801b-a124aada3673" providerId="ADAL" clId="{FBBE052C-A433-4A8A-9534-DFDE059F7F04}" dt="2023-04-17T10:24:36.054" v="139" actId="47"/>
        <pc:sldMkLst>
          <pc:docMk/>
          <pc:sldMk cId="416144450" sldId="2142532743"/>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aarhuskommune.sharepoint.com/Sites/afd-afdsite3229/Delte%20dokumenter/Udvikling%20og%20Demokrati/Den%20Digitale%20Hotline/DDH%20Projektledelse%20og%20organisation/DDH%20Chatbot/3.%20Proces%20og%20Governance/03.%20Udvikling/3.%20Tidsbestilling/3.%20Te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aarhuskommune.sharepoint.com/Sites/afd-afdsite3229/Delte%20dokumenter/Udvikling%20og%20Demokrati/Den%20Digitale%20Hotline/DDH%20Projektledelse%20og%20organisation/DDH%20Chatbot/3.%20Proces%20og%20Governance/03.%20Udvikling/3.%20Tidsbestilling/3.%20Te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Årsagsforklaring</a:t>
            </a:r>
          </a:p>
        </c:rich>
      </c:tx>
      <c:layout>
        <c:manualLayout>
          <c:xMode val="edge"/>
          <c:yMode val="edge"/>
          <c:x val="0.44547719976619121"/>
          <c:y val="5.9697853650633433E-3"/>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28-4BE4-8BF5-778C2B30E5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28-4BE4-8BF5-778C2B30E5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28-4BE4-8BF5-778C2B30E5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428-4BE4-8BF5-778C2B30E5F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428-4BE4-8BF5-778C2B30E5F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428-4BE4-8BF5-778C2B30E5F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428-4BE4-8BF5-778C2B30E5F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428-4BE4-8BF5-778C2B30E5FC}"/>
              </c:ext>
            </c:extLst>
          </c:dPt>
          <c:dLbls>
            <c:dLbl>
              <c:idx val="2"/>
              <c:layout>
                <c:manualLayout>
                  <c:x val="-2.4197301070265239E-2"/>
                  <c:y val="7.878017789072426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428-4BE4-8BF5-778C2B30E5FC}"/>
                </c:ext>
              </c:extLst>
            </c:dLbl>
            <c:dLbl>
              <c:idx val="3"/>
              <c:layout>
                <c:manualLayout>
                  <c:x val="-0.15821312238250351"/>
                  <c:y val="0.165184243964421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428-4BE4-8BF5-778C2B30E5FC}"/>
                </c:ext>
              </c:extLst>
            </c:dLbl>
            <c:dLbl>
              <c:idx val="4"/>
              <c:layout>
                <c:manualLayout>
                  <c:x val="-0.23551060706376084"/>
                  <c:y val="5.06604447192390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428-4BE4-8BF5-778C2B30E5FC}"/>
                </c:ext>
              </c:extLst>
            </c:dLbl>
            <c:dLbl>
              <c:idx val="5"/>
              <c:layout>
                <c:manualLayout>
                  <c:x val="-0.11375368146585976"/>
                  <c:y val="-2.039911697316544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428-4BE4-8BF5-778C2B30E5FC}"/>
                </c:ext>
              </c:extLst>
            </c:dLbl>
            <c:dLbl>
              <c:idx val="6"/>
              <c:layout>
                <c:manualLayout>
                  <c:x val="-6.8869241507678022E-2"/>
                  <c:y val="-2.541296060991105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428-4BE4-8BF5-778C2B30E5FC}"/>
                </c:ext>
              </c:extLst>
            </c:dLbl>
            <c:dLbl>
              <c:idx val="7"/>
              <c:layout>
                <c:manualLayout>
                  <c:x val="-1.3000148774583943E-3"/>
                  <c:y val="-1.1052407351203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6428-4BE4-8BF5-778C2B30E5FC}"/>
                </c:ext>
              </c:extLst>
            </c:dLbl>
            <c:dLbl>
              <c:idx val="8"/>
              <c:layout>
                <c:manualLayout>
                  <c:x val="2.3506031716485E-2"/>
                  <c:y val="-3.979856910042238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2-6428-4BE4-8BF5-778C2B30E5F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da-DK"/>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'[Statistik fra test.xlsx]Hvorfor falder borgerne fra'!$A$2:$A$10</c:f>
              <c:strCache>
                <c:ptCount val="9"/>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pt idx="8">
                  <c:v>Fejl</c:v>
                </c:pt>
              </c:strCache>
            </c:strRef>
          </c:cat>
          <c:val>
            <c:numRef>
              <c:f>'[Statistik fra test.xlsx]Hvorfor falder borgerne fra'!$B$2:$B$10</c:f>
              <c:numCache>
                <c:formatCode>General</c:formatCode>
                <c:ptCount val="9"/>
                <c:pt idx="0">
                  <c:v>826</c:v>
                </c:pt>
                <c:pt idx="1">
                  <c:v>142</c:v>
                </c:pt>
                <c:pt idx="2">
                  <c:v>220</c:v>
                </c:pt>
                <c:pt idx="3">
                  <c:v>16</c:v>
                </c:pt>
                <c:pt idx="4">
                  <c:v>13</c:v>
                </c:pt>
                <c:pt idx="5">
                  <c:v>27</c:v>
                </c:pt>
                <c:pt idx="6">
                  <c:v>9</c:v>
                </c:pt>
                <c:pt idx="7">
                  <c:v>28</c:v>
                </c:pt>
                <c:pt idx="8">
                  <c:v>26</c:v>
                </c:pt>
              </c:numCache>
            </c:numRef>
          </c:val>
          <c:extLst>
            <c:ext xmlns:c16="http://schemas.microsoft.com/office/drawing/2014/chart" uri="{C3380CC4-5D6E-409C-BE32-E72D297353CC}">
              <c16:uniqueId val="{00000010-6428-4BE4-8BF5-778C2B30E5FC}"/>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2-6428-4BE4-8BF5-778C2B30E5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6428-4BE4-8BF5-778C2B30E5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6428-4BE4-8BF5-778C2B30E5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6428-4BE4-8BF5-778C2B30E5F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6428-4BE4-8BF5-778C2B30E5F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6428-4BE4-8BF5-778C2B30E5F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6428-4BE4-8BF5-778C2B30E5F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6428-4BE4-8BF5-778C2B30E5FC}"/>
              </c:ext>
            </c:extLst>
          </c:dPt>
          <c:cat>
            <c:strRef>
              <c:f>'[Statistik fra test.xlsx]Hvorfor falder borgerne fra'!$A$2:$A$10</c:f>
              <c:strCache>
                <c:ptCount val="9"/>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pt idx="8">
                  <c:v>Fejl</c:v>
                </c:pt>
              </c:strCache>
            </c:strRef>
          </c:cat>
          <c:val>
            <c:numRef>
              <c:f>'[Statistik fra test.xlsx]Hvorfor falder borgerne fra'!$C$2:$C$10</c:f>
              <c:numCache>
                <c:formatCode>0%</c:formatCode>
                <c:ptCount val="9"/>
                <c:pt idx="0">
                  <c:v>0.63198163733741397</c:v>
                </c:pt>
                <c:pt idx="1">
                  <c:v>0.10864575363427698</c:v>
                </c:pt>
                <c:pt idx="2">
                  <c:v>0.16832440703902066</c:v>
                </c:pt>
                <c:pt idx="3">
                  <c:v>1.224177505738332E-2</c:v>
                </c:pt>
                <c:pt idx="4">
                  <c:v>9.9464422341239474E-3</c:v>
                </c:pt>
                <c:pt idx="5">
                  <c:v>2.0657995409334353E-2</c:v>
                </c:pt>
                <c:pt idx="6">
                  <c:v>6.8859984697781174E-3</c:v>
                </c:pt>
                <c:pt idx="7">
                  <c:v>2.1423106350420811E-2</c:v>
                </c:pt>
                <c:pt idx="8">
                  <c:v>1.9892884468247895E-2</c:v>
                </c:pt>
              </c:numCache>
            </c:numRef>
          </c:val>
          <c:extLst>
            <c:ext xmlns:c16="http://schemas.microsoft.com/office/drawing/2014/chart" uri="{C3380CC4-5D6E-409C-BE32-E72D297353CC}">
              <c16:uniqueId val="{00000021-6428-4BE4-8BF5-778C2B30E5F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3.1498174482515309E-2"/>
          <c:y val="1.4124122190513563E-2"/>
          <c:w val="0.94708281388892201"/>
          <c:h val="0.85323466797226966"/>
        </c:manualLayout>
      </c:layout>
      <c:barChart>
        <c:barDir val="col"/>
        <c:grouping val="clustered"/>
        <c:varyColors val="0"/>
        <c:ser>
          <c:idx val="0"/>
          <c:order val="0"/>
          <c:tx>
            <c:strRef>
              <c:f>'[Statistik fra test.xlsx]Guideopslag'!$D$1</c:f>
              <c:strCache>
                <c:ptCount val="1"/>
                <c:pt idx="0">
                  <c:v>Tibestilling Guideopslag</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val>
            <c:numRef>
              <c:f>'[Statistik fra test.xlsx]Guideopslag'!$D$19:$D$31</c:f>
              <c:numCache>
                <c:formatCode>General</c:formatCode>
                <c:ptCount val="13"/>
                <c:pt idx="0">
                  <c:v>279</c:v>
                </c:pt>
                <c:pt idx="1">
                  <c:v>281</c:v>
                </c:pt>
                <c:pt idx="2">
                  <c:v>287</c:v>
                </c:pt>
                <c:pt idx="3">
                  <c:v>289</c:v>
                </c:pt>
                <c:pt idx="4">
                  <c:v>267</c:v>
                </c:pt>
                <c:pt idx="5">
                  <c:v>207</c:v>
                </c:pt>
                <c:pt idx="6">
                  <c:v>219</c:v>
                </c:pt>
                <c:pt idx="7">
                  <c:v>246</c:v>
                </c:pt>
                <c:pt idx="8">
                  <c:v>266</c:v>
                </c:pt>
                <c:pt idx="9">
                  <c:v>254</c:v>
                </c:pt>
                <c:pt idx="10">
                  <c:v>219</c:v>
                </c:pt>
                <c:pt idx="11">
                  <c:v>267</c:v>
                </c:pt>
                <c:pt idx="12">
                  <c:v>295</c:v>
                </c:pt>
              </c:numCache>
            </c:numRef>
          </c:val>
          <c:extLst>
            <c:ext xmlns:c16="http://schemas.microsoft.com/office/drawing/2014/chart" uri="{C3380CC4-5D6E-409C-BE32-E72D297353CC}">
              <c16:uniqueId val="{00000001-0FD8-4F3A-BEC6-D6D85AD6D647}"/>
            </c:ext>
          </c:extLst>
        </c:ser>
        <c:dLbls>
          <c:showLegendKey val="0"/>
          <c:showVal val="0"/>
          <c:showCatName val="0"/>
          <c:showSerName val="0"/>
          <c:showPercent val="0"/>
          <c:showBubbleSize val="0"/>
        </c:dLbls>
        <c:gapWidth val="219"/>
        <c:overlap val="-27"/>
        <c:axId val="893549896"/>
        <c:axId val="893554488"/>
      </c:barChart>
      <c:catAx>
        <c:axId val="89354989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3554488"/>
        <c:crosses val="autoZero"/>
        <c:auto val="1"/>
        <c:lblAlgn val="ctr"/>
        <c:lblOffset val="100"/>
        <c:noMultiLvlLbl val="0"/>
      </c:catAx>
      <c:valAx>
        <c:axId val="893554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3549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29D1C-B09E-4036-9B47-3D4366EBD854}" type="datetimeFigureOut">
              <a:rPr lang="da-DK" smtClean="0"/>
              <a:t>17-04-2023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B47AF-33CD-4BA4-BF8F-88F956110A62}" type="slidenum">
              <a:rPr lang="da-DK" smtClean="0"/>
              <a:t>‹nr.›</a:t>
            </a:fld>
            <a:endParaRPr lang="da-DK"/>
          </a:p>
        </p:txBody>
      </p:sp>
    </p:spTree>
    <p:extLst>
      <p:ext uri="{BB962C8B-B14F-4D97-AF65-F5344CB8AC3E}">
        <p14:creationId xmlns:p14="http://schemas.microsoft.com/office/powerpoint/2010/main" val="43951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Kommunerne med rød er kommuner uden en Chatbot superbruger</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543C9-2AA6-42CF-B147-3EA8AD9F44C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57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forventer, at vi i juni/juli måned vil begynde at række ud til jer for at tilføje WD til alle kommuner. </a:t>
            </a:r>
          </a:p>
          <a:p>
            <a:r>
              <a:rPr lang="da-DK" dirty="0"/>
              <a:t>Vi forventer at kunne tilføje WD til alle kommuner på én gang. Så det vil ikke være en lang implementeringsperiode som for tidsbestilling.</a:t>
            </a:r>
          </a:p>
          <a:p>
            <a:r>
              <a:rPr lang="da-DK" dirty="0"/>
              <a:t>Det vi har brug for fra jer er hvilke </a:t>
            </a:r>
            <a:r>
              <a:rPr lang="da-DK" dirty="0" err="1"/>
              <a:t>URLer</a:t>
            </a:r>
            <a:r>
              <a:rPr lang="da-DK" dirty="0"/>
              <a:t>, der skal tages med i søgningen. Eksempelvis skal hele jeres hjemmeside med, eller er der dele, der skal ekskluderes. Dette er en af 3. fase i modningen</a:t>
            </a:r>
          </a:p>
        </p:txBody>
      </p:sp>
      <p:sp>
        <p:nvSpPr>
          <p:cNvPr id="4" name="Pladsholder til slidenummer 3"/>
          <p:cNvSpPr>
            <a:spLocks noGrp="1"/>
          </p:cNvSpPr>
          <p:nvPr>
            <p:ph type="sldNum" sz="quarter" idx="5"/>
          </p:nvPr>
        </p:nvSpPr>
        <p:spPr/>
        <p:txBody>
          <a:bodyPr/>
          <a:lstStyle/>
          <a:p>
            <a:fld id="{45DB47AF-33CD-4BA4-BF8F-88F956110A62}" type="slidenum">
              <a:rPr lang="da-DK" smtClean="0"/>
              <a:t>20</a:t>
            </a:fld>
            <a:endParaRPr lang="da-DK"/>
          </a:p>
        </p:txBody>
      </p:sp>
    </p:spTree>
    <p:extLst>
      <p:ext uri="{BB962C8B-B14F-4D97-AF65-F5344CB8AC3E}">
        <p14:creationId xmlns:p14="http://schemas.microsoft.com/office/powerpoint/2010/main" val="4528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21</a:t>
            </a:fld>
            <a:endParaRPr lang="da-DK"/>
          </a:p>
        </p:txBody>
      </p:sp>
    </p:spTree>
    <p:extLst>
      <p:ext uri="{BB962C8B-B14F-4D97-AF65-F5344CB8AC3E}">
        <p14:creationId xmlns:p14="http://schemas.microsoft.com/office/powerpoint/2010/main" val="4283496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22</a:t>
            </a:fld>
            <a:endParaRPr lang="da-DK"/>
          </a:p>
        </p:txBody>
      </p:sp>
    </p:spTree>
    <p:extLst>
      <p:ext uri="{BB962C8B-B14F-4D97-AF65-F5344CB8AC3E}">
        <p14:creationId xmlns:p14="http://schemas.microsoft.com/office/powerpoint/2010/main" val="1881331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23</a:t>
            </a:fld>
            <a:endParaRPr lang="da-DK"/>
          </a:p>
        </p:txBody>
      </p:sp>
    </p:spTree>
    <p:extLst>
      <p:ext uri="{BB962C8B-B14F-4D97-AF65-F5344CB8AC3E}">
        <p14:creationId xmlns:p14="http://schemas.microsoft.com/office/powerpoint/2010/main" val="823315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24</a:t>
            </a:fld>
            <a:endParaRPr lang="da-DK"/>
          </a:p>
        </p:txBody>
      </p:sp>
    </p:spTree>
    <p:extLst>
      <p:ext uri="{BB962C8B-B14F-4D97-AF65-F5344CB8AC3E}">
        <p14:creationId xmlns:p14="http://schemas.microsoft.com/office/powerpoint/2010/main" val="596629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25</a:t>
            </a:fld>
            <a:endParaRPr lang="da-DK"/>
          </a:p>
        </p:txBody>
      </p:sp>
    </p:spTree>
    <p:extLst>
      <p:ext uri="{BB962C8B-B14F-4D97-AF65-F5344CB8AC3E}">
        <p14:creationId xmlns:p14="http://schemas.microsoft.com/office/powerpoint/2010/main" val="428564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at spørge de personer, som måske ikke får sagt så meget</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3</a:t>
            </a:fld>
            <a:endParaRPr lang="da-DK"/>
          </a:p>
        </p:txBody>
      </p:sp>
    </p:spTree>
    <p:extLst>
      <p:ext uri="{BB962C8B-B14F-4D97-AF65-F5344CB8AC3E}">
        <p14:creationId xmlns:p14="http://schemas.microsoft.com/office/powerpoint/2010/main" val="232133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Forhandle kontrakt på plads til at starte med</a:t>
            </a:r>
          </a:p>
          <a:p>
            <a:r>
              <a:rPr lang="da-DK" dirty="0"/>
              <a:t>Prioritering af at gøre det </a:t>
            </a:r>
          </a:p>
          <a:p>
            <a:r>
              <a:rPr lang="da-DK" dirty="0"/>
              <a:t>Får dem involveret i grupperne</a:t>
            </a:r>
          </a:p>
          <a:p>
            <a:endParaRPr lang="da-DK" dirty="0"/>
          </a:p>
          <a:p>
            <a:r>
              <a:rPr lang="da-DK" dirty="0"/>
              <a:t>Hvad vil I gerne have som fokus til næste gang!</a:t>
            </a:r>
          </a:p>
        </p:txBody>
      </p:sp>
      <p:sp>
        <p:nvSpPr>
          <p:cNvPr id="4" name="Pladsholder til slidenummer 3"/>
          <p:cNvSpPr>
            <a:spLocks noGrp="1"/>
          </p:cNvSpPr>
          <p:nvPr>
            <p:ph type="sldNum" sz="quarter" idx="5"/>
          </p:nvPr>
        </p:nvSpPr>
        <p:spPr/>
        <p:txBody>
          <a:bodyPr/>
          <a:lstStyle/>
          <a:p>
            <a:fld id="{45DB47AF-33CD-4BA4-BF8F-88F956110A62}" type="slidenum">
              <a:rPr lang="da-DK" smtClean="0"/>
              <a:t>4</a:t>
            </a:fld>
            <a:endParaRPr lang="da-DK"/>
          </a:p>
        </p:txBody>
      </p:sp>
    </p:spTree>
    <p:extLst>
      <p:ext uri="{BB962C8B-B14F-4D97-AF65-F5344CB8AC3E}">
        <p14:creationId xmlns:p14="http://schemas.microsoft.com/office/powerpoint/2010/main" val="116975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5</a:t>
            </a:fld>
            <a:endParaRPr lang="da-DK"/>
          </a:p>
        </p:txBody>
      </p:sp>
    </p:spTree>
    <p:extLst>
      <p:ext uri="{BB962C8B-B14F-4D97-AF65-F5344CB8AC3E}">
        <p14:creationId xmlns:p14="http://schemas.microsoft.com/office/powerpoint/2010/main" val="40790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Reflekter over Chatbot organisering </a:t>
            </a:r>
          </a:p>
          <a:p>
            <a:pPr lvl="1"/>
            <a:r>
              <a:rPr lang="da-DK" dirty="0"/>
              <a:t>3 punkter med fordele og ulemper </a:t>
            </a:r>
          </a:p>
          <a:p>
            <a:endParaRPr lang="da-DK" dirty="0"/>
          </a:p>
          <a:p>
            <a:r>
              <a:rPr lang="da-DK" dirty="0"/>
              <a:t>Lav en gruppesession hvor de deles ind i to grupper </a:t>
            </a:r>
          </a:p>
          <a:p>
            <a:pPr lvl="1"/>
            <a:endParaRPr lang="da-DK" dirty="0"/>
          </a:p>
          <a:p>
            <a:r>
              <a:rPr lang="da-DK" dirty="0"/>
              <a:t>Uddeleger opgaver</a:t>
            </a:r>
          </a:p>
          <a:p>
            <a:pPr marL="0" indent="0">
              <a:buNone/>
            </a:pPr>
            <a:r>
              <a:rPr lang="da-DK" dirty="0"/>
              <a:t> </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6</a:t>
            </a:fld>
            <a:endParaRPr lang="da-DK"/>
          </a:p>
        </p:txBody>
      </p:sp>
    </p:spTree>
    <p:extLst>
      <p:ext uri="{BB962C8B-B14F-4D97-AF65-F5344CB8AC3E}">
        <p14:creationId xmlns:p14="http://schemas.microsoft.com/office/powerpoint/2010/main" val="4719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Reflekter over Chatbot organisering </a:t>
            </a:r>
          </a:p>
          <a:p>
            <a:pPr lvl="1"/>
            <a:r>
              <a:rPr lang="da-DK" dirty="0"/>
              <a:t>3 punkter med fordele og ulemper </a:t>
            </a:r>
          </a:p>
          <a:p>
            <a:endParaRPr lang="da-DK" dirty="0"/>
          </a:p>
          <a:p>
            <a:r>
              <a:rPr lang="da-DK" dirty="0"/>
              <a:t>Lav en gruppesession hvor de deles ind i to grupper </a:t>
            </a:r>
          </a:p>
          <a:p>
            <a:pPr lvl="1"/>
            <a:endParaRPr lang="da-DK" dirty="0"/>
          </a:p>
          <a:p>
            <a:r>
              <a:rPr lang="da-DK" dirty="0"/>
              <a:t>Uddeleger opgaver</a:t>
            </a:r>
          </a:p>
          <a:p>
            <a:pPr marL="0" indent="0">
              <a:buNone/>
            </a:pPr>
            <a:r>
              <a:rPr lang="da-DK" dirty="0"/>
              <a:t> </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12</a:t>
            </a:fld>
            <a:endParaRPr lang="da-DK"/>
          </a:p>
        </p:txBody>
      </p:sp>
    </p:spTree>
    <p:extLst>
      <p:ext uri="{BB962C8B-B14F-4D97-AF65-F5344CB8AC3E}">
        <p14:creationId xmlns:p14="http://schemas.microsoft.com/office/powerpoint/2010/main" val="107391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13</a:t>
            </a:fld>
            <a:endParaRPr lang="da-DK"/>
          </a:p>
        </p:txBody>
      </p:sp>
    </p:spTree>
    <p:extLst>
      <p:ext uri="{BB962C8B-B14F-4D97-AF65-F5344CB8AC3E}">
        <p14:creationId xmlns:p14="http://schemas.microsoft.com/office/powerpoint/2010/main" val="3429744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592 gennemførte tidsbestillinger i Aarhus Kommune via Chatbotten</a:t>
            </a:r>
          </a:p>
          <a:p>
            <a:endParaRPr lang="da-DK" dirty="0"/>
          </a:p>
        </p:txBody>
      </p:sp>
      <p:sp>
        <p:nvSpPr>
          <p:cNvPr id="4" name="Pladsholder til slidenummer 3"/>
          <p:cNvSpPr>
            <a:spLocks noGrp="1"/>
          </p:cNvSpPr>
          <p:nvPr>
            <p:ph type="sldNum" sz="quarter" idx="5"/>
          </p:nvPr>
        </p:nvSpPr>
        <p:spPr/>
        <p:txBody>
          <a:bodyPr/>
          <a:lstStyle/>
          <a:p>
            <a:fld id="{8C58429A-08CC-44EB-B8DA-5F2A4C24F6F8}" type="slidenum">
              <a:rPr lang="da-DK" smtClean="0"/>
              <a:t>16</a:t>
            </a:fld>
            <a:endParaRPr lang="da-DK"/>
          </a:p>
        </p:txBody>
      </p:sp>
    </p:spTree>
    <p:extLst>
      <p:ext uri="{BB962C8B-B14F-4D97-AF65-F5344CB8AC3E}">
        <p14:creationId xmlns:p14="http://schemas.microsoft.com/office/powerpoint/2010/main" val="345948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19</a:t>
            </a:fld>
            <a:endParaRPr lang="da-DK"/>
          </a:p>
        </p:txBody>
      </p:sp>
    </p:spTree>
    <p:extLst>
      <p:ext uri="{BB962C8B-B14F-4D97-AF65-F5344CB8AC3E}">
        <p14:creationId xmlns:p14="http://schemas.microsoft.com/office/powerpoint/2010/main" val="308921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5728F-73A8-8C42-33F4-54B3D80ECB6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DD2BD35-8EB0-9E2D-A155-E75D53703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63FFAD7-C8A3-2B78-34C2-A5F8EDDB9DCB}"/>
              </a:ext>
            </a:extLst>
          </p:cNvPr>
          <p:cNvSpPr>
            <a:spLocks noGrp="1"/>
          </p:cNvSpPr>
          <p:nvPr>
            <p:ph type="dt" sz="half" idx="10"/>
          </p:nvPr>
        </p:nvSpPr>
        <p:spPr/>
        <p:txBody>
          <a:bodyPr/>
          <a:lstStyle/>
          <a:p>
            <a:fld id="{A200892A-DB6B-412D-909B-AF0A90AECFDA}" type="datetimeFigureOut">
              <a:rPr lang="da-DK" smtClean="0"/>
              <a:t>17-04-2023</a:t>
            </a:fld>
            <a:endParaRPr lang="da-DK"/>
          </a:p>
        </p:txBody>
      </p:sp>
      <p:sp>
        <p:nvSpPr>
          <p:cNvPr id="5" name="Pladsholder til sidefod 4">
            <a:extLst>
              <a:ext uri="{FF2B5EF4-FFF2-40B4-BE49-F238E27FC236}">
                <a16:creationId xmlns:a16="http://schemas.microsoft.com/office/drawing/2014/main" id="{FF9536F0-4603-FAE7-B693-74826F9B5FD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BE22E0A-A1D1-1E71-3979-038BC64CF987}"/>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224692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E6B5F-BDD8-87AA-1C74-5B692832D46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792915F-7F5D-DC6C-15AA-0DAA1634FD4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77BFA61-E5B8-F12A-E850-33B07824C7D7}"/>
              </a:ext>
            </a:extLst>
          </p:cNvPr>
          <p:cNvSpPr>
            <a:spLocks noGrp="1"/>
          </p:cNvSpPr>
          <p:nvPr>
            <p:ph type="dt" sz="half" idx="10"/>
          </p:nvPr>
        </p:nvSpPr>
        <p:spPr/>
        <p:txBody>
          <a:bodyPr/>
          <a:lstStyle/>
          <a:p>
            <a:fld id="{A200892A-DB6B-412D-909B-AF0A90AECFDA}" type="datetimeFigureOut">
              <a:rPr lang="da-DK" smtClean="0"/>
              <a:t>17-04-2023</a:t>
            </a:fld>
            <a:endParaRPr lang="da-DK"/>
          </a:p>
        </p:txBody>
      </p:sp>
      <p:sp>
        <p:nvSpPr>
          <p:cNvPr id="5" name="Pladsholder til sidefod 4">
            <a:extLst>
              <a:ext uri="{FF2B5EF4-FFF2-40B4-BE49-F238E27FC236}">
                <a16:creationId xmlns:a16="http://schemas.microsoft.com/office/drawing/2014/main" id="{A3F27D78-D23C-F167-DE4D-43C6633F8D4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EFFBCD-58B8-6B36-6E94-7713C3478DF0}"/>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9816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D2411F-7073-A369-404A-66ADA85DA32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DBABE36-1059-038A-717D-F5184E87085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F63B8BC-BEEB-F3A5-2C58-E714BB9A5F26}"/>
              </a:ext>
            </a:extLst>
          </p:cNvPr>
          <p:cNvSpPr>
            <a:spLocks noGrp="1"/>
          </p:cNvSpPr>
          <p:nvPr>
            <p:ph type="dt" sz="half" idx="10"/>
          </p:nvPr>
        </p:nvSpPr>
        <p:spPr/>
        <p:txBody>
          <a:bodyPr/>
          <a:lstStyle/>
          <a:p>
            <a:fld id="{A200892A-DB6B-412D-909B-AF0A90AECFDA}" type="datetimeFigureOut">
              <a:rPr lang="da-DK" smtClean="0"/>
              <a:t>17-04-2023</a:t>
            </a:fld>
            <a:endParaRPr lang="da-DK"/>
          </a:p>
        </p:txBody>
      </p:sp>
      <p:sp>
        <p:nvSpPr>
          <p:cNvPr id="5" name="Pladsholder til sidefod 4">
            <a:extLst>
              <a:ext uri="{FF2B5EF4-FFF2-40B4-BE49-F238E27FC236}">
                <a16:creationId xmlns:a16="http://schemas.microsoft.com/office/drawing/2014/main" id="{6B6CA933-3322-F934-D899-3AC87EB3AC2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F1E1F8-9126-5983-D121-F49EE27DEA0E}"/>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5529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B3B22-922E-A738-9604-15940C24DF9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8C7F579-5D4E-112C-16FB-7E1418DEFDE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8CFF1E5-D974-8D5B-E69D-0D53C21183C8}"/>
              </a:ext>
            </a:extLst>
          </p:cNvPr>
          <p:cNvSpPr>
            <a:spLocks noGrp="1"/>
          </p:cNvSpPr>
          <p:nvPr>
            <p:ph type="dt" sz="half" idx="10"/>
          </p:nvPr>
        </p:nvSpPr>
        <p:spPr/>
        <p:txBody>
          <a:bodyPr/>
          <a:lstStyle/>
          <a:p>
            <a:fld id="{A200892A-DB6B-412D-909B-AF0A90AECFDA}" type="datetimeFigureOut">
              <a:rPr lang="da-DK" smtClean="0"/>
              <a:t>17-04-2023</a:t>
            </a:fld>
            <a:endParaRPr lang="da-DK"/>
          </a:p>
        </p:txBody>
      </p:sp>
      <p:sp>
        <p:nvSpPr>
          <p:cNvPr id="5" name="Pladsholder til sidefod 4">
            <a:extLst>
              <a:ext uri="{FF2B5EF4-FFF2-40B4-BE49-F238E27FC236}">
                <a16:creationId xmlns:a16="http://schemas.microsoft.com/office/drawing/2014/main" id="{74A1A67E-EF37-F6C3-F7EF-3AD1900E5C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745D29E-6E92-8E1A-CFF8-60EB01A249F7}"/>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299266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FFE3-DB8D-C785-6B7B-CCD6C32A449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11665DA-06E9-7CEA-4BD8-47BDA0A1B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E57984D-72DF-DEFB-88ED-0CD9AA87C297}"/>
              </a:ext>
            </a:extLst>
          </p:cNvPr>
          <p:cNvSpPr>
            <a:spLocks noGrp="1"/>
          </p:cNvSpPr>
          <p:nvPr>
            <p:ph type="dt" sz="half" idx="10"/>
          </p:nvPr>
        </p:nvSpPr>
        <p:spPr/>
        <p:txBody>
          <a:bodyPr/>
          <a:lstStyle/>
          <a:p>
            <a:fld id="{A200892A-DB6B-412D-909B-AF0A90AECFDA}" type="datetimeFigureOut">
              <a:rPr lang="da-DK" smtClean="0"/>
              <a:t>17-04-2023</a:t>
            </a:fld>
            <a:endParaRPr lang="da-DK"/>
          </a:p>
        </p:txBody>
      </p:sp>
      <p:sp>
        <p:nvSpPr>
          <p:cNvPr id="5" name="Pladsholder til sidefod 4">
            <a:extLst>
              <a:ext uri="{FF2B5EF4-FFF2-40B4-BE49-F238E27FC236}">
                <a16:creationId xmlns:a16="http://schemas.microsoft.com/office/drawing/2014/main" id="{57835C63-FC4A-C853-AFF5-E81AB5D2E80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CD3790F-8F8A-2846-DC78-C9D74E775205}"/>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196866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5F782-33F5-4122-8D15-D8CE3EC3A8A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A61ED82-D648-0414-3F58-3108573B186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F67BABC-7B1C-3C71-2EEE-36C409FA3192}"/>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E66B675-FBB3-4134-34A8-7AAC83988981}"/>
              </a:ext>
            </a:extLst>
          </p:cNvPr>
          <p:cNvSpPr>
            <a:spLocks noGrp="1"/>
          </p:cNvSpPr>
          <p:nvPr>
            <p:ph type="dt" sz="half" idx="10"/>
          </p:nvPr>
        </p:nvSpPr>
        <p:spPr/>
        <p:txBody>
          <a:bodyPr/>
          <a:lstStyle/>
          <a:p>
            <a:fld id="{A200892A-DB6B-412D-909B-AF0A90AECFDA}" type="datetimeFigureOut">
              <a:rPr lang="da-DK" smtClean="0"/>
              <a:t>17-04-2023</a:t>
            </a:fld>
            <a:endParaRPr lang="da-DK"/>
          </a:p>
        </p:txBody>
      </p:sp>
      <p:sp>
        <p:nvSpPr>
          <p:cNvPr id="6" name="Pladsholder til sidefod 5">
            <a:extLst>
              <a:ext uri="{FF2B5EF4-FFF2-40B4-BE49-F238E27FC236}">
                <a16:creationId xmlns:a16="http://schemas.microsoft.com/office/drawing/2014/main" id="{87811C4F-4B80-D185-2A2D-5070D14AA44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7CF1D3D-3294-F888-F0B6-23B669E34D29}"/>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00366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1A30D3-D32B-7115-C668-A9860845089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A947015-669D-FE48-C456-1AF10611B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70CC4C7-6ACB-31F9-2690-22914E2EE9C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57AFAF0-8CE3-55D7-3123-71C6C88146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FD9C5CA-ED78-D283-0EAC-E3AEE1F8841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B0A5A2E-7B84-ECAB-E665-44BA5D59455A}"/>
              </a:ext>
            </a:extLst>
          </p:cNvPr>
          <p:cNvSpPr>
            <a:spLocks noGrp="1"/>
          </p:cNvSpPr>
          <p:nvPr>
            <p:ph type="dt" sz="half" idx="10"/>
          </p:nvPr>
        </p:nvSpPr>
        <p:spPr/>
        <p:txBody>
          <a:bodyPr/>
          <a:lstStyle/>
          <a:p>
            <a:fld id="{A200892A-DB6B-412D-909B-AF0A90AECFDA}" type="datetimeFigureOut">
              <a:rPr lang="da-DK" smtClean="0"/>
              <a:t>17-04-2023</a:t>
            </a:fld>
            <a:endParaRPr lang="da-DK"/>
          </a:p>
        </p:txBody>
      </p:sp>
      <p:sp>
        <p:nvSpPr>
          <p:cNvPr id="8" name="Pladsholder til sidefod 7">
            <a:extLst>
              <a:ext uri="{FF2B5EF4-FFF2-40B4-BE49-F238E27FC236}">
                <a16:creationId xmlns:a16="http://schemas.microsoft.com/office/drawing/2014/main" id="{70A4DB94-D022-8E6E-576F-F0D101B0AD3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D3E0D70-7F29-3F61-15F8-16F5043569CB}"/>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98190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1C2A9-6876-E678-04D3-B9FD5BFCB29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2E234B8-40C0-76D9-DB2A-7E832C8682AA}"/>
              </a:ext>
            </a:extLst>
          </p:cNvPr>
          <p:cNvSpPr>
            <a:spLocks noGrp="1"/>
          </p:cNvSpPr>
          <p:nvPr>
            <p:ph type="dt" sz="half" idx="10"/>
          </p:nvPr>
        </p:nvSpPr>
        <p:spPr/>
        <p:txBody>
          <a:bodyPr/>
          <a:lstStyle/>
          <a:p>
            <a:fld id="{A200892A-DB6B-412D-909B-AF0A90AECFDA}" type="datetimeFigureOut">
              <a:rPr lang="da-DK" smtClean="0"/>
              <a:t>17-04-2023</a:t>
            </a:fld>
            <a:endParaRPr lang="da-DK"/>
          </a:p>
        </p:txBody>
      </p:sp>
      <p:sp>
        <p:nvSpPr>
          <p:cNvPr id="4" name="Pladsholder til sidefod 3">
            <a:extLst>
              <a:ext uri="{FF2B5EF4-FFF2-40B4-BE49-F238E27FC236}">
                <a16:creationId xmlns:a16="http://schemas.microsoft.com/office/drawing/2014/main" id="{1BB705EE-D3C5-E47A-3774-AB7C326CC2D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6A76E7D-F879-F302-554F-A89AF32ABF95}"/>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31088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0EA7249-DB90-AC6F-0144-35883B4641AD}"/>
              </a:ext>
            </a:extLst>
          </p:cNvPr>
          <p:cNvSpPr>
            <a:spLocks noGrp="1"/>
          </p:cNvSpPr>
          <p:nvPr>
            <p:ph type="dt" sz="half" idx="10"/>
          </p:nvPr>
        </p:nvSpPr>
        <p:spPr/>
        <p:txBody>
          <a:bodyPr/>
          <a:lstStyle/>
          <a:p>
            <a:fld id="{A200892A-DB6B-412D-909B-AF0A90AECFDA}" type="datetimeFigureOut">
              <a:rPr lang="da-DK" smtClean="0"/>
              <a:t>17-04-2023</a:t>
            </a:fld>
            <a:endParaRPr lang="da-DK"/>
          </a:p>
        </p:txBody>
      </p:sp>
      <p:sp>
        <p:nvSpPr>
          <p:cNvPr id="3" name="Pladsholder til sidefod 2">
            <a:extLst>
              <a:ext uri="{FF2B5EF4-FFF2-40B4-BE49-F238E27FC236}">
                <a16:creationId xmlns:a16="http://schemas.microsoft.com/office/drawing/2014/main" id="{9B242B54-2962-87C9-B1C9-338236F6593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41C4702-9C78-4F38-2F54-DA1976808ACD}"/>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48199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F0305A-8D99-A8DC-84A0-7B8D012F353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A943CFA-0F1E-4DE1-8B53-5E43E7CD1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24AACEB-D5C1-208E-3F1B-5809C64A7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009EDE3-7888-A7FA-476C-C6803B6F7170}"/>
              </a:ext>
            </a:extLst>
          </p:cNvPr>
          <p:cNvSpPr>
            <a:spLocks noGrp="1"/>
          </p:cNvSpPr>
          <p:nvPr>
            <p:ph type="dt" sz="half" idx="10"/>
          </p:nvPr>
        </p:nvSpPr>
        <p:spPr/>
        <p:txBody>
          <a:bodyPr/>
          <a:lstStyle/>
          <a:p>
            <a:fld id="{A200892A-DB6B-412D-909B-AF0A90AECFDA}" type="datetimeFigureOut">
              <a:rPr lang="da-DK" smtClean="0"/>
              <a:t>17-04-2023</a:t>
            </a:fld>
            <a:endParaRPr lang="da-DK"/>
          </a:p>
        </p:txBody>
      </p:sp>
      <p:sp>
        <p:nvSpPr>
          <p:cNvPr id="6" name="Pladsholder til sidefod 5">
            <a:extLst>
              <a:ext uri="{FF2B5EF4-FFF2-40B4-BE49-F238E27FC236}">
                <a16:creationId xmlns:a16="http://schemas.microsoft.com/office/drawing/2014/main" id="{35B3DB6A-6AF9-3CE7-BB28-5B38E97EBA8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DDA1286-AD4B-C14E-5BE8-59ADFF54C47D}"/>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99926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59995-989F-573A-7AD9-8C2630FD32E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F7D1085-BED6-51A5-8BC2-30ADD13AD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E6B61A3-C3A9-86DC-D16F-D039BF40B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B4B60C0-9275-C719-C7CC-B0986B39BA43}"/>
              </a:ext>
            </a:extLst>
          </p:cNvPr>
          <p:cNvSpPr>
            <a:spLocks noGrp="1"/>
          </p:cNvSpPr>
          <p:nvPr>
            <p:ph type="dt" sz="half" idx="10"/>
          </p:nvPr>
        </p:nvSpPr>
        <p:spPr/>
        <p:txBody>
          <a:bodyPr/>
          <a:lstStyle/>
          <a:p>
            <a:fld id="{A200892A-DB6B-412D-909B-AF0A90AECFDA}" type="datetimeFigureOut">
              <a:rPr lang="da-DK" smtClean="0"/>
              <a:t>17-04-2023</a:t>
            </a:fld>
            <a:endParaRPr lang="da-DK"/>
          </a:p>
        </p:txBody>
      </p:sp>
      <p:sp>
        <p:nvSpPr>
          <p:cNvPr id="6" name="Pladsholder til sidefod 5">
            <a:extLst>
              <a:ext uri="{FF2B5EF4-FFF2-40B4-BE49-F238E27FC236}">
                <a16:creationId xmlns:a16="http://schemas.microsoft.com/office/drawing/2014/main" id="{6DB40900-F77E-7922-8705-12353EA4C17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BF07995-95EA-B966-C92D-74A9BB31EFC2}"/>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227988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A637842-0FF1-D37B-1A61-908FDD8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6BC2228-CC78-B014-1BAD-04002A6CF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704315-218A-B9D0-F2F4-DA0A9C3A2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0892A-DB6B-412D-909B-AF0A90AECFDA}" type="datetimeFigureOut">
              <a:rPr lang="da-DK" smtClean="0"/>
              <a:t>17-04-2023</a:t>
            </a:fld>
            <a:endParaRPr lang="da-DK"/>
          </a:p>
        </p:txBody>
      </p:sp>
      <p:sp>
        <p:nvSpPr>
          <p:cNvPr id="5" name="Pladsholder til sidefod 4">
            <a:extLst>
              <a:ext uri="{FF2B5EF4-FFF2-40B4-BE49-F238E27FC236}">
                <a16:creationId xmlns:a16="http://schemas.microsoft.com/office/drawing/2014/main" id="{37A9C52F-F202-4667-1169-47AC99A24D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2C0E80D-9923-67D9-8E23-15BA550326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CACDF-D6CB-4785-B7CB-B7700DB679CB}" type="slidenum">
              <a:rPr lang="da-DK" smtClean="0"/>
              <a:t>‹nr.›</a:t>
            </a:fld>
            <a:endParaRPr lang="da-DK"/>
          </a:p>
        </p:txBody>
      </p:sp>
    </p:spTree>
    <p:extLst>
      <p:ext uri="{BB962C8B-B14F-4D97-AF65-F5344CB8AC3E}">
        <p14:creationId xmlns:p14="http://schemas.microsoft.com/office/powerpoint/2010/main" val="2570206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9828E1-DA53-94ED-E499-DB8FBB2FD190}"/>
              </a:ext>
            </a:extLst>
          </p:cNvPr>
          <p:cNvSpPr>
            <a:spLocks noGrp="1"/>
          </p:cNvSpPr>
          <p:nvPr>
            <p:ph type="ctrTitle"/>
          </p:nvPr>
        </p:nvSpPr>
        <p:spPr>
          <a:xfrm>
            <a:off x="1223879" y="838678"/>
            <a:ext cx="9910194" cy="2387600"/>
          </a:xfrm>
        </p:spPr>
        <p:txBody>
          <a:bodyPr>
            <a:normAutofit fontScale="90000"/>
          </a:bodyPr>
          <a:lstStyle/>
          <a:p>
            <a:r>
              <a:rPr lang="da-DK" dirty="0">
                <a:latin typeface="Arial" panose="020B0604020202020204" pitchFamily="34" charset="0"/>
                <a:cs typeface="Arial" panose="020B0604020202020204" pitchFamily="34" charset="0"/>
              </a:rPr>
              <a:t>Chatbot Netværksgruppemøde Nord B</a:t>
            </a:r>
          </a:p>
        </p:txBody>
      </p:sp>
      <p:sp>
        <p:nvSpPr>
          <p:cNvPr id="3" name="Undertitel 2">
            <a:extLst>
              <a:ext uri="{FF2B5EF4-FFF2-40B4-BE49-F238E27FC236}">
                <a16:creationId xmlns:a16="http://schemas.microsoft.com/office/drawing/2014/main" id="{417CC19F-5732-0A32-80C0-CDDDC52C52A7}"/>
              </a:ext>
            </a:extLst>
          </p:cNvPr>
          <p:cNvSpPr>
            <a:spLocks noGrp="1"/>
          </p:cNvSpPr>
          <p:nvPr>
            <p:ph type="subTitle" idx="1"/>
          </p:nvPr>
        </p:nvSpPr>
        <p:spPr>
          <a:xfrm>
            <a:off x="1542661" y="3650246"/>
            <a:ext cx="9144000" cy="512762"/>
          </a:xfrm>
        </p:spPr>
        <p:txBody>
          <a:bodyPr>
            <a:normAutofit fontScale="92500" lnSpcReduction="10000"/>
          </a:bodyPr>
          <a:lstStyle/>
          <a:p>
            <a:r>
              <a:rPr lang="da-DK" sz="3600" dirty="0">
                <a:latin typeface="Arial" panose="020B0604020202020204" pitchFamily="34" charset="0"/>
                <a:cs typeface="Arial" panose="020B0604020202020204" pitchFamily="34" charset="0"/>
              </a:rPr>
              <a:t>2. Kvartal 2023</a:t>
            </a:r>
          </a:p>
        </p:txBody>
      </p:sp>
      <p:pic>
        <p:nvPicPr>
          <p:cNvPr id="5" name="Grafik 4">
            <a:extLst>
              <a:ext uri="{FF2B5EF4-FFF2-40B4-BE49-F238E27FC236}">
                <a16:creationId xmlns:a16="http://schemas.microsoft.com/office/drawing/2014/main" id="{BEFAD357-25A3-75D5-00EB-2C7BFB0E68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82202" y="4532277"/>
            <a:ext cx="1340750" cy="1922281"/>
          </a:xfrm>
          <a:prstGeom prst="rect">
            <a:avLst/>
          </a:prstGeom>
        </p:spPr>
      </p:pic>
      <p:pic>
        <p:nvPicPr>
          <p:cNvPr id="7" name="Grafik 6">
            <a:extLst>
              <a:ext uri="{FF2B5EF4-FFF2-40B4-BE49-F238E27FC236}">
                <a16:creationId xmlns:a16="http://schemas.microsoft.com/office/drawing/2014/main" id="{27044F74-E23D-9EFE-540A-2447F138D9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9184" y="4480249"/>
            <a:ext cx="1324596" cy="1954587"/>
          </a:xfrm>
          <a:prstGeom prst="rect">
            <a:avLst/>
          </a:prstGeom>
        </p:spPr>
      </p:pic>
      <p:pic>
        <p:nvPicPr>
          <p:cNvPr id="9" name="Grafik 8">
            <a:extLst>
              <a:ext uri="{FF2B5EF4-FFF2-40B4-BE49-F238E27FC236}">
                <a16:creationId xmlns:a16="http://schemas.microsoft.com/office/drawing/2014/main" id="{A89084A5-2ECD-DAAF-A55E-B2A1993550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6640" y="4594638"/>
            <a:ext cx="1292289" cy="1793050"/>
          </a:xfrm>
          <a:prstGeom prst="rect">
            <a:avLst/>
          </a:prstGeom>
        </p:spPr>
      </p:pic>
    </p:spTree>
    <p:extLst>
      <p:ext uri="{BB962C8B-B14F-4D97-AF65-F5344CB8AC3E}">
        <p14:creationId xmlns:p14="http://schemas.microsoft.com/office/powerpoint/2010/main" val="2190914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509915"/>
            <a:ext cx="5973986" cy="3913641"/>
          </a:xfrm>
        </p:spPr>
        <p:txBody>
          <a:bodyPr anchor="ctr">
            <a:noAutofit/>
          </a:bodyPr>
          <a:lstStyle/>
          <a:p>
            <a:pPr algn="l" rtl="0"/>
            <a:r>
              <a:rPr lang="da-DK" sz="1800" b="0" i="0" dirty="0">
                <a:solidFill>
                  <a:srgbClr val="212121"/>
                </a:solidFill>
                <a:effectLst/>
                <a:latin typeface="Arial" panose="020B0604020202020204" pitchFamily="34" charset="0"/>
                <a:cs typeface="Arial" panose="020B0604020202020204" pitchFamily="34" charset="0"/>
              </a:rPr>
              <a:t>Som kommunens DDH-koordinator forventes det, at du er ansvarlig for at opdatere det lokale indhold i de Selvbetjening.nu guides, som benyttes i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Som Kvalitetskoordinator skal du stå for vedligeholdelse af lokal information og være med til at sikre at informationen også skrives på en måde, som er hensigtsmæssig og forståelig for en borger. </a:t>
            </a:r>
          </a:p>
          <a:p>
            <a:pPr algn="l" rtl="0"/>
            <a:r>
              <a:rPr lang="da-DK" sz="1800" b="0" i="0" dirty="0">
                <a:solidFill>
                  <a:srgbClr val="212121"/>
                </a:solidFill>
                <a:effectLst/>
                <a:latin typeface="Arial" panose="020B0604020202020204" pitchFamily="34" charset="0"/>
                <a:cs typeface="Arial" panose="020B0604020202020204" pitchFamily="34" charset="0"/>
              </a:rPr>
              <a:t>Kvalitetskoordinatoren bliver oprettet i kommunens administrationsmodul, hvor du under modulet Selvbetjening.nu konfiguration kan se information om de forskellige guides der bliver brugt i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samt hvilke data, der bliver trukket ud. Du kan bruge denne information til at finde de korrekte guides i Selvbetjening.nu og på denne måde rette i dem</a:t>
            </a:r>
          </a:p>
          <a:p>
            <a:pPr algn="l" rtl="0"/>
            <a:r>
              <a:rPr lang="da-DK" sz="1800" b="0" i="0" dirty="0">
                <a:solidFill>
                  <a:srgbClr val="212121"/>
                </a:solidFill>
                <a:effectLst/>
                <a:latin typeface="Arial" panose="020B0604020202020204" pitchFamily="34" charset="0"/>
                <a:cs typeface="Arial" panose="020B0604020202020204" pitchFamily="34" charset="0"/>
              </a:rPr>
              <a:t>Det er vigtigt at tjekke op på det lokale indhold i Selvbetjening.nu, da der risiko for at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giver forkerte oplysninger til borgere, hvis dette ikke opdateres og vedligeholdes. Desuden er det væsentligt at tjekke op på de links, som er indsat i Selvbetjening.nu. I tilfælde af at der indberettes fejl i lokalt indhold gennem supportsager eller den daglige monitorering af samtaler i Chatbotten, vil det være dig som kvalitetskoordinator, der kontaktes herom. </a:t>
            </a:r>
          </a:p>
        </p:txBody>
      </p:sp>
      <p:pic>
        <p:nvPicPr>
          <p:cNvPr id="11" name="Grafik 10" descr="Skriveplade badge kontur">
            <a:extLst>
              <a:ext uri="{FF2B5EF4-FFF2-40B4-BE49-F238E27FC236}">
                <a16:creationId xmlns:a16="http://schemas.microsoft.com/office/drawing/2014/main" id="{BDC67896-6230-4861-9DA5-30B59DE6D2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708" y="3009534"/>
            <a:ext cx="914400" cy="914400"/>
          </a:xfrm>
          <a:prstGeom prst="rect">
            <a:avLst/>
          </a:prstGeom>
        </p:spPr>
      </p:pic>
      <p:sp>
        <p:nvSpPr>
          <p:cNvPr id="13" name="Tekstfelt 12">
            <a:extLst>
              <a:ext uri="{FF2B5EF4-FFF2-40B4-BE49-F238E27FC236}">
                <a16:creationId xmlns:a16="http://schemas.microsoft.com/office/drawing/2014/main" id="{23C06BF6-E590-4F84-A660-E2EC061C2571}"/>
              </a:ext>
            </a:extLst>
          </p:cNvPr>
          <p:cNvSpPr txBox="1"/>
          <p:nvPr/>
        </p:nvSpPr>
        <p:spPr>
          <a:xfrm>
            <a:off x="1643200" y="3235902"/>
            <a:ext cx="2905045" cy="461665"/>
          </a:xfrm>
          <a:prstGeom prst="rect">
            <a:avLst/>
          </a:prstGeom>
          <a:noFill/>
        </p:spPr>
        <p:txBody>
          <a:bodyPr wrap="square">
            <a:spAutoFit/>
          </a:bodyPr>
          <a:lstStyle/>
          <a:p>
            <a:pPr marL="0" indent="0">
              <a:buNone/>
            </a:pPr>
            <a:r>
              <a:rPr lang="da-DK" sz="2400" dirty="0">
                <a:latin typeface="Arial" panose="020B0604020202020204" pitchFamily="34" charset="0"/>
                <a:cs typeface="Arial" panose="020B0604020202020204" pitchFamily="34" charset="0"/>
              </a:rPr>
              <a:t>Kvalitetskoordinator</a:t>
            </a:r>
          </a:p>
        </p:txBody>
      </p:sp>
      <p:cxnSp>
        <p:nvCxnSpPr>
          <p:cNvPr id="17" name="Lige forbindelse 16">
            <a:extLst>
              <a:ext uri="{FF2B5EF4-FFF2-40B4-BE49-F238E27FC236}">
                <a16:creationId xmlns:a16="http://schemas.microsoft.com/office/drawing/2014/main" id="{71A7DE21-1748-484F-B7DE-B74B0BCCE3B7}"/>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496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509915"/>
            <a:ext cx="5973986" cy="3913641"/>
          </a:xfrm>
        </p:spPr>
        <p:txBody>
          <a:bodyPr anchor="ctr">
            <a:noAutofit/>
          </a:bodyPr>
          <a:lstStyle/>
          <a:p>
            <a:pPr algn="l" rtl="0"/>
            <a:r>
              <a:rPr lang="da-DK" sz="1800" dirty="0">
                <a:solidFill>
                  <a:srgbClr val="212121"/>
                </a:solidFill>
                <a:latin typeface="Arial" panose="020B0604020202020204" pitchFamily="34" charset="0"/>
                <a:cs typeface="Arial" panose="020B0604020202020204" pitchFamily="34" charset="0"/>
              </a:rPr>
              <a:t>Som</a:t>
            </a:r>
            <a:r>
              <a:rPr lang="da-DK" sz="1800" b="0" i="0" dirty="0">
                <a:solidFill>
                  <a:srgbClr val="212121"/>
                </a:solidFill>
                <a:effectLst/>
                <a:latin typeface="Arial" panose="020B0604020202020204" pitchFamily="34" charset="0"/>
                <a:cs typeface="Arial" panose="020B0604020202020204" pitchFamily="34" charset="0"/>
              </a:rPr>
              <a:t> kommunens </a:t>
            </a:r>
            <a:r>
              <a:rPr lang="da-DK" sz="1800" b="0" i="0" dirty="0" err="1">
                <a:solidFill>
                  <a:srgbClr val="212121"/>
                </a:solidFill>
                <a:effectLst/>
                <a:latin typeface="Arial" panose="020B0604020202020204" pitchFamily="34" charset="0"/>
                <a:cs typeface="Arial" panose="020B0604020202020204" pitchFamily="34" charset="0"/>
              </a:rPr>
              <a:t>Frontdesk</a:t>
            </a:r>
            <a:r>
              <a:rPr lang="da-DK" sz="1800" b="0" i="0" dirty="0">
                <a:solidFill>
                  <a:srgbClr val="212121"/>
                </a:solidFill>
                <a:effectLst/>
                <a:latin typeface="Arial" panose="020B0604020202020204" pitchFamily="34" charset="0"/>
                <a:cs typeface="Arial" panose="020B0604020202020204" pitchFamily="34" charset="0"/>
              </a:rPr>
              <a:t> ansvarlige for Chatbotten er det dig, der højst sandsynligt allerede arbejder med </a:t>
            </a:r>
            <a:r>
              <a:rPr lang="da-DK" sz="1800" b="0" i="0" dirty="0" err="1">
                <a:solidFill>
                  <a:srgbClr val="212121"/>
                </a:solidFill>
                <a:effectLst/>
                <a:latin typeface="Arial" panose="020B0604020202020204" pitchFamily="34" charset="0"/>
                <a:cs typeface="Arial" panose="020B0604020202020204" pitchFamily="34" charset="0"/>
              </a:rPr>
              <a:t>Frontdesk</a:t>
            </a:r>
            <a:r>
              <a:rPr lang="da-DK" sz="1800" b="0" i="0" dirty="0">
                <a:solidFill>
                  <a:srgbClr val="212121"/>
                </a:solidFill>
                <a:effectLst/>
                <a:latin typeface="Arial" panose="020B0604020202020204" pitchFamily="34" charset="0"/>
                <a:cs typeface="Arial" panose="020B0604020202020204" pitchFamily="34" charset="0"/>
              </a:rPr>
              <a:t> i din kommune. </a:t>
            </a:r>
            <a:endParaRPr lang="da-DK" sz="1800" dirty="0">
              <a:solidFill>
                <a:srgbClr val="212121"/>
              </a:solidFill>
              <a:latin typeface="Arial" panose="020B0604020202020204" pitchFamily="34" charset="0"/>
              <a:cs typeface="Arial" panose="020B0604020202020204" pitchFamily="34" charset="0"/>
            </a:endParaRPr>
          </a:p>
          <a:p>
            <a:pPr algn="l" rtl="0"/>
            <a:r>
              <a:rPr lang="da-DK" sz="1800" dirty="0">
                <a:solidFill>
                  <a:srgbClr val="212121"/>
                </a:solidFill>
                <a:latin typeface="Arial" panose="020B0604020202020204" pitchFamily="34" charset="0"/>
                <a:cs typeface="Arial" panose="020B0604020202020204" pitchFamily="34" charset="0"/>
              </a:rPr>
              <a:t>Ift. Chatbotten er der en integration til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da den kan håndtere tidsbestilling igennem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a:t>
            </a:r>
          </a:p>
          <a:p>
            <a:pPr algn="l" rtl="0"/>
            <a:r>
              <a:rPr lang="da-DK" sz="1800" dirty="0">
                <a:solidFill>
                  <a:srgbClr val="212121"/>
                </a:solidFill>
                <a:latin typeface="Arial" panose="020B0604020202020204" pitchFamily="34" charset="0"/>
                <a:cs typeface="Arial" panose="020B0604020202020204" pitchFamily="34" charset="0"/>
              </a:rPr>
              <a:t>Som den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ansvarlige vil det være dit ansvar at klargøre kommunens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køer, så de kan bruges i Chatbotten. Se mere om den specifikke opgave i Tidsbestilling proces dokumentet. </a:t>
            </a:r>
            <a:r>
              <a:rPr lang="da-DK" sz="1800" b="0" i="0" dirty="0">
                <a:solidFill>
                  <a:srgbClr val="212121"/>
                </a:solidFill>
                <a:effectLst/>
                <a:latin typeface="Arial" panose="020B0604020202020204" pitchFamily="34" charset="0"/>
                <a:cs typeface="Arial" panose="020B0604020202020204" pitchFamily="34" charset="0"/>
              </a:rPr>
              <a:t> </a:t>
            </a:r>
          </a:p>
        </p:txBody>
      </p:sp>
      <p:pic>
        <p:nvPicPr>
          <p:cNvPr id="11" name="Grafik 10" descr="Skriveplade badge kontur">
            <a:extLst>
              <a:ext uri="{FF2B5EF4-FFF2-40B4-BE49-F238E27FC236}">
                <a16:creationId xmlns:a16="http://schemas.microsoft.com/office/drawing/2014/main" id="{BDC67896-6230-4861-9DA5-30B59DE6D2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708" y="3009534"/>
            <a:ext cx="914400" cy="914400"/>
          </a:xfrm>
          <a:prstGeom prst="rect">
            <a:avLst/>
          </a:prstGeom>
        </p:spPr>
      </p:pic>
      <p:sp>
        <p:nvSpPr>
          <p:cNvPr id="13" name="Tekstfelt 12">
            <a:extLst>
              <a:ext uri="{FF2B5EF4-FFF2-40B4-BE49-F238E27FC236}">
                <a16:creationId xmlns:a16="http://schemas.microsoft.com/office/drawing/2014/main" id="{23C06BF6-E590-4F84-A660-E2EC061C2571}"/>
              </a:ext>
            </a:extLst>
          </p:cNvPr>
          <p:cNvSpPr txBox="1"/>
          <p:nvPr/>
        </p:nvSpPr>
        <p:spPr>
          <a:xfrm>
            <a:off x="1643200" y="3235902"/>
            <a:ext cx="2905045" cy="461665"/>
          </a:xfrm>
          <a:prstGeom prst="rect">
            <a:avLst/>
          </a:prstGeom>
          <a:noFill/>
        </p:spPr>
        <p:txBody>
          <a:bodyPr wrap="square">
            <a:spAutoFit/>
          </a:bodyPr>
          <a:lstStyle/>
          <a:p>
            <a:pPr marL="0" indent="0">
              <a:buNone/>
            </a:pPr>
            <a:r>
              <a:rPr lang="da-DK" sz="2400" dirty="0" err="1">
                <a:latin typeface="Arial" panose="020B0604020202020204" pitchFamily="34" charset="0"/>
                <a:cs typeface="Arial" panose="020B0604020202020204" pitchFamily="34" charset="0"/>
              </a:rPr>
              <a:t>Frontdesk</a:t>
            </a:r>
            <a:r>
              <a:rPr lang="da-DK" sz="2400" dirty="0">
                <a:latin typeface="Arial" panose="020B0604020202020204" pitchFamily="34" charset="0"/>
                <a:cs typeface="Arial" panose="020B0604020202020204" pitchFamily="34" charset="0"/>
              </a:rPr>
              <a:t> Ansvarlig</a:t>
            </a:r>
          </a:p>
        </p:txBody>
      </p:sp>
      <p:cxnSp>
        <p:nvCxnSpPr>
          <p:cNvPr id="17" name="Lige forbindelse 16">
            <a:extLst>
              <a:ext uri="{FF2B5EF4-FFF2-40B4-BE49-F238E27FC236}">
                <a16:creationId xmlns:a16="http://schemas.microsoft.com/office/drawing/2014/main" id="{71A7DE21-1748-484F-B7DE-B74B0BCCE3B7}"/>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2078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fontScale="92500" lnSpcReduction="20000"/>
          </a:bodyPr>
          <a:lstStyle/>
          <a:p>
            <a:pPr marL="0" indent="0" algn="ctr">
              <a:buNone/>
            </a:pPr>
            <a:r>
              <a:rPr lang="da-DK" sz="6000" dirty="0">
                <a:latin typeface="Arial" panose="020B0604020202020204" pitchFamily="34" charset="0"/>
                <a:cs typeface="Arial" panose="020B0604020202020204" pitchFamily="34" charset="0"/>
              </a:rPr>
              <a:t>Tænkeøvelse 1:</a:t>
            </a:r>
          </a:p>
          <a:p>
            <a:pPr marL="0" indent="0" algn="ctr">
              <a:buNone/>
            </a:pPr>
            <a:endParaRPr lang="da-DK" sz="6000" dirty="0">
              <a:latin typeface="Arial" panose="020B0604020202020204" pitchFamily="34" charset="0"/>
              <a:cs typeface="Arial" panose="020B0604020202020204" pitchFamily="34" charset="0"/>
            </a:endParaRPr>
          </a:p>
          <a:p>
            <a:pPr marL="0" indent="0" algn="ctr">
              <a:buNone/>
            </a:pPr>
            <a:r>
              <a:rPr lang="da-DK" sz="6000" dirty="0">
                <a:latin typeface="Arial" panose="020B0604020202020204" pitchFamily="34" charset="0"/>
                <a:cs typeface="Arial" panose="020B0604020202020204" pitchFamily="34" charset="0"/>
              </a:rPr>
              <a:t>Hvilke 3 fordele og ulemper har den eksisterende organisering?</a:t>
            </a:r>
          </a:p>
        </p:txBody>
      </p:sp>
    </p:spTree>
    <p:extLst>
      <p:ext uri="{BB962C8B-B14F-4D97-AF65-F5344CB8AC3E}">
        <p14:creationId xmlns:p14="http://schemas.microsoft.com/office/powerpoint/2010/main" val="3401006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fontScale="92500" lnSpcReduction="20000"/>
          </a:bodyPr>
          <a:lstStyle/>
          <a:p>
            <a:pPr marL="0" indent="0" algn="ctr">
              <a:buNone/>
            </a:pPr>
            <a:r>
              <a:rPr lang="da-DK" sz="6000" dirty="0">
                <a:latin typeface="Arial" panose="020B0604020202020204" pitchFamily="34" charset="0"/>
                <a:cs typeface="Arial" panose="020B0604020202020204" pitchFamily="34" charset="0"/>
              </a:rPr>
              <a:t>Tænkeøvelse 2:</a:t>
            </a:r>
          </a:p>
          <a:p>
            <a:pPr marL="0" indent="0" algn="ctr">
              <a:buNone/>
            </a:pPr>
            <a:endParaRPr lang="da-DK" sz="6000" dirty="0">
              <a:latin typeface="Arial" panose="020B0604020202020204" pitchFamily="34" charset="0"/>
              <a:cs typeface="Arial" panose="020B0604020202020204" pitchFamily="34" charset="0"/>
            </a:endParaRPr>
          </a:p>
          <a:p>
            <a:pPr marL="0" indent="0" algn="ctr">
              <a:buNone/>
            </a:pPr>
            <a:r>
              <a:rPr lang="da-DK" sz="6000" dirty="0">
                <a:latin typeface="Arial" panose="020B0604020202020204" pitchFamily="34" charset="0"/>
                <a:cs typeface="Arial" panose="020B0604020202020204" pitchFamily="34" charset="0"/>
              </a:rPr>
              <a:t>Hvilke opgaver ville I ønske, der lå hos Chatbot Superbrugeren?</a:t>
            </a:r>
          </a:p>
        </p:txBody>
      </p:sp>
    </p:spTree>
    <p:extLst>
      <p:ext uri="{BB962C8B-B14F-4D97-AF65-F5344CB8AC3E}">
        <p14:creationId xmlns:p14="http://schemas.microsoft.com/office/powerpoint/2010/main" val="3317645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30B1220-437A-836D-7095-E64F907E6796}"/>
              </a:ext>
            </a:extLst>
          </p:cNvPr>
          <p:cNvSpPr>
            <a:spLocks noGrp="1"/>
          </p:cNvSpPr>
          <p:nvPr>
            <p:ph type="title"/>
          </p:nvPr>
        </p:nvSpPr>
        <p:spPr>
          <a:xfrm>
            <a:off x="838200" y="2685538"/>
            <a:ext cx="10515600" cy="1325563"/>
          </a:xfrm>
        </p:spPr>
        <p:txBody>
          <a:bodyPr/>
          <a:lstStyle/>
          <a:p>
            <a:r>
              <a:rPr lang="da-DK" dirty="0">
                <a:latin typeface="Arial" panose="020B0604020202020204" pitchFamily="34" charset="0"/>
                <a:cs typeface="Arial" panose="020B0604020202020204" pitchFamily="34" charset="0"/>
              </a:rPr>
              <a:t>Nyt fra Chatbot Teamet</a:t>
            </a:r>
          </a:p>
        </p:txBody>
      </p:sp>
    </p:spTree>
    <p:extLst>
      <p:ext uri="{BB962C8B-B14F-4D97-AF65-F5344CB8AC3E}">
        <p14:creationId xmlns:p14="http://schemas.microsoft.com/office/powerpoint/2010/main" val="3834251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F3CC2DB-D6E6-2858-558A-765D3E1CBE12}"/>
              </a:ext>
            </a:extLst>
          </p:cNvPr>
          <p:cNvPicPr>
            <a:picLocks noChangeAspect="1"/>
          </p:cNvPicPr>
          <p:nvPr/>
        </p:nvPicPr>
        <p:blipFill>
          <a:blip r:embed="rId2"/>
          <a:stretch>
            <a:fillRect/>
          </a:stretch>
        </p:blipFill>
        <p:spPr>
          <a:xfrm>
            <a:off x="6001994" y="1891036"/>
            <a:ext cx="5869638" cy="4233956"/>
          </a:xfrm>
          <a:prstGeom prst="rect">
            <a:avLst/>
          </a:prstGeom>
        </p:spPr>
      </p:pic>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Tidsbestillingstest i Aarhus Kommune</a:t>
            </a:r>
          </a:p>
        </p:txBody>
      </p:sp>
      <p:sp>
        <p:nvSpPr>
          <p:cNvPr id="7" name="Tekstfelt 6">
            <a:extLst>
              <a:ext uri="{FF2B5EF4-FFF2-40B4-BE49-F238E27FC236}">
                <a16:creationId xmlns:a16="http://schemas.microsoft.com/office/drawing/2014/main" id="{1A122EF7-9E71-8D12-EC58-414EBD9195F1}"/>
              </a:ext>
            </a:extLst>
          </p:cNvPr>
          <p:cNvSpPr txBox="1"/>
          <p:nvPr/>
        </p:nvSpPr>
        <p:spPr>
          <a:xfrm>
            <a:off x="838200" y="1891036"/>
            <a:ext cx="5101207" cy="4360168"/>
          </a:xfrm>
          <a:prstGeom prst="rect">
            <a:avLst/>
          </a:prstGeom>
          <a:noFill/>
        </p:spPr>
        <p:txBody>
          <a:bodyPr wrap="square">
            <a:spAutoFit/>
          </a:bodyPr>
          <a:lstStyle/>
          <a:p>
            <a:pPr>
              <a:lnSpc>
                <a:spcPts val="1300"/>
              </a:lnSpc>
            </a:pPr>
            <a:r>
              <a:rPr lang="da-DK" b="1" dirty="0">
                <a:latin typeface="Arial" panose="020B0604020202020204" pitchFamily="34" charset="0"/>
                <a:ea typeface="Calibri" panose="020F0502020204030204" pitchFamily="34" charset="0"/>
                <a:cs typeface="Times New Roman" panose="02020603050405020304" pitchFamily="18" charset="0"/>
              </a:rPr>
              <a:t>Testperiode: </a:t>
            </a:r>
            <a:r>
              <a:rPr lang="da-DK" sz="1800" dirty="0">
                <a:effectLst/>
                <a:latin typeface="Arial" panose="020B0604020202020204" pitchFamily="34" charset="0"/>
                <a:ea typeface="Calibri" panose="020F0502020204030204" pitchFamily="34" charset="0"/>
                <a:cs typeface="Times New Roman" panose="02020603050405020304" pitchFamily="18" charset="0"/>
              </a:rPr>
              <a:t>2. februar - 1. maj</a:t>
            </a:r>
          </a:p>
          <a:p>
            <a:pPr>
              <a:lnSpc>
                <a:spcPts val="1300"/>
              </a:lnSpc>
            </a:pPr>
            <a:endParaRPr lang="da-DK" dirty="0">
              <a:latin typeface="Arial" panose="020B0604020202020204" pitchFamily="34" charset="0"/>
              <a:ea typeface="Calibri" panose="020F0502020204030204" pitchFamily="34" charset="0"/>
              <a:cs typeface="Times New Roman" panose="02020603050405020304" pitchFamily="18" charset="0"/>
            </a:endParaRPr>
          </a:p>
          <a:p>
            <a:pPr>
              <a:lnSpc>
                <a:spcPts val="1300"/>
              </a:lnSpc>
            </a:pPr>
            <a:endParaRPr lang="da-DK" dirty="0">
              <a:latin typeface="Arial" panose="020B0604020202020204" pitchFamily="34" charset="0"/>
              <a:ea typeface="Calibri" panose="020F0502020204030204" pitchFamily="34" charset="0"/>
              <a:cs typeface="Times New Roman" panose="02020603050405020304" pitchFamily="18" charset="0"/>
            </a:endParaRPr>
          </a:p>
          <a:p>
            <a:r>
              <a:rPr lang="da-DK" sz="1800" b="1" dirty="0">
                <a:effectLst/>
                <a:latin typeface="Arial" panose="020B0604020202020204" pitchFamily="34" charset="0"/>
                <a:ea typeface="Times New Roman" panose="02020603050405020304" pitchFamily="18" charset="0"/>
                <a:cs typeface="Times New Roman" panose="02020603050405020304" pitchFamily="18" charset="0"/>
              </a:rPr>
              <a:t>Hypotesen: </a:t>
            </a:r>
            <a:r>
              <a:rPr lang="da-DK" sz="1800" dirty="0">
                <a:effectLst/>
                <a:latin typeface="Arial" panose="020B0604020202020204" pitchFamily="34" charset="0"/>
                <a:ea typeface="Times New Roman" panose="02020603050405020304" pitchFamily="18" charset="0"/>
                <a:cs typeface="Times New Roman" panose="02020603050405020304" pitchFamily="18" charset="0"/>
              </a:rPr>
              <a:t>Størstedelen af henvendelser omkring tidsbestilling er fra borgere, som faktisk er i stand til at bestille en tid selv igennem Chatbotten MUNI eller selvbetjeningsløsningen på Aarhus.dk. </a:t>
            </a:r>
          </a:p>
          <a:p>
            <a:endParaRPr lang="da-DK" dirty="0">
              <a:latin typeface="Arial" panose="020B0604020202020204" pitchFamily="34" charset="0"/>
              <a:ea typeface="Calibri" panose="020F0502020204030204" pitchFamily="34" charset="0"/>
              <a:cs typeface="Times New Roman" panose="02020603050405020304" pitchFamily="18" charset="0"/>
            </a:endParaRPr>
          </a:p>
          <a:p>
            <a:r>
              <a:rPr lang="da-DK" b="1" dirty="0">
                <a:latin typeface="Arial" panose="020B0604020202020204" pitchFamily="34" charset="0"/>
                <a:ea typeface="Calibri" panose="020F0502020204030204" pitchFamily="34" charset="0"/>
                <a:cs typeface="Times New Roman" panose="02020603050405020304" pitchFamily="18" charset="0"/>
              </a:rPr>
              <a:t>Data:</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opkald vedrørende tidsbestilling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a:t>
            </a:r>
            <a:r>
              <a:rPr lang="da-DK" dirty="0" err="1">
                <a:latin typeface="Arial" panose="020B0604020202020204" pitchFamily="34" charset="0"/>
                <a:ea typeface="Calibri" panose="020F0502020204030204" pitchFamily="34" charset="0"/>
                <a:cs typeface="Times New Roman" panose="02020603050405020304" pitchFamily="18" charset="0"/>
              </a:rPr>
              <a:t>SMSer</a:t>
            </a:r>
            <a:r>
              <a:rPr lang="da-DK" dirty="0">
                <a:latin typeface="Arial" panose="020B0604020202020204" pitchFamily="34" charset="0"/>
                <a:ea typeface="Calibri" panose="020F0502020204030204" pitchFamily="34" charset="0"/>
                <a:cs typeface="Times New Roman" panose="02020603050405020304" pitchFamily="18" charset="0"/>
              </a:rPr>
              <a:t> afsendt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påbegyndte samtaler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afsluttede tidsbestillinger i Chatbotten</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Borgernes bedømmelse af tidsbestilling løsningen i Chatbotten</a:t>
            </a:r>
          </a:p>
        </p:txBody>
      </p:sp>
    </p:spTree>
    <p:extLst>
      <p:ext uri="{BB962C8B-B14F-4D97-AF65-F5344CB8AC3E}">
        <p14:creationId xmlns:p14="http://schemas.microsoft.com/office/powerpoint/2010/main" val="1911823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8FDF419E-B735-4CEA-B3B7-0164F97292BF}"/>
              </a:ext>
            </a:extLst>
          </p:cNvPr>
          <p:cNvSpPr/>
          <p:nvPr/>
        </p:nvSpPr>
        <p:spPr>
          <a:xfrm>
            <a:off x="1663799" y="3219631"/>
            <a:ext cx="2160000" cy="2160000"/>
          </a:xfrm>
          <a:prstGeom prst="ellipse">
            <a:avLst/>
          </a:prstGeom>
          <a:solidFill>
            <a:srgbClr val="D4F6C8"/>
          </a:solidFill>
          <a:ln>
            <a:solidFill>
              <a:srgbClr val="D4F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50" b="1" dirty="0">
                <a:solidFill>
                  <a:schemeClr val="tx1"/>
                </a:solidFill>
                <a:latin typeface="Arial" panose="020B0604020202020204" pitchFamily="34" charset="0"/>
                <a:cs typeface="Arial" panose="020B0604020202020204" pitchFamily="34" charset="0"/>
              </a:rPr>
              <a:t>15 succesfulde tidsbestillinger</a:t>
            </a:r>
            <a:endParaRPr lang="da-DK" sz="1600" dirty="0">
              <a:solidFill>
                <a:schemeClr val="tx1"/>
              </a:solidFill>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AB292BCE-DC8C-B894-13B7-D0066F75D391}"/>
              </a:ext>
            </a:extLst>
          </p:cNvPr>
          <p:cNvSpPr txBox="1"/>
          <p:nvPr/>
        </p:nvSpPr>
        <p:spPr>
          <a:xfrm>
            <a:off x="2798174" y="4437854"/>
            <a:ext cx="788737" cy="523220"/>
          </a:xfrm>
          <a:prstGeom prst="rect">
            <a:avLst/>
          </a:prstGeom>
          <a:noFill/>
        </p:spPr>
        <p:txBody>
          <a:bodyPr wrap="square" rtlCol="0">
            <a:spAutoFit/>
          </a:bodyPr>
          <a:lstStyle/>
          <a:p>
            <a:r>
              <a:rPr lang="da-DK" sz="2800" dirty="0">
                <a:latin typeface="Arial" panose="020B0604020202020204" pitchFamily="34" charset="0"/>
                <a:cs typeface="Arial" panose="020B0604020202020204" pitchFamily="34" charset="0"/>
              </a:rPr>
              <a:t>2,6</a:t>
            </a:r>
          </a:p>
        </p:txBody>
      </p:sp>
      <p:sp>
        <p:nvSpPr>
          <p:cNvPr id="10" name="Stjerne: 5 takker 9">
            <a:extLst>
              <a:ext uri="{FF2B5EF4-FFF2-40B4-BE49-F238E27FC236}">
                <a16:creationId xmlns:a16="http://schemas.microsoft.com/office/drawing/2014/main" id="{A177FF25-D31D-DEE6-F2AD-C1F001B5E8F1}"/>
              </a:ext>
            </a:extLst>
          </p:cNvPr>
          <p:cNvSpPr/>
          <p:nvPr/>
        </p:nvSpPr>
        <p:spPr>
          <a:xfrm>
            <a:off x="2307721" y="4458308"/>
            <a:ext cx="490453" cy="414538"/>
          </a:xfrm>
          <a:prstGeom prst="star5">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6BD983F8-F4A1-14AB-A930-FDF3D9EE26C0}"/>
              </a:ext>
            </a:extLst>
          </p:cNvPr>
          <p:cNvSpPr/>
          <p:nvPr/>
        </p:nvSpPr>
        <p:spPr>
          <a:xfrm>
            <a:off x="3848385" y="709732"/>
            <a:ext cx="5049508" cy="1325563"/>
          </a:xfrm>
          <a:prstGeom prst="roundRect">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a-DK" sz="2400" dirty="0">
                <a:solidFill>
                  <a:schemeClr val="tx1"/>
                </a:solidFill>
                <a:latin typeface="Arial" panose="020B0604020202020204" pitchFamily="34" charset="0"/>
                <a:cs typeface="Arial" panose="020B0604020202020204" pitchFamily="34" charset="0"/>
              </a:rPr>
              <a:t>Dagligt gennemsnit: </a:t>
            </a:r>
          </a:p>
          <a:p>
            <a:pPr algn="ctr"/>
            <a:r>
              <a:rPr lang="da-DK" sz="2400" dirty="0">
                <a:solidFill>
                  <a:schemeClr val="tx1"/>
                </a:solidFill>
                <a:latin typeface="Arial" panose="020B0604020202020204" pitchFamily="34" charset="0"/>
                <a:cs typeface="Arial" panose="020B0604020202020204" pitchFamily="34" charset="0"/>
              </a:rPr>
              <a:t>64 </a:t>
            </a:r>
            <a:r>
              <a:rPr lang="da-DK" sz="2400" dirty="0" err="1">
                <a:solidFill>
                  <a:schemeClr val="tx1"/>
                </a:solidFill>
                <a:latin typeface="Arial" panose="020B0604020202020204" pitchFamily="34" charset="0"/>
                <a:cs typeface="Arial" panose="020B0604020202020204" pitchFamily="34" charset="0"/>
              </a:rPr>
              <a:t>SMSer</a:t>
            </a:r>
            <a:r>
              <a:rPr lang="da-DK" sz="2400" dirty="0">
                <a:solidFill>
                  <a:schemeClr val="tx1"/>
                </a:solidFill>
                <a:latin typeface="Arial" panose="020B0604020202020204" pitchFamily="34" charset="0"/>
                <a:cs typeface="Arial" panose="020B0604020202020204" pitchFamily="34" charset="0"/>
              </a:rPr>
              <a:t> afsendt med Chatbotten</a:t>
            </a:r>
          </a:p>
        </p:txBody>
      </p:sp>
      <p:cxnSp>
        <p:nvCxnSpPr>
          <p:cNvPr id="8" name="Lige forbindelse 7">
            <a:extLst>
              <a:ext uri="{FF2B5EF4-FFF2-40B4-BE49-F238E27FC236}">
                <a16:creationId xmlns:a16="http://schemas.microsoft.com/office/drawing/2014/main" id="{34289354-1903-FCEA-91C9-1F602E44D3B9}"/>
              </a:ext>
            </a:extLst>
          </p:cNvPr>
          <p:cNvCxnSpPr>
            <a:cxnSpLocks/>
            <a:endCxn id="4" idx="0"/>
          </p:cNvCxnSpPr>
          <p:nvPr/>
        </p:nvCxnSpPr>
        <p:spPr>
          <a:xfrm flipH="1">
            <a:off x="2743799" y="2035295"/>
            <a:ext cx="3629340" cy="1184336"/>
          </a:xfrm>
          <a:prstGeom prst="line">
            <a:avLst/>
          </a:prstGeom>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159709EC-A486-B884-A3B3-62EBE09A343A}"/>
              </a:ext>
            </a:extLst>
          </p:cNvPr>
          <p:cNvSpPr/>
          <p:nvPr/>
        </p:nvSpPr>
        <p:spPr>
          <a:xfrm>
            <a:off x="8650964" y="3335049"/>
            <a:ext cx="2160000" cy="2160000"/>
          </a:xfrm>
          <a:prstGeom prst="ellipse">
            <a:avLst/>
          </a:prstGeom>
          <a:solidFill>
            <a:srgbClr val="75D0DF"/>
          </a:solidFill>
          <a:ln>
            <a:solidFill>
              <a:srgbClr val="75D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r>
              <a:rPr lang="da-DK" sz="1600" b="1" dirty="0">
                <a:solidFill>
                  <a:schemeClr val="tx1"/>
                </a:solidFill>
                <a:latin typeface="Arial" panose="020B0604020202020204" pitchFamily="34" charset="0"/>
                <a:cs typeface="Arial" panose="020B0604020202020204" pitchFamily="34" charset="0"/>
              </a:rPr>
              <a:t>49 bestiller ikke tid</a:t>
            </a: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0CB3A3FA-6621-88B8-44AE-948BBE1F64EF}"/>
              </a:ext>
            </a:extLst>
          </p:cNvPr>
          <p:cNvSpPr txBox="1"/>
          <p:nvPr/>
        </p:nvSpPr>
        <p:spPr>
          <a:xfrm>
            <a:off x="7303235" y="3473548"/>
            <a:ext cx="1764311" cy="369332"/>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Ringer op igen?</a:t>
            </a:r>
            <a:endParaRPr lang="da-DK" dirty="0"/>
          </a:p>
        </p:txBody>
      </p:sp>
      <p:cxnSp>
        <p:nvCxnSpPr>
          <p:cNvPr id="16" name="Lige forbindelse 15">
            <a:extLst>
              <a:ext uri="{FF2B5EF4-FFF2-40B4-BE49-F238E27FC236}">
                <a16:creationId xmlns:a16="http://schemas.microsoft.com/office/drawing/2014/main" id="{EB8E0A18-5D33-E6F4-8C2D-B1F441DBBDDE}"/>
              </a:ext>
            </a:extLst>
          </p:cNvPr>
          <p:cNvCxnSpPr>
            <a:cxnSpLocks/>
            <a:endCxn id="12" idx="0"/>
          </p:cNvCxnSpPr>
          <p:nvPr/>
        </p:nvCxnSpPr>
        <p:spPr>
          <a:xfrm>
            <a:off x="6373139" y="2035295"/>
            <a:ext cx="3357825" cy="129975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62A2CC0B-A26C-7B4B-10E1-7D0194F46EF5}"/>
              </a:ext>
            </a:extLst>
          </p:cNvPr>
          <p:cNvSpPr txBox="1"/>
          <p:nvPr/>
        </p:nvSpPr>
        <p:spPr>
          <a:xfrm>
            <a:off x="10694120" y="3681296"/>
            <a:ext cx="1464969"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Frustrerede borgere?</a:t>
            </a:r>
            <a:endParaRPr lang="da-DK" dirty="0"/>
          </a:p>
        </p:txBody>
      </p:sp>
      <p:sp>
        <p:nvSpPr>
          <p:cNvPr id="19" name="Tekstfelt 18">
            <a:extLst>
              <a:ext uri="{FF2B5EF4-FFF2-40B4-BE49-F238E27FC236}">
                <a16:creationId xmlns:a16="http://schemas.microsoft.com/office/drawing/2014/main" id="{9AFEE70A-E926-E1A2-A8A0-82098DD8AB29}"/>
              </a:ext>
            </a:extLst>
          </p:cNvPr>
          <p:cNvSpPr txBox="1"/>
          <p:nvPr/>
        </p:nvSpPr>
        <p:spPr>
          <a:xfrm>
            <a:off x="10153965" y="5248034"/>
            <a:ext cx="1888280" cy="646331"/>
          </a:xfrm>
          <a:prstGeom prst="rect">
            <a:avLst/>
          </a:prstGeom>
          <a:noFill/>
        </p:spPr>
        <p:txBody>
          <a:bodyPr wrap="square">
            <a:spAutoFit/>
          </a:bodyPr>
          <a:lstStyle/>
          <a:p>
            <a:r>
              <a:rPr lang="da-DK" dirty="0">
                <a:solidFill>
                  <a:srgbClr val="263238"/>
                </a:solidFill>
                <a:latin typeface="IBM Plex Sans" panose="020B0503050203000203" pitchFamily="34" charset="0"/>
              </a:rPr>
              <a:t>Havde jeg brug for en tid?</a:t>
            </a:r>
            <a:endParaRPr lang="da-DK" dirty="0"/>
          </a:p>
        </p:txBody>
      </p:sp>
      <p:sp>
        <p:nvSpPr>
          <p:cNvPr id="20" name="Tekstfelt 19">
            <a:extLst>
              <a:ext uri="{FF2B5EF4-FFF2-40B4-BE49-F238E27FC236}">
                <a16:creationId xmlns:a16="http://schemas.microsoft.com/office/drawing/2014/main" id="{D7118B0C-EE72-0073-2F9A-D593528DAA6C}"/>
              </a:ext>
            </a:extLst>
          </p:cNvPr>
          <p:cNvSpPr txBox="1"/>
          <p:nvPr/>
        </p:nvSpPr>
        <p:spPr>
          <a:xfrm>
            <a:off x="7009613" y="4436700"/>
            <a:ext cx="1888280" cy="369332"/>
          </a:xfrm>
          <a:prstGeom prst="rect">
            <a:avLst/>
          </a:prstGeom>
          <a:noFill/>
        </p:spPr>
        <p:txBody>
          <a:bodyPr wrap="square">
            <a:spAutoFit/>
          </a:bodyPr>
          <a:lstStyle/>
          <a:p>
            <a:r>
              <a:rPr lang="da-DK" dirty="0">
                <a:solidFill>
                  <a:srgbClr val="263238"/>
                </a:solidFill>
                <a:latin typeface="IBM Plex Sans" panose="020B0503050203000203" pitchFamily="34" charset="0"/>
              </a:rPr>
              <a:t>Hjemmesiden?</a:t>
            </a:r>
            <a:endParaRPr lang="da-DK" dirty="0"/>
          </a:p>
        </p:txBody>
      </p:sp>
      <p:sp>
        <p:nvSpPr>
          <p:cNvPr id="27" name="Tekstfelt 26">
            <a:extLst>
              <a:ext uri="{FF2B5EF4-FFF2-40B4-BE49-F238E27FC236}">
                <a16:creationId xmlns:a16="http://schemas.microsoft.com/office/drawing/2014/main" id="{A474BE47-5989-7313-D56A-FD705D0529B7}"/>
              </a:ext>
            </a:extLst>
          </p:cNvPr>
          <p:cNvSpPr txBox="1"/>
          <p:nvPr/>
        </p:nvSpPr>
        <p:spPr>
          <a:xfrm>
            <a:off x="7419684" y="5271243"/>
            <a:ext cx="2191214"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Fandt ikke passende tid? (pas)</a:t>
            </a:r>
            <a:endParaRPr lang="da-DK" dirty="0"/>
          </a:p>
        </p:txBody>
      </p:sp>
      <p:sp>
        <p:nvSpPr>
          <p:cNvPr id="3" name="Tekstfelt 2">
            <a:extLst>
              <a:ext uri="{FF2B5EF4-FFF2-40B4-BE49-F238E27FC236}">
                <a16:creationId xmlns:a16="http://schemas.microsoft.com/office/drawing/2014/main" id="{02A5706A-4BAF-2D07-E535-2D0874D9BFA6}"/>
              </a:ext>
            </a:extLst>
          </p:cNvPr>
          <p:cNvSpPr txBox="1"/>
          <p:nvPr/>
        </p:nvSpPr>
        <p:spPr>
          <a:xfrm>
            <a:off x="767066" y="5299199"/>
            <a:ext cx="1968748"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Det var en nem måde at gøre det på tusind tak</a:t>
            </a:r>
            <a:endParaRPr lang="da-DK" dirty="0"/>
          </a:p>
        </p:txBody>
      </p:sp>
      <p:sp>
        <p:nvSpPr>
          <p:cNvPr id="7" name="Tekstfelt 6">
            <a:extLst>
              <a:ext uri="{FF2B5EF4-FFF2-40B4-BE49-F238E27FC236}">
                <a16:creationId xmlns:a16="http://schemas.microsoft.com/office/drawing/2014/main" id="{88BAA055-C002-7606-C5E0-ECFB8DE94ECA}"/>
              </a:ext>
            </a:extLst>
          </p:cNvPr>
          <p:cNvSpPr txBox="1"/>
          <p:nvPr/>
        </p:nvSpPr>
        <p:spPr>
          <a:xfrm>
            <a:off x="467811" y="3219631"/>
            <a:ext cx="1839910"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Behov for at tale med en person</a:t>
            </a:r>
            <a:endParaRPr lang="da-DK" dirty="0"/>
          </a:p>
        </p:txBody>
      </p:sp>
      <p:sp>
        <p:nvSpPr>
          <p:cNvPr id="14" name="Tekstfelt 13">
            <a:extLst>
              <a:ext uri="{FF2B5EF4-FFF2-40B4-BE49-F238E27FC236}">
                <a16:creationId xmlns:a16="http://schemas.microsoft.com/office/drawing/2014/main" id="{4EBD2691-904C-25CC-AFEF-BAF58569AC6A}"/>
              </a:ext>
            </a:extLst>
          </p:cNvPr>
          <p:cNvSpPr txBox="1"/>
          <p:nvPr/>
        </p:nvSpPr>
        <p:spPr>
          <a:xfrm>
            <a:off x="3462764" y="5086577"/>
            <a:ext cx="1808205" cy="369332"/>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God behandling</a:t>
            </a:r>
            <a:endParaRPr lang="da-DK" dirty="0"/>
          </a:p>
        </p:txBody>
      </p:sp>
      <p:sp>
        <p:nvSpPr>
          <p:cNvPr id="17" name="Tekstfelt 16">
            <a:extLst>
              <a:ext uri="{FF2B5EF4-FFF2-40B4-BE49-F238E27FC236}">
                <a16:creationId xmlns:a16="http://schemas.microsoft.com/office/drawing/2014/main" id="{35D584D1-576F-4D06-6294-27FEE19CEA91}"/>
              </a:ext>
            </a:extLst>
          </p:cNvPr>
          <p:cNvSpPr txBox="1"/>
          <p:nvPr/>
        </p:nvSpPr>
        <p:spPr>
          <a:xfrm>
            <a:off x="3665591" y="3255910"/>
            <a:ext cx="1839910"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Det er nemt og overskueligt</a:t>
            </a:r>
            <a:endParaRPr lang="da-DK" dirty="0"/>
          </a:p>
        </p:txBody>
      </p:sp>
      <p:sp>
        <p:nvSpPr>
          <p:cNvPr id="6" name="Tekstfelt 5">
            <a:extLst>
              <a:ext uri="{FF2B5EF4-FFF2-40B4-BE49-F238E27FC236}">
                <a16:creationId xmlns:a16="http://schemas.microsoft.com/office/drawing/2014/main" id="{CEA3CAA5-1472-3A04-FABC-F76BBD04D0B7}"/>
              </a:ext>
            </a:extLst>
          </p:cNvPr>
          <p:cNvSpPr txBox="1"/>
          <p:nvPr/>
        </p:nvSpPr>
        <p:spPr>
          <a:xfrm>
            <a:off x="51932" y="88438"/>
            <a:ext cx="2772823" cy="369332"/>
          </a:xfrm>
          <a:prstGeom prst="rect">
            <a:avLst/>
          </a:prstGeom>
          <a:noFill/>
        </p:spPr>
        <p:txBody>
          <a:bodyPr wrap="square">
            <a:spAutoFit/>
          </a:bodyPr>
          <a:lstStyle/>
          <a:p>
            <a:r>
              <a:rPr lang="da-DK" sz="1800" b="1" dirty="0">
                <a:solidFill>
                  <a:schemeClr val="tx1"/>
                </a:solidFill>
                <a:latin typeface="Arial" panose="020B0604020202020204" pitchFamily="34" charset="0"/>
                <a:cs typeface="Arial" panose="020B0604020202020204" pitchFamily="34" charset="0"/>
              </a:rPr>
              <a:t>Februar - Marts 2023</a:t>
            </a:r>
          </a:p>
        </p:txBody>
      </p:sp>
    </p:spTree>
    <p:extLst>
      <p:ext uri="{BB962C8B-B14F-4D97-AF65-F5344CB8AC3E}">
        <p14:creationId xmlns:p14="http://schemas.microsoft.com/office/powerpoint/2010/main" val="4268931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2D1B1FB-2DDE-EE74-8E03-3ED4F3F16BF3}"/>
              </a:ext>
            </a:extLst>
          </p:cNvPr>
          <p:cNvGraphicFramePr>
            <a:graphicFrameLocks/>
          </p:cNvGraphicFramePr>
          <p:nvPr>
            <p:extLst>
              <p:ext uri="{D42A27DB-BD31-4B8C-83A1-F6EECF244321}">
                <p14:modId xmlns:p14="http://schemas.microsoft.com/office/powerpoint/2010/main" val="2999138761"/>
              </p:ext>
            </p:extLst>
          </p:nvPr>
        </p:nvGraphicFramePr>
        <p:xfrm>
          <a:off x="1111246" y="336905"/>
          <a:ext cx="10215515" cy="63821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3479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97F784CE-9B21-E497-44CB-ED8805881578}"/>
              </a:ext>
            </a:extLst>
          </p:cNvPr>
          <p:cNvGraphicFramePr>
            <a:graphicFrameLocks noGrp="1"/>
          </p:cNvGraphicFramePr>
          <p:nvPr>
            <p:ph idx="1"/>
            <p:extLst>
              <p:ext uri="{D42A27DB-BD31-4B8C-83A1-F6EECF244321}">
                <p14:modId xmlns:p14="http://schemas.microsoft.com/office/powerpoint/2010/main" val="3916067922"/>
              </p:ext>
            </p:extLst>
          </p:nvPr>
        </p:nvGraphicFramePr>
        <p:xfrm>
          <a:off x="808703" y="684647"/>
          <a:ext cx="10980174" cy="54887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9468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976423" y="2953193"/>
            <a:ext cx="10515600" cy="951614"/>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Vil I prøve det af?</a:t>
            </a:r>
          </a:p>
        </p:txBody>
      </p:sp>
    </p:spTree>
    <p:extLst>
      <p:ext uri="{BB962C8B-B14F-4D97-AF65-F5344CB8AC3E}">
        <p14:creationId xmlns:p14="http://schemas.microsoft.com/office/powerpoint/2010/main" val="394677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Kommuner i Danmark - Wikipedia, den frie encyklopædi">
            <a:extLst>
              <a:ext uri="{FF2B5EF4-FFF2-40B4-BE49-F238E27FC236}">
                <a16:creationId xmlns:a16="http://schemas.microsoft.com/office/drawing/2014/main" id="{4CF0A206-0C1B-46F6-A901-5DABA178C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25" y="0"/>
            <a:ext cx="5897291" cy="6974076"/>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4798407D-60DB-40DD-8ED9-F9E71A0FE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288" y="798724"/>
            <a:ext cx="205983" cy="290713"/>
          </a:xfrm>
          <a:prstGeom prst="rect">
            <a:avLst/>
          </a:prstGeom>
        </p:spPr>
      </p:pic>
      <p:pic>
        <p:nvPicPr>
          <p:cNvPr id="61" name="Billede 60">
            <a:extLst>
              <a:ext uri="{FF2B5EF4-FFF2-40B4-BE49-F238E27FC236}">
                <a16:creationId xmlns:a16="http://schemas.microsoft.com/office/drawing/2014/main" id="{0AA1A53E-9C78-43E7-A8DE-4B0F1B4B6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483" y="563855"/>
            <a:ext cx="205983" cy="290713"/>
          </a:xfrm>
          <a:prstGeom prst="rect">
            <a:avLst/>
          </a:prstGeom>
        </p:spPr>
      </p:pic>
      <p:pic>
        <p:nvPicPr>
          <p:cNvPr id="65" name="Billede 64">
            <a:extLst>
              <a:ext uri="{FF2B5EF4-FFF2-40B4-BE49-F238E27FC236}">
                <a16:creationId xmlns:a16="http://schemas.microsoft.com/office/drawing/2014/main" id="{AAB51BC7-45D6-4C8F-B9CC-49C928668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613" y="3727419"/>
            <a:ext cx="205983" cy="290713"/>
          </a:xfrm>
          <a:prstGeom prst="rect">
            <a:avLst/>
          </a:prstGeom>
        </p:spPr>
      </p:pic>
      <p:pic>
        <p:nvPicPr>
          <p:cNvPr id="66" name="Billede 65">
            <a:extLst>
              <a:ext uri="{FF2B5EF4-FFF2-40B4-BE49-F238E27FC236}">
                <a16:creationId xmlns:a16="http://schemas.microsoft.com/office/drawing/2014/main" id="{F46FCE55-8C7B-4983-8391-E613476BF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069" y="3078549"/>
            <a:ext cx="205983" cy="290713"/>
          </a:xfrm>
          <a:prstGeom prst="rect">
            <a:avLst/>
          </a:prstGeom>
        </p:spPr>
      </p:pic>
      <p:pic>
        <p:nvPicPr>
          <p:cNvPr id="67" name="Billede 66">
            <a:extLst>
              <a:ext uri="{FF2B5EF4-FFF2-40B4-BE49-F238E27FC236}">
                <a16:creationId xmlns:a16="http://schemas.microsoft.com/office/drawing/2014/main" id="{11B308BE-11D4-4C49-B123-395FDE977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841" y="3872775"/>
            <a:ext cx="205983" cy="290713"/>
          </a:xfrm>
          <a:prstGeom prst="rect">
            <a:avLst/>
          </a:prstGeom>
        </p:spPr>
      </p:pic>
      <p:pic>
        <p:nvPicPr>
          <p:cNvPr id="68" name="Billede 67">
            <a:extLst>
              <a:ext uri="{FF2B5EF4-FFF2-40B4-BE49-F238E27FC236}">
                <a16:creationId xmlns:a16="http://schemas.microsoft.com/office/drawing/2014/main" id="{736C11CB-406B-4C56-AA3A-BAC27A42F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892" y="1147726"/>
            <a:ext cx="205983" cy="290713"/>
          </a:xfrm>
          <a:prstGeom prst="rect">
            <a:avLst/>
          </a:prstGeom>
        </p:spPr>
      </p:pic>
      <p:pic>
        <p:nvPicPr>
          <p:cNvPr id="69" name="Billede 68">
            <a:extLst>
              <a:ext uri="{FF2B5EF4-FFF2-40B4-BE49-F238E27FC236}">
                <a16:creationId xmlns:a16="http://schemas.microsoft.com/office/drawing/2014/main" id="{4D5BF5C3-1AC1-4577-9146-CBE60A010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522" y="3082042"/>
            <a:ext cx="205983" cy="290713"/>
          </a:xfrm>
          <a:prstGeom prst="rect">
            <a:avLst/>
          </a:prstGeom>
        </p:spPr>
      </p:pic>
      <p:pic>
        <p:nvPicPr>
          <p:cNvPr id="70" name="Billede 69">
            <a:extLst>
              <a:ext uri="{FF2B5EF4-FFF2-40B4-BE49-F238E27FC236}">
                <a16:creationId xmlns:a16="http://schemas.microsoft.com/office/drawing/2014/main" id="{90145341-26BF-4B47-A2CD-A742352CF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754" y="3429000"/>
            <a:ext cx="205983" cy="290713"/>
          </a:xfrm>
          <a:prstGeom prst="rect">
            <a:avLst/>
          </a:prstGeom>
        </p:spPr>
      </p:pic>
      <p:pic>
        <p:nvPicPr>
          <p:cNvPr id="71" name="Billede 70">
            <a:extLst>
              <a:ext uri="{FF2B5EF4-FFF2-40B4-BE49-F238E27FC236}">
                <a16:creationId xmlns:a16="http://schemas.microsoft.com/office/drawing/2014/main" id="{43AAE360-1DD7-498E-8FD2-CC03ECD2E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450" y="1496728"/>
            <a:ext cx="205983" cy="290713"/>
          </a:xfrm>
          <a:prstGeom prst="rect">
            <a:avLst/>
          </a:prstGeom>
        </p:spPr>
      </p:pic>
      <p:pic>
        <p:nvPicPr>
          <p:cNvPr id="72" name="Billede 71">
            <a:extLst>
              <a:ext uri="{FF2B5EF4-FFF2-40B4-BE49-F238E27FC236}">
                <a16:creationId xmlns:a16="http://schemas.microsoft.com/office/drawing/2014/main" id="{74BC3081-10EA-46CC-9448-AB2E6C638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227" y="3975228"/>
            <a:ext cx="205983" cy="290713"/>
          </a:xfrm>
          <a:prstGeom prst="rect">
            <a:avLst/>
          </a:prstGeom>
        </p:spPr>
      </p:pic>
      <p:pic>
        <p:nvPicPr>
          <p:cNvPr id="73" name="Billede 72">
            <a:extLst>
              <a:ext uri="{FF2B5EF4-FFF2-40B4-BE49-F238E27FC236}">
                <a16:creationId xmlns:a16="http://schemas.microsoft.com/office/drawing/2014/main" id="{13E9D14B-C285-4EBB-A327-65FA4AA2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697" y="3566701"/>
            <a:ext cx="205983" cy="290713"/>
          </a:xfrm>
          <a:prstGeom prst="rect">
            <a:avLst/>
          </a:prstGeom>
        </p:spPr>
      </p:pic>
      <p:pic>
        <p:nvPicPr>
          <p:cNvPr id="74" name="Billede 73">
            <a:extLst>
              <a:ext uri="{FF2B5EF4-FFF2-40B4-BE49-F238E27FC236}">
                <a16:creationId xmlns:a16="http://schemas.microsoft.com/office/drawing/2014/main" id="{C30D337D-3BF8-44A0-A774-BAC66AD2A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00" y="4219922"/>
            <a:ext cx="205983" cy="290713"/>
          </a:xfrm>
          <a:prstGeom prst="rect">
            <a:avLst/>
          </a:prstGeom>
        </p:spPr>
      </p:pic>
      <p:pic>
        <p:nvPicPr>
          <p:cNvPr id="75" name="Billede 74">
            <a:extLst>
              <a:ext uri="{FF2B5EF4-FFF2-40B4-BE49-F238E27FC236}">
                <a16:creationId xmlns:a16="http://schemas.microsoft.com/office/drawing/2014/main" id="{B8CF8412-5637-463F-ACD9-EDBA9BC31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5677" y="3944689"/>
            <a:ext cx="205983" cy="290713"/>
          </a:xfrm>
          <a:prstGeom prst="rect">
            <a:avLst/>
          </a:prstGeom>
        </p:spPr>
      </p:pic>
      <p:pic>
        <p:nvPicPr>
          <p:cNvPr id="76" name="Billede 75">
            <a:extLst>
              <a:ext uri="{FF2B5EF4-FFF2-40B4-BE49-F238E27FC236}">
                <a16:creationId xmlns:a16="http://schemas.microsoft.com/office/drawing/2014/main" id="{BF63E4B1-AF94-4A12-9A8C-24C01FC24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305" y="3341681"/>
            <a:ext cx="205983" cy="290713"/>
          </a:xfrm>
          <a:prstGeom prst="rect">
            <a:avLst/>
          </a:prstGeom>
        </p:spPr>
      </p:pic>
      <p:pic>
        <p:nvPicPr>
          <p:cNvPr id="77" name="Billede 76">
            <a:extLst>
              <a:ext uri="{FF2B5EF4-FFF2-40B4-BE49-F238E27FC236}">
                <a16:creationId xmlns:a16="http://schemas.microsoft.com/office/drawing/2014/main" id="{B418A336-1CB8-4C19-9444-0C6D370FF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622" y="2997695"/>
            <a:ext cx="205983" cy="290713"/>
          </a:xfrm>
          <a:prstGeom prst="rect">
            <a:avLst/>
          </a:prstGeom>
        </p:spPr>
      </p:pic>
      <p:pic>
        <p:nvPicPr>
          <p:cNvPr id="78" name="Billede 77">
            <a:extLst>
              <a:ext uri="{FF2B5EF4-FFF2-40B4-BE49-F238E27FC236}">
                <a16:creationId xmlns:a16="http://schemas.microsoft.com/office/drawing/2014/main" id="{F95F68BC-93DE-42AF-ADC1-3251A9289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05" y="2672342"/>
            <a:ext cx="205983" cy="290713"/>
          </a:xfrm>
          <a:prstGeom prst="rect">
            <a:avLst/>
          </a:prstGeom>
        </p:spPr>
      </p:pic>
      <p:pic>
        <p:nvPicPr>
          <p:cNvPr id="79" name="Billede 78">
            <a:extLst>
              <a:ext uri="{FF2B5EF4-FFF2-40B4-BE49-F238E27FC236}">
                <a16:creationId xmlns:a16="http://schemas.microsoft.com/office/drawing/2014/main" id="{E2349EBF-D478-46C7-B306-03966E908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580" y="2711337"/>
            <a:ext cx="205983" cy="290713"/>
          </a:xfrm>
          <a:prstGeom prst="rect">
            <a:avLst/>
          </a:prstGeom>
        </p:spPr>
      </p:pic>
      <p:pic>
        <p:nvPicPr>
          <p:cNvPr id="81" name="Billede 80">
            <a:extLst>
              <a:ext uri="{FF2B5EF4-FFF2-40B4-BE49-F238E27FC236}">
                <a16:creationId xmlns:a16="http://schemas.microsoft.com/office/drawing/2014/main" id="{54E9918E-F826-4F3C-8992-16B84BC44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322" y="2052856"/>
            <a:ext cx="205983" cy="290713"/>
          </a:xfrm>
          <a:prstGeom prst="rect">
            <a:avLst/>
          </a:prstGeom>
        </p:spPr>
      </p:pic>
      <p:pic>
        <p:nvPicPr>
          <p:cNvPr id="82" name="Billede 81">
            <a:extLst>
              <a:ext uri="{FF2B5EF4-FFF2-40B4-BE49-F238E27FC236}">
                <a16:creationId xmlns:a16="http://schemas.microsoft.com/office/drawing/2014/main" id="{4F837BAD-4AB4-48F5-87E6-96C0197F8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229" y="3582062"/>
            <a:ext cx="205983" cy="290713"/>
          </a:xfrm>
          <a:prstGeom prst="rect">
            <a:avLst/>
          </a:prstGeom>
        </p:spPr>
      </p:pic>
      <p:pic>
        <p:nvPicPr>
          <p:cNvPr id="83" name="Billede 82">
            <a:extLst>
              <a:ext uri="{FF2B5EF4-FFF2-40B4-BE49-F238E27FC236}">
                <a16:creationId xmlns:a16="http://schemas.microsoft.com/office/drawing/2014/main" id="{18CF42C4-E948-415F-AD6E-E06331B36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613" y="3749589"/>
            <a:ext cx="205983" cy="290713"/>
          </a:xfrm>
          <a:prstGeom prst="rect">
            <a:avLst/>
          </a:prstGeom>
        </p:spPr>
      </p:pic>
      <p:pic>
        <p:nvPicPr>
          <p:cNvPr id="84" name="Billede 83">
            <a:extLst>
              <a:ext uri="{FF2B5EF4-FFF2-40B4-BE49-F238E27FC236}">
                <a16:creationId xmlns:a16="http://schemas.microsoft.com/office/drawing/2014/main" id="{E57FFF43-3970-4A67-B2E6-797B49A73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466" y="3820348"/>
            <a:ext cx="205983" cy="290713"/>
          </a:xfrm>
          <a:prstGeom prst="rect">
            <a:avLst/>
          </a:prstGeom>
        </p:spPr>
      </p:pic>
      <p:pic>
        <p:nvPicPr>
          <p:cNvPr id="85" name="Billede 84">
            <a:extLst>
              <a:ext uri="{FF2B5EF4-FFF2-40B4-BE49-F238E27FC236}">
                <a16:creationId xmlns:a16="http://schemas.microsoft.com/office/drawing/2014/main" id="{56A50188-AF34-4107-BBE2-D176D2A94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571" y="3607374"/>
            <a:ext cx="205983" cy="290713"/>
          </a:xfrm>
          <a:prstGeom prst="rect">
            <a:avLst/>
          </a:prstGeom>
        </p:spPr>
      </p:pic>
      <p:pic>
        <p:nvPicPr>
          <p:cNvPr id="86" name="Billede 85">
            <a:extLst>
              <a:ext uri="{FF2B5EF4-FFF2-40B4-BE49-F238E27FC236}">
                <a16:creationId xmlns:a16="http://schemas.microsoft.com/office/drawing/2014/main" id="{34140141-BAAA-4A77-92BB-F149ABEDD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455" y="3299618"/>
            <a:ext cx="205983" cy="290713"/>
          </a:xfrm>
          <a:prstGeom prst="rect">
            <a:avLst/>
          </a:prstGeom>
        </p:spPr>
      </p:pic>
      <p:pic>
        <p:nvPicPr>
          <p:cNvPr id="87" name="Billede 86">
            <a:extLst>
              <a:ext uri="{FF2B5EF4-FFF2-40B4-BE49-F238E27FC236}">
                <a16:creationId xmlns:a16="http://schemas.microsoft.com/office/drawing/2014/main" id="{E811D088-8514-4FE1-BFF0-06DEFE090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846" y="2787836"/>
            <a:ext cx="205983" cy="290713"/>
          </a:xfrm>
          <a:prstGeom prst="rect">
            <a:avLst/>
          </a:prstGeom>
        </p:spPr>
      </p:pic>
      <p:pic>
        <p:nvPicPr>
          <p:cNvPr id="88" name="Billede 87">
            <a:extLst>
              <a:ext uri="{FF2B5EF4-FFF2-40B4-BE49-F238E27FC236}">
                <a16:creationId xmlns:a16="http://schemas.microsoft.com/office/drawing/2014/main" id="{74371C2D-2CFD-4F46-B881-22AACEA13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71" y="2685720"/>
            <a:ext cx="205983" cy="290713"/>
          </a:xfrm>
          <a:prstGeom prst="rect">
            <a:avLst/>
          </a:prstGeom>
        </p:spPr>
      </p:pic>
      <p:pic>
        <p:nvPicPr>
          <p:cNvPr id="89" name="Billede 88">
            <a:extLst>
              <a:ext uri="{FF2B5EF4-FFF2-40B4-BE49-F238E27FC236}">
                <a16:creationId xmlns:a16="http://schemas.microsoft.com/office/drawing/2014/main" id="{2311EB69-1BA5-44C0-BDD6-554BCEBBC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753" y="1351371"/>
            <a:ext cx="205983" cy="290713"/>
          </a:xfrm>
          <a:prstGeom prst="rect">
            <a:avLst/>
          </a:prstGeom>
        </p:spPr>
      </p:pic>
      <p:pic>
        <p:nvPicPr>
          <p:cNvPr id="90" name="Billede 89">
            <a:extLst>
              <a:ext uri="{FF2B5EF4-FFF2-40B4-BE49-F238E27FC236}">
                <a16:creationId xmlns:a16="http://schemas.microsoft.com/office/drawing/2014/main" id="{9F83E512-0953-4C41-B0B8-0E7C887AB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612" y="1787909"/>
            <a:ext cx="205983" cy="290713"/>
          </a:xfrm>
          <a:prstGeom prst="rect">
            <a:avLst/>
          </a:prstGeom>
        </p:spPr>
      </p:pic>
      <p:pic>
        <p:nvPicPr>
          <p:cNvPr id="91" name="Billede 90">
            <a:extLst>
              <a:ext uri="{FF2B5EF4-FFF2-40B4-BE49-F238E27FC236}">
                <a16:creationId xmlns:a16="http://schemas.microsoft.com/office/drawing/2014/main" id="{A6F8CB8A-83E8-4E24-9895-5FBEF0A72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906" y="2685720"/>
            <a:ext cx="205983" cy="290713"/>
          </a:xfrm>
          <a:prstGeom prst="rect">
            <a:avLst/>
          </a:prstGeom>
        </p:spPr>
      </p:pic>
      <p:pic>
        <p:nvPicPr>
          <p:cNvPr id="92" name="Billede 91">
            <a:extLst>
              <a:ext uri="{FF2B5EF4-FFF2-40B4-BE49-F238E27FC236}">
                <a16:creationId xmlns:a16="http://schemas.microsoft.com/office/drawing/2014/main" id="{A7B5CCFC-B582-4E83-96D1-29560CA97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122" y="1002369"/>
            <a:ext cx="205983" cy="290713"/>
          </a:xfrm>
          <a:prstGeom prst="rect">
            <a:avLst/>
          </a:prstGeom>
        </p:spPr>
      </p:pic>
      <p:pic>
        <p:nvPicPr>
          <p:cNvPr id="93" name="Billede 92">
            <a:extLst>
              <a:ext uri="{FF2B5EF4-FFF2-40B4-BE49-F238E27FC236}">
                <a16:creationId xmlns:a16="http://schemas.microsoft.com/office/drawing/2014/main" id="{2A49EB02-410D-4F92-99A4-7C23C10E4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496" y="4090045"/>
            <a:ext cx="205983" cy="290713"/>
          </a:xfrm>
          <a:prstGeom prst="rect">
            <a:avLst/>
          </a:prstGeom>
        </p:spPr>
      </p:pic>
      <p:pic>
        <p:nvPicPr>
          <p:cNvPr id="94" name="Billede 93">
            <a:extLst>
              <a:ext uri="{FF2B5EF4-FFF2-40B4-BE49-F238E27FC236}">
                <a16:creationId xmlns:a16="http://schemas.microsoft.com/office/drawing/2014/main" id="{14CE7B9D-D3D0-41E4-82FF-57321B847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562" y="2275951"/>
            <a:ext cx="205983" cy="290713"/>
          </a:xfrm>
          <a:prstGeom prst="rect">
            <a:avLst/>
          </a:prstGeom>
        </p:spPr>
      </p:pic>
      <p:pic>
        <p:nvPicPr>
          <p:cNvPr id="95" name="Billede 94">
            <a:extLst>
              <a:ext uri="{FF2B5EF4-FFF2-40B4-BE49-F238E27FC236}">
                <a16:creationId xmlns:a16="http://schemas.microsoft.com/office/drawing/2014/main" id="{31E87088-99D1-4D9D-84B5-B3F672E68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9438" y="1952175"/>
            <a:ext cx="205983" cy="290713"/>
          </a:xfrm>
          <a:prstGeom prst="rect">
            <a:avLst/>
          </a:prstGeom>
        </p:spPr>
      </p:pic>
      <p:pic>
        <p:nvPicPr>
          <p:cNvPr id="96" name="Billede 95">
            <a:extLst>
              <a:ext uri="{FF2B5EF4-FFF2-40B4-BE49-F238E27FC236}">
                <a16:creationId xmlns:a16="http://schemas.microsoft.com/office/drawing/2014/main" id="{C0603F80-65C5-452D-A79E-6A1104408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272" y="4309895"/>
            <a:ext cx="205983" cy="290713"/>
          </a:xfrm>
          <a:prstGeom prst="rect">
            <a:avLst/>
          </a:prstGeom>
        </p:spPr>
      </p:pic>
      <p:pic>
        <p:nvPicPr>
          <p:cNvPr id="97" name="Billede 96">
            <a:extLst>
              <a:ext uri="{FF2B5EF4-FFF2-40B4-BE49-F238E27FC236}">
                <a16:creationId xmlns:a16="http://schemas.microsoft.com/office/drawing/2014/main" id="{9FBE1E2D-59E5-407C-8EAE-4B75E4569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780" y="2389323"/>
            <a:ext cx="205983" cy="290713"/>
          </a:xfrm>
          <a:prstGeom prst="rect">
            <a:avLst/>
          </a:prstGeom>
        </p:spPr>
      </p:pic>
      <p:pic>
        <p:nvPicPr>
          <p:cNvPr id="98" name="Billede 97">
            <a:extLst>
              <a:ext uri="{FF2B5EF4-FFF2-40B4-BE49-F238E27FC236}">
                <a16:creationId xmlns:a16="http://schemas.microsoft.com/office/drawing/2014/main" id="{70945DB5-AEF2-41C1-B598-E80198C6F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588" y="1985968"/>
            <a:ext cx="205983" cy="290713"/>
          </a:xfrm>
          <a:prstGeom prst="rect">
            <a:avLst/>
          </a:prstGeom>
        </p:spPr>
      </p:pic>
      <p:sp>
        <p:nvSpPr>
          <p:cNvPr id="102" name="Tekstfelt 101">
            <a:extLst>
              <a:ext uri="{FF2B5EF4-FFF2-40B4-BE49-F238E27FC236}">
                <a16:creationId xmlns:a16="http://schemas.microsoft.com/office/drawing/2014/main" id="{5DF97B7A-9204-4E4D-84E4-F59CE717161F}"/>
              </a:ext>
            </a:extLst>
          </p:cNvPr>
          <p:cNvSpPr txBox="1"/>
          <p:nvPr/>
        </p:nvSpPr>
        <p:spPr>
          <a:xfrm>
            <a:off x="7114678" y="464002"/>
            <a:ext cx="581900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3600" b="1" dirty="0">
                <a:latin typeface="Arial" panose="020B0604020202020204" pitchFamily="34" charset="0"/>
                <a:cs typeface="Arial" panose="020B0604020202020204" pitchFamily="34" charset="0"/>
              </a:rPr>
              <a:t>Chatbot Superbruger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600" b="1" i="0" u="none" strike="noStrike" kern="1200" cap="none" spc="0" normalizeH="0" baseline="0" dirty="0">
                <a:ln>
                  <a:noFill/>
                </a:ln>
                <a:effectLst/>
                <a:uLnTx/>
                <a:uFillTx/>
                <a:latin typeface="Arial" panose="020B0604020202020204" pitchFamily="34" charset="0"/>
                <a:cs typeface="Arial" panose="020B0604020202020204" pitchFamily="34" charset="0"/>
              </a:rPr>
              <a:t>Netværksmøder</a:t>
            </a:r>
            <a:endParaRPr kumimoji="0" lang="en-GB" sz="3600" b="1" i="0" u="none" strike="noStrike" kern="1200" cap="none" spc="0" normalizeH="0" baseline="0" dirty="0">
              <a:ln>
                <a:noFill/>
              </a:ln>
              <a:effectLst/>
              <a:uLnTx/>
              <a:uFillTx/>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A6626651-70D3-E554-EE72-1822B05C3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621" y="3941792"/>
            <a:ext cx="205983" cy="290713"/>
          </a:xfrm>
          <a:prstGeom prst="rect">
            <a:avLst/>
          </a:prstGeom>
        </p:spPr>
      </p:pic>
      <p:sp>
        <p:nvSpPr>
          <p:cNvPr id="4" name="Tekstfelt 3">
            <a:extLst>
              <a:ext uri="{FF2B5EF4-FFF2-40B4-BE49-F238E27FC236}">
                <a16:creationId xmlns:a16="http://schemas.microsoft.com/office/drawing/2014/main" id="{07C9263F-0BA6-0B5F-0B8F-301B441B7375}"/>
              </a:ext>
            </a:extLst>
          </p:cNvPr>
          <p:cNvSpPr txBox="1"/>
          <p:nvPr/>
        </p:nvSpPr>
        <p:spPr>
          <a:xfrm>
            <a:off x="7189963" y="1874728"/>
            <a:ext cx="2999732" cy="3600986"/>
          </a:xfrm>
          <a:prstGeom prst="rect">
            <a:avLst/>
          </a:prstGeom>
          <a:noFill/>
        </p:spPr>
        <p:txBody>
          <a:bodyPr wrap="square" rtlCol="0">
            <a:spAutoFit/>
          </a:bodyPr>
          <a:lstStyle/>
          <a:p>
            <a:endParaRPr lang="da-DK" sz="2400" b="1" dirty="0">
              <a:latin typeface="Arial" panose="020B0604020202020204" pitchFamily="34" charset="0"/>
              <a:cs typeface="Arial" panose="020B0604020202020204" pitchFamily="34" charset="0"/>
            </a:endParaRPr>
          </a:p>
          <a:p>
            <a:r>
              <a:rPr lang="da-DK" sz="2400" b="1" dirty="0">
                <a:latin typeface="Arial" panose="020B0604020202020204" pitchFamily="34" charset="0"/>
                <a:cs typeface="Arial" panose="020B0604020202020204" pitchFamily="34" charset="0"/>
              </a:rPr>
              <a:t>Netværk Nord B</a:t>
            </a:r>
          </a:p>
          <a:p>
            <a:endParaRPr lang="da-DK" b="1" dirty="0">
              <a:latin typeface="Arial" panose="020B0604020202020204" pitchFamily="34" charset="0"/>
              <a:cs typeface="Arial" panose="020B0604020202020204" pitchFamily="34" charset="0"/>
            </a:endParaRPr>
          </a:p>
          <a:p>
            <a:r>
              <a:rPr lang="da-DK" sz="2400" dirty="0">
                <a:latin typeface="Arial" panose="020B0604020202020204" pitchFamily="34" charset="0"/>
                <a:cs typeface="Arial" panose="020B0604020202020204" pitchFamily="34" charset="0"/>
              </a:rPr>
              <a:t>Hjørring</a:t>
            </a:r>
          </a:p>
          <a:p>
            <a:r>
              <a:rPr lang="da-DK" sz="2400" dirty="0">
                <a:latin typeface="Arial" panose="020B0604020202020204" pitchFamily="34" charset="0"/>
                <a:cs typeface="Arial" panose="020B0604020202020204" pitchFamily="34" charset="0"/>
              </a:rPr>
              <a:t>Frederikshavn</a:t>
            </a:r>
          </a:p>
          <a:p>
            <a:r>
              <a:rPr lang="da-DK" sz="2400" dirty="0">
                <a:latin typeface="Arial" panose="020B0604020202020204" pitchFamily="34" charset="0"/>
                <a:cs typeface="Arial" panose="020B0604020202020204" pitchFamily="34" charset="0"/>
              </a:rPr>
              <a:t>Brønderslev</a:t>
            </a:r>
          </a:p>
          <a:p>
            <a:r>
              <a:rPr lang="da-DK" sz="2400" dirty="0">
                <a:latin typeface="Arial" panose="020B0604020202020204" pitchFamily="34" charset="0"/>
                <a:cs typeface="Arial" panose="020B0604020202020204" pitchFamily="34" charset="0"/>
              </a:rPr>
              <a:t>Aalborg</a:t>
            </a:r>
          </a:p>
          <a:p>
            <a:r>
              <a:rPr lang="da-DK" sz="2400" dirty="0">
                <a:latin typeface="Arial" panose="020B0604020202020204" pitchFamily="34" charset="0"/>
                <a:cs typeface="Arial" panose="020B0604020202020204" pitchFamily="34" charset="0"/>
              </a:rPr>
              <a:t>Rebild</a:t>
            </a:r>
          </a:p>
          <a:p>
            <a:r>
              <a:rPr lang="da-DK" sz="2400" dirty="0">
                <a:latin typeface="Arial" panose="020B0604020202020204" pitchFamily="34" charset="0"/>
                <a:cs typeface="Arial" panose="020B0604020202020204" pitchFamily="34" charset="0"/>
              </a:rPr>
              <a:t>Mariagerfjord</a:t>
            </a:r>
          </a:p>
          <a:p>
            <a:endParaRPr lang="da-DK"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553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Watson Discovery Udrulning</a:t>
            </a:r>
          </a:p>
        </p:txBody>
      </p:sp>
      <p:pic>
        <p:nvPicPr>
          <p:cNvPr id="2" name="Untitled design">
            <a:hlinkClick r:id="" action="ppaction://media"/>
            <a:extLst>
              <a:ext uri="{FF2B5EF4-FFF2-40B4-BE49-F238E27FC236}">
                <a16:creationId xmlns:a16="http://schemas.microsoft.com/office/drawing/2014/main" id="{13EEE13E-7AB9-985A-994D-6C7FA90716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865671"/>
            <a:ext cx="6646606" cy="3738716"/>
          </a:xfrm>
          <a:prstGeom prst="rect">
            <a:avLst/>
          </a:prstGeom>
        </p:spPr>
      </p:pic>
      <p:sp>
        <p:nvSpPr>
          <p:cNvPr id="3" name="Tekstfelt 2">
            <a:extLst>
              <a:ext uri="{FF2B5EF4-FFF2-40B4-BE49-F238E27FC236}">
                <a16:creationId xmlns:a16="http://schemas.microsoft.com/office/drawing/2014/main" id="{1211BFA9-DA1E-8FF6-4B9B-5A2C42F0A9C5}"/>
              </a:ext>
            </a:extLst>
          </p:cNvPr>
          <p:cNvSpPr txBox="1"/>
          <p:nvPr/>
        </p:nvSpPr>
        <p:spPr>
          <a:xfrm>
            <a:off x="8023123" y="1986116"/>
            <a:ext cx="3874237" cy="3693319"/>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Pilot på Aarhus.dk siden Q1 2023</a:t>
            </a: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Modningen består af 3 faser:</a:t>
            </a:r>
          </a:p>
          <a:p>
            <a:pPr marL="342900" indent="-342900">
              <a:buFont typeface="+mj-lt"/>
              <a:buAutoNum type="arabicPeriod"/>
            </a:pPr>
            <a:r>
              <a:rPr lang="da-DK" dirty="0">
                <a:latin typeface="Arial" panose="020B0604020202020204" pitchFamily="34" charset="0"/>
                <a:cs typeface="Arial" panose="020B0604020202020204" pitchFamily="34" charset="0"/>
              </a:rPr>
              <a:t>Forbedring af generel WD performance (stavefejl, synonymer, bøjninger af ord, læsning af det korrekte ord)</a:t>
            </a:r>
          </a:p>
          <a:p>
            <a:pPr marL="342900" indent="-342900">
              <a:buFont typeface="+mj-lt"/>
              <a:buAutoNum type="arabicPeriod"/>
            </a:pPr>
            <a:r>
              <a:rPr lang="da-DK" dirty="0">
                <a:latin typeface="Arial" panose="020B0604020202020204" pitchFamily="34" charset="0"/>
                <a:cs typeface="Arial" panose="020B0604020202020204" pitchFamily="34" charset="0"/>
              </a:rPr>
              <a:t>Statistik på brugen af WD</a:t>
            </a:r>
          </a:p>
          <a:p>
            <a:pPr marL="342900" indent="-342900">
              <a:buFont typeface="+mj-lt"/>
              <a:buAutoNum type="arabicPeriod"/>
            </a:pPr>
            <a:r>
              <a:rPr lang="da-DK" dirty="0">
                <a:latin typeface="Arial" panose="020B0604020202020204" pitchFamily="34" charset="0"/>
                <a:cs typeface="Arial" panose="020B0604020202020204" pitchFamily="34" charset="0"/>
              </a:rPr>
              <a:t>Håndtering af udrulning</a:t>
            </a:r>
          </a:p>
          <a:p>
            <a:endParaRPr lang="da-DK"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IBM estimeret tidsforbrug: </a:t>
            </a:r>
          </a:p>
          <a:p>
            <a:r>
              <a:rPr lang="da-DK" b="1" dirty="0">
                <a:latin typeface="Arial" panose="020B0604020202020204" pitchFamily="34" charset="0"/>
                <a:cs typeface="Arial" panose="020B0604020202020204" pitchFamily="34" charset="0"/>
              </a:rPr>
              <a:t>28 timer</a:t>
            </a:r>
          </a:p>
        </p:txBody>
      </p:sp>
    </p:spTree>
    <p:extLst>
      <p:ext uri="{BB962C8B-B14F-4D97-AF65-F5344CB8AC3E}">
        <p14:creationId xmlns:p14="http://schemas.microsoft.com/office/powerpoint/2010/main" val="348440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838200" y="2953193"/>
            <a:ext cx="10515600" cy="951614"/>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Klar til udrulning til sommer!</a:t>
            </a:r>
          </a:p>
        </p:txBody>
      </p:sp>
    </p:spTree>
    <p:extLst>
      <p:ext uri="{BB962C8B-B14F-4D97-AF65-F5344CB8AC3E}">
        <p14:creationId xmlns:p14="http://schemas.microsoft.com/office/powerpoint/2010/main" val="3672434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ED42DF2-EE47-3B6D-590B-103634B81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134" y="365125"/>
            <a:ext cx="3770666" cy="2362558"/>
          </a:xfrm>
          <a:prstGeom prst="rect">
            <a:avLst/>
          </a:prstGeom>
        </p:spPr>
      </p:pic>
      <p:pic>
        <p:nvPicPr>
          <p:cNvPr id="1026" name="Picture 2" descr="Brochures - VIER">
            <a:extLst>
              <a:ext uri="{FF2B5EF4-FFF2-40B4-BE49-F238E27FC236}">
                <a16:creationId xmlns:a16="http://schemas.microsoft.com/office/drawing/2014/main" id="{4CAC2B27-3A83-0F44-445A-AA2D242077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71" t="34227" r="18970" b="34158"/>
          <a:stretch/>
        </p:blipFill>
        <p:spPr bwMode="auto">
          <a:xfrm>
            <a:off x="7952661" y="3229960"/>
            <a:ext cx="3031612" cy="881505"/>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3996930D-9C75-26EC-F3C5-36AC35B0A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1064" y="4317574"/>
            <a:ext cx="2530693" cy="2300630"/>
          </a:xfrm>
          <a:prstGeom prst="rect">
            <a:avLst/>
          </a:prstGeom>
        </p:spPr>
      </p:pic>
      <p:sp>
        <p:nvSpPr>
          <p:cNvPr id="8" name="Tekstfelt 7">
            <a:extLst>
              <a:ext uri="{FF2B5EF4-FFF2-40B4-BE49-F238E27FC236}">
                <a16:creationId xmlns:a16="http://schemas.microsoft.com/office/drawing/2014/main" id="{241BE9AA-9686-CA2D-2B6D-6C27896B1318}"/>
              </a:ext>
            </a:extLst>
          </p:cNvPr>
          <p:cNvSpPr txBox="1"/>
          <p:nvPr/>
        </p:nvSpPr>
        <p:spPr>
          <a:xfrm>
            <a:off x="1000257" y="2602354"/>
            <a:ext cx="5561814" cy="2585323"/>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36 ud af 37 kommuner har sagt ja til </a:t>
            </a:r>
            <a:r>
              <a:rPr lang="da-DK" sz="2400" dirty="0" err="1">
                <a:latin typeface="Arial" panose="020B0604020202020204" pitchFamily="34" charset="0"/>
                <a:cs typeface="Arial" panose="020B0604020202020204" pitchFamily="34" charset="0"/>
              </a:rPr>
              <a:t>voice</a:t>
            </a:r>
            <a:r>
              <a:rPr lang="da-DK"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Valg af underleverandører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Kravspecifikationer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Kontrakt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Databehandleraftale</a:t>
            </a:r>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09D5D422-7A28-9853-DD23-58C150706F0C}"/>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a:t>
            </a:r>
          </a:p>
        </p:txBody>
      </p:sp>
    </p:spTree>
    <p:extLst>
      <p:ext uri="{BB962C8B-B14F-4D97-AF65-F5344CB8AC3E}">
        <p14:creationId xmlns:p14="http://schemas.microsoft.com/office/powerpoint/2010/main" val="4244450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241BE9AA-9686-CA2D-2B6D-6C27896B1318}"/>
              </a:ext>
            </a:extLst>
          </p:cNvPr>
          <p:cNvSpPr txBox="1"/>
          <p:nvPr/>
        </p:nvSpPr>
        <p:spPr>
          <a:xfrm>
            <a:off x="8642555" y="2556018"/>
            <a:ext cx="3254477" cy="2954655"/>
          </a:xfrm>
          <a:prstGeom prst="rect">
            <a:avLst/>
          </a:prstGeom>
          <a:noFill/>
        </p:spPr>
        <p:txBody>
          <a:bodyPr wrap="square" rtlCol="0">
            <a:spAutoFit/>
          </a:bodyPr>
          <a:lstStyle/>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Spørgsmål/svar (eksempelvis pas)</a:t>
            </a:r>
          </a:p>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Tidsbestilling</a:t>
            </a:r>
          </a:p>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Omstilling foran lokalnummer</a:t>
            </a:r>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09D5D422-7A28-9853-DD23-58C150706F0C}"/>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a:t>
            </a:r>
          </a:p>
        </p:txBody>
      </p:sp>
      <p:pic>
        <p:nvPicPr>
          <p:cNvPr id="3" name="Billede 2">
            <a:extLst>
              <a:ext uri="{FF2B5EF4-FFF2-40B4-BE49-F238E27FC236}">
                <a16:creationId xmlns:a16="http://schemas.microsoft.com/office/drawing/2014/main" id="{9D65F363-7144-7FED-C093-F445A31F3803}"/>
              </a:ext>
            </a:extLst>
          </p:cNvPr>
          <p:cNvPicPr>
            <a:picLocks noChangeAspect="1"/>
          </p:cNvPicPr>
          <p:nvPr/>
        </p:nvPicPr>
        <p:blipFill rotWithShape="1">
          <a:blip r:embed="rId3"/>
          <a:srcRect t="17468"/>
          <a:stretch/>
        </p:blipFill>
        <p:spPr>
          <a:xfrm>
            <a:off x="582332" y="1979131"/>
            <a:ext cx="7652108" cy="3531542"/>
          </a:xfrm>
          <a:prstGeom prst="rect">
            <a:avLst/>
          </a:prstGeom>
        </p:spPr>
      </p:pic>
    </p:spTree>
    <p:extLst>
      <p:ext uri="{BB962C8B-B14F-4D97-AF65-F5344CB8AC3E}">
        <p14:creationId xmlns:p14="http://schemas.microsoft.com/office/powerpoint/2010/main" val="687108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 brugertest</a:t>
            </a:r>
          </a:p>
        </p:txBody>
      </p:sp>
      <p:sp>
        <p:nvSpPr>
          <p:cNvPr id="4" name="Tekstfelt 3">
            <a:extLst>
              <a:ext uri="{FF2B5EF4-FFF2-40B4-BE49-F238E27FC236}">
                <a16:creationId xmlns:a16="http://schemas.microsoft.com/office/drawing/2014/main" id="{731DA356-70B4-BEC5-7614-4FAB2B830B48}"/>
              </a:ext>
            </a:extLst>
          </p:cNvPr>
          <p:cNvSpPr txBox="1"/>
          <p:nvPr/>
        </p:nvSpPr>
        <p:spPr>
          <a:xfrm>
            <a:off x="970761" y="2415541"/>
            <a:ext cx="5561814" cy="2954655"/>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Tidsbestilling er super vigtigt!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Men svært….</a:t>
            </a:r>
          </a:p>
          <a:p>
            <a:pPr marL="285750" indent="-285750">
              <a:buFont typeface="Arial" panose="020B0604020202020204" pitchFamily="34" charset="0"/>
              <a:buChar char="•"/>
            </a:pPr>
            <a:endParaRPr lang="da-DK"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Derfor forbereder vi brugertest i maj/juni med et udsnit af borgere med forskellige forudsætninger.</a:t>
            </a:r>
          </a:p>
          <a:p>
            <a:r>
              <a:rPr lang="da-DK"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da-DK" dirty="0"/>
          </a:p>
        </p:txBody>
      </p:sp>
      <p:pic>
        <p:nvPicPr>
          <p:cNvPr id="6" name="Picture 2" descr="Chatbot">
            <a:extLst>
              <a:ext uri="{FF2B5EF4-FFF2-40B4-BE49-F238E27FC236}">
                <a16:creationId xmlns:a16="http://schemas.microsoft.com/office/drawing/2014/main" id="{A2334F79-D4F7-3A4F-823D-51A6ADCA2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826" y="2206844"/>
            <a:ext cx="4495974" cy="285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909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Næste netværksmøde</a:t>
            </a:r>
          </a:p>
        </p:txBody>
      </p:sp>
      <p:sp>
        <p:nvSpPr>
          <p:cNvPr id="4" name="Tekstfelt 3">
            <a:extLst>
              <a:ext uri="{FF2B5EF4-FFF2-40B4-BE49-F238E27FC236}">
                <a16:creationId xmlns:a16="http://schemas.microsoft.com/office/drawing/2014/main" id="{731DA356-70B4-BEC5-7614-4FAB2B830B48}"/>
              </a:ext>
            </a:extLst>
          </p:cNvPr>
          <p:cNvSpPr txBox="1"/>
          <p:nvPr/>
        </p:nvSpPr>
        <p:spPr>
          <a:xfrm>
            <a:off x="970761" y="2415541"/>
            <a:ext cx="5561814" cy="2708434"/>
          </a:xfrm>
          <a:prstGeom prst="rect">
            <a:avLst/>
          </a:prstGeom>
          <a:noFill/>
        </p:spPr>
        <p:txBody>
          <a:bodyPr wrap="square" rtlCol="0">
            <a:spAutoFit/>
          </a:bodyPr>
          <a:lstStyle/>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Q3: August 2023?</a:t>
            </a:r>
          </a:p>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Tema?</a:t>
            </a:r>
          </a:p>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Hvad vil I gerne høre mere af fra Chatbot teamet?</a:t>
            </a:r>
          </a:p>
          <a:p>
            <a:r>
              <a:rPr lang="da-DK"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da-DK" dirty="0"/>
          </a:p>
        </p:txBody>
      </p:sp>
      <p:pic>
        <p:nvPicPr>
          <p:cNvPr id="2" name="Grafik 1">
            <a:extLst>
              <a:ext uri="{FF2B5EF4-FFF2-40B4-BE49-F238E27FC236}">
                <a16:creationId xmlns:a16="http://schemas.microsoft.com/office/drawing/2014/main" id="{ABC47BF4-AB73-9452-6052-CEE383186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6559" y="1634551"/>
            <a:ext cx="1795338" cy="2574040"/>
          </a:xfrm>
          <a:prstGeom prst="rect">
            <a:avLst/>
          </a:prstGeom>
        </p:spPr>
      </p:pic>
      <p:pic>
        <p:nvPicPr>
          <p:cNvPr id="3" name="Grafik 2">
            <a:extLst>
              <a:ext uri="{FF2B5EF4-FFF2-40B4-BE49-F238E27FC236}">
                <a16:creationId xmlns:a16="http://schemas.microsoft.com/office/drawing/2014/main" id="{19F11097-EB1D-2C84-0D67-7E68B6722A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40156" y="3559493"/>
            <a:ext cx="1841941" cy="2717987"/>
          </a:xfrm>
          <a:prstGeom prst="rect">
            <a:avLst/>
          </a:prstGeom>
        </p:spPr>
      </p:pic>
      <p:pic>
        <p:nvPicPr>
          <p:cNvPr id="7" name="Grafik 6">
            <a:extLst>
              <a:ext uri="{FF2B5EF4-FFF2-40B4-BE49-F238E27FC236}">
                <a16:creationId xmlns:a16="http://schemas.microsoft.com/office/drawing/2014/main" id="{8B0EB9A6-6882-30F4-AE4D-0D77A0DE09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5069" y="2631087"/>
            <a:ext cx="970812" cy="1347001"/>
          </a:xfrm>
          <a:prstGeom prst="rect">
            <a:avLst/>
          </a:prstGeom>
        </p:spPr>
      </p:pic>
    </p:spTree>
    <p:extLst>
      <p:ext uri="{BB962C8B-B14F-4D97-AF65-F5344CB8AC3E}">
        <p14:creationId xmlns:p14="http://schemas.microsoft.com/office/powerpoint/2010/main" val="1489047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BA74E-CD88-C312-9ABE-9764F477FBBA}"/>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Mødeetikette</a:t>
            </a:r>
          </a:p>
        </p:txBody>
      </p:sp>
      <p:sp>
        <p:nvSpPr>
          <p:cNvPr id="3" name="Pladsholder til indhold 2">
            <a:extLst>
              <a:ext uri="{FF2B5EF4-FFF2-40B4-BE49-F238E27FC236}">
                <a16:creationId xmlns:a16="http://schemas.microsoft.com/office/drawing/2014/main" id="{003B91D4-6B0F-D3A6-DE35-5C08EAC2FFA4}"/>
              </a:ext>
            </a:extLst>
          </p:cNvPr>
          <p:cNvSpPr>
            <a:spLocks noGrp="1"/>
          </p:cNvSpPr>
          <p:nvPr>
            <p:ph idx="1"/>
          </p:nvPr>
        </p:nvSpPr>
        <p:spPr>
          <a:xfrm>
            <a:off x="730103" y="1818279"/>
            <a:ext cx="4509977" cy="4351338"/>
          </a:xfrm>
        </p:spPr>
        <p:txBody>
          <a:bodyPr>
            <a:normAutofit fontScale="92500" lnSpcReduction="20000"/>
          </a:bodyPr>
          <a:lstStyle/>
          <a:p>
            <a:r>
              <a:rPr lang="da-DK" b="1" dirty="0">
                <a:latin typeface="Arial" panose="020B0604020202020204" pitchFamily="34" charset="0"/>
                <a:cs typeface="Arial" panose="020B0604020202020204" pitchFamily="34" charset="0"/>
              </a:rPr>
              <a:t>Med kamera: </a:t>
            </a:r>
            <a:r>
              <a:rPr lang="da-DK" dirty="0">
                <a:latin typeface="Arial" panose="020B0604020202020204" pitchFamily="34" charset="0"/>
                <a:cs typeface="Arial" panose="020B0604020202020204" pitchFamily="34" charset="0"/>
              </a:rPr>
              <a:t>Vi får den bedste dynamik, hvis vi kan se hinanden</a:t>
            </a:r>
          </a:p>
          <a:p>
            <a:endParaRPr lang="da-DK" dirty="0">
              <a:latin typeface="Arial" panose="020B0604020202020204" pitchFamily="34" charset="0"/>
              <a:cs typeface="Arial" panose="020B0604020202020204" pitchFamily="34" charset="0"/>
            </a:endParaRPr>
          </a:p>
          <a:p>
            <a:r>
              <a:rPr lang="da-DK" b="1" dirty="0">
                <a:latin typeface="Arial" panose="020B0604020202020204" pitchFamily="34" charset="0"/>
                <a:cs typeface="Arial" panose="020B0604020202020204" pitchFamily="34" charset="0"/>
              </a:rPr>
              <a:t>Del dine tanker: </a:t>
            </a:r>
            <a:r>
              <a:rPr lang="da-DK" dirty="0" err="1">
                <a:latin typeface="Arial" panose="020B0604020202020204" pitchFamily="34" charset="0"/>
                <a:cs typeface="Arial" panose="020B0604020202020204" pitchFamily="34" charset="0"/>
              </a:rPr>
              <a:t>Mute</a:t>
            </a:r>
            <a:r>
              <a:rPr lang="da-DK" dirty="0">
                <a:latin typeface="Arial" panose="020B0604020202020204" pitchFamily="34" charset="0"/>
                <a:cs typeface="Arial" panose="020B0604020202020204" pitchFamily="34" charset="0"/>
              </a:rPr>
              <a:t> kun hvis du sidder i et rum med larm. Tag aktiv del i snakken!</a:t>
            </a:r>
          </a:p>
          <a:p>
            <a:endParaRPr lang="da-DK" b="1" dirty="0">
              <a:latin typeface="Arial" panose="020B0604020202020204" pitchFamily="34" charset="0"/>
              <a:cs typeface="Arial" panose="020B0604020202020204" pitchFamily="34" charset="0"/>
            </a:endParaRPr>
          </a:p>
          <a:p>
            <a:r>
              <a:rPr lang="da-DK" b="1" dirty="0">
                <a:latin typeface="Arial" panose="020B0604020202020204" pitchFamily="34" charset="0"/>
                <a:cs typeface="Arial" panose="020B0604020202020204" pitchFamily="34" charset="0"/>
              </a:rPr>
              <a:t>Vi prøver det af:</a:t>
            </a:r>
            <a:r>
              <a:rPr lang="da-DK" dirty="0">
                <a:latin typeface="Arial" panose="020B0604020202020204" pitchFamily="34" charset="0"/>
                <a:cs typeface="Arial" panose="020B0604020202020204" pitchFamily="34" charset="0"/>
              </a:rPr>
              <a:t> Det er et nyt format i Chatbot-land. Lad os gøre det meningsfuldt sammen!</a:t>
            </a:r>
            <a:endParaRPr lang="da-DK" b="1" dirty="0">
              <a:latin typeface="Arial" panose="020B0604020202020204" pitchFamily="34" charset="0"/>
              <a:cs typeface="Arial" panose="020B0604020202020204" pitchFamily="34" charset="0"/>
            </a:endParaRPr>
          </a:p>
          <a:p>
            <a:endParaRPr lang="da-DK" dirty="0"/>
          </a:p>
        </p:txBody>
      </p:sp>
      <p:pic>
        <p:nvPicPr>
          <p:cNvPr id="1026" name="Picture 2" descr="Hvordan transskriberer man Microsoft Teams-møder?">
            <a:extLst>
              <a:ext uri="{FF2B5EF4-FFF2-40B4-BE49-F238E27FC236}">
                <a16:creationId xmlns:a16="http://schemas.microsoft.com/office/drawing/2014/main" id="{DDF4F71C-6C2C-10B0-36C8-D0117ABFD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608" y="1818279"/>
            <a:ext cx="594884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89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9">
            <a:extLst>
              <a:ext uri="{FF2B5EF4-FFF2-40B4-BE49-F238E27FC236}">
                <a16:creationId xmlns:a16="http://schemas.microsoft.com/office/drawing/2014/main" id="{FDC4E192-C322-CAF6-AB9E-A7C8EBD3AC7E}"/>
              </a:ext>
            </a:extLst>
          </p:cNvPr>
          <p:cNvSpPr txBox="1"/>
          <p:nvPr/>
        </p:nvSpPr>
        <p:spPr>
          <a:xfrm>
            <a:off x="7580251" y="1491959"/>
            <a:ext cx="4286775" cy="1754326"/>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Chatbot Organisering</a:t>
            </a:r>
          </a:p>
          <a:p>
            <a:r>
              <a:rPr lang="da-DK" dirty="0">
                <a:latin typeface="Arial" panose="020B0604020202020204" pitchFamily="34" charset="0"/>
                <a:cs typeface="Arial" panose="020B0604020202020204" pitchFamily="34" charset="0"/>
              </a:rPr>
              <a:t>Definition og forventninger til rollerne</a:t>
            </a:r>
          </a:p>
          <a:p>
            <a:r>
              <a:rPr lang="da-DK" dirty="0">
                <a:latin typeface="Arial" panose="020B0604020202020204" pitchFamily="34" charset="0"/>
                <a:cs typeface="Arial" panose="020B0604020202020204" pitchFamily="34" charset="0"/>
              </a:rPr>
              <a:t>Organisation i kommunerne</a:t>
            </a:r>
          </a:p>
          <a:p>
            <a:r>
              <a:rPr lang="da-DK" dirty="0">
                <a:latin typeface="Arial" panose="020B0604020202020204" pitchFamily="34" charset="0"/>
                <a:cs typeface="Arial" panose="020B0604020202020204" pitchFamily="34" charset="0"/>
              </a:rPr>
              <a:t>Hvilke arbejdsopgaver skal en Chatbot superbruger have?</a:t>
            </a:r>
          </a:p>
          <a:p>
            <a:endParaRPr lang="da-DK" dirty="0">
              <a:latin typeface="Arial" panose="020B0604020202020204" pitchFamily="34" charset="0"/>
              <a:cs typeface="Arial" panose="020B0604020202020204" pitchFamily="34" charset="0"/>
            </a:endParaRPr>
          </a:p>
        </p:txBody>
      </p:sp>
      <p:pic>
        <p:nvPicPr>
          <p:cNvPr id="13" name="Billede 12" descr="Et billede, der indeholder tekst, whiteboard&#10;&#10;Automatisk genereret beskrivelse">
            <a:extLst>
              <a:ext uri="{FF2B5EF4-FFF2-40B4-BE49-F238E27FC236}">
                <a16:creationId xmlns:a16="http://schemas.microsoft.com/office/drawing/2014/main" id="{AA5D9444-FDCE-857D-935D-53B3233AD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91334" y="585371"/>
            <a:ext cx="4567144" cy="6089525"/>
          </a:xfrm>
          <a:prstGeom prst="rect">
            <a:avLst/>
          </a:prstGeom>
        </p:spPr>
      </p:pic>
    </p:spTree>
    <p:extLst>
      <p:ext uri="{BB962C8B-B14F-4D97-AF65-F5344CB8AC3E}">
        <p14:creationId xmlns:p14="http://schemas.microsoft.com/office/powerpoint/2010/main" val="253046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CF07F-1C89-7B2D-D0E2-11E831DBEC4A}"/>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Dagsorden</a:t>
            </a:r>
          </a:p>
        </p:txBody>
      </p:sp>
      <p:sp>
        <p:nvSpPr>
          <p:cNvPr id="3" name="Pladsholder til indhold 2">
            <a:extLst>
              <a:ext uri="{FF2B5EF4-FFF2-40B4-BE49-F238E27FC236}">
                <a16:creationId xmlns:a16="http://schemas.microsoft.com/office/drawing/2014/main" id="{D95A4109-B23E-367F-D820-1BD3EB1A11AF}"/>
              </a:ext>
            </a:extLst>
          </p:cNvPr>
          <p:cNvSpPr>
            <a:spLocks noGrp="1"/>
          </p:cNvSpPr>
          <p:nvPr>
            <p:ph idx="1"/>
          </p:nvPr>
        </p:nvSpPr>
        <p:spPr/>
        <p:txBody>
          <a:bodyPr>
            <a:normAutofit fontScale="92500" lnSpcReduction="20000"/>
          </a:bodyPr>
          <a:lstStyle/>
          <a:p>
            <a:pPr marL="0" indent="0">
              <a:buNone/>
            </a:pPr>
            <a:r>
              <a:rPr lang="da-DK" b="1" dirty="0">
                <a:latin typeface="Arial" panose="020B0604020202020204" pitchFamily="34" charset="0"/>
                <a:cs typeface="Arial" panose="020B0604020202020204" pitchFamily="34" charset="0"/>
              </a:rPr>
              <a:t>Kl. 9.30 – 10.30</a:t>
            </a:r>
          </a:p>
          <a:p>
            <a:r>
              <a:rPr lang="da-DK" dirty="0">
                <a:latin typeface="Arial" panose="020B0604020202020204" pitchFamily="34" charset="0"/>
                <a:cs typeface="Arial" panose="020B0604020202020204" pitchFamily="34" charset="0"/>
              </a:rPr>
              <a:t>Introduktion til hinanden</a:t>
            </a:r>
          </a:p>
          <a:p>
            <a:r>
              <a:rPr lang="da-DK" dirty="0">
                <a:latin typeface="Arial" panose="020B0604020202020204" pitchFamily="34" charset="0"/>
                <a:cs typeface="Arial" panose="020B0604020202020204" pitchFamily="34" charset="0"/>
              </a:rPr>
              <a:t>Chatbot Organisering</a:t>
            </a:r>
          </a:p>
          <a:p>
            <a:pPr marL="0" indent="0">
              <a:buNone/>
            </a:pPr>
            <a:endParaRPr lang="da-DK" dirty="0">
              <a:latin typeface="Arial" panose="020B0604020202020204" pitchFamily="34" charset="0"/>
              <a:cs typeface="Arial" panose="020B0604020202020204" pitchFamily="34" charset="0"/>
            </a:endParaRPr>
          </a:p>
          <a:p>
            <a:pPr marL="0" indent="0">
              <a:buNone/>
            </a:pPr>
            <a:r>
              <a:rPr lang="da-DK" b="1" dirty="0">
                <a:latin typeface="Arial" panose="020B0604020202020204" pitchFamily="34" charset="0"/>
                <a:cs typeface="Arial" panose="020B0604020202020204" pitchFamily="34" charset="0"/>
              </a:rPr>
              <a:t>Kl. 10.30 – 11.00</a:t>
            </a:r>
          </a:p>
          <a:p>
            <a:r>
              <a:rPr lang="da-DK" dirty="0">
                <a:latin typeface="Arial" panose="020B0604020202020204" pitchFamily="34" charset="0"/>
                <a:cs typeface="Arial" panose="020B0604020202020204" pitchFamily="34" charset="0"/>
              </a:rPr>
              <a:t>Nyt fra Chatbot teamet</a:t>
            </a:r>
          </a:p>
          <a:p>
            <a:pPr lvl="1"/>
            <a:r>
              <a:rPr lang="da-DK" dirty="0">
                <a:latin typeface="Arial" panose="020B0604020202020204" pitchFamily="34" charset="0"/>
                <a:cs typeface="Arial" panose="020B0604020202020204" pitchFamily="34" charset="0"/>
              </a:rPr>
              <a:t>Tidsbestilling test i Aarhus kommune </a:t>
            </a:r>
          </a:p>
          <a:p>
            <a:pPr lvl="1"/>
            <a:r>
              <a:rPr lang="da-DK" dirty="0">
                <a:latin typeface="Arial" panose="020B0604020202020204" pitchFamily="34" charset="0"/>
                <a:cs typeface="Arial" panose="020B0604020202020204" pitchFamily="34" charset="0"/>
              </a:rPr>
              <a:t>Watson Discovery udrulning: Hvordan og hvornår</a:t>
            </a:r>
          </a:p>
          <a:p>
            <a:pPr lvl="1"/>
            <a:r>
              <a:rPr lang="da-DK" dirty="0">
                <a:latin typeface="Arial" panose="020B0604020202020204" pitchFamily="34" charset="0"/>
                <a:cs typeface="Arial" panose="020B0604020202020204" pitchFamily="34" charset="0"/>
              </a:rPr>
              <a:t>Voice brugertest </a:t>
            </a:r>
          </a:p>
          <a:p>
            <a:pPr lvl="1"/>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Hvornår skal vi mødes i Q3?</a:t>
            </a:r>
          </a:p>
        </p:txBody>
      </p:sp>
    </p:spTree>
    <p:extLst>
      <p:ext uri="{BB962C8B-B14F-4D97-AF65-F5344CB8AC3E}">
        <p14:creationId xmlns:p14="http://schemas.microsoft.com/office/powerpoint/2010/main" val="307741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Del jeres erfaringer:</a:t>
            </a:r>
          </a:p>
          <a:p>
            <a:pPr marL="0" indent="0" algn="ctr">
              <a:buNone/>
            </a:pPr>
            <a:r>
              <a:rPr lang="da-DK" sz="6000" dirty="0">
                <a:latin typeface="Arial" panose="020B0604020202020204" pitchFamily="34" charset="0"/>
                <a:cs typeface="Arial" panose="020B0604020202020204" pitchFamily="34" charset="0"/>
              </a:rPr>
              <a:t>Hvordan er I organiseret i arbejdet omkring Chatbotten?</a:t>
            </a:r>
          </a:p>
        </p:txBody>
      </p:sp>
    </p:spTree>
    <p:extLst>
      <p:ext uri="{BB962C8B-B14F-4D97-AF65-F5344CB8AC3E}">
        <p14:creationId xmlns:p14="http://schemas.microsoft.com/office/powerpoint/2010/main" val="150379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6A26651-B9E8-4EC4-A4CF-3101D4458855}"/>
              </a:ext>
            </a:extLst>
          </p:cNvPr>
          <p:cNvSpPr>
            <a:spLocks noGrp="1"/>
          </p:cNvSpPr>
          <p:nvPr>
            <p:ph idx="1"/>
          </p:nvPr>
        </p:nvSpPr>
        <p:spPr>
          <a:xfrm>
            <a:off x="871832" y="630424"/>
            <a:ext cx="9340781" cy="4117051"/>
          </a:xfrm>
        </p:spPr>
        <p:txBody>
          <a:bodyPr>
            <a:normAutofit/>
          </a:bodyPr>
          <a:lstStyle/>
          <a:p>
            <a:pPr marL="0" indent="0">
              <a:buNone/>
            </a:pPr>
            <a:r>
              <a:rPr lang="da-DK" dirty="0">
                <a:latin typeface="Arial" panose="020B0604020202020204" pitchFamily="34" charset="0"/>
                <a:cs typeface="Arial" panose="020B0604020202020204" pitchFamily="34" charset="0"/>
              </a:rPr>
              <a:t>Hver kommune skal have 4 roller besat ift. Chatbotten.</a:t>
            </a:r>
          </a:p>
          <a:p>
            <a:pPr marL="0" indent="0">
              <a:buNone/>
            </a:pPr>
            <a:endParaRPr lang="da-DK" dirty="0">
              <a:latin typeface="Arial" panose="020B0604020202020204" pitchFamily="34" charset="0"/>
              <a:cs typeface="Arial" panose="020B0604020202020204" pitchFamily="34" charset="0"/>
            </a:endParaRPr>
          </a:p>
          <a:p>
            <a:pPr marL="0" indent="0">
              <a:buNone/>
            </a:pPr>
            <a:endParaRPr lang="da-DK" dirty="0">
              <a:latin typeface="Arial" panose="020B0604020202020204" pitchFamily="34" charset="0"/>
              <a:cs typeface="Arial" panose="020B0604020202020204" pitchFamily="34" charset="0"/>
            </a:endParaRPr>
          </a:p>
        </p:txBody>
      </p:sp>
      <p:pic>
        <p:nvPicPr>
          <p:cNvPr id="7" name="Grafik 6" descr="Superhelt kvinde kontur">
            <a:extLst>
              <a:ext uri="{FF2B5EF4-FFF2-40B4-BE49-F238E27FC236}">
                <a16:creationId xmlns:a16="http://schemas.microsoft.com/office/drawing/2014/main" id="{B46D397F-ADE3-406A-B3D9-FCE08F0173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433" y="1598498"/>
            <a:ext cx="914400" cy="914400"/>
          </a:xfrm>
          <a:prstGeom prst="rect">
            <a:avLst/>
          </a:prstGeom>
        </p:spPr>
      </p:pic>
      <p:sp>
        <p:nvSpPr>
          <p:cNvPr id="9" name="Tekstfelt 8">
            <a:extLst>
              <a:ext uri="{FF2B5EF4-FFF2-40B4-BE49-F238E27FC236}">
                <a16:creationId xmlns:a16="http://schemas.microsoft.com/office/drawing/2014/main" id="{9E3A6EFA-733F-4348-B6BE-52D77F8E6582}"/>
              </a:ext>
            </a:extLst>
          </p:cNvPr>
          <p:cNvSpPr txBox="1"/>
          <p:nvPr/>
        </p:nvSpPr>
        <p:spPr>
          <a:xfrm>
            <a:off x="2173095" y="1871032"/>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Chatbot Superbruger </a:t>
            </a:r>
          </a:p>
        </p:txBody>
      </p:sp>
      <p:sp>
        <p:nvSpPr>
          <p:cNvPr id="12" name="Tekstfelt 11">
            <a:extLst>
              <a:ext uri="{FF2B5EF4-FFF2-40B4-BE49-F238E27FC236}">
                <a16:creationId xmlns:a16="http://schemas.microsoft.com/office/drawing/2014/main" id="{B24B8378-45AA-44FC-ADB5-7F3C27CAC39B}"/>
              </a:ext>
            </a:extLst>
          </p:cNvPr>
          <p:cNvSpPr txBox="1"/>
          <p:nvPr/>
        </p:nvSpPr>
        <p:spPr>
          <a:xfrm>
            <a:off x="2173095" y="2920461"/>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Installationsansvarlig</a:t>
            </a:r>
          </a:p>
        </p:txBody>
      </p:sp>
      <p:pic>
        <p:nvPicPr>
          <p:cNvPr id="14" name="Grafik 13" descr="Skriveplade badge kontur">
            <a:extLst>
              <a:ext uri="{FF2B5EF4-FFF2-40B4-BE49-F238E27FC236}">
                <a16:creationId xmlns:a16="http://schemas.microsoft.com/office/drawing/2014/main" id="{1B508F0F-C810-4F0B-962C-A6A7CE3B4D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551" y="3833075"/>
            <a:ext cx="914400" cy="914400"/>
          </a:xfrm>
          <a:prstGeom prst="rect">
            <a:avLst/>
          </a:prstGeom>
        </p:spPr>
      </p:pic>
      <p:pic>
        <p:nvPicPr>
          <p:cNvPr id="16" name="Grafik 15" descr="Cmd terminal kontur">
            <a:extLst>
              <a:ext uri="{FF2B5EF4-FFF2-40B4-BE49-F238E27FC236}">
                <a16:creationId xmlns:a16="http://schemas.microsoft.com/office/drawing/2014/main" id="{AE1E50ED-3096-493B-89BC-F2239C3AD7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395" y="2715786"/>
            <a:ext cx="914400" cy="914400"/>
          </a:xfrm>
          <a:prstGeom prst="rect">
            <a:avLst/>
          </a:prstGeom>
        </p:spPr>
      </p:pic>
      <p:sp>
        <p:nvSpPr>
          <p:cNvPr id="17" name="Tekstfelt 16">
            <a:extLst>
              <a:ext uri="{FF2B5EF4-FFF2-40B4-BE49-F238E27FC236}">
                <a16:creationId xmlns:a16="http://schemas.microsoft.com/office/drawing/2014/main" id="{D3553952-AF31-448A-A512-23B833176A38}"/>
              </a:ext>
            </a:extLst>
          </p:cNvPr>
          <p:cNvSpPr txBox="1"/>
          <p:nvPr/>
        </p:nvSpPr>
        <p:spPr>
          <a:xfrm>
            <a:off x="2173095" y="4105609"/>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Kvalitetskoordinator</a:t>
            </a:r>
          </a:p>
        </p:txBody>
      </p:sp>
      <p:sp>
        <p:nvSpPr>
          <p:cNvPr id="18" name="Tekstfelt 17">
            <a:extLst>
              <a:ext uri="{FF2B5EF4-FFF2-40B4-BE49-F238E27FC236}">
                <a16:creationId xmlns:a16="http://schemas.microsoft.com/office/drawing/2014/main" id="{C80CFAB6-E13F-4525-89CD-6AC35E271CC5}"/>
              </a:ext>
            </a:extLst>
          </p:cNvPr>
          <p:cNvSpPr txBox="1"/>
          <p:nvPr/>
        </p:nvSpPr>
        <p:spPr>
          <a:xfrm>
            <a:off x="2173095" y="5242906"/>
            <a:ext cx="2264226" cy="369332"/>
          </a:xfrm>
          <a:prstGeom prst="rect">
            <a:avLst/>
          </a:prstGeom>
          <a:noFill/>
        </p:spPr>
        <p:txBody>
          <a:bodyPr wrap="square">
            <a:spAutoFit/>
          </a:bodyPr>
          <a:lstStyle/>
          <a:p>
            <a:pPr marL="0" indent="0">
              <a:buNone/>
            </a:pPr>
            <a:r>
              <a:rPr lang="da-DK" dirty="0" err="1">
                <a:latin typeface="Arial" panose="020B0604020202020204" pitchFamily="34" charset="0"/>
                <a:cs typeface="Arial" panose="020B0604020202020204" pitchFamily="34" charset="0"/>
              </a:rPr>
              <a:t>Frontdesk</a:t>
            </a:r>
            <a:r>
              <a:rPr lang="da-DK" dirty="0">
                <a:latin typeface="Arial" panose="020B0604020202020204" pitchFamily="34" charset="0"/>
                <a:cs typeface="Arial" panose="020B0604020202020204" pitchFamily="34" charset="0"/>
              </a:rPr>
              <a:t> Ansvarlig</a:t>
            </a:r>
          </a:p>
        </p:txBody>
      </p:sp>
      <p:pic>
        <p:nvPicPr>
          <p:cNvPr id="10" name="Grafik 9" descr="Bord kontur">
            <a:extLst>
              <a:ext uri="{FF2B5EF4-FFF2-40B4-BE49-F238E27FC236}">
                <a16:creationId xmlns:a16="http://schemas.microsoft.com/office/drawing/2014/main" id="{41EC4016-F498-42A6-887C-F49142F47E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6551" y="4950363"/>
            <a:ext cx="914400" cy="914400"/>
          </a:xfrm>
          <a:prstGeom prst="rect">
            <a:avLst/>
          </a:prstGeom>
        </p:spPr>
      </p:pic>
    </p:spTree>
    <p:extLst>
      <p:ext uri="{BB962C8B-B14F-4D97-AF65-F5344CB8AC3E}">
        <p14:creationId xmlns:p14="http://schemas.microsoft.com/office/powerpoint/2010/main" val="3723545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859686"/>
            <a:ext cx="5973986" cy="3332210"/>
          </a:xfrm>
        </p:spPr>
        <p:txBody>
          <a:bodyPr anchor="ctr">
            <a:noAutofit/>
          </a:bodyPr>
          <a:lstStyle/>
          <a:p>
            <a:pPr algn="l" rtl="0"/>
            <a:r>
              <a:rPr lang="da-DK" sz="2000" dirty="0">
                <a:solidFill>
                  <a:srgbClr val="212121"/>
                </a:solidFill>
                <a:latin typeface="Arial" panose="020B0604020202020204" pitchFamily="34" charset="0"/>
                <a:cs typeface="Arial" panose="020B0604020202020204" pitchFamily="34" charset="0"/>
              </a:rPr>
              <a:t>D</a:t>
            </a:r>
            <a:r>
              <a:rPr lang="da-DK" sz="2000" b="0" i="0" dirty="0">
                <a:solidFill>
                  <a:srgbClr val="212121"/>
                </a:solidFill>
                <a:effectLst/>
                <a:latin typeface="Arial" panose="020B0604020202020204" pitchFamily="34" charset="0"/>
                <a:cs typeface="Arial" panose="020B0604020202020204" pitchFamily="34" charset="0"/>
              </a:rPr>
              <a:t>u er den interne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hatbot-kontakt i din kommune - altså er du den med fingeren på pulsen i forhold til nyheder omkring Chatbotten, som skal ud i din organisation. Desuden vil du fungere som organisationens kontakt til DDH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hatbot-teamet, samt være den opsøgende i forhold til at kunne besvare interne spørgsmål omkring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hatbotten. </a:t>
            </a:r>
          </a:p>
          <a:p>
            <a:pPr algn="l" rtl="0"/>
            <a:r>
              <a:rPr lang="da-DK" sz="2000" b="0" i="0" dirty="0">
                <a:solidFill>
                  <a:srgbClr val="212121"/>
                </a:solidFill>
                <a:effectLst/>
                <a:latin typeface="Arial" panose="020B0604020202020204" pitchFamily="34" charset="0"/>
                <a:cs typeface="Arial" panose="020B0604020202020204" pitchFamily="34" charset="0"/>
              </a:rPr>
              <a:t>Du vil blive oprettet som din kommunes administrator i kommunernes administrationsmodul, hvilket betyder at du får rettigheder til at ændre på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a:t>
            </a:r>
            <a:r>
              <a:rPr lang="da-DK" sz="2000" dirty="0" err="1">
                <a:solidFill>
                  <a:srgbClr val="212121"/>
                </a:solidFill>
                <a:latin typeface="Arial" panose="020B0604020202020204" pitchFamily="34" charset="0"/>
                <a:cs typeface="Arial" panose="020B0604020202020204" pitchFamily="34" charset="0"/>
              </a:rPr>
              <a:t>A</a:t>
            </a:r>
            <a:r>
              <a:rPr lang="da-DK" sz="2000" b="0" i="0" dirty="0" err="1">
                <a:solidFill>
                  <a:srgbClr val="212121"/>
                </a:solidFill>
                <a:effectLst/>
                <a:latin typeface="Arial" panose="020B0604020202020204" pitchFamily="34" charset="0"/>
                <a:cs typeface="Arial" panose="020B0604020202020204" pitchFamily="34" charset="0"/>
              </a:rPr>
              <a:t>vatarens</a:t>
            </a:r>
            <a:r>
              <a:rPr lang="da-DK" sz="2000" b="0" i="0" dirty="0">
                <a:solidFill>
                  <a:srgbClr val="212121"/>
                </a:solidFill>
                <a:effectLst/>
                <a:latin typeface="Arial" panose="020B0604020202020204" pitchFamily="34" charset="0"/>
                <a:cs typeface="Arial" panose="020B0604020202020204" pitchFamily="34" charset="0"/>
              </a:rPr>
              <a:t> funktionalitet, samt se samtaler med kommunens egne borgere. </a:t>
            </a:r>
          </a:p>
          <a:p>
            <a:pPr algn="l" rtl="0"/>
            <a:r>
              <a:rPr lang="da-DK" sz="2000" b="0" i="0" dirty="0">
                <a:solidFill>
                  <a:srgbClr val="212121"/>
                </a:solidFill>
                <a:effectLst/>
                <a:latin typeface="Arial" panose="020B0604020202020204" pitchFamily="34" charset="0"/>
                <a:cs typeface="Arial" panose="020B0604020202020204" pitchFamily="34" charset="0"/>
              </a:rPr>
              <a:t>I tilfælde af at din kommune har eller ønsker at få en udvidet indgang til Chatbotten, vil det være dig, der som udgangspunkt er Chatbot-ansvarlig. </a:t>
            </a:r>
          </a:p>
        </p:txBody>
      </p:sp>
      <p:pic>
        <p:nvPicPr>
          <p:cNvPr id="11" name="Grafik 10" descr="Superhelt kvinde kontur">
            <a:extLst>
              <a:ext uri="{FF2B5EF4-FFF2-40B4-BE49-F238E27FC236}">
                <a16:creationId xmlns:a16="http://schemas.microsoft.com/office/drawing/2014/main" id="{29B7072A-A5BF-4BAE-BDC3-BD00E04D94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978" y="2903006"/>
            <a:ext cx="914400" cy="914400"/>
          </a:xfrm>
          <a:prstGeom prst="rect">
            <a:avLst/>
          </a:prstGeom>
        </p:spPr>
      </p:pic>
      <p:sp>
        <p:nvSpPr>
          <p:cNvPr id="13" name="Tekstfelt 12">
            <a:extLst>
              <a:ext uri="{FF2B5EF4-FFF2-40B4-BE49-F238E27FC236}">
                <a16:creationId xmlns:a16="http://schemas.microsoft.com/office/drawing/2014/main" id="{7EADA030-C64D-4063-9826-BCFFBD62652A}"/>
              </a:ext>
            </a:extLst>
          </p:cNvPr>
          <p:cNvSpPr txBox="1"/>
          <p:nvPr/>
        </p:nvSpPr>
        <p:spPr>
          <a:xfrm>
            <a:off x="1273378" y="3160151"/>
            <a:ext cx="3547947" cy="523220"/>
          </a:xfrm>
          <a:prstGeom prst="rect">
            <a:avLst/>
          </a:prstGeom>
          <a:noFill/>
        </p:spPr>
        <p:txBody>
          <a:bodyPr wrap="square">
            <a:spAutoFit/>
          </a:bodyPr>
          <a:lstStyle/>
          <a:p>
            <a:pPr marL="0" indent="0">
              <a:buNone/>
            </a:pPr>
            <a:r>
              <a:rPr lang="da-DK" sz="2800" dirty="0">
                <a:latin typeface="Arial" panose="020B0604020202020204" pitchFamily="34" charset="0"/>
                <a:cs typeface="Arial" panose="020B0604020202020204" pitchFamily="34" charset="0"/>
              </a:rPr>
              <a:t>Chatbot Superbruger </a:t>
            </a:r>
          </a:p>
        </p:txBody>
      </p:sp>
      <p:cxnSp>
        <p:nvCxnSpPr>
          <p:cNvPr id="4" name="Lige forbindelse 3">
            <a:extLst>
              <a:ext uri="{FF2B5EF4-FFF2-40B4-BE49-F238E27FC236}">
                <a16:creationId xmlns:a16="http://schemas.microsoft.com/office/drawing/2014/main" id="{656F6032-2AAE-46F3-990B-FD1A246B81D6}"/>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2080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2035429"/>
            <a:ext cx="5973986" cy="3332210"/>
          </a:xfrm>
        </p:spPr>
        <p:txBody>
          <a:bodyPr anchor="ctr">
            <a:normAutofit fontScale="70000" lnSpcReduction="20000"/>
          </a:bodyPr>
          <a:lstStyle/>
          <a:p>
            <a:r>
              <a:rPr lang="da-DK" dirty="0">
                <a:latin typeface="Arial" panose="020B0604020202020204" pitchFamily="34" charset="0"/>
                <a:cs typeface="Arial" panose="020B0604020202020204" pitchFamily="34" charset="0"/>
              </a:rPr>
              <a:t>Som kommunens installationsansvarlige forventes det at du står for installationen af nyudgivne scripts, samt tilføjelse af kategorier til scriptsene. Det er væsentligt, at den installationsansvarlige følger op på installationen af scripts ved hver ny release. </a:t>
            </a:r>
          </a:p>
          <a:p>
            <a:r>
              <a:rPr lang="da-DK" dirty="0">
                <a:latin typeface="Arial" panose="020B0604020202020204" pitchFamily="34" charset="0"/>
                <a:cs typeface="Arial" panose="020B0604020202020204" pitchFamily="34" charset="0"/>
              </a:rPr>
              <a:t>Hvad vil det sige at installere et script? Når man installerer et script, indsættes en kodestump på den enkelte kommunes hjemmeside. Dette fungerer som et "lag" ovenpå siden, som definerer hvor og hvordan Chatbotten vises. Du kan læse mere om installation af scripts til DDH Chatbotten her.</a:t>
            </a:r>
          </a:p>
        </p:txBody>
      </p:sp>
      <p:sp>
        <p:nvSpPr>
          <p:cNvPr id="11" name="Tekstfelt 10">
            <a:extLst>
              <a:ext uri="{FF2B5EF4-FFF2-40B4-BE49-F238E27FC236}">
                <a16:creationId xmlns:a16="http://schemas.microsoft.com/office/drawing/2014/main" id="{69854A21-77EE-4639-BA2C-042C19B8388C}"/>
              </a:ext>
            </a:extLst>
          </p:cNvPr>
          <p:cNvSpPr txBox="1"/>
          <p:nvPr/>
        </p:nvSpPr>
        <p:spPr>
          <a:xfrm>
            <a:off x="1604214" y="3059668"/>
            <a:ext cx="3112307" cy="461665"/>
          </a:xfrm>
          <a:prstGeom prst="rect">
            <a:avLst/>
          </a:prstGeom>
          <a:noFill/>
        </p:spPr>
        <p:txBody>
          <a:bodyPr wrap="square">
            <a:spAutoFit/>
          </a:bodyPr>
          <a:lstStyle/>
          <a:p>
            <a:pPr marL="0" indent="0">
              <a:buNone/>
            </a:pPr>
            <a:r>
              <a:rPr lang="da-DK" sz="2400" dirty="0">
                <a:latin typeface="Arial" panose="020B0604020202020204" pitchFamily="34" charset="0"/>
                <a:cs typeface="Arial" panose="020B0604020202020204" pitchFamily="34" charset="0"/>
              </a:rPr>
              <a:t>Installationsansvarlig</a:t>
            </a:r>
          </a:p>
        </p:txBody>
      </p:sp>
      <p:pic>
        <p:nvPicPr>
          <p:cNvPr id="13" name="Grafik 12" descr="Cmd terminal kontur">
            <a:extLst>
              <a:ext uri="{FF2B5EF4-FFF2-40B4-BE49-F238E27FC236}">
                <a16:creationId xmlns:a16="http://schemas.microsoft.com/office/drawing/2014/main" id="{C2E3CFC6-305B-486B-A92D-F85AE52FCD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412" y="2833300"/>
            <a:ext cx="914400" cy="914400"/>
          </a:xfrm>
          <a:prstGeom prst="rect">
            <a:avLst/>
          </a:prstGeom>
        </p:spPr>
      </p:pic>
      <p:cxnSp>
        <p:nvCxnSpPr>
          <p:cNvPr id="16" name="Lige forbindelse 15">
            <a:extLst>
              <a:ext uri="{FF2B5EF4-FFF2-40B4-BE49-F238E27FC236}">
                <a16:creationId xmlns:a16="http://schemas.microsoft.com/office/drawing/2014/main" id="{01406F8C-5D00-4E42-9188-D9999EA19508}"/>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652559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24B8291D849F4459D7AB60B6E79C880" ma:contentTypeVersion="16" ma:contentTypeDescription="Opret et nyt dokument." ma:contentTypeScope="" ma:versionID="616006088baf81e7a1897fc2f4e6abea">
  <xsd:schema xmlns:xsd="http://www.w3.org/2001/XMLSchema" xmlns:xs="http://www.w3.org/2001/XMLSchema" xmlns:p="http://schemas.microsoft.com/office/2006/metadata/properties" xmlns:ns2="a408f06c-1694-489f-9cdc-5efa500d75a8" xmlns:ns3="31f27a57-5daa-4240-845d-578cc8bddeed" targetNamespace="http://schemas.microsoft.com/office/2006/metadata/properties" ma:root="true" ma:fieldsID="fc365bd2d317e0b22185b359920d8692" ns2:_="" ns3:_="">
    <xsd:import namespace="a408f06c-1694-489f-9cdc-5efa500d75a8"/>
    <xsd:import namespace="31f27a57-5daa-4240-845d-578cc8bdde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8f06c-1694-489f-9cdc-5efa500d7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f27a57-5daa-4240-845d-578cc8bddee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232aa115-c284-453e-8f37-5cfa47456063}" ma:internalName="TaxCatchAll" ma:showField="CatchAllData" ma:web="31f27a57-5daa-4240-845d-578cc8bdd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408f06c-1694-489f-9cdc-5efa500d75a8">
      <Terms xmlns="http://schemas.microsoft.com/office/infopath/2007/PartnerControls"/>
    </lcf76f155ced4ddcb4097134ff3c332f>
    <TaxCatchAll xmlns="31f27a57-5daa-4240-845d-578cc8bddeed" xsi:nil="true"/>
  </documentManagement>
</p:properties>
</file>

<file path=customXml/itemProps1.xml><?xml version="1.0" encoding="utf-8"?>
<ds:datastoreItem xmlns:ds="http://schemas.openxmlformats.org/officeDocument/2006/customXml" ds:itemID="{AFE108A4-D923-4B45-B735-EE3F504BF6D5}">
  <ds:schemaRefs>
    <ds:schemaRef ds:uri="http://schemas.microsoft.com/sharepoint/v3/contenttype/forms"/>
  </ds:schemaRefs>
</ds:datastoreItem>
</file>

<file path=customXml/itemProps2.xml><?xml version="1.0" encoding="utf-8"?>
<ds:datastoreItem xmlns:ds="http://schemas.openxmlformats.org/officeDocument/2006/customXml" ds:itemID="{3D2B8732-7FEF-4496-A568-5717E07BF1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08f06c-1694-489f-9cdc-5efa500d75a8"/>
    <ds:schemaRef ds:uri="31f27a57-5daa-4240-845d-578cc8bdde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E624BD-6D0A-4734-A71E-462CC1D5C0D3}">
  <ds:schemaRefs>
    <ds:schemaRef ds:uri="http://schemas.microsoft.com/office/2006/metadata/properties"/>
    <ds:schemaRef ds:uri="http://schemas.microsoft.com/office/infopath/2007/PartnerControls"/>
    <ds:schemaRef ds:uri="a408f06c-1694-489f-9cdc-5efa500d75a8"/>
    <ds:schemaRef ds:uri="31f27a57-5daa-4240-845d-578cc8bddeed"/>
  </ds:schemaRefs>
</ds:datastoreItem>
</file>

<file path=docProps/app.xml><?xml version="1.0" encoding="utf-8"?>
<Properties xmlns="http://schemas.openxmlformats.org/officeDocument/2006/extended-properties" xmlns:vt="http://schemas.openxmlformats.org/officeDocument/2006/docPropsVTypes">
  <TotalTime>401</TotalTime>
  <Words>1192</Words>
  <Application>Microsoft Office PowerPoint</Application>
  <PresentationFormat>Widescreen</PresentationFormat>
  <Paragraphs>174</Paragraphs>
  <Slides>25</Slides>
  <Notes>15</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25</vt:i4>
      </vt:variant>
    </vt:vector>
  </HeadingPairs>
  <TitlesOfParts>
    <vt:vector size="30" baseType="lpstr">
      <vt:lpstr>Arial</vt:lpstr>
      <vt:lpstr>Calibri</vt:lpstr>
      <vt:lpstr>Calibri Light</vt:lpstr>
      <vt:lpstr>IBM Plex Sans</vt:lpstr>
      <vt:lpstr>Office-tema</vt:lpstr>
      <vt:lpstr>Chatbot Netværksgruppemøde Nord B</vt:lpstr>
      <vt:lpstr>PowerPoint-præsentation</vt:lpstr>
      <vt:lpstr>Mødeetikette</vt:lpstr>
      <vt:lpstr>PowerPoint-præsentation</vt:lpstr>
      <vt:lpstr>Dagsorden</vt:lpstr>
      <vt:lpstr>Chatbot Organisering </vt:lpstr>
      <vt:lpstr>PowerPoint-præsentation</vt:lpstr>
      <vt:lpstr>PowerPoint-præsentation</vt:lpstr>
      <vt:lpstr>PowerPoint-præsentation</vt:lpstr>
      <vt:lpstr>PowerPoint-præsentation</vt:lpstr>
      <vt:lpstr>PowerPoint-præsentation</vt:lpstr>
      <vt:lpstr>Chatbot Organisering </vt:lpstr>
      <vt:lpstr>Chatbot Organisering </vt:lpstr>
      <vt:lpstr>Nyt fra Chatbot Teamet</vt:lpstr>
      <vt:lpstr>Tidsbestillingstest i Aarhus Kommune</vt:lpstr>
      <vt:lpstr>PowerPoint-præsentation</vt:lpstr>
      <vt:lpstr>PowerPoint-præsentation</vt:lpstr>
      <vt:lpstr>PowerPoint-præsentation</vt:lpstr>
      <vt:lpstr>PowerPoint-præsentation</vt:lpstr>
      <vt:lpstr>Watson Discovery Udrulning</vt:lpstr>
      <vt:lpstr>PowerPoint-præsentation</vt:lpstr>
      <vt:lpstr>Voice</vt:lpstr>
      <vt:lpstr>Voice</vt:lpstr>
      <vt:lpstr>Voice brugertest</vt:lpstr>
      <vt:lpstr>Næste netværksmøde</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Chatbot Netværksgruppemøde Midt B</dc:title>
  <dc:creator>Rikke Bækgaard Christensen</dc:creator>
  <cp:lastModifiedBy>Rikke Bækgaard Christensen</cp:lastModifiedBy>
  <cp:revision>2</cp:revision>
  <dcterms:created xsi:type="dcterms:W3CDTF">2023-04-11T06:58:29Z</dcterms:created>
  <dcterms:modified xsi:type="dcterms:W3CDTF">2023-04-17T10:24:36Z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0x010100224B8291D849F4459D7AB60B6E79C880</vt:lpwstr>
  </property>
</Properties>
</file>