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4.xml" ContentType="application/vnd.openxmlformats-officedocument.presentationml.notesSlide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notesSlides/notesSlide11.xml" ContentType="application/vnd.openxmlformats-officedocument.presentationml.notesSlide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tags/tag15.xml" ContentType="application/vnd.openxmlformats-officedocument.presentationml.tags+xml"/>
  <Override PartName="/ppt/notesSlides/notesSlide13.xml" ContentType="application/vnd.openxmlformats-officedocument.presentationml.notesSlide+xml"/>
  <Override PartName="/ppt/tags/tag16.xml" ContentType="application/vnd.openxmlformats-officedocument.presentationml.tags+xml"/>
  <Override PartName="/ppt/notesSlides/notesSlide14.xml" ContentType="application/vnd.openxmlformats-officedocument.presentationml.notesSlide+xml"/>
  <Override PartName="/ppt/tags/tag17.xml" ContentType="application/vnd.openxmlformats-officedocument.presentationml.tags+xml"/>
  <Override PartName="/ppt/notesSlides/notesSlide15.xml" ContentType="application/vnd.openxmlformats-officedocument.presentationml.notesSlide+xml"/>
  <Override PartName="/ppt/tags/tag18.xml" ContentType="application/vnd.openxmlformats-officedocument.presentationml.tags+xml"/>
  <Override PartName="/ppt/notesSlides/notesSlide16.xml" ContentType="application/vnd.openxmlformats-officedocument.presentationml.notesSlide+xml"/>
  <Override PartName="/ppt/tags/tag19.xml" ContentType="application/vnd.openxmlformats-officedocument.presentationml.tags+xml"/>
  <Override PartName="/ppt/notesSlides/notesSlide17.xml" ContentType="application/vnd.openxmlformats-officedocument.presentationml.notesSlide+xml"/>
  <Override PartName="/ppt/tags/tag20.xml" ContentType="application/vnd.openxmlformats-officedocument.presentationml.tags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tags/tag24.xml" ContentType="application/vnd.openxmlformats-officedocument.presentationml.tags+xml"/>
  <Override PartName="/ppt/notesSlides/notesSlide22.xml" ContentType="application/vnd.openxmlformats-officedocument.presentationml.notesSlide+xml"/>
  <Override PartName="/ppt/tags/tag25.xml" ContentType="application/vnd.openxmlformats-officedocument.presentationml.tags+xml"/>
  <Override PartName="/ppt/notesSlides/notesSlide23.xml" ContentType="application/vnd.openxmlformats-officedocument.presentationml.notesSlide+xml"/>
  <Override PartName="/ppt/tags/tag26.xml" ContentType="application/vnd.openxmlformats-officedocument.presentationml.tags+xml"/>
  <Override PartName="/ppt/notesSlides/notesSlide24.xml" ContentType="application/vnd.openxmlformats-officedocument.presentationml.notesSlide+xml"/>
  <Override PartName="/ppt/tags/tag27.xml" ContentType="application/vnd.openxmlformats-officedocument.presentationml.tags+xml"/>
  <Override PartName="/ppt/notesSlides/notesSlide25.xml" ContentType="application/vnd.openxmlformats-officedocument.presentationml.notesSlide+xml"/>
  <Override PartName="/ppt/tags/tag28.xml" ContentType="application/vnd.openxmlformats-officedocument.presentationml.tags+xml"/>
  <Override PartName="/ppt/notesSlides/notesSlide26.xml" ContentType="application/vnd.openxmlformats-officedocument.presentationml.notesSlide+xml"/>
  <Override PartName="/ppt/tags/tag29.xml" ContentType="application/vnd.openxmlformats-officedocument.presentationml.tags+xml"/>
  <Override PartName="/ppt/notesSlides/notesSlide27.xml" ContentType="application/vnd.openxmlformats-officedocument.presentationml.notesSlide+xml"/>
  <Override PartName="/ppt/tags/tag30.xml" ContentType="application/vnd.openxmlformats-officedocument.presentationml.tags+xml"/>
  <Override PartName="/ppt/notesSlides/notesSlide28.xml" ContentType="application/vnd.openxmlformats-officedocument.presentationml.notesSlide+xml"/>
  <Override PartName="/ppt/tags/tag31.xml" ContentType="application/vnd.openxmlformats-officedocument.presentationml.tags+xml"/>
  <Override PartName="/ppt/notesSlides/notesSlide29.xml" ContentType="application/vnd.openxmlformats-officedocument.presentationml.notesSlide+xml"/>
  <Override PartName="/ppt/tags/tag32.xml" ContentType="application/vnd.openxmlformats-officedocument.presentationml.tags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5"/>
  </p:notesMasterIdLst>
  <p:sldIdLst>
    <p:sldId id="256" r:id="rId5"/>
    <p:sldId id="300" r:id="rId6"/>
    <p:sldId id="301" r:id="rId7"/>
    <p:sldId id="283" r:id="rId8"/>
    <p:sldId id="281" r:id="rId9"/>
    <p:sldId id="284" r:id="rId10"/>
    <p:sldId id="285" r:id="rId11"/>
    <p:sldId id="286" r:id="rId12"/>
    <p:sldId id="302" r:id="rId13"/>
    <p:sldId id="277" r:id="rId14"/>
    <p:sldId id="287" r:id="rId15"/>
    <p:sldId id="292" r:id="rId16"/>
    <p:sldId id="288" r:id="rId17"/>
    <p:sldId id="259" r:id="rId18"/>
    <p:sldId id="306" r:id="rId19"/>
    <p:sldId id="290" r:id="rId20"/>
    <p:sldId id="289" r:id="rId21"/>
    <p:sldId id="294" r:id="rId22"/>
    <p:sldId id="297" r:id="rId23"/>
    <p:sldId id="298" r:id="rId24"/>
    <p:sldId id="299" r:id="rId25"/>
    <p:sldId id="305" r:id="rId26"/>
    <p:sldId id="293" r:id="rId27"/>
    <p:sldId id="275" r:id="rId28"/>
    <p:sldId id="280" r:id="rId29"/>
    <p:sldId id="257" r:id="rId30"/>
    <p:sldId id="276" r:id="rId31"/>
    <p:sldId id="303" r:id="rId32"/>
    <p:sldId id="279" r:id="rId33"/>
    <p:sldId id="304" r:id="rId34"/>
  </p:sldIdLst>
  <p:sldSz cx="12192000" cy="6858000"/>
  <p:notesSz cx="6797675" cy="9926638"/>
  <p:custDataLst>
    <p:tags r:id="rId36"/>
  </p:custDataLst>
  <p:defaultTextStyle>
    <a:defPPr>
      <a:defRPr lang="da-DK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rsten Kåg Mortensen" initials="KKM" lastIdx="2" clrIdx="0">
    <p:extLst>
      <p:ext uri="{19B8F6BF-5375-455C-9EA6-DF929625EA0E}">
        <p15:presenceInfo xmlns:p15="http://schemas.microsoft.com/office/powerpoint/2012/main" userId="S::kikm@aarhus.dk::2896b428-d8dc-44d6-8e1d-b69bb076778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8994"/>
    <a:srgbClr val="E32F4A"/>
    <a:srgbClr val="002E55"/>
    <a:srgbClr val="2F95BF"/>
    <a:srgbClr val="FFF123"/>
    <a:srgbClr val="10BDB7"/>
    <a:srgbClr val="FFFFFF"/>
    <a:srgbClr val="F34E2F"/>
    <a:srgbClr val="17638E"/>
    <a:srgbClr val="337D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B756D6A-218B-4F65-AA00-6F77BEB80407}" v="22" dt="2019-01-17T11:51:49.63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357" autoAdjust="0"/>
  </p:normalViewPr>
  <p:slideViewPr>
    <p:cSldViewPr snapToGrid="0">
      <p:cViewPr varScale="1">
        <p:scale>
          <a:sx n="110" d="100"/>
          <a:sy n="110" d="100"/>
        </p:scale>
        <p:origin x="57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Sprogøe Jønsson" userId="372941ef-9cd8-4b5e-b8a9-b85332e58c6e" providerId="ADAL" clId="{DB756D6A-218B-4F65-AA00-6F77BEB80407}"/>
    <pc:docChg chg="undo custSel modSld">
      <pc:chgData name="Sara Sprogøe Jønsson" userId="372941ef-9cd8-4b5e-b8a9-b85332e58c6e" providerId="ADAL" clId="{DB756D6A-218B-4F65-AA00-6F77BEB80407}" dt="2019-01-17T11:55:20.043" v="377" actId="1038"/>
      <pc:docMkLst>
        <pc:docMk/>
      </pc:docMkLst>
      <pc:sldChg chg="modSp">
        <pc:chgData name="Sara Sprogøe Jønsson" userId="372941ef-9cd8-4b5e-b8a9-b85332e58c6e" providerId="ADAL" clId="{DB756D6A-218B-4F65-AA00-6F77BEB80407}" dt="2019-01-17T11:37:34.752" v="10" actId="20577"/>
        <pc:sldMkLst>
          <pc:docMk/>
          <pc:sldMk cId="2061268618" sldId="257"/>
        </pc:sldMkLst>
        <pc:spChg chg="mod">
          <ac:chgData name="Sara Sprogøe Jønsson" userId="372941ef-9cd8-4b5e-b8a9-b85332e58c6e" providerId="ADAL" clId="{DB756D6A-218B-4F65-AA00-6F77BEB80407}" dt="2019-01-17T11:37:34.752" v="10" actId="20577"/>
          <ac:spMkLst>
            <pc:docMk/>
            <pc:sldMk cId="2061268618" sldId="257"/>
            <ac:spMk id="50" creationId="{7CB2B965-0B10-4976-9578-FD578D0B593B}"/>
          </ac:spMkLst>
        </pc:spChg>
        <pc:spChg chg="mod">
          <ac:chgData name="Sara Sprogøe Jønsson" userId="372941ef-9cd8-4b5e-b8a9-b85332e58c6e" providerId="ADAL" clId="{DB756D6A-218B-4F65-AA00-6F77BEB80407}" dt="2019-01-17T11:37:07.368" v="5" actId="20577"/>
          <ac:spMkLst>
            <pc:docMk/>
            <pc:sldMk cId="2061268618" sldId="257"/>
            <ac:spMk id="56" creationId="{D2F0B595-0D1D-4CDC-B304-FD1B617DB8CA}"/>
          </ac:spMkLst>
        </pc:spChg>
      </pc:sldChg>
      <pc:sldChg chg="modSp">
        <pc:chgData name="Sara Sprogøe Jønsson" userId="372941ef-9cd8-4b5e-b8a9-b85332e58c6e" providerId="ADAL" clId="{DB756D6A-218B-4F65-AA00-6F77BEB80407}" dt="2019-01-17T11:55:20.043" v="377" actId="1038"/>
        <pc:sldMkLst>
          <pc:docMk/>
          <pc:sldMk cId="3192630131" sldId="277"/>
        </pc:sldMkLst>
        <pc:spChg chg="mod">
          <ac:chgData name="Sara Sprogøe Jønsson" userId="372941ef-9cd8-4b5e-b8a9-b85332e58c6e" providerId="ADAL" clId="{DB756D6A-218B-4F65-AA00-6F77BEB80407}" dt="2019-01-17T11:53:42.282" v="227" actId="20577"/>
          <ac:spMkLst>
            <pc:docMk/>
            <pc:sldMk cId="3192630131" sldId="277"/>
            <ac:spMk id="20" creationId="{C22DB6F9-5C2D-4150-AC8E-2253F16FED4D}"/>
          </ac:spMkLst>
        </pc:spChg>
        <pc:spChg chg="mod">
          <ac:chgData name="Sara Sprogøe Jønsson" userId="372941ef-9cd8-4b5e-b8a9-b85332e58c6e" providerId="ADAL" clId="{DB756D6A-218B-4F65-AA00-6F77BEB80407}" dt="2019-01-17T11:53:47.112" v="232" actId="20577"/>
          <ac:spMkLst>
            <pc:docMk/>
            <pc:sldMk cId="3192630131" sldId="277"/>
            <ac:spMk id="29" creationId="{2AC0A03C-662C-4A1E-8EA9-DDA149D6FB1F}"/>
          </ac:spMkLst>
        </pc:spChg>
        <pc:spChg chg="mod">
          <ac:chgData name="Sara Sprogøe Jønsson" userId="372941ef-9cd8-4b5e-b8a9-b85332e58c6e" providerId="ADAL" clId="{DB756D6A-218B-4F65-AA00-6F77BEB80407}" dt="2019-01-17T11:55:20.043" v="377" actId="1038"/>
          <ac:spMkLst>
            <pc:docMk/>
            <pc:sldMk cId="3192630131" sldId="277"/>
            <ac:spMk id="40" creationId="{ABD31D4C-ECB1-4045-8E11-E6F5C26D6506}"/>
          </ac:spMkLst>
        </pc:spChg>
        <pc:spChg chg="mod">
          <ac:chgData name="Sara Sprogøe Jønsson" userId="372941ef-9cd8-4b5e-b8a9-b85332e58c6e" providerId="ADAL" clId="{DB756D6A-218B-4F65-AA00-6F77BEB80407}" dt="2019-01-17T11:55:20.043" v="377" actId="1038"/>
          <ac:spMkLst>
            <pc:docMk/>
            <pc:sldMk cId="3192630131" sldId="277"/>
            <ac:spMk id="41" creationId="{CC3BFE13-729C-4FFE-AFA5-FCAF8B446414}"/>
          </ac:spMkLst>
        </pc:spChg>
        <pc:spChg chg="mod">
          <ac:chgData name="Sara Sprogøe Jønsson" userId="372941ef-9cd8-4b5e-b8a9-b85332e58c6e" providerId="ADAL" clId="{DB756D6A-218B-4F65-AA00-6F77BEB80407}" dt="2019-01-17T11:54:58.683" v="318" actId="1037"/>
          <ac:spMkLst>
            <pc:docMk/>
            <pc:sldMk cId="3192630131" sldId="277"/>
            <ac:spMk id="57" creationId="{1E992344-765D-4416-B046-E6F7BAF7F82B}"/>
          </ac:spMkLst>
        </pc:spChg>
        <pc:spChg chg="mod">
          <ac:chgData name="Sara Sprogøe Jønsson" userId="372941ef-9cd8-4b5e-b8a9-b85332e58c6e" providerId="ADAL" clId="{DB756D6A-218B-4F65-AA00-6F77BEB80407}" dt="2019-01-17T11:54:58.683" v="318" actId="1037"/>
          <ac:spMkLst>
            <pc:docMk/>
            <pc:sldMk cId="3192630131" sldId="277"/>
            <ac:spMk id="58" creationId="{C5411031-24D9-472C-BDEC-EFD6D7BEFF53}"/>
          </ac:spMkLst>
        </pc:spChg>
        <pc:cxnChg chg="mod">
          <ac:chgData name="Sara Sprogøe Jønsson" userId="372941ef-9cd8-4b5e-b8a9-b85332e58c6e" providerId="ADAL" clId="{DB756D6A-218B-4F65-AA00-6F77BEB80407}" dt="2019-01-17T11:55:20.043" v="377" actId="1038"/>
          <ac:cxnSpMkLst>
            <pc:docMk/>
            <pc:sldMk cId="3192630131" sldId="277"/>
            <ac:cxnSpMk id="42" creationId="{B577D55C-BF0B-4DD0-B4DB-7F578FD93705}"/>
          </ac:cxnSpMkLst>
        </pc:cxnChg>
        <pc:cxnChg chg="mod">
          <ac:chgData name="Sara Sprogøe Jønsson" userId="372941ef-9cd8-4b5e-b8a9-b85332e58c6e" providerId="ADAL" clId="{DB756D6A-218B-4F65-AA00-6F77BEB80407}" dt="2019-01-17T11:55:06.629" v="354" actId="1037"/>
          <ac:cxnSpMkLst>
            <pc:docMk/>
            <pc:sldMk cId="3192630131" sldId="277"/>
            <ac:cxnSpMk id="54" creationId="{8EDC6799-5FBE-451D-9ED4-C4983132C889}"/>
          </ac:cxnSpMkLst>
        </pc:cxnChg>
      </pc:sldChg>
    </pc:docChg>
  </pc:docChgLst>
  <pc:docChgLst>
    <pc:chgData name="Sara Sprogøe Jønsson" userId="372941ef-9cd8-4b5e-b8a9-b85332e58c6e" providerId="ADAL" clId="{8CAB180A-6640-425F-BF1D-64C2CEB452DF}"/>
    <pc:docChg chg="delSld">
      <pc:chgData name="Sara Sprogøe Jønsson" userId="372941ef-9cd8-4b5e-b8a9-b85332e58c6e" providerId="ADAL" clId="{8CAB180A-6640-425F-BF1D-64C2CEB452DF}" dt="2018-12-19T11:09:37.285" v="0" actId="2696"/>
      <pc:docMkLst>
        <pc:docMk/>
      </pc:docMkLst>
    </pc:docChg>
  </pc:docChgLst>
  <pc:docChgLst>
    <pc:chgData name="Sara Sprogøe Jønsson" userId="372941ef-9cd8-4b5e-b8a9-b85332e58c6e" providerId="ADAL" clId="{2B4CA1D9-0D47-4BA9-B66A-583E2AEE6EA1}"/>
    <pc:docChg chg="undo addSld delSld">
      <pc:chgData name="Sara Sprogøe Jønsson" userId="372941ef-9cd8-4b5e-b8a9-b85332e58c6e" providerId="ADAL" clId="{2B4CA1D9-0D47-4BA9-B66A-583E2AEE6EA1}" dt="2018-12-19T11:23:07.634" v="36" actId="2696"/>
      <pc:docMkLst>
        <pc:docMk/>
      </pc:docMkLst>
      <pc:sldChg chg="add del">
        <pc:chgData name="Sara Sprogøe Jønsson" userId="372941ef-9cd8-4b5e-b8a9-b85332e58c6e" providerId="ADAL" clId="{2B4CA1D9-0D47-4BA9-B66A-583E2AEE6EA1}" dt="2018-12-19T11:12:21.762" v="11" actId="2696"/>
        <pc:sldMkLst>
          <pc:docMk/>
          <pc:sldMk cId="838230396" sldId="304"/>
        </pc:sldMkLst>
      </pc:sldChg>
    </pc:docChg>
  </pc:docChgLst>
  <pc:docChgLst>
    <pc:chgData name="Sara Sprogøe Jønsson" userId="S::saspj@aarhus.dk::372941ef-9cd8-4b5e-b8a9-b85332e58c6e" providerId="AD" clId="Web-{F541EA65-846C-CB59-0AD5-CBFC90AC2B61}"/>
    <pc:docChg chg="modSld">
      <pc:chgData name="Sara Sprogøe Jønsson" userId="S::saspj@aarhus.dk::372941ef-9cd8-4b5e-b8a9-b85332e58c6e" providerId="AD" clId="Web-{F541EA65-846C-CB59-0AD5-CBFC90AC2B61}" dt="2019-01-10T11:23:46.474" v="7" actId="20577"/>
      <pc:docMkLst>
        <pc:docMk/>
      </pc:docMkLst>
      <pc:sldChg chg="modSp">
        <pc:chgData name="Sara Sprogøe Jønsson" userId="S::saspj@aarhus.dk::372941ef-9cd8-4b5e-b8a9-b85332e58c6e" providerId="AD" clId="Web-{F541EA65-846C-CB59-0AD5-CBFC90AC2B61}" dt="2019-01-10T11:23:46.459" v="6" actId="20577"/>
        <pc:sldMkLst>
          <pc:docMk/>
          <pc:sldMk cId="3988200834" sldId="290"/>
        </pc:sldMkLst>
        <pc:spChg chg="mod">
          <ac:chgData name="Sara Sprogøe Jønsson" userId="S::saspj@aarhus.dk::372941ef-9cd8-4b5e-b8a9-b85332e58c6e" providerId="AD" clId="Web-{F541EA65-846C-CB59-0AD5-CBFC90AC2B61}" dt="2019-01-10T11:23:46.459" v="6" actId="20577"/>
          <ac:spMkLst>
            <pc:docMk/>
            <pc:sldMk cId="3988200834" sldId="290"/>
            <ac:spMk id="6" creationId="{BC76C6F5-3100-4A9C-AD4C-92DC9991BF73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44AD23-51AC-4E03-A45E-80EE2BB7A9F8}" type="datetimeFigureOut">
              <a:rPr lang="da-DK" smtClean="0"/>
              <a:t>17-01-2019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66856C-1270-41DC-A6F7-50545A246C1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6687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84027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60935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4869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3621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11407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6235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0560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14113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878732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60819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053262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61894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147015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786468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83958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92009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04908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5797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52451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283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74873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6956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056903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30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43258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1609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540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45089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61886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444215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66856C-1270-41DC-A6F7-50545A246C19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0217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1" r="1" b="46919"/>
          <a:stretch/>
        </p:blipFill>
        <p:spPr>
          <a:xfrm>
            <a:off x="1" y="2113707"/>
            <a:ext cx="9322105" cy="47442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5772632"/>
            <a:ext cx="2105259" cy="7615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7517" y="1658621"/>
            <a:ext cx="9144000" cy="119925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432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517" y="3012103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2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7607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6771B9-0C4B-4007-9B83-3E9306764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6105" y="5679300"/>
            <a:ext cx="1905225" cy="90428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8D58DCA8-DEB7-4EB1-9C1D-5A00B660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3310" y="60079"/>
            <a:ext cx="2987777" cy="13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5121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613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8645016-76ED-4EE3-8FFC-B30B39DED5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697" y="0"/>
            <a:ext cx="5080000" cy="685800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929B431-9BD3-4E8A-82C6-0CDCF3DA161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80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E84D96DD-CD55-470E-99C7-FCDCADA64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944" y="0"/>
            <a:ext cx="11430000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BCEACBA7-A9C8-4585-AA0D-1E4A59D9E9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5" name="Titel 15">
            <a:extLst>
              <a:ext uri="{FF2B5EF4-FFF2-40B4-BE49-F238E27FC236}">
                <a16:creationId xmlns:a16="http://schemas.microsoft.com/office/drawing/2014/main" id="{700EA361-643F-4CAB-9597-F8FDCBCECD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6" name="Pladsholder til tekst 22">
            <a:extLst>
              <a:ext uri="{FF2B5EF4-FFF2-40B4-BE49-F238E27FC236}">
                <a16:creationId xmlns:a16="http://schemas.microsoft.com/office/drawing/2014/main" id="{B7B48C13-BD93-4E1B-9456-285902489C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7" name="Pladsholder til tekst 24">
            <a:extLst>
              <a:ext uri="{FF2B5EF4-FFF2-40B4-BE49-F238E27FC236}">
                <a16:creationId xmlns:a16="http://schemas.microsoft.com/office/drawing/2014/main" id="{2A941B51-9823-452D-AD17-66EAA5722CF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D8939471-0D22-4DD2-BBF2-1C71599CD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552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64" t="-16854" r="4256" b="77660"/>
          <a:stretch/>
        </p:blipFill>
        <p:spPr>
          <a:xfrm>
            <a:off x="4047067" y="3605350"/>
            <a:ext cx="8144933" cy="325265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8984585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59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027F4CB8-748C-E04E-84E9-6C7174910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2" b="6657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173725E-F125-1A49-AB08-CF61964002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0000"/>
          </a:blip>
          <a:srcRect l="-1" r="26539" b="60967"/>
          <a:stretch/>
        </p:blipFill>
        <p:spPr>
          <a:xfrm>
            <a:off x="5836800" y="3818881"/>
            <a:ext cx="6355200" cy="3039120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7714E126-39B4-E64E-A629-2D16884766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58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687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el og indhold">
    <p:bg>
      <p:bgPr>
        <a:solidFill>
          <a:srgbClr val="45B7C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D3D39DC-B166-7A45-AE68-9A7F13061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242" b="61310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51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el og indhold">
    <p:bg>
      <p:bgPr>
        <a:solidFill>
          <a:srgbClr val="2091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2786D59D-BD04-8F44-9FD3-56EBF47B23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39" b="60967"/>
          <a:stretch/>
        </p:blipFill>
        <p:spPr>
          <a:xfrm>
            <a:off x="5836801" y="3818881"/>
            <a:ext cx="6355200" cy="303912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707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el og indhold">
    <p:bg>
      <p:bgPr>
        <a:solidFill>
          <a:srgbClr val="007A8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E95201FA-75DE-2C4A-A557-5E1EDD1DE0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539" b="60967"/>
          <a:stretch/>
        </p:blipFill>
        <p:spPr>
          <a:xfrm>
            <a:off x="5836801" y="3818881"/>
            <a:ext cx="6355200" cy="3039120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8984868" cy="72502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skal stå her</a:t>
            </a:r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2013844"/>
            <a:ext cx="8984585" cy="34804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235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el og indhold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8C3B46C-0A76-664F-B358-7A897B0F05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5B697E9-8A92-D243-8D84-6A38C8D1D5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800225" y="1994536"/>
            <a:ext cx="8591551" cy="1685924"/>
          </a:xfrm>
        </p:spPr>
        <p:txBody>
          <a:bodyPr>
            <a:normAutofit/>
          </a:bodyPr>
          <a:lstStyle>
            <a:lvl1pPr algn="ctr">
              <a:defRPr sz="5040">
                <a:solidFill>
                  <a:schemeClr val="bg1"/>
                </a:solidFill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481901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7211850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-610798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A362614-BAA2-0443-82DE-CE0117E3F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502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slide">
    <p:bg>
      <p:bgPr>
        <a:solidFill>
          <a:srgbClr val="34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308482AD-0383-754A-ABAE-5382F1666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31" t="1" r="1" b="46919"/>
          <a:stretch/>
        </p:blipFill>
        <p:spPr>
          <a:xfrm>
            <a:off x="1" y="2113707"/>
            <a:ext cx="9322105" cy="474429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79EFAE13-1D60-0A4F-ADDA-84E37D999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5772632"/>
            <a:ext cx="2105259" cy="761519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707607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7517" y="1658621"/>
            <a:ext cx="7445888" cy="1199251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0000"/>
              </a:lnSpc>
              <a:defRPr sz="4320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7517" y="3012103"/>
            <a:ext cx="9144000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192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4492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613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 og indhold">
    <p:bg>
      <p:bgPr>
        <a:solidFill>
          <a:srgbClr val="337D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7211850"/>
            <a:ext cx="389708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/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059A32A2-47D7-1C4D-848A-E69E9E87A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088" b="61228"/>
          <a:stretch/>
        </p:blipFill>
        <p:spPr>
          <a:xfrm>
            <a:off x="5839037" y="3817538"/>
            <a:ext cx="6352963" cy="3040462"/>
          </a:xfrm>
          <a:prstGeom prst="rect">
            <a:avLst/>
          </a:prstGeom>
        </p:spPr>
      </p:pic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-610798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97A7741-8029-B34C-BB59-C4D5D4B296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825" y="2529895"/>
            <a:ext cx="3559755" cy="128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253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dholdsobjekter">
    <p:bg>
      <p:bgPr>
        <a:solidFill>
          <a:srgbClr val="1345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22701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800">
          <p15:clr>
            <a:srgbClr val="FBAE40"/>
          </p15:clr>
        </p15:guide>
        <p15:guide id="2" pos="2880">
          <p15:clr>
            <a:srgbClr val="FBAE40"/>
          </p15:clr>
        </p15:guide>
        <p15:guide id="3" pos="5756">
          <p15:clr>
            <a:srgbClr val="FBAE40"/>
          </p15:clr>
        </p15:guide>
        <p15:guide id="4" orient="horz" pos="343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563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10515600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6" y="1994536"/>
            <a:ext cx="10515316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92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pic>
        <p:nvPicPr>
          <p:cNvPr id="27" name="Billede 26">
            <a:extLst>
              <a:ext uri="{FF2B5EF4-FFF2-40B4-BE49-F238E27FC236}">
                <a16:creationId xmlns:a16="http://schemas.microsoft.com/office/drawing/2014/main" id="{C9EE5561-02F8-9440-93F9-F10EBBB4F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16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66F9560D-F720-0B45-8059-8893C9EB3E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" t="3388" r="-4514"/>
          <a:stretch/>
        </p:blipFill>
        <p:spPr>
          <a:xfrm>
            <a:off x="7161759" y="1"/>
            <a:ext cx="5486276" cy="6857999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74D0406-323E-0D43-8C60-996658180A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2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7B025B07-46B0-4D1D-B6E2-2CA9A8EA6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3955" y="0"/>
            <a:ext cx="5087112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100CF3A-B05F-4011-8BCF-8BB74C9BC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345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24C085C-62C8-41F2-ADBB-7D30B7ADF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343" y="1"/>
            <a:ext cx="10160956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9CE7B058-4BCB-49A0-A4E1-C11302046C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30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1AD65F9-14F5-432D-98A3-0D28E1FC9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878" y="1"/>
            <a:ext cx="11427711" cy="6857998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61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el og 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E9F93209-7709-4C8F-B5B0-974D05873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3748" y="0"/>
            <a:ext cx="11432305" cy="685800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4C62ECFB-77F1-41D3-95BB-B1C25E3B39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812" r="31420" b="11550"/>
          <a:stretch/>
        </p:blipFill>
        <p:spPr>
          <a:xfrm>
            <a:off x="4391422" y="2"/>
            <a:ext cx="8144933" cy="6857999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D21B5BC7-2603-3B4E-93E8-779AA598B1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0983" y="1224916"/>
            <a:ext cx="6650972" cy="725028"/>
          </a:xfrm>
        </p:spPr>
        <p:txBody>
          <a:bodyPr/>
          <a:lstStyle/>
          <a:p>
            <a:r>
              <a:rPr lang="da-DK" dirty="0"/>
              <a:t>Overskrift skal stå her</a:t>
            </a: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2FB1501-613B-8B44-B489-9768C9E4F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23" name="Pladsholder til tekst 22">
            <a:extLst>
              <a:ext uri="{FF2B5EF4-FFF2-40B4-BE49-F238E27FC236}">
                <a16:creationId xmlns:a16="http://schemas.microsoft.com/office/drawing/2014/main" id="{DB027E1D-551F-614A-B54D-3207D16815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1267" y="392430"/>
            <a:ext cx="7137400" cy="312965"/>
          </a:xfrm>
        </p:spPr>
        <p:txBody>
          <a:bodyPr>
            <a:normAutofit/>
          </a:bodyPr>
          <a:lstStyle>
            <a:lvl1pPr>
              <a:defRPr sz="1440" b="1" spc="360">
                <a:solidFill>
                  <a:srgbClr val="2091A2"/>
                </a:solidFill>
              </a:defRPr>
            </a:lvl1pPr>
          </a:lstStyle>
          <a:p>
            <a:pPr lvl="0"/>
            <a:r>
              <a:rPr lang="da-DK" dirty="0"/>
              <a:t>TEMAOVERSKRIFT</a:t>
            </a:r>
          </a:p>
        </p:txBody>
      </p:sp>
      <p:sp>
        <p:nvSpPr>
          <p:cNvPr id="25" name="Pladsholder til tekst 24">
            <a:extLst>
              <a:ext uri="{FF2B5EF4-FFF2-40B4-BE49-F238E27FC236}">
                <a16:creationId xmlns:a16="http://schemas.microsoft.com/office/drawing/2014/main" id="{5512BAC3-ECC3-8D4D-BB98-A376A5D93CF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1267" y="1994536"/>
            <a:ext cx="6650688" cy="3480436"/>
          </a:xfrm>
        </p:spPr>
        <p:txBody>
          <a:bodyPr/>
          <a:lstStyle/>
          <a:p>
            <a:pPr lvl="0"/>
            <a:r>
              <a:rPr lang="da-DK" dirty="0"/>
              <a:t>Indhold og punktopstilling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D4E16806-1228-0F4E-9251-C8D319F017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83" y="6237715"/>
            <a:ext cx="832679" cy="3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96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0983" y="1224916"/>
            <a:ext cx="10515600" cy="725028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a-DK" dirty="0"/>
              <a:t>Klik for at redigere i master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983" y="1999819"/>
            <a:ext cx="10515600" cy="381040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32660" y="6428078"/>
            <a:ext cx="3897085" cy="365125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4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4082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2880" b="1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None/>
        <a:defRPr sz="216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92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83870" indent="-21336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70510" indent="-264796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tabLst/>
        <a:defRPr sz="168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>
          <p15:clr>
            <a:srgbClr val="F26B43"/>
          </p15:clr>
        </p15:guide>
        <p15:guide id="2" pos="2880">
          <p15:clr>
            <a:srgbClr val="F26B43"/>
          </p15:clr>
        </p15:guide>
        <p15:guide id="3" pos="385">
          <p15:clr>
            <a:srgbClr val="F26B43"/>
          </p15:clr>
        </p15:guide>
        <p15:guide id="4" orient="horz" pos="3430">
          <p15:clr>
            <a:srgbClr val="F26B43"/>
          </p15:clr>
        </p15:guide>
        <p15:guide id="5" orient="horz" pos="643">
          <p15:clr>
            <a:srgbClr val="F26B43"/>
          </p15:clr>
        </p15:guide>
        <p15:guide id="6" pos="5359">
          <p15:clr>
            <a:srgbClr val="F26B43"/>
          </p15:clr>
        </p15:guide>
        <p15:guide id="7" orient="horz" pos="104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7.sv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4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9.xml"/><Relationship Id="rId6" Type="http://schemas.openxmlformats.org/officeDocument/2006/relationships/image" Target="../media/image33.png"/><Relationship Id="rId11" Type="http://schemas.openxmlformats.org/officeDocument/2006/relationships/image" Target="../media/image38.svg"/><Relationship Id="rId5" Type="http://schemas.openxmlformats.org/officeDocument/2006/relationships/image" Target="../media/image32.sv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sv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6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tags" Target="../tags/tag6.xml"/><Relationship Id="rId7" Type="http://schemas.openxmlformats.org/officeDocument/2006/relationships/oleObject" Target="../embeddings/oleObject1.bin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0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8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F66F3F-2EEF-413B-BAD4-EFC71D8012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Første informationsmøde</a:t>
            </a:r>
            <a:br>
              <a:rPr lang="da-DK" dirty="0"/>
            </a:br>
            <a:r>
              <a:rPr lang="da-DK" dirty="0"/>
              <a:t>for lokale Aula-administratorer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F73E9E39-83D9-4E78-AD8B-412A6E67F5E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Mandag d. 17. december 2018</a:t>
            </a:r>
          </a:p>
          <a:p>
            <a:r>
              <a:rPr lang="da-DK" dirty="0"/>
              <a:t>Tirsdag d. 18. december 2018</a:t>
            </a:r>
          </a:p>
          <a:p>
            <a:r>
              <a:rPr lang="da-DK" dirty="0"/>
              <a:t>Fredag d. 4. januar 2019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2747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4">
            <a:extLst>
              <a:ext uri="{FF2B5EF4-FFF2-40B4-BE49-F238E27FC236}">
                <a16:creationId xmlns:a16="http://schemas.microsoft.com/office/drawing/2014/main" id="{11377D06-FD69-46A7-ADF7-B51F2FDB150D}"/>
              </a:ext>
            </a:extLst>
          </p:cNvPr>
          <p:cNvCxnSpPr>
            <a:cxnSpLocks/>
            <a:endCxn id="55" idx="0"/>
          </p:cNvCxnSpPr>
          <p:nvPr/>
        </p:nvCxnSpPr>
        <p:spPr>
          <a:xfrm flipH="1" flipV="1">
            <a:off x="10805521" y="2158236"/>
            <a:ext cx="1022" cy="2425040"/>
          </a:xfrm>
          <a:prstGeom prst="line">
            <a:avLst/>
          </a:prstGeom>
          <a:ln w="19050">
            <a:solidFill>
              <a:srgbClr val="E32F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96942989-7C73-4553-9810-1A9DA00B0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Fokuseret tidsplan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988241E-90D9-4019-AF42-0A3299243CE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VIGTIGE DATOER FOR AULA-ADMINISTRATOREN</a:t>
            </a:r>
          </a:p>
        </p:txBody>
      </p:sp>
      <p:sp>
        <p:nvSpPr>
          <p:cNvPr id="10" name="Shape 286">
            <a:extLst>
              <a:ext uri="{FF2B5EF4-FFF2-40B4-BE49-F238E27FC236}">
                <a16:creationId xmlns:a16="http://schemas.microsoft.com/office/drawing/2014/main" id="{958FA1C6-4EFE-4413-80CC-991781EE31DB}"/>
              </a:ext>
            </a:extLst>
          </p:cNvPr>
          <p:cNvSpPr/>
          <p:nvPr/>
        </p:nvSpPr>
        <p:spPr>
          <a:xfrm>
            <a:off x="1441553" y="3518064"/>
            <a:ext cx="9358947" cy="422200"/>
          </a:xfrm>
          <a:prstGeom prst="rect">
            <a:avLst/>
          </a:prstGeom>
          <a:solidFill>
            <a:srgbClr val="E32F4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Shape 291">
            <a:extLst>
              <a:ext uri="{FF2B5EF4-FFF2-40B4-BE49-F238E27FC236}">
                <a16:creationId xmlns:a16="http://schemas.microsoft.com/office/drawing/2014/main" id="{968055D8-64F8-4039-9F43-ACB30C912BCD}"/>
              </a:ext>
            </a:extLst>
          </p:cNvPr>
          <p:cNvSpPr txBox="1"/>
          <p:nvPr/>
        </p:nvSpPr>
        <p:spPr>
          <a:xfrm>
            <a:off x="1461760" y="3517959"/>
            <a:ext cx="1806081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1		</a:t>
            </a:r>
            <a:endParaRPr sz="1467" b="1" kern="0" dirty="0">
              <a:solidFill>
                <a:schemeClr val="bg1"/>
              </a:solidFill>
              <a:ea typeface="Nunito"/>
              <a:cs typeface="Nunito"/>
              <a:sym typeface="Nunito"/>
            </a:endParaRPr>
          </a:p>
        </p:txBody>
      </p:sp>
      <p:cxnSp>
        <p:nvCxnSpPr>
          <p:cNvPr id="12" name="Shape 316">
            <a:extLst>
              <a:ext uri="{FF2B5EF4-FFF2-40B4-BE49-F238E27FC236}">
                <a16:creationId xmlns:a16="http://schemas.microsoft.com/office/drawing/2014/main" id="{C2AEB08B-3115-44F7-B768-E73C0ED875F3}"/>
              </a:ext>
            </a:extLst>
          </p:cNvPr>
          <p:cNvCxnSpPr>
            <a:cxnSpLocks/>
          </p:cNvCxnSpPr>
          <p:nvPr/>
        </p:nvCxnSpPr>
        <p:spPr>
          <a:xfrm>
            <a:off x="7143353" y="3365988"/>
            <a:ext cx="0" cy="56994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ekstfelt 12">
            <a:extLst>
              <a:ext uri="{FF2B5EF4-FFF2-40B4-BE49-F238E27FC236}">
                <a16:creationId xmlns:a16="http://schemas.microsoft.com/office/drawing/2014/main" id="{0B7D4B51-D976-430E-8622-F8CED77AC4C8}"/>
              </a:ext>
            </a:extLst>
          </p:cNvPr>
          <p:cNvSpPr txBox="1"/>
          <p:nvPr/>
        </p:nvSpPr>
        <p:spPr>
          <a:xfrm>
            <a:off x="3304640" y="3527377"/>
            <a:ext cx="18925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2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58737B7B-9FAD-43CC-928B-0C7B3CEDA3E8}"/>
              </a:ext>
            </a:extLst>
          </p:cNvPr>
          <p:cNvSpPr txBox="1"/>
          <p:nvPr/>
        </p:nvSpPr>
        <p:spPr>
          <a:xfrm>
            <a:off x="5210687" y="3527377"/>
            <a:ext cx="191758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3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CE0FA6BE-4D72-4F32-ACBC-EB86300CB998}"/>
              </a:ext>
            </a:extLst>
          </p:cNvPr>
          <p:cNvSpPr txBox="1"/>
          <p:nvPr/>
        </p:nvSpPr>
        <p:spPr>
          <a:xfrm>
            <a:off x="7140904" y="3521761"/>
            <a:ext cx="17350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4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35F556D9-C2C9-432B-8677-31C6FE7F8621}"/>
              </a:ext>
            </a:extLst>
          </p:cNvPr>
          <p:cNvSpPr txBox="1"/>
          <p:nvPr/>
        </p:nvSpPr>
        <p:spPr>
          <a:xfrm>
            <a:off x="8952928" y="3516681"/>
            <a:ext cx="18447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5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cxnSp>
        <p:nvCxnSpPr>
          <p:cNvPr id="17" name="Shape 316">
            <a:extLst>
              <a:ext uri="{FF2B5EF4-FFF2-40B4-BE49-F238E27FC236}">
                <a16:creationId xmlns:a16="http://schemas.microsoft.com/office/drawing/2014/main" id="{B5E970C4-4F7F-4053-8003-97B493EAFA31}"/>
              </a:ext>
            </a:extLst>
          </p:cNvPr>
          <p:cNvCxnSpPr>
            <a:cxnSpLocks/>
          </p:cNvCxnSpPr>
          <p:nvPr/>
        </p:nvCxnSpPr>
        <p:spPr>
          <a:xfrm>
            <a:off x="8937848" y="3373828"/>
            <a:ext cx="0" cy="61081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8" name="Gruppe 17">
            <a:extLst>
              <a:ext uri="{FF2B5EF4-FFF2-40B4-BE49-F238E27FC236}">
                <a16:creationId xmlns:a16="http://schemas.microsoft.com/office/drawing/2014/main" id="{EF4642F3-C627-48C6-AABD-92740BF98BCE}"/>
              </a:ext>
            </a:extLst>
          </p:cNvPr>
          <p:cNvGrpSpPr/>
          <p:nvPr/>
        </p:nvGrpSpPr>
        <p:grpSpPr>
          <a:xfrm>
            <a:off x="4850085" y="3420631"/>
            <a:ext cx="690843" cy="596225"/>
            <a:chOff x="5174333" y="1361145"/>
            <a:chExt cx="690843" cy="596225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CC3C112A-A0E4-4474-AFCF-C7EECF693683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20" name="Tekstfelt 19">
              <a:extLst>
                <a:ext uri="{FF2B5EF4-FFF2-40B4-BE49-F238E27FC236}">
                  <a16:creationId xmlns:a16="http://schemas.microsoft.com/office/drawing/2014/main" id="{C22DB6F9-5C2D-4150-AC8E-2253F16FED4D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12/4</a:t>
              </a:r>
            </a:p>
          </p:txBody>
        </p:sp>
      </p:grpSp>
      <p:grpSp>
        <p:nvGrpSpPr>
          <p:cNvPr id="21" name="Gruppe 20">
            <a:extLst>
              <a:ext uri="{FF2B5EF4-FFF2-40B4-BE49-F238E27FC236}">
                <a16:creationId xmlns:a16="http://schemas.microsoft.com/office/drawing/2014/main" id="{0785D424-FB95-4FBA-BC9B-491033DCA9FC}"/>
              </a:ext>
            </a:extLst>
          </p:cNvPr>
          <p:cNvGrpSpPr/>
          <p:nvPr/>
        </p:nvGrpSpPr>
        <p:grpSpPr>
          <a:xfrm>
            <a:off x="2924309" y="3423934"/>
            <a:ext cx="690843" cy="596225"/>
            <a:chOff x="5174333" y="1361145"/>
            <a:chExt cx="690843" cy="596225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2117CB31-F5EB-464C-9F10-07C7F41318DC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Tekstfelt 22">
              <a:extLst>
                <a:ext uri="{FF2B5EF4-FFF2-40B4-BE49-F238E27FC236}">
                  <a16:creationId xmlns:a16="http://schemas.microsoft.com/office/drawing/2014/main" id="{37FFDC98-D244-4327-858F-8FD5C706ACAD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14/2</a:t>
              </a:r>
            </a:p>
          </p:txBody>
        </p:sp>
      </p:grpSp>
      <p:grpSp>
        <p:nvGrpSpPr>
          <p:cNvPr id="24" name="Gruppe 23">
            <a:extLst>
              <a:ext uri="{FF2B5EF4-FFF2-40B4-BE49-F238E27FC236}">
                <a16:creationId xmlns:a16="http://schemas.microsoft.com/office/drawing/2014/main" id="{B510543B-0B11-430E-B844-28ABEA227497}"/>
              </a:ext>
            </a:extLst>
          </p:cNvPr>
          <p:cNvGrpSpPr/>
          <p:nvPr/>
        </p:nvGrpSpPr>
        <p:grpSpPr>
          <a:xfrm>
            <a:off x="10442724" y="3423933"/>
            <a:ext cx="690843" cy="596225"/>
            <a:chOff x="5174333" y="1361145"/>
            <a:chExt cx="690843" cy="596225"/>
          </a:xfrm>
        </p:grpSpPr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D41961DF-DAAB-4733-B776-C7C76BD26222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26" name="Tekstfelt 25">
              <a:extLst>
                <a:ext uri="{FF2B5EF4-FFF2-40B4-BE49-F238E27FC236}">
                  <a16:creationId xmlns:a16="http://schemas.microsoft.com/office/drawing/2014/main" id="{66D79DA2-3540-47E8-B2B1-048F1660AB51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21/6</a:t>
              </a:r>
            </a:p>
          </p:txBody>
        </p:sp>
      </p:grpSp>
      <p:grpSp>
        <p:nvGrpSpPr>
          <p:cNvPr id="27" name="Gruppe 26">
            <a:extLst>
              <a:ext uri="{FF2B5EF4-FFF2-40B4-BE49-F238E27FC236}">
                <a16:creationId xmlns:a16="http://schemas.microsoft.com/office/drawing/2014/main" id="{49E0BD51-843A-41C2-AEBB-2350B24C6533}"/>
              </a:ext>
            </a:extLst>
          </p:cNvPr>
          <p:cNvGrpSpPr/>
          <p:nvPr/>
        </p:nvGrpSpPr>
        <p:grpSpPr>
          <a:xfrm>
            <a:off x="6777253" y="3422373"/>
            <a:ext cx="690843" cy="596225"/>
            <a:chOff x="5174333" y="1361145"/>
            <a:chExt cx="690843" cy="596225"/>
          </a:xfrm>
        </p:grpSpPr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C3FC2838-A584-4E95-9505-4E636B486BB4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29" name="Tekstfelt 28">
              <a:extLst>
                <a:ext uri="{FF2B5EF4-FFF2-40B4-BE49-F238E27FC236}">
                  <a16:creationId xmlns:a16="http://schemas.microsoft.com/office/drawing/2014/main" id="{2AC0A03C-662C-4A1E-8EA9-DDA149D6FB1F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3/5</a:t>
              </a:r>
            </a:p>
          </p:txBody>
        </p:sp>
      </p:grpSp>
      <p:grpSp>
        <p:nvGrpSpPr>
          <p:cNvPr id="30" name="Gruppe 29">
            <a:extLst>
              <a:ext uri="{FF2B5EF4-FFF2-40B4-BE49-F238E27FC236}">
                <a16:creationId xmlns:a16="http://schemas.microsoft.com/office/drawing/2014/main" id="{0B52F2D6-2068-4C64-8EA5-F59F85E812B2}"/>
              </a:ext>
            </a:extLst>
          </p:cNvPr>
          <p:cNvGrpSpPr/>
          <p:nvPr/>
        </p:nvGrpSpPr>
        <p:grpSpPr>
          <a:xfrm>
            <a:off x="8587902" y="3423933"/>
            <a:ext cx="690843" cy="596225"/>
            <a:chOff x="5174333" y="1361145"/>
            <a:chExt cx="690843" cy="596225"/>
          </a:xfrm>
        </p:grpSpPr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DFDFF1B5-EBDB-4667-BBE5-C1D3B27EB557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32" name="Tekstfelt 31">
              <a:extLst>
                <a:ext uri="{FF2B5EF4-FFF2-40B4-BE49-F238E27FC236}">
                  <a16:creationId xmlns:a16="http://schemas.microsoft.com/office/drawing/2014/main" id="{09992044-6CE3-4AC5-BA67-78E49427450C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31/5</a:t>
              </a:r>
            </a:p>
          </p:txBody>
        </p:sp>
      </p:grpSp>
      <p:sp>
        <p:nvSpPr>
          <p:cNvPr id="34" name="Shape 286">
            <a:extLst>
              <a:ext uri="{FF2B5EF4-FFF2-40B4-BE49-F238E27FC236}">
                <a16:creationId xmlns:a16="http://schemas.microsoft.com/office/drawing/2014/main" id="{552D3607-903F-41E6-8768-0381D209628A}"/>
              </a:ext>
            </a:extLst>
          </p:cNvPr>
          <p:cNvSpPr/>
          <p:nvPr/>
        </p:nvSpPr>
        <p:spPr>
          <a:xfrm>
            <a:off x="1443858" y="2879062"/>
            <a:ext cx="9358947" cy="422200"/>
          </a:xfrm>
          <a:prstGeom prst="rect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lang="da-DK" sz="1467" b="1" kern="0" dirty="0">
              <a:ea typeface="Nunito"/>
              <a:cs typeface="Nunito"/>
              <a:sym typeface="Nunito"/>
            </a:endParaRPr>
          </a:p>
        </p:txBody>
      </p:sp>
      <p:cxnSp>
        <p:nvCxnSpPr>
          <p:cNvPr id="36" name="Lige forbindelse 35">
            <a:extLst>
              <a:ext uri="{FF2B5EF4-FFF2-40B4-BE49-F238E27FC236}">
                <a16:creationId xmlns:a16="http://schemas.microsoft.com/office/drawing/2014/main" id="{11F74EF4-9C7A-4CE7-B1EB-937A63106792}"/>
              </a:ext>
            </a:extLst>
          </p:cNvPr>
          <p:cNvCxnSpPr/>
          <p:nvPr/>
        </p:nvCxnSpPr>
        <p:spPr>
          <a:xfrm>
            <a:off x="1443858" y="2592277"/>
            <a:ext cx="0" cy="321816"/>
          </a:xfrm>
          <a:prstGeom prst="line">
            <a:avLst/>
          </a:prstGeom>
          <a:ln>
            <a:solidFill>
              <a:srgbClr val="10BD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felt 36">
            <a:extLst>
              <a:ext uri="{FF2B5EF4-FFF2-40B4-BE49-F238E27FC236}">
                <a16:creationId xmlns:a16="http://schemas.microsoft.com/office/drawing/2014/main" id="{48ADE05F-BAF1-46A3-A6AC-973EC42536D4}"/>
              </a:ext>
            </a:extLst>
          </p:cNvPr>
          <p:cNvSpPr txBox="1"/>
          <p:nvPr/>
        </p:nvSpPr>
        <p:spPr>
          <a:xfrm>
            <a:off x="1443858" y="2429499"/>
            <a:ext cx="163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/>
              <a:t>Første informationsmøde</a:t>
            </a:r>
          </a:p>
          <a:p>
            <a:r>
              <a:rPr lang="da-DK" sz="900" dirty="0"/>
              <a:t>17/12, 18/12 eller 4/1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C5B05F39-BE35-4FED-B89F-6B7AEBA24A8C}"/>
              </a:ext>
            </a:extLst>
          </p:cNvPr>
          <p:cNvSpPr/>
          <p:nvPr/>
        </p:nvSpPr>
        <p:spPr>
          <a:xfrm>
            <a:off x="1398728" y="2493190"/>
            <a:ext cx="108016" cy="108016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ABD31D4C-ECB1-4045-8E11-E6F5C26D6506}"/>
              </a:ext>
            </a:extLst>
          </p:cNvPr>
          <p:cNvSpPr txBox="1"/>
          <p:nvPr/>
        </p:nvSpPr>
        <p:spPr>
          <a:xfrm>
            <a:off x="4742936" y="2049415"/>
            <a:ext cx="1638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/>
              <a:t>Opsætningsworkshop (hel dag)</a:t>
            </a:r>
          </a:p>
          <a:p>
            <a:r>
              <a:rPr lang="da-DK" sz="900" dirty="0"/>
              <a:t>1/4, 2/4 eller 3/4 *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CC3BFE13-729C-4FFE-AFA5-FCAF8B446414}"/>
              </a:ext>
            </a:extLst>
          </p:cNvPr>
          <p:cNvSpPr/>
          <p:nvPr/>
        </p:nvSpPr>
        <p:spPr>
          <a:xfrm>
            <a:off x="4680050" y="2104228"/>
            <a:ext cx="108016" cy="108016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42" name="Lige forbindelse 41">
            <a:extLst>
              <a:ext uri="{FF2B5EF4-FFF2-40B4-BE49-F238E27FC236}">
                <a16:creationId xmlns:a16="http://schemas.microsoft.com/office/drawing/2014/main" id="{B577D55C-BF0B-4DD0-B4DB-7F578FD93705}"/>
              </a:ext>
            </a:extLst>
          </p:cNvPr>
          <p:cNvCxnSpPr>
            <a:cxnSpLocks/>
          </p:cNvCxnSpPr>
          <p:nvPr/>
        </p:nvCxnSpPr>
        <p:spPr>
          <a:xfrm>
            <a:off x="4734059" y="2155951"/>
            <a:ext cx="0" cy="838525"/>
          </a:xfrm>
          <a:prstGeom prst="line">
            <a:avLst/>
          </a:prstGeom>
          <a:ln>
            <a:solidFill>
              <a:srgbClr val="10BD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Shape 286">
            <a:extLst>
              <a:ext uri="{FF2B5EF4-FFF2-40B4-BE49-F238E27FC236}">
                <a16:creationId xmlns:a16="http://schemas.microsoft.com/office/drawing/2014/main" id="{39440D87-DFFE-4264-905D-89DE6A64987D}"/>
              </a:ext>
            </a:extLst>
          </p:cNvPr>
          <p:cNvSpPr/>
          <p:nvPr/>
        </p:nvSpPr>
        <p:spPr>
          <a:xfrm>
            <a:off x="1441553" y="4161101"/>
            <a:ext cx="9358947" cy="422200"/>
          </a:xfrm>
          <a:prstGeom prst="rect">
            <a:avLst/>
          </a:prstGeom>
          <a:solidFill>
            <a:srgbClr val="002E5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b="1" kern="0" dirty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6E93FCDB-3D51-44F5-94EC-B37C039E44B8}"/>
              </a:ext>
            </a:extLst>
          </p:cNvPr>
          <p:cNvSpPr/>
          <p:nvPr/>
        </p:nvSpPr>
        <p:spPr>
          <a:xfrm>
            <a:off x="64316" y="2828552"/>
            <a:ext cx="14411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kern="0" dirty="0">
                <a:ea typeface="Nunito"/>
                <a:cs typeface="Nunito"/>
                <a:sym typeface="Nunito"/>
              </a:rPr>
              <a:t>AULA-</a:t>
            </a:r>
          </a:p>
          <a:p>
            <a:pPr defTabSz="1219170">
              <a:buClr>
                <a:srgbClr val="000000"/>
              </a:buClr>
            </a:pPr>
            <a:r>
              <a:rPr lang="da-DK" sz="1200" kern="0" dirty="0">
                <a:ea typeface="Nunito"/>
                <a:cs typeface="Nunito"/>
                <a:sym typeface="Nunito"/>
              </a:rPr>
              <a:t>ADMINISTRATORER</a:t>
            </a:r>
          </a:p>
        </p:txBody>
      </p:sp>
      <p:sp>
        <p:nvSpPr>
          <p:cNvPr id="46" name="Rektangel 45">
            <a:extLst>
              <a:ext uri="{FF2B5EF4-FFF2-40B4-BE49-F238E27FC236}">
                <a16:creationId xmlns:a16="http://schemas.microsoft.com/office/drawing/2014/main" id="{FA605D2E-2360-44CF-BACD-6FD4039350D9}"/>
              </a:ext>
            </a:extLst>
          </p:cNvPr>
          <p:cNvSpPr/>
          <p:nvPr/>
        </p:nvSpPr>
        <p:spPr>
          <a:xfrm>
            <a:off x="64316" y="3592487"/>
            <a:ext cx="13901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kern="0" dirty="0">
                <a:ea typeface="Nunito"/>
                <a:cs typeface="Nunito"/>
                <a:sym typeface="Nunito"/>
              </a:rPr>
              <a:t>OPRYDNINGSPLAN</a:t>
            </a:r>
          </a:p>
        </p:txBody>
      </p:sp>
      <p:sp>
        <p:nvSpPr>
          <p:cNvPr id="47" name="Rektangel 46">
            <a:extLst>
              <a:ext uri="{FF2B5EF4-FFF2-40B4-BE49-F238E27FC236}">
                <a16:creationId xmlns:a16="http://schemas.microsoft.com/office/drawing/2014/main" id="{5E74D3FC-53FB-44A2-B13A-C8FB0D632C8D}"/>
              </a:ext>
            </a:extLst>
          </p:cNvPr>
          <p:cNvSpPr/>
          <p:nvPr/>
        </p:nvSpPr>
        <p:spPr>
          <a:xfrm>
            <a:off x="67318" y="4121610"/>
            <a:ext cx="10647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kern="0" dirty="0">
                <a:ea typeface="Nunito"/>
                <a:cs typeface="Nunito"/>
                <a:sym typeface="Nunito"/>
              </a:rPr>
              <a:t>UDDANNELSE</a:t>
            </a:r>
          </a:p>
          <a:p>
            <a:pPr defTabSz="1219170">
              <a:buClr>
                <a:srgbClr val="000000"/>
              </a:buClr>
            </a:pPr>
            <a:r>
              <a:rPr lang="da-DK" sz="1200" kern="0" dirty="0">
                <a:ea typeface="Nunito"/>
                <a:cs typeface="Nunito"/>
                <a:sym typeface="Nunito"/>
              </a:rPr>
              <a:t>I AULA</a:t>
            </a:r>
          </a:p>
        </p:txBody>
      </p:sp>
      <p:cxnSp>
        <p:nvCxnSpPr>
          <p:cNvPr id="48" name="Lige forbindelse 47">
            <a:extLst>
              <a:ext uri="{FF2B5EF4-FFF2-40B4-BE49-F238E27FC236}">
                <a16:creationId xmlns:a16="http://schemas.microsoft.com/office/drawing/2014/main" id="{EE871BBB-602C-4F60-A6EA-B2CC327F7899}"/>
              </a:ext>
            </a:extLst>
          </p:cNvPr>
          <p:cNvCxnSpPr/>
          <p:nvPr/>
        </p:nvCxnSpPr>
        <p:spPr>
          <a:xfrm>
            <a:off x="2165907" y="4583301"/>
            <a:ext cx="0" cy="321816"/>
          </a:xfrm>
          <a:prstGeom prst="line">
            <a:avLst/>
          </a:prstGeom>
          <a:ln>
            <a:solidFill>
              <a:srgbClr val="002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kstfelt 48">
            <a:extLst>
              <a:ext uri="{FF2B5EF4-FFF2-40B4-BE49-F238E27FC236}">
                <a16:creationId xmlns:a16="http://schemas.microsoft.com/office/drawing/2014/main" id="{F4A98C48-DD03-4EAB-9A12-036C7D0B1D47}"/>
              </a:ext>
            </a:extLst>
          </p:cNvPr>
          <p:cNvSpPr txBox="1"/>
          <p:nvPr/>
        </p:nvSpPr>
        <p:spPr>
          <a:xfrm>
            <a:off x="2165906" y="4844470"/>
            <a:ext cx="173602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/>
              <a:t>Uddannelse af superbrugere (herunder Aula-administratorer)</a:t>
            </a:r>
          </a:p>
          <a:p>
            <a:r>
              <a:rPr lang="da-DK" sz="900" dirty="0"/>
              <a:t>21/1 til 5/3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E0346BB8-06FA-4E1C-98C7-967CA62F1CD8}"/>
              </a:ext>
            </a:extLst>
          </p:cNvPr>
          <p:cNvSpPr/>
          <p:nvPr/>
        </p:nvSpPr>
        <p:spPr>
          <a:xfrm>
            <a:off x="2111899" y="4908161"/>
            <a:ext cx="108016" cy="108016"/>
          </a:xfrm>
          <a:prstGeom prst="ellipse">
            <a:avLst/>
          </a:prstGeom>
          <a:solidFill>
            <a:srgbClr val="002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1" name="Tekstfelt 50">
            <a:extLst>
              <a:ext uri="{FF2B5EF4-FFF2-40B4-BE49-F238E27FC236}">
                <a16:creationId xmlns:a16="http://schemas.microsoft.com/office/drawing/2014/main" id="{EB08713B-2502-49B0-81B9-2122EC4E768A}"/>
              </a:ext>
            </a:extLst>
          </p:cNvPr>
          <p:cNvSpPr txBox="1"/>
          <p:nvPr/>
        </p:nvSpPr>
        <p:spPr>
          <a:xfrm>
            <a:off x="5540938" y="4844470"/>
            <a:ext cx="16389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/>
              <a:t>Uddannelse pædagogiske medarbejdere</a:t>
            </a:r>
          </a:p>
          <a:p>
            <a:r>
              <a:rPr lang="da-DK" sz="900" dirty="0"/>
              <a:t>1/4 til 30/4</a:t>
            </a:r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CE9857C-4E07-47BD-A75F-D12A12F06FE7}"/>
              </a:ext>
            </a:extLst>
          </p:cNvPr>
          <p:cNvSpPr/>
          <p:nvPr/>
        </p:nvSpPr>
        <p:spPr>
          <a:xfrm>
            <a:off x="5496545" y="4882632"/>
            <a:ext cx="108016" cy="108016"/>
          </a:xfrm>
          <a:prstGeom prst="ellipse">
            <a:avLst/>
          </a:prstGeom>
          <a:solidFill>
            <a:srgbClr val="002E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B0C36613-E363-4774-8E12-66B3CED7B4A9}"/>
              </a:ext>
            </a:extLst>
          </p:cNvPr>
          <p:cNvCxnSpPr/>
          <p:nvPr/>
        </p:nvCxnSpPr>
        <p:spPr>
          <a:xfrm>
            <a:off x="5540928" y="4558434"/>
            <a:ext cx="0" cy="321816"/>
          </a:xfrm>
          <a:prstGeom prst="line">
            <a:avLst/>
          </a:prstGeom>
          <a:ln>
            <a:solidFill>
              <a:srgbClr val="002E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Lige forbindelse 53">
            <a:extLst>
              <a:ext uri="{FF2B5EF4-FFF2-40B4-BE49-F238E27FC236}">
                <a16:creationId xmlns:a16="http://schemas.microsoft.com/office/drawing/2014/main" id="{8EDC6799-5FBE-451D-9ED4-C4983132C889}"/>
              </a:ext>
            </a:extLst>
          </p:cNvPr>
          <p:cNvCxnSpPr/>
          <p:nvPr/>
        </p:nvCxnSpPr>
        <p:spPr>
          <a:xfrm>
            <a:off x="5023844" y="2592277"/>
            <a:ext cx="0" cy="321816"/>
          </a:xfrm>
          <a:prstGeom prst="line">
            <a:avLst/>
          </a:prstGeom>
          <a:ln>
            <a:solidFill>
              <a:srgbClr val="10BDB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kstfelt 56">
            <a:extLst>
              <a:ext uri="{FF2B5EF4-FFF2-40B4-BE49-F238E27FC236}">
                <a16:creationId xmlns:a16="http://schemas.microsoft.com/office/drawing/2014/main" id="{1E992344-765D-4416-B046-E6F7BAF7F82B}"/>
              </a:ext>
            </a:extLst>
          </p:cNvPr>
          <p:cNvSpPr txBox="1"/>
          <p:nvPr/>
        </p:nvSpPr>
        <p:spPr>
          <a:xfrm>
            <a:off x="5032917" y="2438730"/>
            <a:ext cx="2024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/>
              <a:t>Opfølgning på opsætning efter behov</a:t>
            </a:r>
          </a:p>
          <a:p>
            <a:r>
              <a:rPr lang="da-DK" sz="900" dirty="0"/>
              <a:t>8/4 – 12/4**</a:t>
            </a:r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C5411031-24D9-472C-BDEC-EFD6D7BEFF53}"/>
              </a:ext>
            </a:extLst>
          </p:cNvPr>
          <p:cNvSpPr/>
          <p:nvPr/>
        </p:nvSpPr>
        <p:spPr>
          <a:xfrm>
            <a:off x="4970032" y="2493543"/>
            <a:ext cx="108016" cy="108016"/>
          </a:xfrm>
          <a:prstGeom prst="ellipse">
            <a:avLst/>
          </a:prstGeom>
          <a:solidFill>
            <a:srgbClr val="10BD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5" name="Ellipse 54">
            <a:extLst>
              <a:ext uri="{FF2B5EF4-FFF2-40B4-BE49-F238E27FC236}">
                <a16:creationId xmlns:a16="http://schemas.microsoft.com/office/drawing/2014/main" id="{B092DFDF-05A3-4204-B516-05034C76161E}"/>
              </a:ext>
            </a:extLst>
          </p:cNvPr>
          <p:cNvSpPr/>
          <p:nvPr/>
        </p:nvSpPr>
        <p:spPr>
          <a:xfrm>
            <a:off x="10751513" y="2158236"/>
            <a:ext cx="108016" cy="108016"/>
          </a:xfrm>
          <a:prstGeom prst="ellipse">
            <a:avLst/>
          </a:prstGeom>
          <a:solidFill>
            <a:srgbClr val="E32F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6" name="Tekstfelt 55">
            <a:extLst>
              <a:ext uri="{FF2B5EF4-FFF2-40B4-BE49-F238E27FC236}">
                <a16:creationId xmlns:a16="http://schemas.microsoft.com/office/drawing/2014/main" id="{7A15AFBA-6445-45BA-A351-FCF83259B06D}"/>
              </a:ext>
            </a:extLst>
          </p:cNvPr>
          <p:cNvSpPr txBox="1"/>
          <p:nvPr/>
        </p:nvSpPr>
        <p:spPr>
          <a:xfrm>
            <a:off x="10823277" y="2095573"/>
            <a:ext cx="10155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00" dirty="0"/>
              <a:t>21/6</a:t>
            </a:r>
          </a:p>
          <a:p>
            <a:r>
              <a:rPr lang="da-DK" sz="900" dirty="0"/>
              <a:t>Netcompany</a:t>
            </a:r>
          </a:p>
          <a:p>
            <a:r>
              <a:rPr lang="da-DK" sz="900" dirty="0"/>
              <a:t>Begynder at overføre data fra SkoleIntra til Aula</a:t>
            </a:r>
          </a:p>
          <a:p>
            <a:endParaRPr lang="da-DK" sz="9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1E6BB51C-43A1-484B-83C9-90AD4C830FFC}"/>
              </a:ext>
            </a:extLst>
          </p:cNvPr>
          <p:cNvSpPr txBox="1"/>
          <p:nvPr/>
        </p:nvSpPr>
        <p:spPr>
          <a:xfrm>
            <a:off x="2379216" y="6125592"/>
            <a:ext cx="8811438" cy="524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* Invitation med tilmeldingslink udsendes efter 4/1- 2019</a:t>
            </a:r>
          </a:p>
          <a:p>
            <a:r>
              <a:rPr lang="da-DK" dirty="0"/>
              <a:t>** Tilmelding sker ved at kontakte Sara Sprogøe Jønsson - T: 41 85 47 85 – E: saspj@aarhus.dk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2630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4003A609-FC7F-4DEA-86BA-D4AAEFC757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Oprydning – hvor og hvorfor?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C65AD0A8-D925-47D3-AD05-B7E611D098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559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55D8B06-4261-4C8F-9D38-327E31D2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Behov for oprydning flere steder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F3CE23E-7514-4CB6-9741-DABCEAA5A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– HVOR OG HVORFOR?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1BFBF4F8-D56E-407A-B0D3-055D9CD8AC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Indhold i SkoleIntra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613410" lvl="1" indent="-342900"/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 systemer, der styrer adgangen til Aula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8412EE8-4F86-4628-9175-2D8433A9A6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119" t="19445" r="23138" b="56735"/>
          <a:stretch/>
        </p:blipFill>
        <p:spPr>
          <a:xfrm>
            <a:off x="6549741" y="2887298"/>
            <a:ext cx="3011244" cy="205173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DB0DEB6-3677-42E8-B214-D46B44BE58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454" t="11656" r="8895"/>
          <a:stretch/>
        </p:blipFill>
        <p:spPr>
          <a:xfrm>
            <a:off x="9086485" y="1140976"/>
            <a:ext cx="1992769" cy="242075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5E9B1C86-2D2D-4465-9101-62E9B8BC5F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952" y="548912"/>
            <a:ext cx="1992769" cy="19927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6301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Indholdet i SkoleIntra håndteres på forskellige måder</a:t>
            </a:r>
            <a:br>
              <a:rPr lang="da-DK" dirty="0"/>
            </a:b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75029" y="1994536"/>
            <a:ext cx="7630822" cy="348043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Noget indhold flyttes </a:t>
            </a:r>
            <a:r>
              <a:rPr lang="da-DK" b="1" dirty="0">
                <a:solidFill>
                  <a:srgbClr val="2F95BF"/>
                </a:solidFill>
              </a:rPr>
              <a:t>automatisk</a:t>
            </a:r>
          </a:p>
          <a:p>
            <a:pPr marL="613410" lvl="1" indent="-342900"/>
            <a:r>
              <a:rPr lang="da-DK" dirty="0"/>
              <a:t>Noget indhold skal flyttes til bestemte steder i SkoleIntra for at flytte med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r>
              <a:rPr lang="da-DK" dirty="0"/>
              <a:t>Noget skal I </a:t>
            </a:r>
            <a:r>
              <a:rPr lang="da-DK" b="1" dirty="0">
                <a:solidFill>
                  <a:srgbClr val="2F95BF"/>
                </a:solidFill>
              </a:rPr>
              <a:t>selv flytte </a:t>
            </a:r>
            <a:r>
              <a:rPr lang="da-DK" dirty="0"/>
              <a:t>til Aula eller til fx Google Drev eller OneDrive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endParaRPr lang="da-DK" dirty="0"/>
          </a:p>
          <a:p>
            <a:r>
              <a:rPr lang="da-DK" dirty="0"/>
              <a:t>Noget indhold skal </a:t>
            </a:r>
            <a:r>
              <a:rPr lang="da-DK" b="1" dirty="0">
                <a:solidFill>
                  <a:srgbClr val="2F95BF"/>
                </a:solidFill>
              </a:rPr>
              <a:t>slettes helt</a:t>
            </a:r>
          </a:p>
          <a:p>
            <a:endParaRPr lang="da-DK" b="1" dirty="0"/>
          </a:p>
        </p:txBody>
      </p:sp>
      <p:pic>
        <p:nvPicPr>
          <p:cNvPr id="3" name="Grafik 2" descr="Del">
            <a:extLst>
              <a:ext uri="{FF2B5EF4-FFF2-40B4-BE49-F238E27FC236}">
                <a16:creationId xmlns:a16="http://schemas.microsoft.com/office/drawing/2014/main" id="{6C0ED32F-7B66-4AD0-9610-6B3CD89C3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8483" y="2008434"/>
            <a:ext cx="1089892" cy="1089892"/>
          </a:xfrm>
          <a:prstGeom prst="rect">
            <a:avLst/>
          </a:prstGeom>
        </p:spPr>
      </p:pic>
      <p:pic>
        <p:nvPicPr>
          <p:cNvPr id="8" name="Grafik 7" descr="Åben mappe">
            <a:extLst>
              <a:ext uri="{FF2B5EF4-FFF2-40B4-BE49-F238E27FC236}">
                <a16:creationId xmlns:a16="http://schemas.microsoft.com/office/drawing/2014/main" id="{FA69D786-985D-4691-922D-F23D54FBBB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68056" y="3671823"/>
            <a:ext cx="428754" cy="428754"/>
          </a:xfrm>
          <a:prstGeom prst="rect">
            <a:avLst/>
          </a:prstGeom>
        </p:spPr>
      </p:pic>
      <p:pic>
        <p:nvPicPr>
          <p:cNvPr id="10" name="Grafik 9" descr="Gå">
            <a:extLst>
              <a:ext uri="{FF2B5EF4-FFF2-40B4-BE49-F238E27FC236}">
                <a16:creationId xmlns:a16="http://schemas.microsoft.com/office/drawing/2014/main" id="{55DE10C8-2179-426B-9CBA-170A3EA8D1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2178" y="3406972"/>
            <a:ext cx="914400" cy="91440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3BD5E51-31B2-435F-9F52-F3EEA5DCF465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76" y="4730965"/>
            <a:ext cx="964534" cy="9645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2852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245BF-5D33-4434-8D79-76411AF0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Hvad flyttes automatisk fra SkoleIntra til Aula?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FEC2E5F-F104-47AD-90C4-836C03F9EC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0C75922-1DBA-4DEA-9C39-BB36D6F3097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40000" lnSpcReduction="20000"/>
          </a:bodyPr>
          <a:lstStyle/>
          <a:p>
            <a:pPr lvl="2">
              <a:buAutoNum type="arabicPeriod"/>
            </a:pPr>
            <a:r>
              <a:rPr lang="da-DK" sz="3520" dirty="0"/>
              <a:t> Elevplaner (arkiverede)</a:t>
            </a:r>
          </a:p>
          <a:p>
            <a:pPr lvl="2">
              <a:buAutoNum type="arabicPeriod"/>
            </a:pPr>
            <a:endParaRPr lang="da-DK" sz="3520" dirty="0"/>
          </a:p>
          <a:p>
            <a:pPr lvl="2">
              <a:buAutoNum type="arabicPeriod"/>
            </a:pPr>
            <a:r>
              <a:rPr lang="da-DK" sz="3520" dirty="0"/>
              <a:t> ”Elevens mappe” fra ”Elevens kort”</a:t>
            </a:r>
          </a:p>
          <a:p>
            <a:pPr lvl="2">
              <a:buAutoNum type="arabicPeriod"/>
            </a:pPr>
            <a:endParaRPr lang="da-DK" sz="3520" dirty="0"/>
          </a:p>
          <a:p>
            <a:pPr lvl="2">
              <a:buAutoNum type="arabicPeriod"/>
            </a:pPr>
            <a:r>
              <a:rPr lang="da-DK" sz="3520" dirty="0"/>
              <a:t> Samlemapper (medarbejderens, elevens, fælles medarbejder og klassens)</a:t>
            </a:r>
          </a:p>
          <a:p>
            <a:pPr lvl="2">
              <a:buAutoNum type="arabicPeriod"/>
            </a:pPr>
            <a:endParaRPr lang="da-DK" sz="3520" dirty="0"/>
          </a:p>
          <a:p>
            <a:pPr lvl="2">
              <a:buAutoNum type="arabicPeriod"/>
            </a:pPr>
            <a:r>
              <a:rPr lang="da-DK" sz="3520" dirty="0"/>
              <a:t> Beskeder inkl. vedhæftninger (kun arkiverede medarbejderbeskeder)</a:t>
            </a:r>
          </a:p>
          <a:p>
            <a:pPr lvl="2">
              <a:buAutoNum type="arabicPeriod"/>
            </a:pPr>
            <a:endParaRPr lang="da-DK" sz="3520" dirty="0"/>
          </a:p>
          <a:p>
            <a:pPr lvl="2">
              <a:buAutoNum type="arabicPeriod"/>
            </a:pPr>
            <a:r>
              <a:rPr lang="da-DK" sz="3520" dirty="0"/>
              <a:t> </a:t>
            </a:r>
            <a:r>
              <a:rPr lang="da-DK" sz="3520" dirty="0" err="1"/>
              <a:t>Klasselog</a:t>
            </a:r>
            <a:r>
              <a:rPr lang="da-DK" sz="3520" dirty="0"/>
              <a:t> inkl. Vedhæftninger</a:t>
            </a:r>
          </a:p>
          <a:p>
            <a:pPr lvl="2">
              <a:buAutoNum type="arabicPeriod"/>
            </a:pPr>
            <a:endParaRPr lang="da-DK" sz="3520" dirty="0"/>
          </a:p>
          <a:p>
            <a:pPr lvl="2">
              <a:lnSpc>
                <a:spcPct val="114999"/>
              </a:lnSpc>
              <a:buAutoNum type="arabicPeriod"/>
            </a:pPr>
            <a:r>
              <a:rPr lang="da-DK" sz="3520" dirty="0"/>
              <a:t> Kontaktbog</a:t>
            </a:r>
          </a:p>
          <a:p>
            <a:pPr>
              <a:lnSpc>
                <a:spcPct val="114999"/>
              </a:lnSpc>
            </a:pPr>
            <a:endParaRPr lang="da-DK" sz="4000" dirty="0"/>
          </a:p>
          <a:p>
            <a:pPr>
              <a:lnSpc>
                <a:spcPct val="114999"/>
              </a:lnSpc>
            </a:pPr>
            <a:r>
              <a:rPr lang="da-DK" sz="4000" dirty="0"/>
              <a:t>Skema og stamdata hentes automatisk ind i Aula fra andre systemer (bl.a. TRIO og TEA)</a:t>
            </a: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06124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Behov for meget specifikke vejledninger - som hjælp til: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BEVARING – hvad og hvorfor</a:t>
            </a:r>
          </a:p>
          <a:p>
            <a:endParaRPr lang="da-DK" b="1" dirty="0">
              <a:solidFill>
                <a:srgbClr val="2F95BF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lovgivningen overholdes ift. hvilke typer filer, der skal bevares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de rette filer følger med over i Aula og tilknyttes de rette elever (fx gamle elevplaner, </a:t>
            </a:r>
            <a:r>
              <a:rPr lang="da-DK" dirty="0" err="1"/>
              <a:t>klasselogsnoter</a:t>
            </a:r>
            <a:r>
              <a:rPr lang="da-DK" dirty="0"/>
              <a:t>, kontaktbogsnoter og lign.)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I får bevaret indhold af værdi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0874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Behov for meget specifikke vejledninger - som hjælp til: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SKOLEINTRA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SLETNING – hvad og hvorfor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Fordi samlemappernes indhold flytter med i Aula, er det vigtigt at få slettet alt det indhold I ikke vil beholde: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613410" lvl="1" indent="-342900">
              <a:buFont typeface="Courier New" panose="02070309020205020404" pitchFamily="49" charset="0"/>
              <a:buChar char="o"/>
            </a:pPr>
            <a:r>
              <a:rPr lang="da-DK" sz="1900" dirty="0">
                <a:latin typeface="Calibri"/>
                <a:cs typeface="Calibri"/>
              </a:rPr>
              <a:t>Aula er ikke til filopbevaring på samme måde som vi kender det i SkoleIntra – I skal derfor selv flytte samlemappernes indhold fra Aula til drev (Google Drev og OneDrive) efter datamigreringen fra </a:t>
            </a:r>
            <a:r>
              <a:rPr lang="da-DK" sz="1900" dirty="0" err="1">
                <a:latin typeface="Calibri"/>
                <a:cs typeface="Calibri"/>
              </a:rPr>
              <a:t>SkoleIntra</a:t>
            </a:r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8200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A543D0-F950-4E83-9888-C4C37496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dirty="0"/>
              <a:t>Behov for oprydning i de systemer, der styrer adgangen til Aula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BF9006F-D98F-4946-900A-75E8099380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ADGANGEN TIL SKOLENS AULA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C76C6F5-3100-4A9C-AD4C-92DC9991BF7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38764" y="1994536"/>
            <a:ext cx="8297818" cy="3480436"/>
          </a:xfrm>
        </p:spPr>
        <p:txBody>
          <a:bodyPr>
            <a:normAutofit/>
          </a:bodyPr>
          <a:lstStyle/>
          <a:p>
            <a:r>
              <a:rPr lang="da-DK" dirty="0"/>
              <a:t>Sikre at kun de brugere, der er berettiget hertil, får adgang til jeres skoles Aula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Sikre at skolens brugere indlæses korrekt, med de rette roller og tilknytninger i Aula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r>
              <a:rPr lang="da-DK" dirty="0"/>
              <a:t>Sikre at der kan oprettes grupperinger i Aula med de rette medlemmer</a:t>
            </a:r>
          </a:p>
          <a:p>
            <a:endParaRPr lang="da-DK" dirty="0"/>
          </a:p>
          <a:p>
            <a:endParaRPr lang="da-DK" dirty="0"/>
          </a:p>
        </p:txBody>
      </p:sp>
      <p:pic>
        <p:nvPicPr>
          <p:cNvPr id="3" name="Grafik 2" descr="Mand">
            <a:extLst>
              <a:ext uri="{FF2B5EF4-FFF2-40B4-BE49-F238E27FC236}">
                <a16:creationId xmlns:a16="http://schemas.microsoft.com/office/drawing/2014/main" id="{A5629439-7A10-42FB-A783-0C3081B61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510" y="1994536"/>
            <a:ext cx="914400" cy="914400"/>
          </a:xfrm>
          <a:prstGeom prst="rect">
            <a:avLst/>
          </a:prstGeom>
        </p:spPr>
      </p:pic>
      <p:pic>
        <p:nvPicPr>
          <p:cNvPr id="8" name="Grafik 7" descr="Afkrydsning">
            <a:extLst>
              <a:ext uri="{FF2B5EF4-FFF2-40B4-BE49-F238E27FC236}">
                <a16:creationId xmlns:a16="http://schemas.microsoft.com/office/drawing/2014/main" id="{ACA02A5B-2C17-48EC-9C25-9B4E46B845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323112" y="1781380"/>
            <a:ext cx="725029" cy="725029"/>
          </a:xfrm>
          <a:prstGeom prst="rect">
            <a:avLst/>
          </a:prstGeom>
        </p:spPr>
      </p:pic>
      <p:pic>
        <p:nvPicPr>
          <p:cNvPr id="16" name="Grafik 15" descr="Familie med to børn">
            <a:extLst>
              <a:ext uri="{FF2B5EF4-FFF2-40B4-BE49-F238E27FC236}">
                <a16:creationId xmlns:a16="http://schemas.microsoft.com/office/drawing/2014/main" id="{4E25F0BA-705E-4EC9-933C-3FE77A9A55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65911" y="3239085"/>
            <a:ext cx="1104315" cy="1104315"/>
          </a:xfrm>
          <a:prstGeom prst="rect">
            <a:avLst/>
          </a:prstGeom>
        </p:spPr>
      </p:pic>
      <p:pic>
        <p:nvPicPr>
          <p:cNvPr id="19" name="Grafik 18" descr="Brugere">
            <a:extLst>
              <a:ext uri="{FF2B5EF4-FFF2-40B4-BE49-F238E27FC236}">
                <a16:creationId xmlns:a16="http://schemas.microsoft.com/office/drawing/2014/main" id="{CC3539D1-EFFD-4ABE-82FA-EE2C8A03D7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6326" y="4718684"/>
            <a:ext cx="914400" cy="914400"/>
          </a:xfrm>
          <a:prstGeom prst="rect">
            <a:avLst/>
          </a:prstGeom>
        </p:spPr>
      </p:pic>
      <p:pic>
        <p:nvPicPr>
          <p:cNvPr id="20" name="Grafik 19" descr="Afkrydsning">
            <a:extLst>
              <a:ext uri="{FF2B5EF4-FFF2-40B4-BE49-F238E27FC236}">
                <a16:creationId xmlns:a16="http://schemas.microsoft.com/office/drawing/2014/main" id="{31803137-0EBE-4AD1-8F98-C9BC6E23F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75857" y="4356169"/>
            <a:ext cx="725029" cy="7250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08374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l: højre 8">
            <a:extLst>
              <a:ext uri="{FF2B5EF4-FFF2-40B4-BE49-F238E27FC236}">
                <a16:creationId xmlns:a16="http://schemas.microsoft.com/office/drawing/2014/main" id="{EC5BD0FD-4AB7-42C9-A6CB-53AEDC058C80}"/>
              </a:ext>
            </a:extLst>
          </p:cNvPr>
          <p:cNvSpPr/>
          <p:nvPr/>
        </p:nvSpPr>
        <p:spPr>
          <a:xfrm>
            <a:off x="6299482" y="4696446"/>
            <a:ext cx="2342048" cy="683706"/>
          </a:xfrm>
          <a:prstGeom prst="rightArrow">
            <a:avLst/>
          </a:prstGeom>
          <a:solidFill>
            <a:srgbClr val="F34E2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Styrer adgang og roller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1D772E-D3D5-4F7F-B638-9A0DABC4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Sådan indlæses brugere i Aula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8AF36A-2D1D-4EB4-ABBD-9E9129301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ADGANGEN TIL SKOLENS AULA</a:t>
            </a: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84BC9495-F69F-4FBD-A753-D774AD1F0E27}"/>
              </a:ext>
            </a:extLst>
          </p:cNvPr>
          <p:cNvSpPr/>
          <p:nvPr/>
        </p:nvSpPr>
        <p:spPr>
          <a:xfrm>
            <a:off x="4718841" y="3943093"/>
            <a:ext cx="1677798" cy="1342239"/>
          </a:xfrm>
          <a:prstGeom prst="roundRect">
            <a:avLst/>
          </a:prstGeom>
          <a:solidFill>
            <a:srgbClr val="F34E2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dirty="0"/>
              <a:t>STIL</a:t>
            </a:r>
          </a:p>
          <a:p>
            <a:pPr algn="ctr"/>
            <a:r>
              <a:rPr lang="da-DK" sz="1400" dirty="0"/>
              <a:t>Database med UNI-logins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FBB3DBA8-0779-4D9E-B09D-201665F1BBFB}"/>
              </a:ext>
            </a:extLst>
          </p:cNvPr>
          <p:cNvSpPr/>
          <p:nvPr/>
        </p:nvSpPr>
        <p:spPr>
          <a:xfrm>
            <a:off x="8682013" y="3994870"/>
            <a:ext cx="1677798" cy="1342239"/>
          </a:xfrm>
          <a:prstGeom prst="roundRect">
            <a:avLst/>
          </a:prstGeom>
          <a:solidFill>
            <a:srgbClr val="10BD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dirty="0"/>
              <a:t>AULA</a:t>
            </a:r>
          </a:p>
        </p:txBody>
      </p:sp>
      <p:sp>
        <p:nvSpPr>
          <p:cNvPr id="10" name="Pil: højre 9">
            <a:extLst>
              <a:ext uri="{FF2B5EF4-FFF2-40B4-BE49-F238E27FC236}">
                <a16:creationId xmlns:a16="http://schemas.microsoft.com/office/drawing/2014/main" id="{DEAFFF69-2414-453A-9DD6-2B4EA6E41E32}"/>
              </a:ext>
            </a:extLst>
          </p:cNvPr>
          <p:cNvSpPr/>
          <p:nvPr/>
        </p:nvSpPr>
        <p:spPr>
          <a:xfrm rot="2051481">
            <a:off x="3353617" y="3317119"/>
            <a:ext cx="1736328" cy="872942"/>
          </a:xfrm>
          <a:prstGeom prst="rightArrow">
            <a:avLst/>
          </a:prstGeom>
          <a:solidFill>
            <a:srgbClr val="2F95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Data om UNI-login-brugere</a:t>
            </a:r>
          </a:p>
        </p:txBody>
      </p:sp>
      <p:sp>
        <p:nvSpPr>
          <p:cNvPr id="11" name="Pil: venstre 10">
            <a:extLst>
              <a:ext uri="{FF2B5EF4-FFF2-40B4-BE49-F238E27FC236}">
                <a16:creationId xmlns:a16="http://schemas.microsoft.com/office/drawing/2014/main" id="{FED9DB6B-C6E5-4F66-84F7-16BE351E727E}"/>
              </a:ext>
            </a:extLst>
          </p:cNvPr>
          <p:cNvSpPr/>
          <p:nvPr/>
        </p:nvSpPr>
        <p:spPr>
          <a:xfrm rot="19134394">
            <a:off x="5939018" y="3339341"/>
            <a:ext cx="1747157" cy="887195"/>
          </a:xfrm>
          <a:prstGeom prst="leftArrow">
            <a:avLst/>
          </a:prstGeom>
          <a:solidFill>
            <a:srgbClr val="2F95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Data om UNI-login-brugere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A2F59FA8-2A3B-4DD3-9BD9-09C182F1BAC6}"/>
              </a:ext>
            </a:extLst>
          </p:cNvPr>
          <p:cNvSpPr/>
          <p:nvPr/>
        </p:nvSpPr>
        <p:spPr>
          <a:xfrm>
            <a:off x="7291946" y="2127501"/>
            <a:ext cx="2961981" cy="1342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/>
              <a:t>www.ba.emu.dk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Stamoplysninger (hvis indtastet)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Roller</a:t>
            </a: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1FE813DF-50CA-4EEC-A37A-B176EAEC337F}"/>
              </a:ext>
            </a:extLst>
          </p:cNvPr>
          <p:cNvSpPr/>
          <p:nvPr/>
        </p:nvSpPr>
        <p:spPr>
          <a:xfrm>
            <a:off x="810175" y="2144001"/>
            <a:ext cx="2961981" cy="1342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/>
              <a:t>TEA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Stamoplysninger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Tilknytning til klasser/hold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014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10" grpId="0" animBg="1"/>
      <p:bldP spid="11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l: venstre 12">
            <a:extLst>
              <a:ext uri="{FF2B5EF4-FFF2-40B4-BE49-F238E27FC236}">
                <a16:creationId xmlns:a16="http://schemas.microsoft.com/office/drawing/2014/main" id="{3540157F-85DA-4FDB-9D6A-FEFA1F426791}"/>
              </a:ext>
            </a:extLst>
          </p:cNvPr>
          <p:cNvSpPr/>
          <p:nvPr/>
        </p:nvSpPr>
        <p:spPr>
          <a:xfrm>
            <a:off x="3908875" y="2210692"/>
            <a:ext cx="3561631" cy="735826"/>
          </a:xfrm>
          <a:prstGeom prst="leftArrow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sysDot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tx1"/>
                </a:solidFill>
              </a:rPr>
              <a:t>Fjernes fra BA, når oprettet i TEA</a:t>
            </a:r>
          </a:p>
        </p:txBody>
      </p:sp>
      <p:sp>
        <p:nvSpPr>
          <p:cNvPr id="9" name="Pil: højre 8">
            <a:extLst>
              <a:ext uri="{FF2B5EF4-FFF2-40B4-BE49-F238E27FC236}">
                <a16:creationId xmlns:a16="http://schemas.microsoft.com/office/drawing/2014/main" id="{EC5BD0FD-4AB7-42C9-A6CB-53AEDC058C80}"/>
              </a:ext>
            </a:extLst>
          </p:cNvPr>
          <p:cNvSpPr/>
          <p:nvPr/>
        </p:nvSpPr>
        <p:spPr>
          <a:xfrm>
            <a:off x="6299482" y="4696446"/>
            <a:ext cx="2342048" cy="683706"/>
          </a:xfrm>
          <a:prstGeom prst="rightArrow">
            <a:avLst/>
          </a:prstGeom>
          <a:solidFill>
            <a:srgbClr val="F34E2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Styrer adgang og roller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1D772E-D3D5-4F7F-B638-9A0DABC4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Sådan indlæses brugere i Aula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8AF36A-2D1D-4EB4-ABBD-9E9129301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ADGANGEN TIL SKOLENS AULA</a:t>
            </a: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84BC9495-F69F-4FBD-A753-D774AD1F0E27}"/>
              </a:ext>
            </a:extLst>
          </p:cNvPr>
          <p:cNvSpPr/>
          <p:nvPr/>
        </p:nvSpPr>
        <p:spPr>
          <a:xfrm>
            <a:off x="4718841" y="3943093"/>
            <a:ext cx="1677798" cy="1342239"/>
          </a:xfrm>
          <a:prstGeom prst="roundRect">
            <a:avLst/>
          </a:prstGeom>
          <a:solidFill>
            <a:srgbClr val="F34E2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dirty="0"/>
              <a:t>STIL</a:t>
            </a:r>
          </a:p>
          <a:p>
            <a:pPr algn="ctr"/>
            <a:r>
              <a:rPr lang="da-DK" sz="1400" dirty="0"/>
              <a:t>Database med UNI-logins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FBB3DBA8-0779-4D9E-B09D-201665F1BBFB}"/>
              </a:ext>
            </a:extLst>
          </p:cNvPr>
          <p:cNvSpPr/>
          <p:nvPr/>
        </p:nvSpPr>
        <p:spPr>
          <a:xfrm>
            <a:off x="8682013" y="3994870"/>
            <a:ext cx="1677798" cy="1342239"/>
          </a:xfrm>
          <a:prstGeom prst="roundRect">
            <a:avLst/>
          </a:prstGeom>
          <a:solidFill>
            <a:srgbClr val="10BD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dirty="0"/>
              <a:t>AULA</a:t>
            </a:r>
          </a:p>
        </p:txBody>
      </p:sp>
      <p:sp>
        <p:nvSpPr>
          <p:cNvPr id="10" name="Pil: højre 9">
            <a:extLst>
              <a:ext uri="{FF2B5EF4-FFF2-40B4-BE49-F238E27FC236}">
                <a16:creationId xmlns:a16="http://schemas.microsoft.com/office/drawing/2014/main" id="{DEAFFF69-2414-453A-9DD6-2B4EA6E41E32}"/>
              </a:ext>
            </a:extLst>
          </p:cNvPr>
          <p:cNvSpPr/>
          <p:nvPr/>
        </p:nvSpPr>
        <p:spPr>
          <a:xfrm rot="2051481">
            <a:off x="3353617" y="3317119"/>
            <a:ext cx="1736328" cy="872942"/>
          </a:xfrm>
          <a:prstGeom prst="rightArrow">
            <a:avLst/>
          </a:prstGeom>
          <a:solidFill>
            <a:srgbClr val="2F95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Data om UNI-login-brugere</a:t>
            </a:r>
          </a:p>
        </p:txBody>
      </p:sp>
      <p:sp>
        <p:nvSpPr>
          <p:cNvPr id="11" name="Pil: venstre 10">
            <a:extLst>
              <a:ext uri="{FF2B5EF4-FFF2-40B4-BE49-F238E27FC236}">
                <a16:creationId xmlns:a16="http://schemas.microsoft.com/office/drawing/2014/main" id="{FED9DB6B-C6E5-4F66-84F7-16BE351E727E}"/>
              </a:ext>
            </a:extLst>
          </p:cNvPr>
          <p:cNvSpPr/>
          <p:nvPr/>
        </p:nvSpPr>
        <p:spPr>
          <a:xfrm rot="19289129">
            <a:off x="5956774" y="3330463"/>
            <a:ext cx="1747157" cy="887195"/>
          </a:xfrm>
          <a:prstGeom prst="leftArrow">
            <a:avLst/>
          </a:prstGeom>
          <a:solidFill>
            <a:srgbClr val="2F95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Data om UNI-login-brugere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A2F59FA8-2A3B-4DD3-9BD9-09C182F1BAC6}"/>
              </a:ext>
            </a:extLst>
          </p:cNvPr>
          <p:cNvSpPr/>
          <p:nvPr/>
        </p:nvSpPr>
        <p:spPr>
          <a:xfrm>
            <a:off x="7291946" y="2127501"/>
            <a:ext cx="2961981" cy="1342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/>
              <a:t>www.ba.emu.dk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Stamoplysninger (hvis indtastet)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Roller</a:t>
            </a: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1FE813DF-50CA-4EEC-A37A-B176EAEC337F}"/>
              </a:ext>
            </a:extLst>
          </p:cNvPr>
          <p:cNvSpPr/>
          <p:nvPr/>
        </p:nvSpPr>
        <p:spPr>
          <a:xfrm>
            <a:off x="810175" y="2144001"/>
            <a:ext cx="2961981" cy="1342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/>
              <a:t>TEA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Stamoplysninger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Tilknytning til klasser/hold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124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E2A783D-5560-4A02-916D-D7AFFB24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Dagsorden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A73CFDF-9DE5-43EF-A937-5073207370D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1266" y="392430"/>
            <a:ext cx="7834461" cy="312965"/>
          </a:xfrm>
        </p:spPr>
        <p:txBody>
          <a:bodyPr>
            <a:normAutofit/>
          </a:bodyPr>
          <a:lstStyle/>
          <a:p>
            <a:r>
              <a:rPr lang="da-DK" dirty="0"/>
              <a:t>FØRSTE INFORMATIONSMØDE FOR LOKALE AULA-ADMINISTRATORER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C2A66E-83E7-48C4-B148-5DA8A0A18A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da-DK" dirty="0"/>
              <a:t>Rollen som lokal Aula-administrator</a:t>
            </a:r>
          </a:p>
          <a:p>
            <a:pPr marL="457200" indent="-457200">
              <a:buAutoNum type="arabicPeriod"/>
            </a:pPr>
            <a:r>
              <a:rPr lang="da-DK" dirty="0"/>
              <a:t>Vigtige datoer for Aula-administratoren</a:t>
            </a:r>
          </a:p>
          <a:p>
            <a:pPr marL="457200" indent="-457200">
              <a:buAutoNum type="arabicPeriod"/>
            </a:pPr>
            <a:r>
              <a:rPr lang="da-DK" dirty="0"/>
              <a:t>Oprydning – hvor og hvorfor?</a:t>
            </a:r>
          </a:p>
          <a:p>
            <a:pPr marL="457200" indent="-457200">
              <a:buAutoNum type="arabicPeriod"/>
            </a:pPr>
            <a:r>
              <a:rPr lang="da-DK" dirty="0"/>
              <a:t>Oprydningsplan</a:t>
            </a:r>
          </a:p>
          <a:p>
            <a:pPr marL="457200" indent="-457200">
              <a:buAutoNum type="arabicPeriod"/>
            </a:pPr>
            <a:r>
              <a:rPr lang="da-DK" dirty="0"/>
              <a:t>Vejledninger til oprydningsplanens opgaver</a:t>
            </a:r>
          </a:p>
          <a:p>
            <a:pPr marL="457200" indent="-457200">
              <a:buAutoNum type="arabicPeriod"/>
            </a:pPr>
            <a:endParaRPr lang="da-DK" dirty="0"/>
          </a:p>
          <a:p>
            <a:r>
              <a:rPr lang="da-DK" dirty="0"/>
              <a:t>Vedlagt: Vejledninger til fase 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63444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l: venstre 12">
            <a:extLst>
              <a:ext uri="{FF2B5EF4-FFF2-40B4-BE49-F238E27FC236}">
                <a16:creationId xmlns:a16="http://schemas.microsoft.com/office/drawing/2014/main" id="{3540157F-85DA-4FDB-9D6A-FEFA1F426791}"/>
              </a:ext>
            </a:extLst>
          </p:cNvPr>
          <p:cNvSpPr/>
          <p:nvPr/>
        </p:nvSpPr>
        <p:spPr>
          <a:xfrm>
            <a:off x="3908875" y="2210692"/>
            <a:ext cx="3561631" cy="735826"/>
          </a:xfrm>
          <a:prstGeom prst="leftArrow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sysDot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tx1"/>
                </a:solidFill>
              </a:rPr>
              <a:t>Fjernes fra BA, når oprettet i TEA</a:t>
            </a:r>
          </a:p>
        </p:txBody>
      </p:sp>
      <p:sp>
        <p:nvSpPr>
          <p:cNvPr id="9" name="Pil: højre 8">
            <a:extLst>
              <a:ext uri="{FF2B5EF4-FFF2-40B4-BE49-F238E27FC236}">
                <a16:creationId xmlns:a16="http://schemas.microsoft.com/office/drawing/2014/main" id="{EC5BD0FD-4AB7-42C9-A6CB-53AEDC058C80}"/>
              </a:ext>
            </a:extLst>
          </p:cNvPr>
          <p:cNvSpPr/>
          <p:nvPr/>
        </p:nvSpPr>
        <p:spPr>
          <a:xfrm>
            <a:off x="6299482" y="4696446"/>
            <a:ext cx="2342048" cy="683706"/>
          </a:xfrm>
          <a:prstGeom prst="rightArrow">
            <a:avLst/>
          </a:prstGeom>
          <a:solidFill>
            <a:srgbClr val="F34E2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Styrer adgang og roller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1D772E-D3D5-4F7F-B638-9A0DABC4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TEA som primær kilde for skolens brugere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8AF36A-2D1D-4EB4-ABBD-9E9129301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ADGANGEN TIL SKOLENS AULA</a:t>
            </a: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84BC9495-F69F-4FBD-A753-D774AD1F0E27}"/>
              </a:ext>
            </a:extLst>
          </p:cNvPr>
          <p:cNvSpPr/>
          <p:nvPr/>
        </p:nvSpPr>
        <p:spPr>
          <a:xfrm>
            <a:off x="4718841" y="3943093"/>
            <a:ext cx="1677798" cy="1342239"/>
          </a:xfrm>
          <a:prstGeom prst="roundRect">
            <a:avLst/>
          </a:prstGeom>
          <a:solidFill>
            <a:srgbClr val="F34E2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dirty="0"/>
              <a:t>STIL</a:t>
            </a:r>
          </a:p>
          <a:p>
            <a:pPr algn="ctr"/>
            <a:r>
              <a:rPr lang="da-DK" sz="1400" dirty="0"/>
              <a:t>Database med UNI-logins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FBB3DBA8-0779-4D9E-B09D-201665F1BBFB}"/>
              </a:ext>
            </a:extLst>
          </p:cNvPr>
          <p:cNvSpPr/>
          <p:nvPr/>
        </p:nvSpPr>
        <p:spPr>
          <a:xfrm>
            <a:off x="8682013" y="3994870"/>
            <a:ext cx="1677798" cy="1342239"/>
          </a:xfrm>
          <a:prstGeom prst="roundRect">
            <a:avLst/>
          </a:prstGeom>
          <a:solidFill>
            <a:srgbClr val="10BD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dirty="0"/>
              <a:t>AULA</a:t>
            </a:r>
          </a:p>
        </p:txBody>
      </p:sp>
      <p:sp>
        <p:nvSpPr>
          <p:cNvPr id="10" name="Pil: højre 9">
            <a:extLst>
              <a:ext uri="{FF2B5EF4-FFF2-40B4-BE49-F238E27FC236}">
                <a16:creationId xmlns:a16="http://schemas.microsoft.com/office/drawing/2014/main" id="{DEAFFF69-2414-453A-9DD6-2B4EA6E41E32}"/>
              </a:ext>
            </a:extLst>
          </p:cNvPr>
          <p:cNvSpPr/>
          <p:nvPr/>
        </p:nvSpPr>
        <p:spPr>
          <a:xfrm rot="2051481">
            <a:off x="3353617" y="3317119"/>
            <a:ext cx="1736328" cy="872942"/>
          </a:xfrm>
          <a:prstGeom prst="rightArrow">
            <a:avLst/>
          </a:prstGeom>
          <a:solidFill>
            <a:srgbClr val="2F95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Data om UNI-login-brugere</a:t>
            </a:r>
          </a:p>
        </p:txBody>
      </p:sp>
      <p:sp>
        <p:nvSpPr>
          <p:cNvPr id="11" name="Pil: venstre 10">
            <a:extLst>
              <a:ext uri="{FF2B5EF4-FFF2-40B4-BE49-F238E27FC236}">
                <a16:creationId xmlns:a16="http://schemas.microsoft.com/office/drawing/2014/main" id="{FED9DB6B-C6E5-4F66-84F7-16BE351E727E}"/>
              </a:ext>
            </a:extLst>
          </p:cNvPr>
          <p:cNvSpPr/>
          <p:nvPr/>
        </p:nvSpPr>
        <p:spPr>
          <a:xfrm rot="19289129">
            <a:off x="5956774" y="3330463"/>
            <a:ext cx="1747157" cy="887195"/>
          </a:xfrm>
          <a:prstGeom prst="leftArrow">
            <a:avLst/>
          </a:prstGeom>
          <a:solidFill>
            <a:srgbClr val="2F95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Data om UNI-login-brugere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A2F59FA8-2A3B-4DD3-9BD9-09C182F1BAC6}"/>
              </a:ext>
            </a:extLst>
          </p:cNvPr>
          <p:cNvSpPr/>
          <p:nvPr/>
        </p:nvSpPr>
        <p:spPr>
          <a:xfrm>
            <a:off x="7291946" y="2127501"/>
            <a:ext cx="2961981" cy="1342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/>
              <a:t>www.ba.emu.dk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Stamoplysninger (hvis indtastet)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Roller</a:t>
            </a: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1FE813DF-50CA-4EEC-A37A-B176EAEC337F}"/>
              </a:ext>
            </a:extLst>
          </p:cNvPr>
          <p:cNvSpPr/>
          <p:nvPr/>
        </p:nvSpPr>
        <p:spPr>
          <a:xfrm>
            <a:off x="810175" y="2144001"/>
            <a:ext cx="2961981" cy="1342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/>
              <a:t>TEA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Stamoplysninger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Tilknytning til klasser/hold</a:t>
            </a:r>
          </a:p>
        </p:txBody>
      </p:sp>
      <p:sp>
        <p:nvSpPr>
          <p:cNvPr id="12" name="Gangetegn 11">
            <a:extLst>
              <a:ext uri="{FF2B5EF4-FFF2-40B4-BE49-F238E27FC236}">
                <a16:creationId xmlns:a16="http://schemas.microsoft.com/office/drawing/2014/main" id="{C69F7506-74BC-48B6-B48D-BAF6939CE944}"/>
              </a:ext>
            </a:extLst>
          </p:cNvPr>
          <p:cNvSpPr/>
          <p:nvPr/>
        </p:nvSpPr>
        <p:spPr>
          <a:xfrm rot="1159386">
            <a:off x="7065910" y="1092134"/>
            <a:ext cx="3275482" cy="3336962"/>
          </a:xfrm>
          <a:prstGeom prst="mathMultiply">
            <a:avLst>
              <a:gd name="adj1" fmla="val 7306"/>
            </a:avLst>
          </a:prstGeom>
          <a:solidFill>
            <a:srgbClr val="E32F4A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Billedforklaring: streg 13">
            <a:extLst>
              <a:ext uri="{FF2B5EF4-FFF2-40B4-BE49-F238E27FC236}">
                <a16:creationId xmlns:a16="http://schemas.microsoft.com/office/drawing/2014/main" id="{BF4DCA0F-2539-4C4C-BC47-39E9BD83B0EB}"/>
              </a:ext>
            </a:extLst>
          </p:cNvPr>
          <p:cNvSpPr/>
          <p:nvPr/>
        </p:nvSpPr>
        <p:spPr>
          <a:xfrm>
            <a:off x="9321554" y="349571"/>
            <a:ext cx="2590654" cy="1482041"/>
          </a:xfrm>
          <a:prstGeom prst="borderCallout1">
            <a:avLst>
              <a:gd name="adj1" fmla="val 49300"/>
              <a:gd name="adj2" fmla="val 254"/>
              <a:gd name="adj3" fmla="val 113099"/>
              <a:gd name="adj4" fmla="val -35223"/>
            </a:avLst>
          </a:prstGeom>
          <a:solidFill>
            <a:srgbClr val="E32F4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Understøtter ikke tildeling af de rette 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Manuel vedligeholdelse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Anvendes </a:t>
            </a:r>
            <a:r>
              <a:rPr lang="da-DK" b="1" dirty="0"/>
              <a:t>KUN</a:t>
            </a:r>
            <a:r>
              <a:rPr lang="da-DK" dirty="0"/>
              <a:t> ved akut behov for oprettelse (bruger oprettes samtidigt i TEA)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Under udfasning</a:t>
            </a:r>
          </a:p>
        </p:txBody>
      </p:sp>
      <p:sp>
        <p:nvSpPr>
          <p:cNvPr id="15" name="Billedforklaring: streg 14">
            <a:extLst>
              <a:ext uri="{FF2B5EF4-FFF2-40B4-BE49-F238E27FC236}">
                <a16:creationId xmlns:a16="http://schemas.microsoft.com/office/drawing/2014/main" id="{4117CF77-3453-41EB-9655-68EDEFA4CFA1}"/>
              </a:ext>
            </a:extLst>
          </p:cNvPr>
          <p:cNvSpPr/>
          <p:nvPr/>
        </p:nvSpPr>
        <p:spPr>
          <a:xfrm>
            <a:off x="751867" y="4425901"/>
            <a:ext cx="2590654" cy="1664181"/>
          </a:xfrm>
          <a:prstGeom prst="borderCallout1">
            <a:avLst>
              <a:gd name="adj1" fmla="val -418"/>
              <a:gd name="adj2" fmla="val 56796"/>
              <a:gd name="adj3" fmla="val -58670"/>
              <a:gd name="adj4" fmla="val 56615"/>
            </a:avLst>
          </a:prstGeom>
          <a:solidFill>
            <a:srgbClr val="E32F4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Understøtter tildeling af de rette 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Kun én liste skal vedligeholdes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Brugere slettes automatisk fra skolen ved fratrædelse/afgang fra skolen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86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l: venstre 12">
            <a:extLst>
              <a:ext uri="{FF2B5EF4-FFF2-40B4-BE49-F238E27FC236}">
                <a16:creationId xmlns:a16="http://schemas.microsoft.com/office/drawing/2014/main" id="{3540157F-85DA-4FDB-9D6A-FEFA1F426791}"/>
              </a:ext>
            </a:extLst>
          </p:cNvPr>
          <p:cNvSpPr/>
          <p:nvPr/>
        </p:nvSpPr>
        <p:spPr>
          <a:xfrm>
            <a:off x="3908875" y="2210692"/>
            <a:ext cx="3561631" cy="735826"/>
          </a:xfrm>
          <a:prstGeom prst="leftArrow">
            <a:avLst/>
          </a:prstGeom>
          <a:solidFill>
            <a:schemeClr val="bg1"/>
          </a:solidFill>
          <a:ln w="38100">
            <a:solidFill>
              <a:schemeClr val="accent2"/>
            </a:solidFill>
            <a:prstDash val="sysDot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1600" dirty="0">
                <a:solidFill>
                  <a:schemeClr val="tx1"/>
                </a:solidFill>
              </a:rPr>
              <a:t>Fjernes fra BA, når oprettet i TEA</a:t>
            </a:r>
          </a:p>
        </p:txBody>
      </p:sp>
      <p:sp>
        <p:nvSpPr>
          <p:cNvPr id="9" name="Pil: højre 8">
            <a:extLst>
              <a:ext uri="{FF2B5EF4-FFF2-40B4-BE49-F238E27FC236}">
                <a16:creationId xmlns:a16="http://schemas.microsoft.com/office/drawing/2014/main" id="{EC5BD0FD-4AB7-42C9-A6CB-53AEDC058C80}"/>
              </a:ext>
            </a:extLst>
          </p:cNvPr>
          <p:cNvSpPr/>
          <p:nvPr/>
        </p:nvSpPr>
        <p:spPr>
          <a:xfrm>
            <a:off x="6299482" y="4696446"/>
            <a:ext cx="2342048" cy="683706"/>
          </a:xfrm>
          <a:prstGeom prst="rightArrow">
            <a:avLst/>
          </a:prstGeom>
          <a:solidFill>
            <a:srgbClr val="F34E2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Styrer adgang og roller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A1D772E-D3D5-4F7F-B638-9A0DABC4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Fremtidig praksis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58AF36A-2D1D-4EB4-ABBD-9E9129301F8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ADGANGEN TIL SKOLENS AULA</a:t>
            </a:r>
          </a:p>
        </p:txBody>
      </p:sp>
      <p:sp>
        <p:nvSpPr>
          <p:cNvPr id="7" name="Rektangel: afrundede hjørner 6">
            <a:extLst>
              <a:ext uri="{FF2B5EF4-FFF2-40B4-BE49-F238E27FC236}">
                <a16:creationId xmlns:a16="http://schemas.microsoft.com/office/drawing/2014/main" id="{84BC9495-F69F-4FBD-A753-D774AD1F0E27}"/>
              </a:ext>
            </a:extLst>
          </p:cNvPr>
          <p:cNvSpPr/>
          <p:nvPr/>
        </p:nvSpPr>
        <p:spPr>
          <a:xfrm>
            <a:off x="4718841" y="3943093"/>
            <a:ext cx="1677798" cy="1342239"/>
          </a:xfrm>
          <a:prstGeom prst="roundRect">
            <a:avLst/>
          </a:prstGeom>
          <a:solidFill>
            <a:srgbClr val="F34E2F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dirty="0"/>
              <a:t>STIL</a:t>
            </a:r>
          </a:p>
          <a:p>
            <a:pPr algn="ctr"/>
            <a:r>
              <a:rPr lang="da-DK" sz="1400" dirty="0"/>
              <a:t>Database med UNI-logins</a:t>
            </a:r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FBB3DBA8-0779-4D9E-B09D-201665F1BBFB}"/>
              </a:ext>
            </a:extLst>
          </p:cNvPr>
          <p:cNvSpPr/>
          <p:nvPr/>
        </p:nvSpPr>
        <p:spPr>
          <a:xfrm>
            <a:off x="8682013" y="3994870"/>
            <a:ext cx="1677798" cy="1342239"/>
          </a:xfrm>
          <a:prstGeom prst="roundRect">
            <a:avLst/>
          </a:prstGeom>
          <a:solidFill>
            <a:srgbClr val="10BDB7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4000" dirty="0"/>
              <a:t>AULA</a:t>
            </a:r>
          </a:p>
        </p:txBody>
      </p:sp>
      <p:sp>
        <p:nvSpPr>
          <p:cNvPr id="10" name="Pil: højre 9">
            <a:extLst>
              <a:ext uri="{FF2B5EF4-FFF2-40B4-BE49-F238E27FC236}">
                <a16:creationId xmlns:a16="http://schemas.microsoft.com/office/drawing/2014/main" id="{DEAFFF69-2414-453A-9DD6-2B4EA6E41E32}"/>
              </a:ext>
            </a:extLst>
          </p:cNvPr>
          <p:cNvSpPr/>
          <p:nvPr/>
        </p:nvSpPr>
        <p:spPr>
          <a:xfrm rot="2051481">
            <a:off x="3353617" y="3317119"/>
            <a:ext cx="1736328" cy="872942"/>
          </a:xfrm>
          <a:prstGeom prst="rightArrow">
            <a:avLst/>
          </a:prstGeom>
          <a:solidFill>
            <a:srgbClr val="2F95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Data om UNI-login-brugere</a:t>
            </a:r>
          </a:p>
        </p:txBody>
      </p:sp>
      <p:sp>
        <p:nvSpPr>
          <p:cNvPr id="11" name="Pil: venstre 10">
            <a:extLst>
              <a:ext uri="{FF2B5EF4-FFF2-40B4-BE49-F238E27FC236}">
                <a16:creationId xmlns:a16="http://schemas.microsoft.com/office/drawing/2014/main" id="{FED9DB6B-C6E5-4F66-84F7-16BE351E727E}"/>
              </a:ext>
            </a:extLst>
          </p:cNvPr>
          <p:cNvSpPr/>
          <p:nvPr/>
        </p:nvSpPr>
        <p:spPr>
          <a:xfrm rot="19289129">
            <a:off x="5956774" y="3330463"/>
            <a:ext cx="1747157" cy="887195"/>
          </a:xfrm>
          <a:prstGeom prst="leftArrow">
            <a:avLst/>
          </a:prstGeom>
          <a:solidFill>
            <a:srgbClr val="2F95BF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Data om UNI-login-brugere</a:t>
            </a:r>
          </a:p>
        </p:txBody>
      </p:sp>
      <p:sp>
        <p:nvSpPr>
          <p:cNvPr id="5" name="Rektangel: afrundede hjørner 4">
            <a:extLst>
              <a:ext uri="{FF2B5EF4-FFF2-40B4-BE49-F238E27FC236}">
                <a16:creationId xmlns:a16="http://schemas.microsoft.com/office/drawing/2014/main" id="{A2F59FA8-2A3B-4DD3-9BD9-09C182F1BAC6}"/>
              </a:ext>
            </a:extLst>
          </p:cNvPr>
          <p:cNvSpPr/>
          <p:nvPr/>
        </p:nvSpPr>
        <p:spPr>
          <a:xfrm>
            <a:off x="7291946" y="2127501"/>
            <a:ext cx="2961981" cy="1342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/>
              <a:t>www.ba.emu.dk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Stamoplysninger (hvis indtastet)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Roller</a:t>
            </a:r>
          </a:p>
        </p:txBody>
      </p:sp>
      <p:sp>
        <p:nvSpPr>
          <p:cNvPr id="6" name="Rektangel: afrundede hjørner 5">
            <a:extLst>
              <a:ext uri="{FF2B5EF4-FFF2-40B4-BE49-F238E27FC236}">
                <a16:creationId xmlns:a16="http://schemas.microsoft.com/office/drawing/2014/main" id="{1FE813DF-50CA-4EEC-A37A-B176EAEC337F}"/>
              </a:ext>
            </a:extLst>
          </p:cNvPr>
          <p:cNvSpPr/>
          <p:nvPr/>
        </p:nvSpPr>
        <p:spPr>
          <a:xfrm>
            <a:off x="810175" y="2144001"/>
            <a:ext cx="2961981" cy="13422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sz="2400" b="1" dirty="0"/>
              <a:t>TEA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Stamoplysninger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400" dirty="0"/>
              <a:t>Tilknytning til klasser/hold</a:t>
            </a:r>
          </a:p>
        </p:txBody>
      </p:sp>
      <p:sp>
        <p:nvSpPr>
          <p:cNvPr id="12" name="Gangetegn 11">
            <a:extLst>
              <a:ext uri="{FF2B5EF4-FFF2-40B4-BE49-F238E27FC236}">
                <a16:creationId xmlns:a16="http://schemas.microsoft.com/office/drawing/2014/main" id="{C69F7506-74BC-48B6-B48D-BAF6939CE944}"/>
              </a:ext>
            </a:extLst>
          </p:cNvPr>
          <p:cNvSpPr/>
          <p:nvPr/>
        </p:nvSpPr>
        <p:spPr>
          <a:xfrm rot="1159386">
            <a:off x="7065910" y="1092134"/>
            <a:ext cx="3275482" cy="3336962"/>
          </a:xfrm>
          <a:prstGeom prst="mathMultiply">
            <a:avLst>
              <a:gd name="adj1" fmla="val 7306"/>
            </a:avLst>
          </a:prstGeom>
          <a:solidFill>
            <a:srgbClr val="E32F4A">
              <a:alpha val="50980"/>
            </a:srgb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Billedforklaring: streg 13">
            <a:extLst>
              <a:ext uri="{FF2B5EF4-FFF2-40B4-BE49-F238E27FC236}">
                <a16:creationId xmlns:a16="http://schemas.microsoft.com/office/drawing/2014/main" id="{BF4DCA0F-2539-4C4C-BC47-39E9BD83B0EB}"/>
              </a:ext>
            </a:extLst>
          </p:cNvPr>
          <p:cNvSpPr/>
          <p:nvPr/>
        </p:nvSpPr>
        <p:spPr>
          <a:xfrm>
            <a:off x="9321554" y="349571"/>
            <a:ext cx="2590654" cy="1482041"/>
          </a:xfrm>
          <a:prstGeom prst="borderCallout1">
            <a:avLst>
              <a:gd name="adj1" fmla="val 49300"/>
              <a:gd name="adj2" fmla="val 254"/>
              <a:gd name="adj3" fmla="val 122084"/>
              <a:gd name="adj4" fmla="val -21516"/>
            </a:avLst>
          </a:prstGeom>
          <a:solidFill>
            <a:srgbClr val="E32F4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Anvendes så vidt muligt IKKE til oprettelse af brugere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Understøtter ikke tildeling af de rette 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Manuel vedligeholdelse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100" dirty="0"/>
              <a:t>Anvendes </a:t>
            </a:r>
            <a:r>
              <a:rPr lang="da-DK" sz="1100" b="1" dirty="0"/>
              <a:t>KUN</a:t>
            </a:r>
            <a:r>
              <a:rPr lang="da-DK" sz="1100" dirty="0"/>
              <a:t> ved akut behov for oprettelse (bruger oprettes samtidigt i TEA)</a:t>
            </a:r>
          </a:p>
        </p:txBody>
      </p:sp>
      <p:sp>
        <p:nvSpPr>
          <p:cNvPr id="15" name="Billedforklaring: streg 14">
            <a:extLst>
              <a:ext uri="{FF2B5EF4-FFF2-40B4-BE49-F238E27FC236}">
                <a16:creationId xmlns:a16="http://schemas.microsoft.com/office/drawing/2014/main" id="{4117CF77-3453-41EB-9655-68EDEFA4CFA1}"/>
              </a:ext>
            </a:extLst>
          </p:cNvPr>
          <p:cNvSpPr/>
          <p:nvPr/>
        </p:nvSpPr>
        <p:spPr>
          <a:xfrm>
            <a:off x="751867" y="4425901"/>
            <a:ext cx="2590654" cy="1664181"/>
          </a:xfrm>
          <a:prstGeom prst="borderCallout1">
            <a:avLst>
              <a:gd name="adj1" fmla="val -418"/>
              <a:gd name="adj2" fmla="val 56796"/>
              <a:gd name="adj3" fmla="val -58137"/>
              <a:gd name="adj4" fmla="val 56615"/>
            </a:avLst>
          </a:prstGeom>
          <a:solidFill>
            <a:srgbClr val="E32F4A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Alle oprettes i TEA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Understøtter tildeling af de rette roller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Brugere slettes automatisk fra skolen ved fratrædelse/afgang fra skolen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49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D6737D-76AF-4FD8-A939-E5E47130D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må vi bruge Brugeradministrationen til: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C4CC53B-33AF-4A06-A2F5-55A634E4E9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 I ADGANGEN TIL SKOLENS AULA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E70127E-9C12-47C7-843D-4CDBDCE02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/>
              <a:t>Tildeling af adgangskoder til elever og medarbejdere</a:t>
            </a:r>
            <a:r>
              <a:rPr lang="da-DK" dirty="0"/>
              <a:t>. Administrationen af medarbejderes adgangskoder udfases og overgår til selvbetjening med NemID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/>
              <a:t>Tildeling af visse typer rettigheder</a:t>
            </a:r>
            <a:r>
              <a:rPr lang="da-DK" dirty="0"/>
              <a:t> til fx Nationale test, ordblindetest etc. Udfases gradvist og erstattes af de roller, der tildeles i skolernes administrative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b="1" dirty="0"/>
              <a:t>Administration af tjenesteudbydernes adgang til skolernes personoplysninger via UNI-login</a:t>
            </a:r>
            <a:r>
              <a:rPr lang="da-DK" dirty="0"/>
              <a:t>. Udfases og erstattes af nyt selvstændigt  og løst koblet modul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Der er etableret en selvstændig del af ba.emu.dk, der giver udvalgte medarbejdere adgang til at </a:t>
            </a:r>
            <a:r>
              <a:rPr lang="da-DK" b="1" dirty="0"/>
              <a:t>nulstille elevers adgangskoder</a:t>
            </a:r>
          </a:p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89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D64B969A-AD97-4D9C-B3A9-140676EB0B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86F09F8C-C8B6-4C2B-BB69-3496C6C2C4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Opbygning og opgavetyper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9837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0DB4B-7663-4B54-8A2B-E9BB366B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Oprydningsplanens opbygning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880027-23FD-4769-A4FC-85EEA291A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B02D7F-BA33-4BDC-B821-F760A287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32217" y="1994536"/>
            <a:ext cx="4639738" cy="3480436"/>
          </a:xfrm>
        </p:spPr>
        <p:txBody>
          <a:bodyPr>
            <a:normAutofit fontScale="700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DEADLINE FOR ALLE OPGAVER I PLANEN: 21/6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OPDELT I 5 FASER MED HVER SIN DEADLINE</a:t>
            </a:r>
          </a:p>
          <a:p>
            <a:endParaRPr lang="da-DK" dirty="0"/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OPDELT I 4 ROLLER:</a:t>
            </a:r>
          </a:p>
          <a:p>
            <a:pPr marL="613410" lvl="1" indent="-342900"/>
            <a:r>
              <a:rPr lang="da-DK" dirty="0"/>
              <a:t>Aula-administrator</a:t>
            </a:r>
          </a:p>
          <a:p>
            <a:pPr marL="613410" lvl="1" indent="-342900"/>
            <a:r>
              <a:rPr lang="da-DK" dirty="0"/>
              <a:t>Ledelse</a:t>
            </a:r>
          </a:p>
          <a:p>
            <a:pPr marL="613410" lvl="1" indent="-342900"/>
            <a:r>
              <a:rPr lang="da-DK" dirty="0"/>
              <a:t>Fælles (alle medarbejdere, dog primært de pædagogiske)</a:t>
            </a:r>
          </a:p>
          <a:p>
            <a:pPr marL="613410" lvl="1" indent="-342900"/>
            <a:r>
              <a:rPr lang="da-DK" dirty="0"/>
              <a:t>Individuel (alle medarbejdere)</a:t>
            </a:r>
          </a:p>
        </p:txBody>
      </p:sp>
      <p:pic>
        <p:nvPicPr>
          <p:cNvPr id="6" name="Grafik 5" descr="Stopur">
            <a:extLst>
              <a:ext uri="{FF2B5EF4-FFF2-40B4-BE49-F238E27FC236}">
                <a16:creationId xmlns:a16="http://schemas.microsoft.com/office/drawing/2014/main" id="{E4F77D7F-3B06-4D78-8616-7387C8E363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70456" y="1855721"/>
            <a:ext cx="914400" cy="9144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9E04F24D-9948-4137-8D80-87360414274B}"/>
              </a:ext>
            </a:extLst>
          </p:cNvPr>
          <p:cNvSpPr txBox="1"/>
          <p:nvPr/>
        </p:nvSpPr>
        <p:spPr>
          <a:xfrm>
            <a:off x="796754" y="1980279"/>
            <a:ext cx="1292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>
                <a:solidFill>
                  <a:srgbClr val="2F95BF"/>
                </a:solidFill>
              </a:rPr>
              <a:t>21/6</a:t>
            </a:r>
          </a:p>
        </p:txBody>
      </p:sp>
      <p:pic>
        <p:nvPicPr>
          <p:cNvPr id="39" name="Grafik 38" descr="Stopur">
            <a:extLst>
              <a:ext uri="{FF2B5EF4-FFF2-40B4-BE49-F238E27FC236}">
                <a16:creationId xmlns:a16="http://schemas.microsoft.com/office/drawing/2014/main" id="{6D0737CB-AC26-4BF8-ACD2-33789D8454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1003" y="3360630"/>
            <a:ext cx="376007" cy="376007"/>
          </a:xfrm>
          <a:prstGeom prst="rect">
            <a:avLst/>
          </a:prstGeom>
        </p:spPr>
      </p:pic>
      <p:pic>
        <p:nvPicPr>
          <p:cNvPr id="40" name="Grafik 39" descr="Stopur">
            <a:extLst>
              <a:ext uri="{FF2B5EF4-FFF2-40B4-BE49-F238E27FC236}">
                <a16:creationId xmlns:a16="http://schemas.microsoft.com/office/drawing/2014/main" id="{A32B333B-4E84-4B5E-9810-1CA97696B8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73870" y="3357993"/>
            <a:ext cx="376007" cy="376007"/>
          </a:xfrm>
          <a:prstGeom prst="rect">
            <a:avLst/>
          </a:prstGeom>
        </p:spPr>
      </p:pic>
      <p:pic>
        <p:nvPicPr>
          <p:cNvPr id="41" name="Grafik 40" descr="Stopur">
            <a:extLst>
              <a:ext uri="{FF2B5EF4-FFF2-40B4-BE49-F238E27FC236}">
                <a16:creationId xmlns:a16="http://schemas.microsoft.com/office/drawing/2014/main" id="{1CD6F62C-306A-4655-A15F-A768C3890E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39604" y="3346357"/>
            <a:ext cx="376007" cy="376007"/>
          </a:xfrm>
          <a:prstGeom prst="rect">
            <a:avLst/>
          </a:prstGeom>
        </p:spPr>
      </p:pic>
      <p:pic>
        <p:nvPicPr>
          <p:cNvPr id="42" name="Grafik 41" descr="Stopur">
            <a:extLst>
              <a:ext uri="{FF2B5EF4-FFF2-40B4-BE49-F238E27FC236}">
                <a16:creationId xmlns:a16="http://schemas.microsoft.com/office/drawing/2014/main" id="{9DB6BE28-5421-4DE0-B7D3-C3AD9CAEE4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2470" y="3357993"/>
            <a:ext cx="376007" cy="376007"/>
          </a:xfrm>
          <a:prstGeom prst="rect">
            <a:avLst/>
          </a:prstGeom>
        </p:spPr>
      </p:pic>
      <p:pic>
        <p:nvPicPr>
          <p:cNvPr id="43" name="Grafik 42" descr="Stopur">
            <a:extLst>
              <a:ext uri="{FF2B5EF4-FFF2-40B4-BE49-F238E27FC236}">
                <a16:creationId xmlns:a16="http://schemas.microsoft.com/office/drawing/2014/main" id="{6C6B196C-C881-410E-BD9E-84802EFBEB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6737" y="3357993"/>
            <a:ext cx="376007" cy="376007"/>
          </a:xfrm>
          <a:prstGeom prst="rect">
            <a:avLst/>
          </a:prstGeom>
        </p:spPr>
      </p:pic>
      <p:pic>
        <p:nvPicPr>
          <p:cNvPr id="45" name="Grafik 44" descr="Bruger">
            <a:extLst>
              <a:ext uri="{FF2B5EF4-FFF2-40B4-BE49-F238E27FC236}">
                <a16:creationId xmlns:a16="http://schemas.microsoft.com/office/drawing/2014/main" id="{DF5CE38A-41AA-416F-8894-7790763FA7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0983" y="4519731"/>
            <a:ext cx="542470" cy="542470"/>
          </a:xfrm>
          <a:prstGeom prst="rect">
            <a:avLst/>
          </a:prstGeom>
        </p:spPr>
      </p:pic>
      <p:pic>
        <p:nvPicPr>
          <p:cNvPr id="46" name="Grafik 45" descr="Bruger">
            <a:extLst>
              <a:ext uri="{FF2B5EF4-FFF2-40B4-BE49-F238E27FC236}">
                <a16:creationId xmlns:a16="http://schemas.microsoft.com/office/drawing/2014/main" id="{80EBB5FE-F14D-459E-8FB1-D117D3DBB31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20337" y="4513490"/>
            <a:ext cx="542470" cy="542470"/>
          </a:xfrm>
          <a:prstGeom prst="rect">
            <a:avLst/>
          </a:prstGeom>
        </p:spPr>
      </p:pic>
      <p:pic>
        <p:nvPicPr>
          <p:cNvPr id="47" name="Grafik 46" descr="Bruger">
            <a:extLst>
              <a:ext uri="{FF2B5EF4-FFF2-40B4-BE49-F238E27FC236}">
                <a16:creationId xmlns:a16="http://schemas.microsoft.com/office/drawing/2014/main" id="{BF87BFC3-F457-4E43-AD1F-F875DB0D00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34565" y="4516973"/>
            <a:ext cx="542470" cy="542470"/>
          </a:xfrm>
          <a:prstGeom prst="rect">
            <a:avLst/>
          </a:prstGeom>
        </p:spPr>
      </p:pic>
      <p:pic>
        <p:nvPicPr>
          <p:cNvPr id="48" name="Grafik 47" descr="Bruger">
            <a:extLst>
              <a:ext uri="{FF2B5EF4-FFF2-40B4-BE49-F238E27FC236}">
                <a16:creationId xmlns:a16="http://schemas.microsoft.com/office/drawing/2014/main" id="{8E42C045-5CC7-4CAB-9F2F-0FEAAA2BA9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22352" y="4519731"/>
            <a:ext cx="542470" cy="542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2974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D0DB4B-7663-4B54-8A2B-E9BB366B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3 typer opgaver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9880027-23FD-4769-A4FC-85EEA291A2E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1B02D7F-BA33-4BDC-B821-F760A287BAD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0522" y="1994536"/>
            <a:ext cx="6595329" cy="3480436"/>
          </a:xfrm>
        </p:spPr>
        <p:txBody>
          <a:bodyPr>
            <a:normAutofit fontScale="850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MED VIGTIG DEADLINE</a:t>
            </a:r>
            <a:r>
              <a:rPr lang="da-DK" dirty="0">
                <a:solidFill>
                  <a:srgbClr val="2F95BF"/>
                </a:solidFill>
              </a:rPr>
              <a:t>:</a:t>
            </a:r>
          </a:p>
          <a:p>
            <a:r>
              <a:rPr lang="da-DK" dirty="0"/>
              <a:t>Skal udføres inden den næstkommende deadline (fx opgaverne for Aula-administratoren i fase 1 og fase 2)</a:t>
            </a:r>
          </a:p>
          <a:p>
            <a:endParaRPr lang="da-DK" b="1" dirty="0"/>
          </a:p>
          <a:p>
            <a:r>
              <a:rPr lang="da-DK" b="1" dirty="0">
                <a:solidFill>
                  <a:srgbClr val="2F95BF"/>
                </a:solidFill>
              </a:rPr>
              <a:t>MED FAST PLACERING I DEN PÅGÆLDENDE FASE</a:t>
            </a:r>
          </a:p>
          <a:p>
            <a:r>
              <a:rPr lang="da-DK" dirty="0"/>
              <a:t>Den må kun udføres i den fase, den er placeret i</a:t>
            </a:r>
          </a:p>
          <a:p>
            <a:endParaRPr lang="da-DK" b="1" dirty="0"/>
          </a:p>
          <a:p>
            <a:r>
              <a:rPr lang="da-DK" b="1" dirty="0">
                <a:solidFill>
                  <a:srgbClr val="2F95BF"/>
                </a:solidFill>
              </a:rPr>
              <a:t>MED ANBEFALET PLACERING/DEADLINE</a:t>
            </a:r>
            <a:r>
              <a:rPr lang="da-DK" dirty="0">
                <a:solidFill>
                  <a:srgbClr val="2F95BF"/>
                </a:solidFill>
              </a:rPr>
              <a:t>:</a:t>
            </a:r>
          </a:p>
          <a:p>
            <a:r>
              <a:rPr lang="da-DK" dirty="0"/>
              <a:t>Det anbefales at følge placeringen i planens faser for at sikre, at der ikke sker en opgaveophobning lige inden den endelige deadline 21/6.</a:t>
            </a:r>
          </a:p>
          <a:p>
            <a:r>
              <a:rPr lang="da-DK" dirty="0"/>
              <a:t>Men opgaven kan udføres i foregående eller efterfølgende fase, såfremt den løses inden 21/6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EC2397CF-F8E5-4693-B255-E6C7A30517C2}"/>
              </a:ext>
            </a:extLst>
          </p:cNvPr>
          <p:cNvSpPr txBox="1"/>
          <p:nvPr/>
        </p:nvSpPr>
        <p:spPr>
          <a:xfrm>
            <a:off x="1549996" y="1621929"/>
            <a:ext cx="14559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8000" dirty="0">
                <a:solidFill>
                  <a:srgbClr val="2F95BF"/>
                </a:solidFill>
              </a:rPr>
              <a:t>*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CDF56670-1353-4AE7-8AD2-ADBF92E802BC}"/>
              </a:ext>
            </a:extLst>
          </p:cNvPr>
          <p:cNvSpPr txBox="1"/>
          <p:nvPr/>
        </p:nvSpPr>
        <p:spPr>
          <a:xfrm>
            <a:off x="800370" y="2390729"/>
            <a:ext cx="2055382" cy="554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rgbClr val="2F95BF"/>
                </a:solidFill>
              </a:rPr>
              <a:t>Markeret med stjerne</a:t>
            </a:r>
          </a:p>
          <a:p>
            <a:endParaRPr lang="da-DK" dirty="0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EBBC5D1A-C582-4AE3-AD70-F2FEC6DC9434}"/>
              </a:ext>
            </a:extLst>
          </p:cNvPr>
          <p:cNvSpPr txBox="1"/>
          <p:nvPr/>
        </p:nvSpPr>
        <p:spPr>
          <a:xfrm>
            <a:off x="1155140" y="2836653"/>
            <a:ext cx="14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2F95BF"/>
                </a:solidFill>
              </a:rPr>
              <a:t>Opgaver</a:t>
            </a:r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F6FB0FA7-9A1A-448B-A1D9-70B0E9E22C7B}"/>
              </a:ext>
            </a:extLst>
          </p:cNvPr>
          <p:cNvSpPr txBox="1"/>
          <p:nvPr/>
        </p:nvSpPr>
        <p:spPr>
          <a:xfrm>
            <a:off x="1120705" y="3359873"/>
            <a:ext cx="1455938" cy="338554"/>
          </a:xfrm>
          <a:prstGeom prst="rect">
            <a:avLst/>
          </a:prstGeom>
          <a:solidFill>
            <a:srgbClr val="2F95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rgbClr val="FFF123"/>
                </a:solidFill>
              </a:rPr>
              <a:t>Med gul skrift</a:t>
            </a:r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57E01C7-A17D-4B85-BD43-1F90F32A3FA8}"/>
              </a:ext>
            </a:extLst>
          </p:cNvPr>
          <p:cNvSpPr txBox="1"/>
          <p:nvPr/>
        </p:nvSpPr>
        <p:spPr>
          <a:xfrm>
            <a:off x="1120705" y="4098605"/>
            <a:ext cx="14559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solidFill>
                  <a:srgbClr val="2F95BF"/>
                </a:solidFill>
              </a:rPr>
              <a:t>Opgaver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657336C1-6FBF-431E-8A3F-721DB9D2538B}"/>
              </a:ext>
            </a:extLst>
          </p:cNvPr>
          <p:cNvSpPr txBox="1"/>
          <p:nvPr/>
        </p:nvSpPr>
        <p:spPr>
          <a:xfrm>
            <a:off x="1120705" y="4621825"/>
            <a:ext cx="1455938" cy="338554"/>
          </a:xfrm>
          <a:prstGeom prst="rect">
            <a:avLst/>
          </a:prstGeom>
          <a:solidFill>
            <a:srgbClr val="2F95BF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600" dirty="0">
                <a:solidFill>
                  <a:schemeClr val="bg1"/>
                </a:solidFill>
              </a:rPr>
              <a:t>Med hvid skrift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1147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286">
            <a:extLst>
              <a:ext uri="{FF2B5EF4-FFF2-40B4-BE49-F238E27FC236}">
                <a16:creationId xmlns:a16="http://schemas.microsoft.com/office/drawing/2014/main" id="{5D78E18F-C1A1-42B2-A7BC-71162122B46E}"/>
              </a:ext>
            </a:extLst>
          </p:cNvPr>
          <p:cNvSpPr/>
          <p:nvPr/>
        </p:nvSpPr>
        <p:spPr>
          <a:xfrm>
            <a:off x="1765801" y="1098901"/>
            <a:ext cx="9358947" cy="422200"/>
          </a:xfrm>
          <a:prstGeom prst="rect">
            <a:avLst/>
          </a:prstGeom>
          <a:solidFill>
            <a:srgbClr val="E32F4A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E90194F-CA96-46EB-A4BE-A559B458C3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>
                <a:latin typeface="+mn-lt"/>
              </a:rPr>
              <a:t>OPRYDNINGSPLAN</a:t>
            </a:r>
          </a:p>
        </p:txBody>
      </p:sp>
      <p:sp>
        <p:nvSpPr>
          <p:cNvPr id="7" name="Shape 284">
            <a:extLst>
              <a:ext uri="{FF2B5EF4-FFF2-40B4-BE49-F238E27FC236}">
                <a16:creationId xmlns:a16="http://schemas.microsoft.com/office/drawing/2014/main" id="{4ABDF31E-B5CF-4B24-A9A4-8F5D34595BFA}"/>
              </a:ext>
            </a:extLst>
          </p:cNvPr>
          <p:cNvSpPr/>
          <p:nvPr/>
        </p:nvSpPr>
        <p:spPr>
          <a:xfrm>
            <a:off x="426657" y="5911428"/>
            <a:ext cx="10698091" cy="707200"/>
          </a:xfrm>
          <a:prstGeom prst="rect">
            <a:avLst/>
          </a:prstGeom>
          <a:solidFill>
            <a:srgbClr val="002E55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8" name="Shape 285">
            <a:extLst>
              <a:ext uri="{FF2B5EF4-FFF2-40B4-BE49-F238E27FC236}">
                <a16:creationId xmlns:a16="http://schemas.microsoft.com/office/drawing/2014/main" id="{A22BF52A-AAA5-43EA-9B68-DE52F8F1F3FF}"/>
              </a:ext>
            </a:extLst>
          </p:cNvPr>
          <p:cNvSpPr/>
          <p:nvPr/>
        </p:nvSpPr>
        <p:spPr>
          <a:xfrm>
            <a:off x="426657" y="4711863"/>
            <a:ext cx="10698091" cy="1145604"/>
          </a:xfrm>
          <a:prstGeom prst="rect">
            <a:avLst/>
          </a:prstGeom>
          <a:solidFill>
            <a:srgbClr val="1F7298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Shape 286">
            <a:extLst>
              <a:ext uri="{FF2B5EF4-FFF2-40B4-BE49-F238E27FC236}">
                <a16:creationId xmlns:a16="http://schemas.microsoft.com/office/drawing/2014/main" id="{7BAAD5BD-137A-4903-8F69-6F4BA34272A3}"/>
              </a:ext>
            </a:extLst>
          </p:cNvPr>
          <p:cNvSpPr/>
          <p:nvPr/>
        </p:nvSpPr>
        <p:spPr>
          <a:xfrm>
            <a:off x="426657" y="4222814"/>
            <a:ext cx="10698091" cy="445600"/>
          </a:xfrm>
          <a:prstGeom prst="rect">
            <a:avLst/>
          </a:prstGeom>
          <a:solidFill>
            <a:srgbClr val="128994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Shape 287">
            <a:extLst>
              <a:ext uri="{FF2B5EF4-FFF2-40B4-BE49-F238E27FC236}">
                <a16:creationId xmlns:a16="http://schemas.microsoft.com/office/drawing/2014/main" id="{49EFE14D-C1E7-4B85-BE0D-FDB4D4325FE1}"/>
              </a:ext>
            </a:extLst>
          </p:cNvPr>
          <p:cNvSpPr/>
          <p:nvPr/>
        </p:nvSpPr>
        <p:spPr>
          <a:xfrm>
            <a:off x="426729" y="1562813"/>
            <a:ext cx="10698091" cy="2588452"/>
          </a:xfrm>
          <a:prstGeom prst="rect">
            <a:avLst/>
          </a:prstGeom>
          <a:solidFill>
            <a:srgbClr val="10BDB7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endParaRPr sz="1867" kern="0"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Shape 291">
            <a:extLst>
              <a:ext uri="{FF2B5EF4-FFF2-40B4-BE49-F238E27FC236}">
                <a16:creationId xmlns:a16="http://schemas.microsoft.com/office/drawing/2014/main" id="{A84FF389-D965-46F1-AEF4-89082B30C92B}"/>
              </a:ext>
            </a:extLst>
          </p:cNvPr>
          <p:cNvSpPr txBox="1"/>
          <p:nvPr/>
        </p:nvSpPr>
        <p:spPr>
          <a:xfrm>
            <a:off x="1786008" y="1098796"/>
            <a:ext cx="1806081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1		</a:t>
            </a:r>
            <a:endParaRPr sz="1467" b="1" kern="0" dirty="0">
              <a:solidFill>
                <a:schemeClr val="bg1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4" name="Shape 299">
            <a:extLst>
              <a:ext uri="{FF2B5EF4-FFF2-40B4-BE49-F238E27FC236}">
                <a16:creationId xmlns:a16="http://schemas.microsoft.com/office/drawing/2014/main" id="{79268333-8EF6-46A2-AB0C-F7B3591A723E}"/>
              </a:ext>
            </a:extLst>
          </p:cNvPr>
          <p:cNvSpPr txBox="1"/>
          <p:nvPr/>
        </p:nvSpPr>
        <p:spPr>
          <a:xfrm>
            <a:off x="426658" y="6134380"/>
            <a:ext cx="1359364" cy="3163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INDIVIDUEL</a:t>
            </a:r>
            <a:endParaRPr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5" name="Shape 301">
            <a:extLst>
              <a:ext uri="{FF2B5EF4-FFF2-40B4-BE49-F238E27FC236}">
                <a16:creationId xmlns:a16="http://schemas.microsoft.com/office/drawing/2014/main" id="{DE101CEE-7BCC-4CE0-972C-DCB45DFB8613}"/>
              </a:ext>
            </a:extLst>
          </p:cNvPr>
          <p:cNvSpPr txBox="1"/>
          <p:nvPr/>
        </p:nvSpPr>
        <p:spPr>
          <a:xfrm>
            <a:off x="426657" y="5269079"/>
            <a:ext cx="1359364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FÆLLES</a:t>
            </a:r>
            <a:endParaRPr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6" name="Shape 302">
            <a:extLst>
              <a:ext uri="{FF2B5EF4-FFF2-40B4-BE49-F238E27FC236}">
                <a16:creationId xmlns:a16="http://schemas.microsoft.com/office/drawing/2014/main" id="{4063D59E-797B-4610-BE30-C79281963AFB}"/>
              </a:ext>
            </a:extLst>
          </p:cNvPr>
          <p:cNvSpPr txBox="1"/>
          <p:nvPr/>
        </p:nvSpPr>
        <p:spPr>
          <a:xfrm>
            <a:off x="426730" y="2757861"/>
            <a:ext cx="1373605" cy="64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067" b="1" kern="0" dirty="0">
                <a:solidFill>
                  <a:srgbClr val="FFFFFF"/>
                </a:solidFill>
                <a:cs typeface="Arial"/>
                <a:sym typeface="Nunito"/>
              </a:rPr>
              <a:t>AULA-ADMINISTRATOR</a:t>
            </a:r>
            <a:endParaRPr lang="da-DK" sz="1200" b="1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7" name="Shape 304">
            <a:extLst>
              <a:ext uri="{FF2B5EF4-FFF2-40B4-BE49-F238E27FC236}">
                <a16:creationId xmlns:a16="http://schemas.microsoft.com/office/drawing/2014/main" id="{AD00786A-718B-4E54-AC90-A64EB68AF8F6}"/>
              </a:ext>
            </a:extLst>
          </p:cNvPr>
          <p:cNvSpPr txBox="1"/>
          <p:nvPr/>
        </p:nvSpPr>
        <p:spPr>
          <a:xfrm>
            <a:off x="426657" y="4315118"/>
            <a:ext cx="1359291" cy="2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-DK" sz="1200" b="1" kern="0" dirty="0">
                <a:solidFill>
                  <a:srgbClr val="FFFFFF"/>
                </a:solidFill>
                <a:ea typeface="Nunito"/>
                <a:cs typeface="Nunito"/>
                <a:sym typeface="Nunito"/>
              </a:rPr>
              <a:t>LEDELSE</a:t>
            </a:r>
            <a:endParaRPr lang="da-DK" sz="1467" b="1" kern="0" dirty="0">
              <a:solidFill>
                <a:srgbClr val="FFFFFF"/>
              </a:solidFill>
              <a:ea typeface="Nunito"/>
              <a:cs typeface="Nunito"/>
              <a:sym typeface="Nunito"/>
            </a:endParaRPr>
          </a:p>
        </p:txBody>
      </p:sp>
      <p:sp>
        <p:nvSpPr>
          <p:cNvPr id="18" name="Shape 310">
            <a:extLst>
              <a:ext uri="{FF2B5EF4-FFF2-40B4-BE49-F238E27FC236}">
                <a16:creationId xmlns:a16="http://schemas.microsoft.com/office/drawing/2014/main" id="{ECFB0629-B049-4394-A2B1-57DB7BFE0EF8}"/>
              </a:ext>
            </a:extLst>
          </p:cNvPr>
          <p:cNvSpPr/>
          <p:nvPr/>
        </p:nvSpPr>
        <p:spPr>
          <a:xfrm>
            <a:off x="5971607" y="3168795"/>
            <a:ext cx="248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867" kern="0">
                <a:solidFill>
                  <a:srgbClr val="C0791B"/>
                </a:solidFill>
                <a:ea typeface="Arial"/>
                <a:cs typeface="Arial"/>
                <a:sym typeface="Arial"/>
              </a:rPr>
              <a:t> </a:t>
            </a:r>
            <a:endParaRPr sz="14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Shape 311">
            <a:extLst>
              <a:ext uri="{FF2B5EF4-FFF2-40B4-BE49-F238E27FC236}">
                <a16:creationId xmlns:a16="http://schemas.microsoft.com/office/drawing/2014/main" id="{2644A2DF-0686-4055-85AB-A3122AE766D0}"/>
              </a:ext>
            </a:extLst>
          </p:cNvPr>
          <p:cNvSpPr/>
          <p:nvPr/>
        </p:nvSpPr>
        <p:spPr>
          <a:xfrm>
            <a:off x="5971607" y="3168795"/>
            <a:ext cx="248800" cy="3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da" sz="1867" kern="0">
                <a:solidFill>
                  <a:srgbClr val="C0791B"/>
                </a:solidFill>
                <a:ea typeface="Arial"/>
                <a:cs typeface="Arial"/>
                <a:sym typeface="Arial"/>
              </a:rPr>
              <a:t> </a:t>
            </a:r>
            <a:endParaRPr sz="14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cxnSp>
        <p:nvCxnSpPr>
          <p:cNvPr id="20" name="Shape 313">
            <a:extLst>
              <a:ext uri="{FF2B5EF4-FFF2-40B4-BE49-F238E27FC236}">
                <a16:creationId xmlns:a16="http://schemas.microsoft.com/office/drawing/2014/main" id="{D3A013EE-46DF-44E4-ACB2-497485137AC3}"/>
              </a:ext>
            </a:extLst>
          </p:cNvPr>
          <p:cNvCxnSpPr/>
          <p:nvPr/>
        </p:nvCxnSpPr>
        <p:spPr>
          <a:xfrm>
            <a:off x="1765801" y="769933"/>
            <a:ext cx="0" cy="6254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Shape 314">
            <a:extLst>
              <a:ext uri="{FF2B5EF4-FFF2-40B4-BE49-F238E27FC236}">
                <a16:creationId xmlns:a16="http://schemas.microsoft.com/office/drawing/2014/main" id="{94012AF8-CD6B-4CB1-8D8E-3D169DD13AD8}"/>
              </a:ext>
            </a:extLst>
          </p:cNvPr>
          <p:cNvCxnSpPr>
            <a:cxnSpLocks/>
            <a:stCxn id="59" idx="4"/>
          </p:cNvCxnSpPr>
          <p:nvPr/>
        </p:nvCxnSpPr>
        <p:spPr>
          <a:xfrm>
            <a:off x="3590883" y="1547728"/>
            <a:ext cx="11721" cy="2645249"/>
          </a:xfrm>
          <a:prstGeom prst="straightConnector1">
            <a:avLst/>
          </a:prstGeom>
          <a:noFill/>
          <a:ln w="1905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Shape 315">
            <a:extLst>
              <a:ext uri="{FF2B5EF4-FFF2-40B4-BE49-F238E27FC236}">
                <a16:creationId xmlns:a16="http://schemas.microsoft.com/office/drawing/2014/main" id="{FDACC446-F62D-4A91-98EF-B3BD7DC1C630}"/>
              </a:ext>
            </a:extLst>
          </p:cNvPr>
          <p:cNvCxnSpPr>
            <a:cxnSpLocks/>
            <a:stCxn id="55" idx="4"/>
          </p:cNvCxnSpPr>
          <p:nvPr/>
        </p:nvCxnSpPr>
        <p:spPr>
          <a:xfrm>
            <a:off x="5516659" y="1544425"/>
            <a:ext cx="0" cy="260684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Shape 316">
            <a:extLst>
              <a:ext uri="{FF2B5EF4-FFF2-40B4-BE49-F238E27FC236}">
                <a16:creationId xmlns:a16="http://schemas.microsoft.com/office/drawing/2014/main" id="{BA950901-F2F5-4338-A000-13421338425F}"/>
              </a:ext>
            </a:extLst>
          </p:cNvPr>
          <p:cNvCxnSpPr>
            <a:cxnSpLocks/>
          </p:cNvCxnSpPr>
          <p:nvPr/>
        </p:nvCxnSpPr>
        <p:spPr>
          <a:xfrm>
            <a:off x="7467601" y="946825"/>
            <a:ext cx="0" cy="569943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Tekstfelt 24">
            <a:extLst>
              <a:ext uri="{FF2B5EF4-FFF2-40B4-BE49-F238E27FC236}">
                <a16:creationId xmlns:a16="http://schemas.microsoft.com/office/drawing/2014/main" id="{FAAEACD5-0EAE-4E73-A570-386D67759E38}"/>
              </a:ext>
            </a:extLst>
          </p:cNvPr>
          <p:cNvSpPr txBox="1"/>
          <p:nvPr/>
        </p:nvSpPr>
        <p:spPr>
          <a:xfrm>
            <a:off x="3628888" y="1108214"/>
            <a:ext cx="1892547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2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CFC3C9A7-546C-42DC-BF45-4B0C755E5E7B}"/>
              </a:ext>
            </a:extLst>
          </p:cNvPr>
          <p:cNvSpPr txBox="1"/>
          <p:nvPr/>
        </p:nvSpPr>
        <p:spPr>
          <a:xfrm>
            <a:off x="5534935" y="1108214"/>
            <a:ext cx="191758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3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2CD75120-B6A9-4CED-B6BC-2A3875BDB726}"/>
              </a:ext>
            </a:extLst>
          </p:cNvPr>
          <p:cNvSpPr txBox="1"/>
          <p:nvPr/>
        </p:nvSpPr>
        <p:spPr>
          <a:xfrm>
            <a:off x="7497328" y="1103600"/>
            <a:ext cx="1735041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4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1EB14D24-2426-4686-939C-16CF99713F90}"/>
              </a:ext>
            </a:extLst>
          </p:cNvPr>
          <p:cNvSpPr txBox="1"/>
          <p:nvPr/>
        </p:nvSpPr>
        <p:spPr>
          <a:xfrm>
            <a:off x="9277176" y="1097518"/>
            <a:ext cx="1844736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da" sz="1867" b="1" kern="0" dirty="0">
                <a:solidFill>
                  <a:schemeClr val="bg1"/>
                </a:solidFill>
                <a:ea typeface="Nunito"/>
                <a:cs typeface="Nunito"/>
                <a:sym typeface="Nunito"/>
              </a:rPr>
              <a:t>FASE 5</a:t>
            </a:r>
            <a:endParaRPr lang="da-DK" sz="1867" kern="0" dirty="0">
              <a:solidFill>
                <a:schemeClr val="bg1"/>
              </a:solidFill>
              <a:cs typeface="Arial"/>
              <a:sym typeface="Arial"/>
            </a:endParaRP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746B5275-F2EF-4616-8678-A3B6302CAF99}"/>
              </a:ext>
            </a:extLst>
          </p:cNvPr>
          <p:cNvSpPr txBox="1"/>
          <p:nvPr/>
        </p:nvSpPr>
        <p:spPr>
          <a:xfrm>
            <a:off x="3613641" y="4187264"/>
            <a:ext cx="19076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i arbejdsmiljømaterialer fx handleplaner og personalehåndbog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6C8C5DB3-434A-493A-B30C-392913ABF8F0}"/>
              </a:ext>
            </a:extLst>
          </p:cNvPr>
          <p:cNvSpPr txBox="1"/>
          <p:nvPr/>
        </p:nvSpPr>
        <p:spPr>
          <a:xfrm>
            <a:off x="1776097" y="1569888"/>
            <a:ext cx="18060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NB! UDFØRES FØRST: Sletning af manuelt oprettede brugere i UNI-logins administrationsmodul*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chemeClr val="accent2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Oprettelse af alle medarbejdere i TEA* 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chemeClr val="accent2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Gennemgang og tildeling af de rette roller til medarbejdere i TEA*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Tilknytning medarbejdere til de rette klasser i TEA*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Gemme lister over alle ressourcer, der skal kunne bookes i Aula*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AF67406E-4DFE-49B1-B7FB-5BC514C30D03}"/>
              </a:ext>
            </a:extLst>
          </p:cNvPr>
          <p:cNvSpPr txBox="1"/>
          <p:nvPr/>
        </p:nvSpPr>
        <p:spPr>
          <a:xfrm>
            <a:off x="3590882" y="1570668"/>
            <a:ext cx="1906540" cy="21698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Oprette og opsætte grupper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Tildeling af roller og rettigheder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Oprette ressourcer, der skal kunne bookes, i Aula (påbegyndes på Aula-administrator-workshop)*</a:t>
            </a:r>
          </a:p>
          <a:p>
            <a:pPr defTabSz="1219170">
              <a:buClr>
                <a:srgbClr val="000000"/>
              </a:buClr>
            </a:pPr>
            <a:endParaRPr lang="da-DK" sz="900" b="1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b="1" kern="0" dirty="0">
                <a:solidFill>
                  <a:srgbClr val="FFFF00"/>
                </a:solidFill>
                <a:cs typeface="Arial"/>
                <a:sym typeface="Arial"/>
              </a:rPr>
              <a:t>Kvalitetssikring af data fra UNI-login (påbegyndes på Aula-administrator-workshop)*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EBD715D1-F8F4-477C-809E-A05E4E03386F}"/>
              </a:ext>
            </a:extLst>
          </p:cNvPr>
          <p:cNvSpPr txBox="1"/>
          <p:nvPr/>
        </p:nvSpPr>
        <p:spPr>
          <a:xfrm>
            <a:off x="5542990" y="1566223"/>
            <a:ext cx="1923359" cy="10618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Flytte årsplaner  (fra tidligere skoleår - nye ligger i MinUddannelse)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chemeClr val="bg1"/>
                </a:solidFill>
                <a:cs typeface="Arial"/>
                <a:sym typeface="Arial"/>
              </a:rPr>
              <a:t>Flytte elevplaner (historiske)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D5B58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Gemme fælles læringsforløb og skabeloner (udviklet lokalt)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110B1F99-0D13-4ACA-9647-CC097D9AA572}"/>
              </a:ext>
            </a:extLst>
          </p:cNvPr>
          <p:cNvSpPr txBox="1"/>
          <p:nvPr/>
        </p:nvSpPr>
        <p:spPr>
          <a:xfrm>
            <a:off x="5582521" y="5890099"/>
            <a:ext cx="17667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Stillingtagen til og flytning af individuelle links, læringsforløb og skabeloner (udviklet lokalt)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CDB3F037-9C9E-4DF6-8FC3-D1DF45149F52}"/>
              </a:ext>
            </a:extLst>
          </p:cNvPr>
          <p:cNvSpPr txBox="1"/>
          <p:nvPr/>
        </p:nvSpPr>
        <p:spPr>
          <a:xfrm>
            <a:off x="1751428" y="5878795"/>
            <a:ext cx="1888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Oprydning, sletning og flytning af filer fra individuelt dokumentarkiv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individuelle samlemapper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3E142FF8-429E-42DC-9B1B-1137BDCB74B9}"/>
              </a:ext>
            </a:extLst>
          </p:cNvPr>
          <p:cNvSpPr txBox="1"/>
          <p:nvPr/>
        </p:nvSpPr>
        <p:spPr>
          <a:xfrm>
            <a:off x="7489157" y="1570032"/>
            <a:ext cx="1772943" cy="147732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Tjekke, at der er ryddet op i fælles samlemapper og billedarkiver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Downloade og flytte filer fra fælles dokumentarkiv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Downloade og flytte billeder fra SkoleIntra til Aula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7" name="Tekstfelt 36">
            <a:extLst>
              <a:ext uri="{FF2B5EF4-FFF2-40B4-BE49-F238E27FC236}">
                <a16:creationId xmlns:a16="http://schemas.microsoft.com/office/drawing/2014/main" id="{A56879DB-8276-4860-950D-C7793A277151}"/>
              </a:ext>
            </a:extLst>
          </p:cNvPr>
          <p:cNvSpPr txBox="1"/>
          <p:nvPr/>
        </p:nvSpPr>
        <p:spPr>
          <a:xfrm>
            <a:off x="5570543" y="4690911"/>
            <a:ext cx="1881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af filer fra fælles dokumentarkiv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Oprydning, sletning og download af filer fra billedarkiver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og sletning af filer fra fælles samlemapper</a:t>
            </a:r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7B2AF4FF-5EBA-4BE5-ABAD-0F4DA0C31740}"/>
              </a:ext>
            </a:extLst>
          </p:cNvPr>
          <p:cNvSpPr txBox="1"/>
          <p:nvPr/>
        </p:nvSpPr>
        <p:spPr>
          <a:xfrm>
            <a:off x="7497329" y="4717671"/>
            <a:ext cx="171996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endParaRPr lang="da-DK" sz="8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lang="da-DK" sz="800" kern="0" dirty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39" name="Tekstfelt 38">
            <a:extLst>
              <a:ext uri="{FF2B5EF4-FFF2-40B4-BE49-F238E27FC236}">
                <a16:creationId xmlns:a16="http://schemas.microsoft.com/office/drawing/2014/main" id="{D1CA0697-4AEF-4AEB-9876-177FE1D90999}"/>
              </a:ext>
            </a:extLst>
          </p:cNvPr>
          <p:cNvSpPr txBox="1"/>
          <p:nvPr/>
        </p:nvSpPr>
        <p:spPr>
          <a:xfrm>
            <a:off x="9240225" y="1570085"/>
            <a:ext cx="1850296" cy="258532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nyheder og opslag i Aula (vedr. det kommende skoleår)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begivenheder i Aula (for det kommende skoleår – med/uden tilmelding)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reservationer i Aula (til det kommende skoleår)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FF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dokumenter for skolebestyrelsen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arbejdsmiljømateriale </a:t>
            </a: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(fx. handleplaner, personalehåndbog)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Oprette fælles links i Aula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F7926263-7931-4A6E-B08B-293D4BFBD3AD}"/>
              </a:ext>
            </a:extLst>
          </p:cNvPr>
          <p:cNvSpPr txBox="1"/>
          <p:nvPr/>
        </p:nvSpPr>
        <p:spPr>
          <a:xfrm>
            <a:off x="7482685" y="5878796"/>
            <a:ext cx="177941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Flytning af aktuel elevplan, hvis SkoleIntra er brugt til dette</a:t>
            </a:r>
          </a:p>
          <a:p>
            <a:pPr defTabSz="1219170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</p:txBody>
      </p:sp>
      <p:sp>
        <p:nvSpPr>
          <p:cNvPr id="41" name="Tekstfelt 40">
            <a:extLst>
              <a:ext uri="{FF2B5EF4-FFF2-40B4-BE49-F238E27FC236}">
                <a16:creationId xmlns:a16="http://schemas.microsoft.com/office/drawing/2014/main" id="{0EF753D8-6ECD-49A5-B3DF-4A57602ACB43}"/>
              </a:ext>
            </a:extLst>
          </p:cNvPr>
          <p:cNvSpPr txBox="1"/>
          <p:nvPr/>
        </p:nvSpPr>
        <p:spPr>
          <a:xfrm>
            <a:off x="9277179" y="5878795"/>
            <a:ext cx="1835215" cy="7848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Overførsel af læsekontrakter (igangværende) til </a:t>
            </a:r>
            <a:r>
              <a:rPr lang="da-DK" sz="900" kern="0" dirty="0" err="1">
                <a:solidFill>
                  <a:srgbClr val="FFFF00"/>
                </a:solidFill>
                <a:cs typeface="Arial"/>
                <a:sym typeface="Arial"/>
              </a:rPr>
              <a:t>Klasselog</a:t>
            </a:r>
          </a:p>
          <a:p>
            <a:pPr defTabSz="1219170" fontAlgn="b">
              <a:buClr>
                <a:srgbClr val="000000"/>
              </a:buClr>
            </a:pPr>
            <a:endParaRPr lang="da-DK" sz="900" kern="0" dirty="0">
              <a:solidFill>
                <a:srgbClr val="FFFF00"/>
              </a:solidFill>
              <a:cs typeface="Arial"/>
              <a:sym typeface="Arial"/>
            </a:endParaRPr>
          </a:p>
          <a:p>
            <a:pPr defTabSz="1219170" fontAlgn="b">
              <a:buClr>
                <a:srgbClr val="000000"/>
              </a:buClr>
            </a:pPr>
            <a:r>
              <a:rPr lang="da-DK" sz="900" kern="0" dirty="0">
                <a:solidFill>
                  <a:srgbClr val="FFFF00"/>
                </a:solidFill>
                <a:cs typeface="Arial"/>
                <a:sym typeface="Arial"/>
              </a:rPr>
              <a:t>Arkivering af vigtige beskeder til Beskedarkiv</a:t>
            </a:r>
          </a:p>
        </p:txBody>
      </p:sp>
      <p:sp>
        <p:nvSpPr>
          <p:cNvPr id="42" name="Tekstfelt 41">
            <a:extLst>
              <a:ext uri="{FF2B5EF4-FFF2-40B4-BE49-F238E27FC236}">
                <a16:creationId xmlns:a16="http://schemas.microsoft.com/office/drawing/2014/main" id="{1D0B5598-AC35-4ED3-8B4A-732AA224CCEC}"/>
              </a:ext>
            </a:extLst>
          </p:cNvPr>
          <p:cNvSpPr txBox="1"/>
          <p:nvPr/>
        </p:nvSpPr>
        <p:spPr>
          <a:xfrm>
            <a:off x="5559202" y="4170100"/>
            <a:ext cx="1894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fælles dokumentarkiver og samlemapper fra ledelse/adm.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CC21B246-E5D7-4917-8333-531156AD6A53}"/>
              </a:ext>
            </a:extLst>
          </p:cNvPr>
          <p:cNvSpPr txBox="1"/>
          <p:nvPr/>
        </p:nvSpPr>
        <p:spPr>
          <a:xfrm>
            <a:off x="7467652" y="4177858"/>
            <a:ext cx="1844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Oprydning dokumenter for skolebestyrelsen</a:t>
            </a:r>
          </a:p>
        </p:txBody>
      </p:sp>
      <p:sp>
        <p:nvSpPr>
          <p:cNvPr id="44" name="Tekstfelt 43">
            <a:extLst>
              <a:ext uri="{FF2B5EF4-FFF2-40B4-BE49-F238E27FC236}">
                <a16:creationId xmlns:a16="http://schemas.microsoft.com/office/drawing/2014/main" id="{C9A01AAD-0FEC-4217-9501-41306FC1FDE6}"/>
              </a:ext>
            </a:extLst>
          </p:cNvPr>
          <p:cNvSpPr txBox="1"/>
          <p:nvPr/>
        </p:nvSpPr>
        <p:spPr>
          <a:xfrm>
            <a:off x="3599034" y="4709791"/>
            <a:ext cx="1775359" cy="5078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da-DK" sz="900" kern="0" dirty="0">
                <a:solidFill>
                  <a:srgbClr val="FFFFFF"/>
                </a:solidFill>
                <a:cs typeface="Arial"/>
                <a:sym typeface="Arial"/>
              </a:rPr>
              <a:t>Stillingtagen til, hvilke fælles links, læringsforløb og skabeloner (udviklet lokalt), der skal bevares.</a:t>
            </a:r>
          </a:p>
        </p:txBody>
      </p:sp>
      <p:cxnSp>
        <p:nvCxnSpPr>
          <p:cNvPr id="51" name="Shape 316">
            <a:extLst>
              <a:ext uri="{FF2B5EF4-FFF2-40B4-BE49-F238E27FC236}">
                <a16:creationId xmlns:a16="http://schemas.microsoft.com/office/drawing/2014/main" id="{B6CC40D7-5689-4016-91B9-1299A64EDAF0}"/>
              </a:ext>
            </a:extLst>
          </p:cNvPr>
          <p:cNvCxnSpPr>
            <a:cxnSpLocks/>
          </p:cNvCxnSpPr>
          <p:nvPr/>
        </p:nvCxnSpPr>
        <p:spPr>
          <a:xfrm>
            <a:off x="9262096" y="954665"/>
            <a:ext cx="0" cy="610818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8B9D2048-30BD-445D-B917-2802481C38AA}"/>
              </a:ext>
            </a:extLst>
          </p:cNvPr>
          <p:cNvGrpSpPr/>
          <p:nvPr/>
        </p:nvGrpSpPr>
        <p:grpSpPr>
          <a:xfrm>
            <a:off x="5174333" y="948200"/>
            <a:ext cx="690843" cy="596225"/>
            <a:chOff x="5174333" y="1361145"/>
            <a:chExt cx="690843" cy="596225"/>
          </a:xfrm>
        </p:grpSpPr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2883ED62-224F-4F4D-ACEB-8E62C6E659BC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56" name="Tekstfelt 55">
              <a:extLst>
                <a:ext uri="{FF2B5EF4-FFF2-40B4-BE49-F238E27FC236}">
                  <a16:creationId xmlns:a16="http://schemas.microsoft.com/office/drawing/2014/main" id="{D2F0B595-0D1D-4CDC-B304-FD1B617DB8CA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12/4</a:t>
              </a:r>
            </a:p>
          </p:txBody>
        </p:sp>
      </p:grpSp>
      <p:grpSp>
        <p:nvGrpSpPr>
          <p:cNvPr id="58" name="Gruppe 57">
            <a:extLst>
              <a:ext uri="{FF2B5EF4-FFF2-40B4-BE49-F238E27FC236}">
                <a16:creationId xmlns:a16="http://schemas.microsoft.com/office/drawing/2014/main" id="{AE8B9FA1-CF31-448F-9BD7-0C5F91284CED}"/>
              </a:ext>
            </a:extLst>
          </p:cNvPr>
          <p:cNvGrpSpPr/>
          <p:nvPr/>
        </p:nvGrpSpPr>
        <p:grpSpPr>
          <a:xfrm>
            <a:off x="3248557" y="951503"/>
            <a:ext cx="690843" cy="596225"/>
            <a:chOff x="5174333" y="1361145"/>
            <a:chExt cx="690843" cy="596225"/>
          </a:xfrm>
        </p:grpSpPr>
        <p:sp>
          <p:nvSpPr>
            <p:cNvPr id="59" name="Ellipse 58">
              <a:extLst>
                <a:ext uri="{FF2B5EF4-FFF2-40B4-BE49-F238E27FC236}">
                  <a16:creationId xmlns:a16="http://schemas.microsoft.com/office/drawing/2014/main" id="{E065E06F-90A5-4161-A949-B5129D3364AA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0" name="Tekstfelt 59">
              <a:extLst>
                <a:ext uri="{FF2B5EF4-FFF2-40B4-BE49-F238E27FC236}">
                  <a16:creationId xmlns:a16="http://schemas.microsoft.com/office/drawing/2014/main" id="{6EADD890-2C02-4D62-A269-33A4AC3CB0FD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14/2</a:t>
              </a:r>
            </a:p>
          </p:txBody>
        </p:sp>
      </p:grpSp>
      <p:grpSp>
        <p:nvGrpSpPr>
          <p:cNvPr id="61" name="Gruppe 60">
            <a:extLst>
              <a:ext uri="{FF2B5EF4-FFF2-40B4-BE49-F238E27FC236}">
                <a16:creationId xmlns:a16="http://schemas.microsoft.com/office/drawing/2014/main" id="{9C9413C3-14B6-46A1-AE87-A8AABEF2AA03}"/>
              </a:ext>
            </a:extLst>
          </p:cNvPr>
          <p:cNvGrpSpPr/>
          <p:nvPr/>
        </p:nvGrpSpPr>
        <p:grpSpPr>
          <a:xfrm>
            <a:off x="10766972" y="951502"/>
            <a:ext cx="690843" cy="596225"/>
            <a:chOff x="5174333" y="1361145"/>
            <a:chExt cx="690843" cy="596225"/>
          </a:xfrm>
        </p:grpSpPr>
        <p:sp>
          <p:nvSpPr>
            <p:cNvPr id="62" name="Ellipse 61">
              <a:extLst>
                <a:ext uri="{FF2B5EF4-FFF2-40B4-BE49-F238E27FC236}">
                  <a16:creationId xmlns:a16="http://schemas.microsoft.com/office/drawing/2014/main" id="{CC80FD17-810D-4A84-9FFA-2883D58DDAB2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3" name="Tekstfelt 62">
              <a:extLst>
                <a:ext uri="{FF2B5EF4-FFF2-40B4-BE49-F238E27FC236}">
                  <a16:creationId xmlns:a16="http://schemas.microsoft.com/office/drawing/2014/main" id="{FA7E641C-5BD7-47FB-952A-AFD28B660700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21/6</a:t>
              </a:r>
            </a:p>
          </p:txBody>
        </p:sp>
      </p:grpSp>
      <p:grpSp>
        <p:nvGrpSpPr>
          <p:cNvPr id="48" name="Gruppe 47">
            <a:extLst>
              <a:ext uri="{FF2B5EF4-FFF2-40B4-BE49-F238E27FC236}">
                <a16:creationId xmlns:a16="http://schemas.microsoft.com/office/drawing/2014/main" id="{5F153B6D-8529-469D-A891-6F0B170469F7}"/>
              </a:ext>
            </a:extLst>
          </p:cNvPr>
          <p:cNvGrpSpPr/>
          <p:nvPr/>
        </p:nvGrpSpPr>
        <p:grpSpPr>
          <a:xfrm>
            <a:off x="7101501" y="949942"/>
            <a:ext cx="690843" cy="596225"/>
            <a:chOff x="5174333" y="1361145"/>
            <a:chExt cx="690843" cy="596225"/>
          </a:xfrm>
        </p:grpSpPr>
        <p:sp>
          <p:nvSpPr>
            <p:cNvPr id="49" name="Ellipse 48">
              <a:extLst>
                <a:ext uri="{FF2B5EF4-FFF2-40B4-BE49-F238E27FC236}">
                  <a16:creationId xmlns:a16="http://schemas.microsoft.com/office/drawing/2014/main" id="{3AF0C1EE-F1CB-41F2-8CAC-CB27C3D24DF4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50" name="Tekstfelt 49">
              <a:extLst>
                <a:ext uri="{FF2B5EF4-FFF2-40B4-BE49-F238E27FC236}">
                  <a16:creationId xmlns:a16="http://schemas.microsoft.com/office/drawing/2014/main" id="{7CB2B965-0B10-4976-9578-FD578D0B593B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3/5</a:t>
              </a:r>
            </a:p>
          </p:txBody>
        </p:sp>
      </p:grpSp>
      <p:grpSp>
        <p:nvGrpSpPr>
          <p:cNvPr id="53" name="Gruppe 52">
            <a:extLst>
              <a:ext uri="{FF2B5EF4-FFF2-40B4-BE49-F238E27FC236}">
                <a16:creationId xmlns:a16="http://schemas.microsoft.com/office/drawing/2014/main" id="{A76D37F4-BA84-4E8F-A51C-FBD21C709BCB}"/>
              </a:ext>
            </a:extLst>
          </p:cNvPr>
          <p:cNvGrpSpPr/>
          <p:nvPr/>
        </p:nvGrpSpPr>
        <p:grpSpPr>
          <a:xfrm>
            <a:off x="8912150" y="951502"/>
            <a:ext cx="690843" cy="596225"/>
            <a:chOff x="5174333" y="1361145"/>
            <a:chExt cx="690843" cy="596225"/>
          </a:xfrm>
        </p:grpSpPr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57E3772C-1C6E-47C1-8EC2-B58872DFC15C}"/>
                </a:ext>
              </a:extLst>
            </p:cNvPr>
            <p:cNvSpPr/>
            <p:nvPr/>
          </p:nvSpPr>
          <p:spPr>
            <a:xfrm>
              <a:off x="5218546" y="1361145"/>
              <a:ext cx="596225" cy="59622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32F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800" b="1" dirty="0">
                <a:solidFill>
                  <a:schemeClr val="tx1"/>
                </a:solidFill>
              </a:endParaRPr>
            </a:p>
          </p:txBody>
        </p:sp>
        <p:sp>
          <p:nvSpPr>
            <p:cNvPr id="64" name="Tekstfelt 63">
              <a:extLst>
                <a:ext uri="{FF2B5EF4-FFF2-40B4-BE49-F238E27FC236}">
                  <a16:creationId xmlns:a16="http://schemas.microsoft.com/office/drawing/2014/main" id="{2884BBD7-3C23-4BE9-90B0-F66B8749D5BA}"/>
                </a:ext>
              </a:extLst>
            </p:cNvPr>
            <p:cNvSpPr txBox="1"/>
            <p:nvPr/>
          </p:nvSpPr>
          <p:spPr>
            <a:xfrm>
              <a:off x="5174333" y="1452204"/>
              <a:ext cx="69084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800" b="1" dirty="0">
                  <a:solidFill>
                    <a:srgbClr val="E32F4A"/>
                  </a:solidFill>
                </a:rPr>
                <a:t>DEADLINE</a:t>
              </a:r>
            </a:p>
            <a:p>
              <a:pPr algn="ctr"/>
              <a:r>
                <a:rPr lang="da-DK" sz="1400" b="1" dirty="0">
                  <a:solidFill>
                    <a:srgbClr val="E32F4A"/>
                  </a:solidFill>
                </a:rPr>
                <a:t>31/5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12686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5119F-869F-40AC-BD4A-32650E99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a-DK" dirty="0"/>
              <a:t>Opfølgningsværktøj til oprydningsplanen (Skema i </a:t>
            </a:r>
            <a:r>
              <a:rPr lang="da-DK" dirty="0" err="1"/>
              <a:t>SurveyXact</a:t>
            </a:r>
            <a:r>
              <a:rPr lang="da-DK" dirty="0"/>
              <a:t>)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E81E78F-7154-4D1D-A854-08DDD406E0B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OPRYDNINGSPLAN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ED48574-1BB2-4285-A295-465101D765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HVORFOR:</a:t>
            </a:r>
          </a:p>
          <a:p>
            <a:r>
              <a:rPr lang="da-DK" b="1" dirty="0"/>
              <a:t>	Hjælp til jer ift. at få overblik over, hvilke opgaver der er udført</a:t>
            </a:r>
          </a:p>
          <a:p>
            <a:endParaRPr lang="da-DK" dirty="0"/>
          </a:p>
          <a:p>
            <a:pPr marL="5714" lvl="1" indent="0">
              <a:buNone/>
            </a:pPr>
            <a:r>
              <a:rPr lang="da-DK" b="1" dirty="0"/>
              <a:t>	Behov for at sikre, at de vigtige deadlines overholdes, da det har betydning for:</a:t>
            </a:r>
          </a:p>
          <a:p>
            <a:pPr marL="2606040" lvl="5" indent="-342900"/>
            <a:r>
              <a:rPr lang="da-DK" dirty="0"/>
              <a:t>Korrekt indlæsning af skolens elever, forældre og medarbejdere</a:t>
            </a:r>
          </a:p>
          <a:p>
            <a:pPr marL="2606040" lvl="5" indent="-342900"/>
            <a:r>
              <a:rPr lang="da-DK" dirty="0"/>
              <a:t>Opsætning af bl.a. grupperinger i jeres skoles Aula</a:t>
            </a:r>
          </a:p>
          <a:p>
            <a:pPr marL="2606040" lvl="5" indent="-342900"/>
            <a:r>
              <a:rPr lang="da-DK" dirty="0"/>
              <a:t>Korrekt overførsel af indhold fra SkoleIntra til Aula</a:t>
            </a:r>
          </a:p>
          <a:p>
            <a:pPr marL="613410" lvl="1" indent="-342900"/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HVORDAN:</a:t>
            </a:r>
          </a:p>
          <a:p>
            <a:r>
              <a:rPr lang="da-DK" b="1" dirty="0"/>
              <a:t>	I modtager en mailinvitation til </a:t>
            </a:r>
            <a:r>
              <a:rPr lang="da-DK" b="1" dirty="0" err="1"/>
              <a:t>SurveyXact</a:t>
            </a:r>
            <a:endParaRPr lang="da-DK" b="1" dirty="0"/>
          </a:p>
          <a:p>
            <a:pPr marL="2606040" lvl="5" indent="-342900"/>
            <a:r>
              <a:rPr lang="da-DK" dirty="0"/>
              <a:t>I kan løbende opdatere skemaet via det link, der sendes ud efter første besøg i skemaet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04176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71C3A7C5-2ACC-4963-A7CC-AC9C69FF1A0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Vejledninger til oprydningsplanens opgaver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4E0301D8-F37D-407E-ABAD-71CF921BE0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09198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DBE67E-717D-4FC2-8D88-FE06FFD7E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Hvorfor er det vigtigt at følge vejledningerne?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B13864-868F-4D7F-B155-D78CA8A6E95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VEJLEDNINGER TIL OPRYDNINGSPLANEN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D3AB55-94F5-48A3-854D-A1076EE85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I FÅR DE HURTIGSTE ARBEJDSGANGE IFT. AT SIKRE:</a:t>
            </a:r>
          </a:p>
          <a:p>
            <a:pPr marL="613410" lvl="1" indent="-342900"/>
            <a:r>
              <a:rPr lang="da-DK" dirty="0"/>
              <a:t>At lovgivningen overholdes ift. hvilke typer filer, der skal bevares og hvor det skal opbevares henne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de rette filer følger med over i Aula og tilknyttes de rette elever (fx gamle elevplaner, </a:t>
            </a:r>
            <a:r>
              <a:rPr lang="da-DK" dirty="0" err="1"/>
              <a:t>klasselogsnoter</a:t>
            </a:r>
            <a:r>
              <a:rPr lang="da-DK" dirty="0"/>
              <a:t>, kontaktbogsnoter og lign.)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I får bevaret indhold af værdi</a:t>
            </a:r>
          </a:p>
          <a:p>
            <a:pPr marL="613410" lvl="1" indent="-342900"/>
            <a:endParaRPr lang="da-DK" dirty="0"/>
          </a:p>
          <a:p>
            <a:pPr marL="613410" lvl="1" indent="-342900"/>
            <a:r>
              <a:rPr lang="da-DK" dirty="0"/>
              <a:t>At I ikke får en masse overflødigt overført til Aula - som I efterfølgende selv skal rydde op 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0788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A53A10FC-8BF3-43D8-A9F3-0ED44312660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Rollen som</a:t>
            </a:r>
            <a:br>
              <a:rPr lang="da-DK" dirty="0"/>
            </a:br>
            <a:r>
              <a:rPr lang="da-DK" dirty="0"/>
              <a:t>lokal Aula-administrator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BEC8B06A-FBFE-4F03-937D-0EA380BF0A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128975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BA91D0F-36F0-4438-803B-68EA80236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Adgang til vejledningerne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091B6493-8EAB-433B-A966-AFEBEE8EE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VEJLEDNINGER TIL OPRYDNINGSPLANEN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304654C7-92C0-43E4-8574-0F17DEFB02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Vigtigt at få opgaverne i fase 1 udført inden 14/2 – vejledningerne til fase 1 udleveres til jer i dag (link til elektronisk version på </a:t>
            </a:r>
            <a:r>
              <a:rPr lang="da-DK" dirty="0" err="1"/>
              <a:t>AarhusIntra</a:t>
            </a:r>
            <a:r>
              <a:rPr lang="da-DK" dirty="0"/>
              <a:t> udsendes i løbet af denne uge)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Derfor offentliggøres resten af vejledningerne først efter 14/2</a:t>
            </a:r>
          </a:p>
          <a:p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 skal </a:t>
            </a:r>
            <a:r>
              <a:rPr lang="da-DK" b="1" dirty="0"/>
              <a:t>IKKE</a:t>
            </a:r>
            <a:r>
              <a:rPr lang="da-DK" dirty="0"/>
              <a:t> begynde at udføre opgaver fra andre faser, før I har modtaget vejledningerne hertil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82303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20">
            <a:extLst>
              <a:ext uri="{FF2B5EF4-FFF2-40B4-BE49-F238E27FC236}">
                <a16:creationId xmlns:a16="http://schemas.microsoft.com/office/drawing/2014/main" id="{F5DBB077-B989-483A-81E7-A972F33AFD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362" y="869495"/>
            <a:ext cx="9605638" cy="5119009"/>
          </a:xfrm>
          <a:prstGeom prst="rect">
            <a:avLst/>
          </a:prstGeom>
        </p:spPr>
      </p:pic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5010534B-04FB-48B5-B8E7-970C3F651159}"/>
              </a:ext>
            </a:extLst>
          </p:cNvPr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7" imgW="493" imgH="493" progId="TCLayout.ActiveDocument.1">
                  <p:embed/>
                </p:oleObj>
              </mc:Choice>
              <mc:Fallback>
                <p:oleObj name="think-cell Slide" r:id="rId7" imgW="493" imgH="493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5010534B-04FB-48B5-B8E7-970C3F6511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>
            <a:extLst>
              <a:ext uri="{FF2B5EF4-FFF2-40B4-BE49-F238E27FC236}">
                <a16:creationId xmlns:a16="http://schemas.microsoft.com/office/drawing/2014/main" id="{3E11985A-F432-4ED4-810F-A668AEC99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83" y="1224916"/>
            <a:ext cx="10515600" cy="725028"/>
          </a:xfrm>
        </p:spPr>
        <p:txBody>
          <a:bodyPr/>
          <a:lstStyle/>
          <a:p>
            <a:r>
              <a:rPr lang="da-DK" dirty="0"/>
              <a:t>Aula roller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1C8245E-2C35-4EA6-934D-8E2C1DE5B1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ROLLEN SOM LOKAL AULA-ADMINISTRATOR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157218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C0FCD-8CD2-4616-822A-B489094F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Hovedopgaver for dig som lokal Aula-administrator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704AB9-4E38-4B0B-AC3D-14072D89D0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ROLLEN SOM LOKAL AULA-ADMINISTRATOR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4B204A22-F0E3-47CE-8CBD-A05F7E914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8" t="61750" r="29989"/>
          <a:stretch/>
        </p:blipFill>
        <p:spPr>
          <a:xfrm>
            <a:off x="1801473" y="1643226"/>
            <a:ext cx="5746629" cy="41830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9062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DC0FCD-8CD2-4616-822A-B489094F2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skal og kan du som lokal Aula-administrator?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9F704AB9-4E38-4B0B-AC3D-14072D89D0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ROLLEN SOM LOKAL AULA-ADMINISTRATOR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EEFC3A8-8AF6-479F-B538-DCCD11FE13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21265" y="1994536"/>
            <a:ext cx="10515317" cy="3480436"/>
          </a:xfrm>
        </p:spPr>
        <p:txBody>
          <a:bodyPr>
            <a:normAutofit fontScale="625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SKAL:</a:t>
            </a:r>
          </a:p>
          <a:p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alle opgaverne i oprydningsplanen udføres inden 21/6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de opgaver med deadlines </a:t>
            </a:r>
            <a:r>
              <a:rPr lang="da-DK" b="1" dirty="0"/>
              <a:t>inden 21/6 </a:t>
            </a:r>
            <a:r>
              <a:rPr lang="da-DK" dirty="0"/>
              <a:t>udføres til tiden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vejledningerne til de enkelte oprydnings- og opsætningsopgaver følges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opsætningen af Aula følger de fælles retningslinjer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at medarbejdere, der tildeles administrator-rettigheder i Aula, er bekendt med de fælles og lokale retningslinjer samt de anbefalinger ift. opsætning og anvendelse af Aula, der er relateret til de tildelte rettigheder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Sikre det løbende vedligehold og administration af skolens Aula efter overgangen fra SkoleIntra til Aula</a:t>
            </a:r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KAN:</a:t>
            </a:r>
          </a:p>
          <a:p>
            <a:endParaRPr lang="da-DK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Uddelegere opgaverne i oprydningsplanen til relevante medarbejdere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Uddelegere hele rollen som Aula-administrator eller enkelte administrator-rettigheder til andre medarbejdere, såfremt der er behov for det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CC4F8C5F-CA28-4F71-9247-0DCF76C249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08" t="61750" r="29989"/>
          <a:stretch/>
        </p:blipFill>
        <p:spPr>
          <a:xfrm>
            <a:off x="8762260" y="97897"/>
            <a:ext cx="3096570" cy="225403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6696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FCFA7-9E55-4B9E-B588-26BB73FC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82" y="1224916"/>
            <a:ext cx="7064585" cy="725028"/>
          </a:xfrm>
        </p:spPr>
        <p:txBody>
          <a:bodyPr>
            <a:normAutofit fontScale="90000"/>
          </a:bodyPr>
          <a:lstStyle/>
          <a:p>
            <a:r>
              <a:rPr lang="da-DK" dirty="0"/>
              <a:t>Klædt på til at være din skoles Aula-administrator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8C8CFD-C70B-41D3-9097-EFFA2D692B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ROLLEN SOM LOKAL AULA-ADMINISTRATOR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F1DAF28-3ED2-4C89-9894-3666C1B9DC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OBLIGATORISK: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Deltagelse i første informationsmøde for Aula-administratorer (denne)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Deltagelse i opsætningsworkshop (1. eller 4. marts* – invitation følger)</a:t>
            </a:r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ANBEFALES KRAFTIGT: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Deltagelse i superbrugerkursus (afvikles i perioden 21. januar – 5. marts)</a:t>
            </a:r>
          </a:p>
          <a:p>
            <a:endParaRPr lang="da-DK" dirty="0"/>
          </a:p>
          <a:p>
            <a:r>
              <a:rPr lang="da-DK" b="1" dirty="0">
                <a:solidFill>
                  <a:srgbClr val="2F95BF"/>
                </a:solidFill>
              </a:rPr>
              <a:t>HVIS BEHOV: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Mulighed for opfølgende hjælp til lokal opsætning (13.-15. marts)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0E0D6BC-C260-4FD7-8C41-EE743B01A7B9}"/>
              </a:ext>
            </a:extLst>
          </p:cNvPr>
          <p:cNvSpPr txBox="1"/>
          <p:nvPr/>
        </p:nvSpPr>
        <p:spPr>
          <a:xfrm>
            <a:off x="-29178" y="6549582"/>
            <a:ext cx="9960744" cy="30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* Er du på superbrugerkursushold efter 3. marts, skal du placeres på et tidligere hold. Kontakt Mette Lysemose på metlys@aarhus.dk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582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AFCFA7-9E55-4B9E-B588-26BB73FC2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982" y="1224916"/>
            <a:ext cx="7950155" cy="725028"/>
          </a:xfrm>
        </p:spPr>
        <p:txBody>
          <a:bodyPr>
            <a:normAutofit/>
          </a:bodyPr>
          <a:lstStyle/>
          <a:p>
            <a:r>
              <a:rPr lang="da-DK" dirty="0"/>
              <a:t>Klædt på til at være din skoles Aula-administrator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8C8CFD-C70B-41D3-9097-EFFA2D692B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ROLLEN SOM LOKAL AULA-ADMINISTRATOR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F1DAF28-3ED2-4C89-9894-3666C1B9DC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r>
              <a:rPr lang="da-DK" b="1" dirty="0">
                <a:solidFill>
                  <a:srgbClr val="2F95BF"/>
                </a:solidFill>
              </a:rPr>
              <a:t>MATERIALER:</a:t>
            </a:r>
          </a:p>
          <a:p>
            <a:endParaRPr lang="da-DK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Oprydningsplan med tilhørende vejledninger (Fase 1 udleveres ved dette møde – Fase 2-5 udleveres 14/2)</a:t>
            </a:r>
          </a:p>
          <a:p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Opsætningsvejledning (udleveres ved opsætningsworkshop)</a:t>
            </a:r>
          </a:p>
          <a:p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Vejledning omkring retningslinjer og anbefalinger ift. fælles anvendelsesstrategi (under udarbejdelse)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2163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20EE530-B97E-4C3A-B797-C1E511E88A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Vigtige datoer for</a:t>
            </a:r>
            <a:br>
              <a:rPr lang="da-DK" dirty="0"/>
            </a:br>
            <a:r>
              <a:rPr lang="da-DK" dirty="0"/>
              <a:t>Aula-administratoren</a:t>
            </a:r>
          </a:p>
        </p:txBody>
      </p:sp>
      <p:sp>
        <p:nvSpPr>
          <p:cNvPr id="6" name="Undertitel 5">
            <a:extLst>
              <a:ext uri="{FF2B5EF4-FFF2-40B4-BE49-F238E27FC236}">
                <a16:creationId xmlns:a16="http://schemas.microsoft.com/office/drawing/2014/main" id="{729A2D90-5362-4D9D-A3F2-EE09D86427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739826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AULA SKABELON FRA KOMMUNIKATION" val="vtxKG9aQ"/>
  <p:tag name="ARTICULATE_SLIDE_THUMBNAIL_REFRESH" val="1"/>
  <p:tag name="THINKCELLUNDODONOTDELETE" val="0"/>
  <p:tag name="ARTICULATE_SLIDE_COUNT" val="30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Aula skabelon fra Kommunikation">
  <a:themeElements>
    <a:clrScheme name="Brugerdefineret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39EC6"/>
      </a:accent1>
      <a:accent2>
        <a:srgbClr val="337DA6"/>
      </a:accent2>
      <a:accent3>
        <a:srgbClr val="17638E"/>
      </a:accent3>
      <a:accent4>
        <a:srgbClr val="19415F"/>
      </a:accent4>
      <a:accent5>
        <a:srgbClr val="539EC6"/>
      </a:accent5>
      <a:accent6>
        <a:srgbClr val="337DA6"/>
      </a:accent6>
      <a:hlink>
        <a:srgbClr val="17638E"/>
      </a:hlink>
      <a:folHlink>
        <a:srgbClr val="19415F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ula" id="{81F5F617-9A3D-5344-938D-741E46F761D9}" vid="{2CA48539-7013-B04F-AB67-6A85BA2D1BF3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9A9C3DBC90E941A1B2808491BAB128" ma:contentTypeVersion="7" ma:contentTypeDescription="Opret et nyt dokument." ma:contentTypeScope="" ma:versionID="91d16a2933739852d253ae4ae459e1be">
  <xsd:schema xmlns:xsd="http://www.w3.org/2001/XMLSchema" xmlns:xs="http://www.w3.org/2001/XMLSchema" xmlns:p="http://schemas.microsoft.com/office/2006/metadata/properties" xmlns:ns2="16ca11c2-652e-4984-bdfe-49786aa2f500" xmlns:ns3="f26a3494-fb29-4aa4-bfb0-35341ca39cf4" targetNamespace="http://schemas.microsoft.com/office/2006/metadata/properties" ma:root="true" ma:fieldsID="770d8220dc17f23bd25660a39d935895" ns2:_="" ns3:_="">
    <xsd:import namespace="16ca11c2-652e-4984-bdfe-49786aa2f500"/>
    <xsd:import namespace="f26a3494-fb29-4aa4-bfb0-35341ca39c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a11c2-652e-4984-bdfe-49786aa2f5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a3494-fb29-4aa4-bfb0-35341ca39cf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t med 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6A7C634-4145-4F9D-BE43-EB221194682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6ca11c2-652e-4984-bdfe-49786aa2f500"/>
    <ds:schemaRef ds:uri="f26a3494-fb29-4aa4-bfb0-35341ca39cf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6A57BD-7FA7-4BAF-9B54-8CD6785323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E75966-2738-4E6B-ABDD-E3EAA5B055F9}">
  <ds:schemaRefs>
    <ds:schemaRef ds:uri="http://purl.org/dc/elements/1.1/"/>
    <ds:schemaRef ds:uri="http://purl.org/dc/dcmitype/"/>
    <ds:schemaRef ds:uri="f26a3494-fb29-4aa4-bfb0-35341ca39cf4"/>
    <ds:schemaRef ds:uri="http://purl.org/dc/terms/"/>
    <ds:schemaRef ds:uri="http://schemas.microsoft.com/office/2006/metadata/properties"/>
    <ds:schemaRef ds:uri="16ca11c2-652e-4984-bdfe-49786aa2f50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Aula skabelon fra Kommunikation</Template>
  <TotalTime>1266</TotalTime>
  <Words>1948</Words>
  <Application>Microsoft Office PowerPoint</Application>
  <PresentationFormat>Widescreen</PresentationFormat>
  <Paragraphs>412</Paragraphs>
  <Slides>30</Slides>
  <Notes>30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30</vt:i4>
      </vt:variant>
    </vt:vector>
  </HeadingPairs>
  <TitlesOfParts>
    <vt:vector size="35" baseType="lpstr">
      <vt:lpstr>Arial</vt:lpstr>
      <vt:lpstr>Calibri</vt:lpstr>
      <vt:lpstr>Courier New</vt:lpstr>
      <vt:lpstr>Aula skabelon fra Kommunikation</vt:lpstr>
      <vt:lpstr>think-cell Slide</vt:lpstr>
      <vt:lpstr>Første informationsmøde for lokale Aula-administratorer</vt:lpstr>
      <vt:lpstr>Dagsorden</vt:lpstr>
      <vt:lpstr>Rollen som lokal Aula-administrator</vt:lpstr>
      <vt:lpstr>Aula roller</vt:lpstr>
      <vt:lpstr>Hovedopgaver for dig som lokal Aula-administrator</vt:lpstr>
      <vt:lpstr>Hvad skal og kan du som lokal Aula-administrator?</vt:lpstr>
      <vt:lpstr>Klædt på til at være din skoles Aula-administrator</vt:lpstr>
      <vt:lpstr>Klædt på til at være din skoles Aula-administrator</vt:lpstr>
      <vt:lpstr>Vigtige datoer for Aula-administratoren</vt:lpstr>
      <vt:lpstr>Fokuseret tidsplan</vt:lpstr>
      <vt:lpstr>Oprydning – hvor og hvorfor?</vt:lpstr>
      <vt:lpstr>Behov for oprydning flere steder</vt:lpstr>
      <vt:lpstr>Indholdet i SkoleIntra håndteres på forskellige måder </vt:lpstr>
      <vt:lpstr>Hvad flyttes automatisk fra SkoleIntra til Aula?</vt:lpstr>
      <vt:lpstr>Behov for meget specifikke vejledninger - som hjælp til:</vt:lpstr>
      <vt:lpstr>Behov for meget specifikke vejledninger - som hjælp til:</vt:lpstr>
      <vt:lpstr>Behov for oprydning i de systemer, der styrer adgangen til Aula</vt:lpstr>
      <vt:lpstr>Sådan indlæses brugere i Aula</vt:lpstr>
      <vt:lpstr>Sådan indlæses brugere i Aula</vt:lpstr>
      <vt:lpstr>TEA som primær kilde for skolens brugere</vt:lpstr>
      <vt:lpstr>Fremtidig praksis</vt:lpstr>
      <vt:lpstr>Hvad må vi bruge Brugeradministrationen til:</vt:lpstr>
      <vt:lpstr>Oprydningsplan</vt:lpstr>
      <vt:lpstr>Oprydningsplanens opbygning</vt:lpstr>
      <vt:lpstr>3 typer opgaver</vt:lpstr>
      <vt:lpstr>PowerPoint-præsentation</vt:lpstr>
      <vt:lpstr>Opfølgningsværktøj til oprydningsplanen (Skema i SurveyXact)</vt:lpstr>
      <vt:lpstr>Vejledninger til oprydningsplanens opgaver</vt:lpstr>
      <vt:lpstr>Hvorfor er det vigtigt at følge vejledningerne?</vt:lpstr>
      <vt:lpstr>Adgang til vejledningerne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Oprydning i SkoleIntra</dc:title>
  <dc:creator>Sara Sprogøe Jønsson</dc:creator>
  <cp:lastModifiedBy>Sara Sprogøe Jønsson</cp:lastModifiedBy>
  <cp:revision>12</cp:revision>
  <cp:lastPrinted>2018-12-17T08:47:19Z</cp:lastPrinted>
  <dcterms:created xsi:type="dcterms:W3CDTF">2018-12-10T07:38:39Z</dcterms:created>
  <dcterms:modified xsi:type="dcterms:W3CDTF">2019-01-17T11:55:25Z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7A91B21C-DFCD-4229-A01E-C0B93F487466</vt:lpwstr>
  </property>
  <property fmtid="{D5CDD505-2E9C-101B-9397-08002B2CF9AE}" pid="3" name="ArticulatePath">
    <vt:lpwstr>Præsentation11</vt:lpwstr>
  </property>
  <property fmtid="{D5CDD505-2E9C-101B-9397-08002B2CF9AE}" pid="4" name="ContentTypeId">
    <vt:lpwstr>0x010100059A9C3DBC90E941A1B2808491BAB128</vt:lpwstr>
  </property>
</Properties>
</file>