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</p:sldMasterIdLst>
  <p:notesMasterIdLst>
    <p:notesMasterId r:id="rId15"/>
  </p:notesMasterIdLst>
  <p:sldIdLst>
    <p:sldId id="2134805981" r:id="rId6"/>
    <p:sldId id="2134805948" r:id="rId7"/>
    <p:sldId id="2134805992" r:id="rId8"/>
    <p:sldId id="2134805993" r:id="rId9"/>
    <p:sldId id="2134806024" r:id="rId10"/>
    <p:sldId id="2134805994" r:id="rId11"/>
    <p:sldId id="2134805990" r:id="rId12"/>
    <p:sldId id="2134806025" r:id="rId13"/>
    <p:sldId id="2134805996" r:id="rId14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B3ADF-8F7C-4D13-BBE2-62F2AA9BD60C}" v="4" dt="2024-04-19T09:32:46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0" autoAdjust="0"/>
    <p:restoredTop sz="94660"/>
  </p:normalViewPr>
  <p:slideViewPr>
    <p:cSldViewPr snapToGrid="0">
      <p:cViewPr>
        <p:scale>
          <a:sx n="66" d="100"/>
          <a:sy n="66" d="100"/>
        </p:scale>
        <p:origin x="1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1A5B-3EAC-43AF-B9CA-E2F4F8763F19}" type="datetimeFigureOut">
              <a:rPr lang="da-DK" smtClean="0"/>
              <a:t>19-04-2024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01BA-97B1-4A4F-B552-DFFAEB34C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b="1">
                <a:latin typeface="Calibri" panose="020F0502020204030204" pitchFamily="34" charset="0"/>
                <a:ea typeface="Calibri" panose="020F0502020204030204" pitchFamily="34" charset="0"/>
              </a:rPr>
              <a:t>Tanja</a:t>
            </a:r>
          </a:p>
          <a:p>
            <a:r>
              <a:rPr lang="da-DK" sz="1000" b="1"/>
              <a:t>Forløbets titel</a:t>
            </a:r>
            <a:r>
              <a:rPr lang="da-DK" sz="1000"/>
              <a:t> bliver…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/>
              <a:t>Signal om, at vi har </a:t>
            </a:r>
            <a:r>
              <a:rPr lang="da-DK" sz="1000" b="1"/>
              <a:t>ledelse helt i forgrunden</a:t>
            </a:r>
            <a:r>
              <a:rPr lang="da-DK" sz="1000"/>
              <a:t>; det er det gennemgående genstandsfelt, uanset hvilke konkrete cases fra praksis eller mere generelle samfundstendenser, vi arbejder med på de kommende 10 seminarer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/>
              <a:t>Signal om, at vi helt eksplicit bruger </a:t>
            </a:r>
            <a:r>
              <a:rPr lang="da-DK" sz="1000" b="1"/>
              <a:t>Aarhuskompasset som vores fælles afsæt</a:t>
            </a:r>
            <a:r>
              <a:rPr lang="da-DK" sz="1000"/>
              <a:t> for at finde og udforske de nye veje, som fremtidens ledelsesrolle kalder på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2B1D0-EEC9-4C2B-99D0-3E48F24C954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9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Christian</a:t>
            </a:r>
          </a:p>
          <a:p>
            <a:r>
              <a:rPr lang="da-DK" b="0"/>
              <a:t>Simpel illustration af forløbets elementer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A3BC-D81C-3433-FC96-8111493D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27D7C00-B5A0-E65F-BB30-E35C4DEDA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EB8E8FE-A158-6F84-E50A-FA2EF4BC2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0FEBE6-A7CE-4C4A-8E6B-DDA658FC1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0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4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B223F83-48D0-F3FA-F191-F7D1D7FA4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7" r="20323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48F8776-4F2F-46CF-B00F-31D698D29B39}"/>
              </a:ext>
            </a:extLst>
          </p:cNvPr>
          <p:cNvSpPr/>
          <p:nvPr userDrawn="1"/>
        </p:nvSpPr>
        <p:spPr>
          <a:xfrm>
            <a:off x="-446" y="5009195"/>
            <a:ext cx="9906446" cy="135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CD16C3-3137-4814-863E-FC14584F7B0B}"/>
              </a:ext>
            </a:extLst>
          </p:cNvPr>
          <p:cNvSpPr/>
          <p:nvPr userDrawn="1"/>
        </p:nvSpPr>
        <p:spPr>
          <a:xfrm>
            <a:off x="7777758" y="5009195"/>
            <a:ext cx="1849162" cy="1358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4C2F19-D17F-4A7E-9AA8-D450C1285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23" y="5258843"/>
            <a:ext cx="1324065" cy="830673"/>
          </a:xfrm>
          <a:prstGeom prst="rect">
            <a:avLst/>
          </a:prstGeom>
        </p:spPr>
      </p:pic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00E7935-92B6-43AA-84D3-D666A66ED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93" y="5123925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5" name="Pladsholder til tekst 13">
            <a:extLst>
              <a:ext uri="{FF2B5EF4-FFF2-40B4-BE49-F238E27FC236}">
                <a16:creationId xmlns:a16="http://schemas.microsoft.com/office/drawing/2014/main" id="{C3C14397-6360-4467-AC79-2A84F89B6E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92" y="5587163"/>
            <a:ext cx="4961907" cy="382226"/>
          </a:xfrm>
        </p:spPr>
        <p:txBody>
          <a:bodyPr anchor="b">
            <a:noAutofit/>
          </a:bodyPr>
          <a:lstStyle>
            <a:lvl1pPr marL="0" indent="0">
              <a:buNone/>
              <a:defRPr sz="1625" b="1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sp>
        <p:nvSpPr>
          <p:cNvPr id="16" name="Pladsholder til tekst 13">
            <a:extLst>
              <a:ext uri="{FF2B5EF4-FFF2-40B4-BE49-F238E27FC236}">
                <a16:creationId xmlns:a16="http://schemas.microsoft.com/office/drawing/2014/main" id="{71AB491A-1778-4A79-A6EA-9D5D0D95C7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591" y="596938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8F06D486-FD65-034A-C371-CC5A9A5DF12B}"/>
              </a:ext>
            </a:extLst>
          </p:cNvPr>
          <p:cNvPicPr/>
          <p:nvPr userDrawn="1"/>
        </p:nvPicPr>
        <p:blipFill rotWithShape="1">
          <a:blip r:embed="rId4" cstate="print"/>
          <a:srcRect t="14297" r="23205"/>
          <a:stretch/>
        </p:blipFill>
        <p:spPr>
          <a:xfrm>
            <a:off x="7760868" y="4419600"/>
            <a:ext cx="1866053" cy="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91F9784-C6B6-F59C-C91D-B620BAE55ED9}"/>
              </a:ext>
            </a:extLst>
          </p:cNvPr>
          <p:cNvSpPr/>
          <p:nvPr userDrawn="1"/>
        </p:nvSpPr>
        <p:spPr>
          <a:xfrm>
            <a:off x="2" y="6"/>
            <a:ext cx="9905998" cy="698499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C27585B-B8CA-4D51-CB6D-110B30101739}"/>
              </a:ext>
            </a:extLst>
          </p:cNvPr>
          <p:cNvSpPr/>
          <p:nvPr userDrawn="1"/>
        </p:nvSpPr>
        <p:spPr>
          <a:xfrm>
            <a:off x="3608897" y="87989"/>
            <a:ext cx="176196" cy="6378"/>
          </a:xfrm>
          <a:custGeom>
            <a:avLst/>
            <a:gdLst/>
            <a:ahLst/>
            <a:cxnLst/>
            <a:rect l="l" t="t" r="r" b="b"/>
            <a:pathLst>
              <a:path w="367029" h="10795">
                <a:moveTo>
                  <a:pt x="366606" y="10644"/>
                </a:moveTo>
                <a:lnTo>
                  <a:pt x="366606" y="0"/>
                </a:lnTo>
                <a:lnTo>
                  <a:pt x="0" y="0"/>
                </a:lnTo>
                <a:lnTo>
                  <a:pt x="0" y="10644"/>
                </a:lnTo>
                <a:lnTo>
                  <a:pt x="366606" y="10644"/>
                </a:lnTo>
                <a:close/>
              </a:path>
            </a:pathLst>
          </a:custGeom>
          <a:solidFill>
            <a:srgbClr val="59827C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382DC70D-0343-2A21-B4D1-3450951F231C}"/>
              </a:ext>
            </a:extLst>
          </p:cNvPr>
          <p:cNvSpPr/>
          <p:nvPr userDrawn="1"/>
        </p:nvSpPr>
        <p:spPr>
          <a:xfrm>
            <a:off x="3057935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72291" y="0"/>
                </a:moveTo>
                <a:lnTo>
                  <a:pt x="0" y="0"/>
                </a:lnTo>
                <a:lnTo>
                  <a:pt x="24854" y="140962"/>
                </a:lnTo>
                <a:lnTo>
                  <a:pt x="385922" y="77299"/>
                </a:lnTo>
                <a:lnTo>
                  <a:pt x="372291" y="0"/>
                </a:lnTo>
                <a:close/>
              </a:path>
            </a:pathLst>
          </a:custGeom>
          <a:solidFill>
            <a:srgbClr val="59827C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71BF4EA-2B72-5E16-47E4-24D8B967EF10}"/>
              </a:ext>
            </a:extLst>
          </p:cNvPr>
          <p:cNvSpPr/>
          <p:nvPr userDrawn="1"/>
        </p:nvSpPr>
        <p:spPr>
          <a:xfrm>
            <a:off x="246877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4" h="464820">
                <a:moveTo>
                  <a:pt x="390131" y="0"/>
                </a:moveTo>
                <a:lnTo>
                  <a:pt x="0" y="0"/>
                </a:lnTo>
                <a:lnTo>
                  <a:pt x="168971" y="464276"/>
                </a:lnTo>
                <a:lnTo>
                  <a:pt x="513473" y="338877"/>
                </a:lnTo>
                <a:lnTo>
                  <a:pt x="390131" y="0"/>
                </a:lnTo>
                <a:close/>
              </a:path>
            </a:pathLst>
          </a:custGeom>
          <a:solidFill>
            <a:srgbClr val="59827C">
              <a:alpha val="52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4CD62B7-B93D-F42D-7D9B-014A44DE0131}"/>
              </a:ext>
            </a:extLst>
          </p:cNvPr>
          <p:cNvSpPr/>
          <p:nvPr userDrawn="1"/>
        </p:nvSpPr>
        <p:spPr>
          <a:xfrm>
            <a:off x="1795725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423308" y="0"/>
                </a:moveTo>
                <a:lnTo>
                  <a:pt x="0" y="0"/>
                </a:lnTo>
                <a:lnTo>
                  <a:pt x="560468" y="970762"/>
                </a:lnTo>
                <a:lnTo>
                  <a:pt x="877955" y="787448"/>
                </a:lnTo>
                <a:lnTo>
                  <a:pt x="423308" y="0"/>
                </a:lnTo>
                <a:close/>
              </a:path>
            </a:pathLst>
          </a:custGeom>
          <a:solidFill>
            <a:srgbClr val="59827C">
              <a:alpha val="48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E93689AA-9021-9B44-2253-513CF68D7BC8}"/>
              </a:ext>
            </a:extLst>
          </p:cNvPr>
          <p:cNvGrpSpPr/>
          <p:nvPr userDrawn="1"/>
        </p:nvGrpSpPr>
        <p:grpSpPr>
          <a:xfrm>
            <a:off x="916669" y="420951"/>
            <a:ext cx="847446" cy="1124426"/>
            <a:chOff x="1908697" y="563539"/>
            <a:chExt cx="1765300" cy="1903095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FEEC2E95-F1EA-6666-BDC0-CE5AA984C17E}"/>
                </a:ext>
              </a:extLst>
            </p:cNvPr>
            <p:cNvSpPr/>
            <p:nvPr/>
          </p:nvSpPr>
          <p:spPr>
            <a:xfrm>
              <a:off x="2708685" y="563539"/>
              <a:ext cx="965200" cy="1082040"/>
            </a:xfrm>
            <a:custGeom>
              <a:avLst/>
              <a:gdLst/>
              <a:ahLst/>
              <a:cxnLst/>
              <a:rect l="l" t="t" r="r" b="b"/>
              <a:pathLst>
                <a:path w="965200" h="1082039">
                  <a:moveTo>
                    <a:pt x="255458" y="0"/>
                  </a:moveTo>
                  <a:lnTo>
                    <a:pt x="218189" y="37216"/>
                  </a:lnTo>
                  <a:lnTo>
                    <a:pt x="181173" y="74688"/>
                  </a:lnTo>
                  <a:lnTo>
                    <a:pt x="144413" y="112414"/>
                  </a:lnTo>
                  <a:lnTo>
                    <a:pt x="107913" y="150394"/>
                  </a:lnTo>
                  <a:lnTo>
                    <a:pt x="71675" y="188628"/>
                  </a:lnTo>
                  <a:lnTo>
                    <a:pt x="35703" y="227115"/>
                  </a:lnTo>
                  <a:lnTo>
                    <a:pt x="0" y="265855"/>
                  </a:lnTo>
                  <a:lnTo>
                    <a:pt x="684387" y="1081485"/>
                  </a:lnTo>
                  <a:lnTo>
                    <a:pt x="965195" y="845838"/>
                  </a:lnTo>
                  <a:lnTo>
                    <a:pt x="255458" y="0"/>
                  </a:lnTo>
                  <a:close/>
                </a:path>
              </a:pathLst>
            </a:custGeom>
            <a:solidFill>
              <a:srgbClr val="59827C">
                <a:alpha val="455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DF235D4-D802-E83F-6113-85F21905FB95}"/>
                </a:ext>
              </a:extLst>
            </p:cNvPr>
            <p:cNvSpPr/>
            <p:nvPr/>
          </p:nvSpPr>
          <p:spPr>
            <a:xfrm>
              <a:off x="1908697" y="1566457"/>
              <a:ext cx="943610" cy="900430"/>
            </a:xfrm>
            <a:custGeom>
              <a:avLst/>
              <a:gdLst/>
              <a:ahLst/>
              <a:cxnLst/>
              <a:rect l="l" t="t" r="r" b="b"/>
              <a:pathLst>
                <a:path w="943610" h="900430">
                  <a:moveTo>
                    <a:pt x="205553" y="0"/>
                  </a:moveTo>
                  <a:lnTo>
                    <a:pt x="175294" y="43070"/>
                  </a:lnTo>
                  <a:lnTo>
                    <a:pt x="145330" y="86361"/>
                  </a:lnTo>
                  <a:lnTo>
                    <a:pt x="115664" y="129871"/>
                  </a:lnTo>
                  <a:lnTo>
                    <a:pt x="86296" y="173597"/>
                  </a:lnTo>
                  <a:lnTo>
                    <a:pt x="57229" y="217538"/>
                  </a:lnTo>
                  <a:lnTo>
                    <a:pt x="28463" y="261690"/>
                  </a:lnTo>
                  <a:lnTo>
                    <a:pt x="0" y="306053"/>
                  </a:lnTo>
                  <a:lnTo>
                    <a:pt x="707978" y="900140"/>
                  </a:lnTo>
                  <a:lnTo>
                    <a:pt x="943615" y="619300"/>
                  </a:lnTo>
                  <a:lnTo>
                    <a:pt x="205553" y="0"/>
                  </a:lnTo>
                  <a:close/>
                </a:path>
              </a:pathLst>
            </a:custGeom>
            <a:solidFill>
              <a:srgbClr val="59827C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560EF701-9D26-844B-D96C-F940D9EC0C63}"/>
              </a:ext>
            </a:extLst>
          </p:cNvPr>
          <p:cNvSpPr/>
          <p:nvPr userDrawn="1"/>
        </p:nvSpPr>
        <p:spPr>
          <a:xfrm>
            <a:off x="629931" y="1671101"/>
            <a:ext cx="416102" cy="432212"/>
          </a:xfrm>
          <a:custGeom>
            <a:avLst/>
            <a:gdLst/>
            <a:ahLst/>
            <a:cxnLst/>
            <a:rect l="l" t="t" r="r" b="b"/>
            <a:pathLst>
              <a:path w="866775" h="731520">
                <a:moveTo>
                  <a:pt x="150299" y="0"/>
                </a:moveTo>
                <a:lnTo>
                  <a:pt x="127850" y="47541"/>
                </a:lnTo>
                <a:lnTo>
                  <a:pt x="105729" y="95264"/>
                </a:lnTo>
                <a:lnTo>
                  <a:pt x="83934" y="143166"/>
                </a:lnTo>
                <a:lnTo>
                  <a:pt x="62464" y="191247"/>
                </a:lnTo>
                <a:lnTo>
                  <a:pt x="41319" y="239504"/>
                </a:lnTo>
                <a:lnTo>
                  <a:pt x="20498" y="287937"/>
                </a:lnTo>
                <a:lnTo>
                  <a:pt x="0" y="336544"/>
                </a:lnTo>
                <a:lnTo>
                  <a:pt x="683340" y="731066"/>
                </a:lnTo>
                <a:lnTo>
                  <a:pt x="866643" y="413579"/>
                </a:lnTo>
                <a:lnTo>
                  <a:pt x="150299" y="0"/>
                </a:lnTo>
                <a:close/>
              </a:path>
            </a:pathLst>
          </a:custGeom>
          <a:solidFill>
            <a:srgbClr val="59827C">
              <a:alpha val="38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CA00A49-B7EE-1BC4-733D-E1CDF3E407A8}"/>
              </a:ext>
            </a:extLst>
          </p:cNvPr>
          <p:cNvSpPr/>
          <p:nvPr userDrawn="1"/>
        </p:nvSpPr>
        <p:spPr>
          <a:xfrm>
            <a:off x="6024132" y="5745404"/>
            <a:ext cx="1187645" cy="1024252"/>
          </a:xfrm>
          <a:custGeom>
            <a:avLst/>
            <a:gdLst/>
            <a:ahLst/>
            <a:cxnLst/>
            <a:rect l="l" t="t" r="r" b="b"/>
            <a:pathLst>
              <a:path w="2473959" h="1733550">
                <a:moveTo>
                  <a:pt x="1176477" y="1733359"/>
                </a:moveTo>
                <a:lnTo>
                  <a:pt x="235699" y="943914"/>
                </a:lnTo>
                <a:lnTo>
                  <a:pt x="0" y="1224788"/>
                </a:lnTo>
                <a:lnTo>
                  <a:pt x="606120" y="1733359"/>
                </a:lnTo>
                <a:lnTo>
                  <a:pt x="1176477" y="1733359"/>
                </a:lnTo>
                <a:close/>
              </a:path>
              <a:path w="2473959" h="1733550">
                <a:moveTo>
                  <a:pt x="2473883" y="933221"/>
                </a:moveTo>
                <a:lnTo>
                  <a:pt x="857631" y="0"/>
                </a:lnTo>
                <a:lnTo>
                  <a:pt x="674268" y="317512"/>
                </a:lnTo>
                <a:lnTo>
                  <a:pt x="2290622" y="1250696"/>
                </a:lnTo>
                <a:lnTo>
                  <a:pt x="2473883" y="933221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940C08D-0A45-4A67-C794-8A5FF9A9989B}"/>
              </a:ext>
            </a:extLst>
          </p:cNvPr>
          <p:cNvSpPr/>
          <p:nvPr userDrawn="1"/>
        </p:nvSpPr>
        <p:spPr>
          <a:xfrm>
            <a:off x="443912" y="2371420"/>
            <a:ext cx="359098" cy="344794"/>
          </a:xfrm>
          <a:custGeom>
            <a:avLst/>
            <a:gdLst/>
            <a:ahLst/>
            <a:cxnLst/>
            <a:rect l="l" t="t" r="r" b="b"/>
            <a:pathLst>
              <a:path w="748030" h="583564">
                <a:moveTo>
                  <a:pt x="91410" y="0"/>
                </a:moveTo>
                <a:lnTo>
                  <a:pt x="77324" y="50563"/>
                </a:lnTo>
                <a:lnTo>
                  <a:pt x="63571" y="101266"/>
                </a:lnTo>
                <a:lnTo>
                  <a:pt x="50158" y="152108"/>
                </a:lnTo>
                <a:lnTo>
                  <a:pt x="37090" y="203088"/>
                </a:lnTo>
                <a:lnTo>
                  <a:pt x="24370" y="254207"/>
                </a:lnTo>
                <a:lnTo>
                  <a:pt x="12005" y="305463"/>
                </a:lnTo>
                <a:lnTo>
                  <a:pt x="0" y="356858"/>
                </a:lnTo>
                <a:lnTo>
                  <a:pt x="622284" y="583343"/>
                </a:lnTo>
                <a:lnTo>
                  <a:pt x="747652" y="238840"/>
                </a:lnTo>
                <a:lnTo>
                  <a:pt x="91410" y="0"/>
                </a:lnTo>
                <a:close/>
              </a:path>
            </a:pathLst>
          </a:custGeom>
          <a:solidFill>
            <a:srgbClr val="59827C">
              <a:alpha val="349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0C715ED-CA2A-91AC-D4DD-DE5D870DBCAB}"/>
              </a:ext>
            </a:extLst>
          </p:cNvPr>
          <p:cNvSpPr/>
          <p:nvPr userDrawn="1"/>
        </p:nvSpPr>
        <p:spPr>
          <a:xfrm>
            <a:off x="6590966" y="5132357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25430" y="0"/>
                </a:moveTo>
                <a:lnTo>
                  <a:pt x="0" y="344534"/>
                </a:lnTo>
                <a:lnTo>
                  <a:pt x="1753831" y="982839"/>
                </a:lnTo>
                <a:lnTo>
                  <a:pt x="1879199" y="638367"/>
                </a:lnTo>
                <a:lnTo>
                  <a:pt x="125430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46FE88E-D2FB-67EA-1745-ECC8320E9DB8}"/>
              </a:ext>
            </a:extLst>
          </p:cNvPr>
          <p:cNvSpPr/>
          <p:nvPr userDrawn="1"/>
        </p:nvSpPr>
        <p:spPr>
          <a:xfrm>
            <a:off x="358881" y="3093103"/>
            <a:ext cx="288985" cy="272759"/>
          </a:xfrm>
          <a:custGeom>
            <a:avLst/>
            <a:gdLst/>
            <a:ahLst/>
            <a:cxnLst/>
            <a:rect l="l" t="t" r="r" b="b"/>
            <a:pathLst>
              <a:path w="601980" h="461645">
                <a:moveTo>
                  <a:pt x="31245" y="0"/>
                </a:moveTo>
                <a:lnTo>
                  <a:pt x="25703" y="52081"/>
                </a:lnTo>
                <a:lnTo>
                  <a:pt x="20522" y="104270"/>
                </a:lnTo>
                <a:lnTo>
                  <a:pt x="15699" y="156563"/>
                </a:lnTo>
                <a:lnTo>
                  <a:pt x="11237" y="208959"/>
                </a:lnTo>
                <a:lnTo>
                  <a:pt x="7133" y="261457"/>
                </a:lnTo>
                <a:lnTo>
                  <a:pt x="3387" y="314055"/>
                </a:lnTo>
                <a:lnTo>
                  <a:pt x="0" y="366753"/>
                </a:lnTo>
                <a:lnTo>
                  <a:pt x="537826" y="461598"/>
                </a:lnTo>
                <a:lnTo>
                  <a:pt x="601458" y="100541"/>
                </a:lnTo>
                <a:lnTo>
                  <a:pt x="31245" y="0"/>
                </a:lnTo>
                <a:close/>
              </a:path>
            </a:pathLst>
          </a:custGeom>
          <a:solidFill>
            <a:srgbClr val="59827C">
              <a:alpha val="31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7DB1576-F146-4BC0-7B72-92BE4B5A4E53}"/>
              </a:ext>
            </a:extLst>
          </p:cNvPr>
          <p:cNvSpPr/>
          <p:nvPr userDrawn="1"/>
        </p:nvSpPr>
        <p:spPr>
          <a:xfrm>
            <a:off x="6746175" y="4482619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5">
                <a:moveTo>
                  <a:pt x="63694" y="0"/>
                </a:moveTo>
                <a:lnTo>
                  <a:pt x="0" y="361067"/>
                </a:lnTo>
                <a:lnTo>
                  <a:pt x="1838027" y="685162"/>
                </a:lnTo>
                <a:lnTo>
                  <a:pt x="1901659" y="324094"/>
                </a:lnTo>
                <a:lnTo>
                  <a:pt x="6369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11ECCC8A-1C68-C687-A5DF-1B7CBCCA98BB}"/>
              </a:ext>
            </a:extLst>
          </p:cNvPr>
          <p:cNvSpPr/>
          <p:nvPr userDrawn="1"/>
        </p:nvSpPr>
        <p:spPr>
          <a:xfrm>
            <a:off x="356600" y="3815920"/>
            <a:ext cx="228628" cy="216856"/>
          </a:xfrm>
          <a:custGeom>
            <a:avLst/>
            <a:gdLst/>
            <a:ahLst/>
            <a:cxnLst/>
            <a:rect l="l" t="t" r="r" b="b"/>
            <a:pathLst>
              <a:path w="476250" h="367029">
                <a:moveTo>
                  <a:pt x="475891" y="0"/>
                </a:moveTo>
                <a:lnTo>
                  <a:pt x="0" y="0"/>
                </a:lnTo>
                <a:lnTo>
                  <a:pt x="2894" y="52738"/>
                </a:lnTo>
                <a:lnTo>
                  <a:pt x="6161" y="105354"/>
                </a:lnTo>
                <a:lnTo>
                  <a:pt x="9797" y="157848"/>
                </a:lnTo>
                <a:lnTo>
                  <a:pt x="13797" y="210219"/>
                </a:lnTo>
                <a:lnTo>
                  <a:pt x="18154" y="262469"/>
                </a:lnTo>
                <a:lnTo>
                  <a:pt x="22866" y="314598"/>
                </a:lnTo>
                <a:lnTo>
                  <a:pt x="27925" y="366606"/>
                </a:lnTo>
                <a:lnTo>
                  <a:pt x="475954" y="366606"/>
                </a:lnTo>
                <a:lnTo>
                  <a:pt x="475891" y="0"/>
                </a:lnTo>
                <a:close/>
              </a:path>
            </a:pathLst>
          </a:custGeom>
          <a:solidFill>
            <a:srgbClr val="59827C">
              <a:alpha val="27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7E5A4CA7-7122-5A23-98B3-514A16BAE4E6}"/>
              </a:ext>
            </a:extLst>
          </p:cNvPr>
          <p:cNvSpPr/>
          <p:nvPr userDrawn="1"/>
        </p:nvSpPr>
        <p:spPr>
          <a:xfrm>
            <a:off x="6808737" y="3815892"/>
            <a:ext cx="896221" cy="216856"/>
          </a:xfrm>
          <a:custGeom>
            <a:avLst/>
            <a:gdLst/>
            <a:ahLst/>
            <a:cxnLst/>
            <a:rect l="l" t="t" r="r" b="b"/>
            <a:pathLst>
              <a:path w="1866900" h="367029">
                <a:moveTo>
                  <a:pt x="1866341" y="52"/>
                </a:moveTo>
                <a:lnTo>
                  <a:pt x="31" y="0"/>
                </a:lnTo>
                <a:lnTo>
                  <a:pt x="0" y="366648"/>
                </a:lnTo>
                <a:lnTo>
                  <a:pt x="1866372" y="366648"/>
                </a:lnTo>
                <a:lnTo>
                  <a:pt x="1866341" y="5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91213ACD-3ACC-65CD-408C-FE0F2D0C1E7D}"/>
              </a:ext>
            </a:extLst>
          </p:cNvPr>
          <p:cNvSpPr/>
          <p:nvPr userDrawn="1"/>
        </p:nvSpPr>
        <p:spPr>
          <a:xfrm>
            <a:off x="433408" y="4482617"/>
            <a:ext cx="214300" cy="250998"/>
          </a:xfrm>
          <a:custGeom>
            <a:avLst/>
            <a:gdLst/>
            <a:ahLst/>
            <a:cxnLst/>
            <a:rect l="l" t="t" r="r" b="b"/>
            <a:pathLst>
              <a:path w="446405" h="424815">
                <a:moveTo>
                  <a:pt x="382553" y="0"/>
                </a:moveTo>
                <a:lnTo>
                  <a:pt x="0" y="67463"/>
                </a:lnTo>
                <a:lnTo>
                  <a:pt x="11424" y="118902"/>
                </a:lnTo>
                <a:lnTo>
                  <a:pt x="23205" y="170191"/>
                </a:lnTo>
                <a:lnTo>
                  <a:pt x="35341" y="221329"/>
                </a:lnTo>
                <a:lnTo>
                  <a:pt x="47832" y="272315"/>
                </a:lnTo>
                <a:lnTo>
                  <a:pt x="60677" y="323147"/>
                </a:lnTo>
                <a:lnTo>
                  <a:pt x="73873" y="373824"/>
                </a:lnTo>
                <a:lnTo>
                  <a:pt x="87421" y="424343"/>
                </a:lnTo>
                <a:lnTo>
                  <a:pt x="446279" y="361067"/>
                </a:lnTo>
                <a:lnTo>
                  <a:pt x="382553" y="0"/>
                </a:lnTo>
                <a:close/>
              </a:path>
            </a:pathLst>
          </a:custGeom>
          <a:solidFill>
            <a:srgbClr val="59827C">
              <a:alpha val="24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7FAF1E40-99DE-2469-0060-D21668F480A8}"/>
              </a:ext>
            </a:extLst>
          </p:cNvPr>
          <p:cNvSpPr/>
          <p:nvPr userDrawn="1"/>
        </p:nvSpPr>
        <p:spPr>
          <a:xfrm>
            <a:off x="6746193" y="2961025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4">
                <a:moveTo>
                  <a:pt x="1837954" y="0"/>
                </a:moveTo>
                <a:lnTo>
                  <a:pt x="0" y="324032"/>
                </a:lnTo>
                <a:lnTo>
                  <a:pt x="63621" y="685099"/>
                </a:lnTo>
                <a:lnTo>
                  <a:pt x="1901648" y="361036"/>
                </a:lnTo>
                <a:lnTo>
                  <a:pt x="183795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87B90E71-2AAA-9BEA-60A1-DAFD1B6FEF19}"/>
              </a:ext>
            </a:extLst>
          </p:cNvPr>
          <p:cNvSpPr/>
          <p:nvPr userDrawn="1"/>
        </p:nvSpPr>
        <p:spPr>
          <a:xfrm>
            <a:off x="600933" y="5132358"/>
            <a:ext cx="202107" cy="263003"/>
          </a:xfrm>
          <a:custGeom>
            <a:avLst/>
            <a:gdLst/>
            <a:ahLst/>
            <a:cxnLst/>
            <a:rect l="l" t="t" r="r" b="b"/>
            <a:pathLst>
              <a:path w="421005" h="445134">
                <a:moveTo>
                  <a:pt x="295195" y="0"/>
                </a:moveTo>
                <a:lnTo>
                  <a:pt x="0" y="107462"/>
                </a:lnTo>
                <a:lnTo>
                  <a:pt x="19696" y="156198"/>
                </a:lnTo>
                <a:lnTo>
                  <a:pt x="39726" y="204762"/>
                </a:lnTo>
                <a:lnTo>
                  <a:pt x="60090" y="253150"/>
                </a:lnTo>
                <a:lnTo>
                  <a:pt x="80789" y="301357"/>
                </a:lnTo>
                <a:lnTo>
                  <a:pt x="101823" y="349378"/>
                </a:lnTo>
                <a:lnTo>
                  <a:pt x="123191" y="397209"/>
                </a:lnTo>
                <a:lnTo>
                  <a:pt x="144896" y="444845"/>
                </a:lnTo>
                <a:lnTo>
                  <a:pt x="420594" y="344534"/>
                </a:lnTo>
                <a:lnTo>
                  <a:pt x="295195" y="0"/>
                </a:lnTo>
                <a:close/>
              </a:path>
            </a:pathLst>
          </a:custGeom>
          <a:solidFill>
            <a:srgbClr val="59827C">
              <a:alpha val="20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B851A1B3-56D6-8750-B426-BA88DB45B2A5}"/>
              </a:ext>
            </a:extLst>
          </p:cNvPr>
          <p:cNvSpPr/>
          <p:nvPr userDrawn="1"/>
        </p:nvSpPr>
        <p:spPr>
          <a:xfrm>
            <a:off x="6590982" y="2135386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753768" y="0"/>
                </a:moveTo>
                <a:lnTo>
                  <a:pt x="0" y="638273"/>
                </a:lnTo>
                <a:lnTo>
                  <a:pt x="125367" y="982807"/>
                </a:lnTo>
                <a:lnTo>
                  <a:pt x="1879199" y="344502"/>
                </a:lnTo>
                <a:lnTo>
                  <a:pt x="1753768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61249D02-9BF2-90B1-77B0-3C1C39A7F4C8}"/>
              </a:ext>
            </a:extLst>
          </p:cNvPr>
          <p:cNvSpPr/>
          <p:nvPr userDrawn="1"/>
        </p:nvSpPr>
        <p:spPr>
          <a:xfrm>
            <a:off x="853541" y="5745403"/>
            <a:ext cx="192657" cy="257001"/>
          </a:xfrm>
          <a:custGeom>
            <a:avLst/>
            <a:gdLst/>
            <a:ahLst/>
            <a:cxnLst/>
            <a:rect l="l" t="t" r="r" b="b"/>
            <a:pathLst>
              <a:path w="401319" h="434975">
                <a:moveTo>
                  <a:pt x="217543" y="0"/>
                </a:moveTo>
                <a:lnTo>
                  <a:pt x="0" y="125566"/>
                </a:lnTo>
                <a:lnTo>
                  <a:pt x="27300" y="170390"/>
                </a:lnTo>
                <a:lnTo>
                  <a:pt x="54910" y="215001"/>
                </a:lnTo>
                <a:lnTo>
                  <a:pt x="82829" y="259399"/>
                </a:lnTo>
                <a:lnTo>
                  <a:pt x="111058" y="303584"/>
                </a:lnTo>
                <a:lnTo>
                  <a:pt x="139595" y="347556"/>
                </a:lnTo>
                <a:lnTo>
                  <a:pt x="168441" y="391313"/>
                </a:lnTo>
                <a:lnTo>
                  <a:pt x="197596" y="434855"/>
                </a:lnTo>
                <a:lnTo>
                  <a:pt x="400877" y="317456"/>
                </a:lnTo>
                <a:lnTo>
                  <a:pt x="217543" y="0"/>
                </a:lnTo>
                <a:close/>
              </a:path>
            </a:pathLst>
          </a:custGeom>
          <a:solidFill>
            <a:srgbClr val="59827C">
              <a:alpha val="174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EC3B1D3F-5A88-BEA4-18B2-D83F9E137E92}"/>
              </a:ext>
            </a:extLst>
          </p:cNvPr>
          <p:cNvSpPr/>
          <p:nvPr userDrawn="1"/>
        </p:nvSpPr>
        <p:spPr>
          <a:xfrm>
            <a:off x="1180980" y="6303099"/>
            <a:ext cx="188694" cy="240118"/>
          </a:xfrm>
          <a:custGeom>
            <a:avLst/>
            <a:gdLst/>
            <a:ahLst/>
            <a:cxnLst/>
            <a:rect l="l" t="t" r="r" b="b"/>
            <a:pathLst>
              <a:path w="393064" h="406400">
                <a:moveTo>
                  <a:pt x="157366" y="0"/>
                </a:moveTo>
                <a:lnTo>
                  <a:pt x="0" y="132006"/>
                </a:lnTo>
                <a:lnTo>
                  <a:pt x="33969" y="171892"/>
                </a:lnTo>
                <a:lnTo>
                  <a:pt x="68221" y="211540"/>
                </a:lnTo>
                <a:lnTo>
                  <a:pt x="102753" y="250948"/>
                </a:lnTo>
                <a:lnTo>
                  <a:pt x="137561" y="290119"/>
                </a:lnTo>
                <a:lnTo>
                  <a:pt x="172643" y="329052"/>
                </a:lnTo>
                <a:lnTo>
                  <a:pt x="207996" y="367748"/>
                </a:lnTo>
                <a:lnTo>
                  <a:pt x="243615" y="406207"/>
                </a:lnTo>
                <a:lnTo>
                  <a:pt x="393066" y="280808"/>
                </a:lnTo>
                <a:lnTo>
                  <a:pt x="157366" y="0"/>
                </a:lnTo>
                <a:close/>
              </a:path>
            </a:pathLst>
          </a:custGeom>
          <a:solidFill>
            <a:srgbClr val="59827C">
              <a:alpha val="13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557BE07C-1719-E98D-FD47-5ACED98CD14D}"/>
              </a:ext>
            </a:extLst>
          </p:cNvPr>
          <p:cNvSpPr/>
          <p:nvPr userDrawn="1"/>
        </p:nvSpPr>
        <p:spPr>
          <a:xfrm>
            <a:off x="5629746" y="87995"/>
            <a:ext cx="1582104" cy="2015113"/>
          </a:xfrm>
          <a:custGeom>
            <a:avLst/>
            <a:gdLst/>
            <a:ahLst/>
            <a:cxnLst/>
            <a:rect l="l" t="t" r="r" b="b"/>
            <a:pathLst>
              <a:path w="3295650" h="3410585">
                <a:moveTo>
                  <a:pt x="1480515" y="215303"/>
                </a:moveTo>
                <a:lnTo>
                  <a:pt x="1223873" y="0"/>
                </a:lnTo>
                <a:lnTo>
                  <a:pt x="1182560" y="0"/>
                </a:lnTo>
                <a:lnTo>
                  <a:pt x="0" y="1409319"/>
                </a:lnTo>
                <a:lnTo>
                  <a:pt x="280784" y="1644992"/>
                </a:lnTo>
                <a:lnTo>
                  <a:pt x="1480515" y="215303"/>
                </a:lnTo>
                <a:close/>
              </a:path>
              <a:path w="3295650" h="3410585">
                <a:moveTo>
                  <a:pt x="2486939" y="1266913"/>
                </a:moveTo>
                <a:lnTo>
                  <a:pt x="2251240" y="986078"/>
                </a:lnTo>
                <a:lnTo>
                  <a:pt x="821575" y="2185682"/>
                </a:lnTo>
                <a:lnTo>
                  <a:pt x="1057173" y="2466568"/>
                </a:lnTo>
                <a:lnTo>
                  <a:pt x="2486939" y="1266913"/>
                </a:lnTo>
                <a:close/>
              </a:path>
              <a:path w="3295650" h="3410585">
                <a:moveTo>
                  <a:pt x="3295459" y="2477312"/>
                </a:moveTo>
                <a:lnTo>
                  <a:pt x="3112135" y="2159825"/>
                </a:lnTo>
                <a:lnTo>
                  <a:pt x="1495831" y="3092945"/>
                </a:lnTo>
                <a:lnTo>
                  <a:pt x="1679105" y="3410458"/>
                </a:lnTo>
                <a:lnTo>
                  <a:pt x="3295459" y="247731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53BFF079-9D3B-99F7-0650-6196303D585C}"/>
              </a:ext>
            </a:extLst>
          </p:cNvPr>
          <p:cNvSpPr/>
          <p:nvPr userDrawn="1"/>
        </p:nvSpPr>
        <p:spPr>
          <a:xfrm>
            <a:off x="5176618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877919" y="0"/>
                </a:moveTo>
                <a:lnTo>
                  <a:pt x="454601" y="0"/>
                </a:lnTo>
                <a:lnTo>
                  <a:pt x="0" y="787387"/>
                </a:lnTo>
                <a:lnTo>
                  <a:pt x="317435" y="970732"/>
                </a:lnTo>
                <a:lnTo>
                  <a:pt x="877919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9A565A99-68B1-90D1-B727-DFCC1B8D01DF}"/>
              </a:ext>
            </a:extLst>
          </p:cNvPr>
          <p:cNvSpPr/>
          <p:nvPr userDrawn="1"/>
        </p:nvSpPr>
        <p:spPr>
          <a:xfrm>
            <a:off x="467851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5" h="464820">
                <a:moveTo>
                  <a:pt x="513437" y="0"/>
                </a:moveTo>
                <a:lnTo>
                  <a:pt x="123316" y="0"/>
                </a:lnTo>
                <a:lnTo>
                  <a:pt x="0" y="338812"/>
                </a:lnTo>
                <a:lnTo>
                  <a:pt x="344439" y="464264"/>
                </a:lnTo>
                <a:lnTo>
                  <a:pt x="513437" y="0"/>
                </a:lnTo>
                <a:close/>
              </a:path>
            </a:pathLst>
          </a:custGeom>
          <a:solidFill>
            <a:srgbClr val="59827C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23B2750B-4C82-1A54-C2FD-79070F59CBD6}"/>
              </a:ext>
            </a:extLst>
          </p:cNvPr>
          <p:cNvSpPr/>
          <p:nvPr userDrawn="1"/>
        </p:nvSpPr>
        <p:spPr>
          <a:xfrm>
            <a:off x="4150591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85863" y="0"/>
                </a:moveTo>
                <a:lnTo>
                  <a:pt x="13619" y="0"/>
                </a:lnTo>
                <a:lnTo>
                  <a:pt x="0" y="77235"/>
                </a:lnTo>
                <a:lnTo>
                  <a:pt x="361004" y="140961"/>
                </a:lnTo>
                <a:lnTo>
                  <a:pt x="385863" y="0"/>
                </a:lnTo>
                <a:close/>
              </a:path>
            </a:pathLst>
          </a:custGeom>
          <a:solidFill>
            <a:srgbClr val="59827C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991F78A6-5622-CFCE-9B00-833DD6B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F3BCD0FA-3922-31E2-10B9-10FCD6A5D0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441127" indent="-147042"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5650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150000"/>
              <a:defRPr sz="1625"/>
            </a:lvl1pPr>
            <a:lvl2pPr>
              <a:buClr>
                <a:schemeClr val="accent3"/>
              </a:buClr>
              <a:buSzPct val="150000"/>
              <a:defRPr sz="1463"/>
            </a:lvl2pPr>
            <a:lvl3pPr>
              <a:buClr>
                <a:schemeClr val="accent3"/>
              </a:buClr>
              <a:buSzPct val="150000"/>
              <a:defRPr sz="1300"/>
            </a:lvl3pPr>
            <a:lvl4pPr>
              <a:buClr>
                <a:schemeClr val="accent3"/>
              </a:buClr>
              <a:buSzPct val="150000"/>
              <a:defRPr sz="1138"/>
            </a:lvl4pPr>
            <a:lvl5pPr>
              <a:buClr>
                <a:schemeClr val="accent3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ladsholder til billede 6" descr="Et billede, der indeholder gammel, snavset&#10;&#10;Automatisk genereret beskrivelse">
            <a:extLst>
              <a:ext uri="{FF2B5EF4-FFF2-40B4-BE49-F238E27FC236}">
                <a16:creationId xmlns:a16="http://schemas.microsoft.com/office/drawing/2014/main" id="{9BCDD37B-ECAD-D0E5-378A-04D0CF12F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0" r="20938"/>
          <a:stretch/>
        </p:blipFill>
        <p:spPr>
          <a:xfrm>
            <a:off x="0" y="0"/>
            <a:ext cx="4394498" cy="68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Aahus 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by&#10;&#10;Automatisk genereret beskrivelse">
            <a:extLst>
              <a:ext uri="{FF2B5EF4-FFF2-40B4-BE49-F238E27FC236}">
                <a16:creationId xmlns:a16="http://schemas.microsoft.com/office/drawing/2014/main" id="{27863FC3-CA40-9453-B7AC-2EF09E453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2" r="11782"/>
          <a:stretch/>
        </p:blipFill>
        <p:spPr>
          <a:xfrm>
            <a:off x="0" y="-30162"/>
            <a:ext cx="439449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742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lide m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 descr="Et billede, der indeholder bygning, udendørs, scene, vej&#10;&#10;Automatisk genereret beskrivelse">
            <a:extLst>
              <a:ext uri="{FF2B5EF4-FFF2-40B4-BE49-F238E27FC236}">
                <a16:creationId xmlns:a16="http://schemas.microsoft.com/office/drawing/2014/main" id="{8E9A2A80-79E9-FDEC-03A3-E84CFED12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r="30685"/>
          <a:stretch/>
        </p:blipFill>
        <p:spPr>
          <a:xfrm>
            <a:off x="0" y="0"/>
            <a:ext cx="4394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regnb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Pladsholder til billede 5" descr="Et billede, der indeholder lys, mørk, nat, laser&#10;&#10;Automatisk genereret beskrivelse">
            <a:extLst>
              <a:ext uri="{FF2B5EF4-FFF2-40B4-BE49-F238E27FC236}">
                <a16:creationId xmlns:a16="http://schemas.microsoft.com/office/drawing/2014/main" id="{0B11B466-7D3E-C602-9AEE-0B3C74D4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2" r="20302"/>
          <a:stretch>
            <a:fillRect/>
          </a:stretch>
        </p:blipFill>
        <p:spPr>
          <a:xfrm>
            <a:off x="0" y="1"/>
            <a:ext cx="4394497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l nyt afsni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974DBB69-54B9-43B4-BEB7-76513874F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669095E-B432-437A-AAC7-DAE2D0F55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35498BC-93ED-B6D0-5458-4BE3499F4C3A}"/>
              </a:ext>
            </a:extLst>
          </p:cNvPr>
          <p:cNvPicPr/>
          <p:nvPr userDrawn="1"/>
        </p:nvPicPr>
        <p:blipFill rotWithShape="1">
          <a:blip r:embed="rId2" cstate="print"/>
          <a:srcRect l="7466" r="19343" b="16691"/>
          <a:stretch/>
        </p:blipFill>
        <p:spPr>
          <a:xfrm>
            <a:off x="0" y="2278424"/>
            <a:ext cx="9906000" cy="4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B8C85AA9-5712-895B-1116-2AB1C6273FA8}"/>
              </a:ext>
            </a:extLst>
          </p:cNvPr>
          <p:cNvPicPr/>
          <p:nvPr userDrawn="1"/>
        </p:nvPicPr>
        <p:blipFill rotWithShape="1">
          <a:blip r:embed="rId2" cstate="print"/>
          <a:srcRect t="5263" r="23205"/>
          <a:stretch/>
        </p:blipFill>
        <p:spPr>
          <a:xfrm>
            <a:off x="-121331" y="3130826"/>
            <a:ext cx="10027331" cy="4372748"/>
          </a:xfrm>
          <a:prstGeom prst="rect">
            <a:avLst/>
          </a:prstGeom>
        </p:spPr>
      </p:pic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1C1444C9-8D66-AD0A-8623-0373754FC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F33A7346-1BAB-F859-BE9F-037741CC8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</p:spTree>
    <p:extLst>
      <p:ext uri="{BB962C8B-B14F-4D97-AF65-F5344CB8AC3E}">
        <p14:creationId xmlns:p14="http://schemas.microsoft.com/office/powerpoint/2010/main" val="316450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10">
            <a:extLst>
              <a:ext uri="{FF2B5EF4-FFF2-40B4-BE49-F238E27FC236}">
                <a16:creationId xmlns:a16="http://schemas.microsoft.com/office/drawing/2014/main" id="{64D7F874-B82F-C734-8355-A514DBD48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-7411" y="-7101"/>
            <a:ext cx="9906000" cy="685800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2F04D003-B763-4BA4-90DD-A984E654E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3B6EDB-2F86-4C65-A059-B571A7F28E8E}"/>
              </a:ext>
            </a:extLst>
          </p:cNvPr>
          <p:cNvSpPr/>
          <p:nvPr userDrawn="1"/>
        </p:nvSpPr>
        <p:spPr>
          <a:xfrm>
            <a:off x="-7410" y="7101"/>
            <a:ext cx="9913410" cy="6858000"/>
          </a:xfrm>
          <a:prstGeom prst="rect">
            <a:avLst/>
          </a:prstGeom>
          <a:solidFill>
            <a:srgbClr val="59827C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FA53697-0426-4309-912F-9C09713EF3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419" y="2415397"/>
            <a:ext cx="5684341" cy="2428857"/>
          </a:xfrm>
        </p:spPr>
        <p:txBody>
          <a:bodyPr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citat eller kort tekst</a:t>
            </a:r>
          </a:p>
        </p:txBody>
      </p:sp>
      <p:pic>
        <p:nvPicPr>
          <p:cNvPr id="5" name="Billede 4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3F82AD74-88C3-7D02-0369-5C0C1FA1C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4" b="12764"/>
          <a:stretch/>
        </p:blipFill>
        <p:spPr>
          <a:xfrm>
            <a:off x="8153606" y="6190267"/>
            <a:ext cx="1752394" cy="67483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A461E97-2ADD-4A8B-D690-DFC927DAAA99}"/>
              </a:ext>
            </a:extLst>
          </p:cNvPr>
          <p:cNvCxnSpPr>
            <a:cxnSpLocks/>
          </p:cNvCxnSpPr>
          <p:nvPr userDrawn="1"/>
        </p:nvCxnSpPr>
        <p:spPr>
          <a:xfrm>
            <a:off x="0" y="6848476"/>
            <a:ext cx="9906000" cy="1"/>
          </a:xfrm>
          <a:prstGeom prst="line">
            <a:avLst/>
          </a:prstGeom>
          <a:ln w="57150">
            <a:solidFill>
              <a:srgbClr val="5F3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591FB70-C878-00B2-244E-832BB3F2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9" r="2286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F8DCFE5-6A8F-4098-B7D5-63809E306BCB}"/>
              </a:ext>
            </a:extLst>
          </p:cNvPr>
          <p:cNvSpPr/>
          <p:nvPr userDrawn="1"/>
        </p:nvSpPr>
        <p:spPr>
          <a:xfrm flipH="1"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  <a:gs pos="70000">
                <a:schemeClr val="accent2">
                  <a:alpha val="25000"/>
                </a:schemeClr>
              </a:gs>
              <a:gs pos="35000">
                <a:schemeClr val="accent2">
                  <a:alpha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A8F9F-6A36-4001-962B-F22A75DC4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2416" y="417006"/>
            <a:ext cx="4238427" cy="73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5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772A1D-937E-3CC0-303E-03BFA340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18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6709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Billede med billedteks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38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75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5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1" y="2125981"/>
            <a:ext cx="8420101" cy="298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2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62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0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23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152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5" name="bg object 25"/>
          <p:cNvSpPr/>
          <p:nvPr/>
        </p:nvSpPr>
        <p:spPr>
          <a:xfrm>
            <a:off x="380974" y="2"/>
            <a:ext cx="172088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6" name="bg object 26"/>
          <p:cNvSpPr/>
          <p:nvPr/>
        </p:nvSpPr>
        <p:spPr>
          <a:xfrm>
            <a:off x="1" y="227221"/>
            <a:ext cx="2377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7" name="bg object 27"/>
          <p:cNvSpPr/>
          <p:nvPr/>
        </p:nvSpPr>
        <p:spPr>
          <a:xfrm>
            <a:off x="2741936" y="5876413"/>
            <a:ext cx="1161123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8" name="bg object 28"/>
          <p:cNvSpPr/>
          <p:nvPr/>
        </p:nvSpPr>
        <p:spPr>
          <a:xfrm>
            <a:off x="3296033" y="5277183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9" name="bg object 29"/>
          <p:cNvSpPr/>
          <p:nvPr/>
        </p:nvSpPr>
        <p:spPr>
          <a:xfrm>
            <a:off x="3447755" y="4642090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0" name="bg object 30"/>
          <p:cNvSpPr/>
          <p:nvPr/>
        </p:nvSpPr>
        <p:spPr>
          <a:xfrm>
            <a:off x="3508908" y="3990389"/>
            <a:ext cx="876083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1" name="bg object 31"/>
          <p:cNvSpPr/>
          <p:nvPr/>
        </p:nvSpPr>
        <p:spPr>
          <a:xfrm>
            <a:off x="3447772" y="3154786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2" name="bg object 32"/>
          <p:cNvSpPr/>
          <p:nvPr/>
        </p:nvSpPr>
        <p:spPr>
          <a:xfrm>
            <a:off x="3296047" y="2347759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3" name="bg object 33"/>
          <p:cNvSpPr/>
          <p:nvPr/>
        </p:nvSpPr>
        <p:spPr>
          <a:xfrm>
            <a:off x="1913460" y="6"/>
            <a:ext cx="1989648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4" name="bg object 34"/>
          <p:cNvSpPr/>
          <p:nvPr/>
        </p:nvSpPr>
        <p:spPr>
          <a:xfrm>
            <a:off x="1426554" y="0"/>
            <a:ext cx="343550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5" name="bg object 35"/>
          <p:cNvSpPr/>
          <p:nvPr/>
        </p:nvSpPr>
        <p:spPr>
          <a:xfrm>
            <a:off x="910493" y="0"/>
            <a:ext cx="230911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7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E3351D-A659-72DC-C5EF-84BFCDDC7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1"/>
            <a:ext cx="9906000" cy="684963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391511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li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32D8AF8-A0F5-4BFA-BC39-F3FA126B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956F8C-F7DB-4D6B-8585-0B1E78C9C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387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6">
            <a:extLst>
              <a:ext uri="{FF2B5EF4-FFF2-40B4-BE49-F238E27FC236}">
                <a16:creationId xmlns:a16="http://schemas.microsoft.com/office/drawing/2014/main" id="{C0DC6B3B-0009-E5F7-FF7A-40B7B46538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94498" cy="682783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08905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17A1-C4E2-8BFB-50BE-2FB0ABC7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4" y="3836177"/>
            <a:ext cx="5840491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F80B73-53B4-BDE5-A7B3-12F355581A51}"/>
              </a:ext>
            </a:extLst>
          </p:cNvPr>
          <p:cNvSpPr txBox="1">
            <a:spLocks/>
          </p:cNvSpPr>
          <p:nvPr userDrawn="1"/>
        </p:nvSpPr>
        <p:spPr>
          <a:xfrm>
            <a:off x="897409" y="3219611"/>
            <a:ext cx="7035702" cy="450071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(Overskrifter)"/>
                <a:ea typeface="+mj-ea"/>
                <a:cs typeface="+mj-cs"/>
              </a:defRPr>
            </a:lvl1pPr>
          </a:lstStyle>
          <a:p>
            <a:endParaRPr lang="da-DK" sz="2600">
              <a:latin typeface="Arial Black" panose="020B0A040201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E1CDFEA-8C67-97E7-B372-F6905B1432B4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DD4B13C-6420-3FD1-C195-7F748214C6A9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A56BAEC9-4D57-29DE-2284-0730B08852CE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7360FA0-FA52-463C-215C-83AE967EF50E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BC49432-36FE-9325-D76F-DBE44AD66EF0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7F4A7724-5D16-FDEE-F5A6-6EBB40A3F229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0D847799-BC34-34CC-B16A-8A1920A1A651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6ADB97AE-BF62-8F38-A2F4-07C49B22C5D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4B2E7CC-C568-ECDC-95EC-D76AD552DA2E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A92A093-8B5D-F9AC-C660-4F0788754401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18E860E-57A7-DD27-57C4-DEE559DF0ACA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335BA54-7479-E959-C65C-47AA779555E0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EF8233A5-E12D-3368-B511-5ECE917AECA9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9CF2F-912C-0BB0-EDD6-4C45DFEAC043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D5E5C36-28FE-6E28-E78C-B98ECBABCEBA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6448620-A7D8-B820-ABD5-0188A3025DD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173D18FA-BF56-9267-A9D5-3724BFE5CBE3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C06731-D3D9-7182-2DEB-7BEA89B1A289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A52788FA-B6AE-21C1-C69A-0AD46EDA2ED0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21B677AD-D0ED-65BB-EA63-09D7712C987F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D909FB10-235D-7191-BEBD-8059D70C2E6E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AC2F677-EC28-6991-CF1B-93C9154B3B6C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9EE909B3-6AEF-F4E9-935B-2CF83ABF8C66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EE38137-6858-7862-274A-A7B0092A1BC4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CB5CC3E1-F944-BB71-512D-6888F4574E87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CE19EE2C-D16C-E0E2-14E3-C50AB6D65680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4BC8AA9-86D1-42FE-625F-42381513D4B2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C98B474-D06A-D96E-1E55-FD9B5AE9FAE8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</p:spTree>
    <p:extLst>
      <p:ext uri="{BB962C8B-B14F-4D97-AF65-F5344CB8AC3E}">
        <p14:creationId xmlns:p14="http://schemas.microsoft.com/office/powerpoint/2010/main" val="109567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6"/>
            <a:ext cx="9905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45F300F-A76A-6F82-37DA-60978588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75" y="4354088"/>
            <a:ext cx="8543925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707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1"/>
            <a:ext cx="9905998" cy="6870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F53C96-C41B-A346-AF74-77457DD3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2" y="2544668"/>
            <a:ext cx="2866500" cy="2598833"/>
          </a:xfrm>
        </p:spPr>
        <p:txBody>
          <a:bodyPr anchor="t"/>
          <a:lstStyle>
            <a:lvl1pPr algn="l">
              <a:defRPr/>
            </a:lvl1pPr>
          </a:lstStyle>
          <a:p>
            <a:endParaRPr lang="da-DK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3EEA536-280B-DA64-C7E5-BCC1ECAFA080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FFF2999-5122-46EF-DBC7-F59D7CCC90F0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897BB71B-669A-B927-92B1-6A70492FBAC8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13366C8-5DF6-6BBC-158C-B52793F26FF5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5F011CF-DC2B-0D2E-52C9-7EBE06606FB5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4261C492-7D6F-0069-1798-9A57785999F5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F403F660-A57A-2E61-99B1-F749AD5CC01A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163849B7-016D-BA5E-0CE2-8F78FFA0233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5F60B7A8-EA6C-1081-07B9-F9A9420AFA62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4F437FF-B12B-62F7-E181-48931F8B215B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6E175EE-9A64-AD8A-CD3C-431EE21152DD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F12B356-65BF-2621-C26D-8FB0FF055177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1026CE66-3801-4459-0895-A5126E1512FA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AE67986-899E-AE80-68E9-9C79911F5E97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D091BA1E-3FEC-9ABE-5EA8-B0A0CE3EEABB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E0849F0C-B0D8-DEC2-A7CE-F5C7184C7E3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27FF33B-8B60-E17D-B145-D49DFA45E890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26EC3A71-3D04-FFA5-CE74-6DB004A0786D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9C368AA4-8CFB-B40C-4B40-15CF16E453DC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1F5010AA-B0E0-9F12-0C0E-919E97237E85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D8B799A-F8A8-A506-6467-076C69FE300A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3B95FCD-4734-7117-6BF6-AE5BD3506D3E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8F6204A-EDE8-B079-052F-8533863E0F63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4FEB525-CE79-CCB2-3107-38D5E7BEA32A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0C9B1409-244D-DD96-08F4-723FA250827F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6997A457-1ADC-C717-5B9E-F734CBBC3EE1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EAF1FCD-53AB-4777-031E-5F2CAF614EBC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84585A3-5A57-8A90-ADF9-CECCA245718D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863E8821-8491-F7BA-CA78-ED236E67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AA690306-07B1-87D0-099D-3F60E61E6C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5045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D92973-3849-43F6-898B-4B895FF8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447675"/>
            <a:ext cx="8543925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CFB7CF-875E-4071-8044-D2F52235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60" y="1243467"/>
            <a:ext cx="8543925" cy="504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DEC85CB6-2FB4-91AA-6C8B-B52462688086}"/>
              </a:ext>
            </a:extLst>
          </p:cNvPr>
          <p:cNvPicPr/>
          <p:nvPr userDrawn="1"/>
        </p:nvPicPr>
        <p:blipFill rotWithShape="1">
          <a:blip r:embed="rId22" cstate="print"/>
          <a:srcRect t="14297" r="23205"/>
          <a:stretch/>
        </p:blipFill>
        <p:spPr>
          <a:xfrm>
            <a:off x="8094698" y="6226693"/>
            <a:ext cx="1825974" cy="720345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AA2323F-CF3A-F14F-F273-86418783950D}"/>
              </a:ext>
            </a:extLst>
          </p:cNvPr>
          <p:cNvCxnSpPr>
            <a:cxnSpLocks/>
          </p:cNvCxnSpPr>
          <p:nvPr userDrawn="1"/>
        </p:nvCxnSpPr>
        <p:spPr>
          <a:xfrm>
            <a:off x="382" y="6858002"/>
            <a:ext cx="9651139" cy="1"/>
          </a:xfrm>
          <a:prstGeom prst="line">
            <a:avLst/>
          </a:prstGeom>
          <a:noFill/>
          <a:ln w="57150" cap="flat" cmpd="sng" algn="ctr">
            <a:solidFill>
              <a:srgbClr val="59827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731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 black(Overskrifter)"/>
          <a:ea typeface="+mj-ea"/>
          <a:cs typeface="+mj-cs"/>
        </a:defRPr>
      </a:lvl1pPr>
    </p:titleStyle>
    <p:bodyStyle>
      <a:lvl1pPr marL="147042" indent="-147042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41127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80430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7472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tabLst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5"/>
            <a:ext cx="4002763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2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1"/>
            <a:ext cx="316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delseskom.dk/publikation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62351B2-4CBC-CDEA-ED44-9DE2E60A383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708" y="1335465"/>
            <a:ext cx="8192433" cy="799702"/>
          </a:xfrm>
        </p:spPr>
        <p:txBody>
          <a:bodyPr vert="horz" lIns="74295" tIns="37148" rIns="74295" bIns="37148" rtlCol="0" anchor="t">
            <a:noAutofit/>
          </a:bodyPr>
          <a:lstStyle/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Nye veje </a:t>
            </a:r>
          </a:p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i ledelse</a:t>
            </a:r>
          </a:p>
        </p:txBody>
      </p:sp>
      <p:pic>
        <p:nvPicPr>
          <p:cNvPr id="2" name="Billede 1" descr="Et billede, der indeholder Font/skrifttype, Grafik, diagram, design&#10;&#10;Automatisk genereret beskrivelse">
            <a:extLst>
              <a:ext uri="{FF2B5EF4-FFF2-40B4-BE49-F238E27FC236}">
                <a16:creationId xmlns:a16="http://schemas.microsoft.com/office/drawing/2014/main" id="{591D2A56-2838-41B3-0F68-856298568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11" y="1998486"/>
            <a:ext cx="4846060" cy="3699124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EAA2DC30-6BD8-3891-7403-692FC6FC5871}"/>
              </a:ext>
            </a:extLst>
          </p:cNvPr>
          <p:cNvSpPr txBox="1">
            <a:spLocks/>
          </p:cNvSpPr>
          <p:nvPr/>
        </p:nvSpPr>
        <p:spPr>
          <a:xfrm>
            <a:off x="467473" y="2875239"/>
            <a:ext cx="5650859" cy="1068915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 dirty="0">
                <a:solidFill>
                  <a:srgbClr val="FFFFFF"/>
                </a:solidFill>
              </a:rPr>
            </a:br>
            <a:r>
              <a:rPr lang="da-DK" sz="1840" kern="0" spc="-4" dirty="0">
                <a:solidFill>
                  <a:srgbClr val="FF9F83"/>
                </a:solidFill>
              </a:rPr>
              <a:t>Mellemrumsaktivitet</a:t>
            </a:r>
          </a:p>
          <a:p>
            <a:pPr marL="4980" marR="1992" defTabSz="168279">
              <a:spcBef>
                <a:spcPts val="37"/>
              </a:spcBef>
              <a:defRPr/>
            </a:pPr>
            <a:r>
              <a:rPr lang="da-DK" sz="1840" kern="0" spc="-4" dirty="0">
                <a:solidFill>
                  <a:srgbClr val="FF9F83"/>
                </a:solidFill>
              </a:rPr>
              <a:t>indtil vi ses igen d. 20. juni 2024</a:t>
            </a:r>
            <a:endParaRPr lang="da-DK" sz="1840" kern="0" dirty="0"/>
          </a:p>
        </p:txBody>
      </p:sp>
    </p:spTree>
    <p:extLst>
      <p:ext uri="{BB962C8B-B14F-4D97-AF65-F5344CB8AC3E}">
        <p14:creationId xmlns:p14="http://schemas.microsoft.com/office/powerpoint/2010/main" val="261484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848D-1F8A-B3BC-A156-C9D6895F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77" y="918094"/>
            <a:ext cx="6108080" cy="566437"/>
          </a:xfrm>
        </p:spPr>
        <p:txBody>
          <a:bodyPr/>
          <a:lstStyle/>
          <a:p>
            <a:r>
              <a:rPr lang="da-DK" sz="3681"/>
              <a:t>Nye veje i ledelse</a:t>
            </a:r>
          </a:p>
        </p:txBody>
      </p:sp>
      <p:pic>
        <p:nvPicPr>
          <p:cNvPr id="4" name="Billede 3" descr="Et billede, der indeholder skærmbillede, sort, design&#10;&#10;Automatisk genereret beskrivelse">
            <a:extLst>
              <a:ext uri="{FF2B5EF4-FFF2-40B4-BE49-F238E27FC236}">
                <a16:creationId xmlns:a16="http://schemas.microsoft.com/office/drawing/2014/main" id="{6A00EA7F-3FD8-17B1-C80F-D4C8317B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52" y="2089284"/>
            <a:ext cx="4273284" cy="3241550"/>
          </a:xfrm>
          <a:prstGeom prst="rect">
            <a:avLst/>
          </a:prstGeom>
        </p:spPr>
      </p:pic>
      <p:pic>
        <p:nvPicPr>
          <p:cNvPr id="5" name="Billede 4" descr="Et billede, der indeholder ur, cirkel, Font/skrifttype, skærmbillede&#10;&#10;Automatisk genereret beskrivelse">
            <a:extLst>
              <a:ext uri="{FF2B5EF4-FFF2-40B4-BE49-F238E27FC236}">
                <a16:creationId xmlns:a16="http://schemas.microsoft.com/office/drawing/2014/main" id="{E353E516-A753-9DF9-ECE7-CF729ACFE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73" y="2657064"/>
            <a:ext cx="862875" cy="1040928"/>
          </a:xfrm>
          <a:prstGeom prst="rect">
            <a:avLst/>
          </a:prstGeom>
        </p:spPr>
      </p:pic>
      <p:pic>
        <p:nvPicPr>
          <p:cNvPr id="6" name="Billede 5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5950038F-3A33-0812-5D97-D7DFC93B5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43" y="2539691"/>
            <a:ext cx="757039" cy="658673"/>
          </a:xfrm>
          <a:prstGeom prst="rect">
            <a:avLst/>
          </a:prstGeom>
        </p:spPr>
      </p:pic>
      <p:pic>
        <p:nvPicPr>
          <p:cNvPr id="7" name="Billede 6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1C6C2B99-CFC4-5236-F32F-CCE23C0FAE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99" y="4025462"/>
            <a:ext cx="549102" cy="603888"/>
          </a:xfrm>
          <a:prstGeom prst="rect">
            <a:avLst/>
          </a:prstGeom>
        </p:spPr>
      </p:pic>
      <p:pic>
        <p:nvPicPr>
          <p:cNvPr id="8" name="Billede 7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47AABC0C-2B59-21D1-6F48-36D61BDE2C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99" y="2567415"/>
            <a:ext cx="809335" cy="348636"/>
          </a:xfrm>
          <a:prstGeom prst="rect">
            <a:avLst/>
          </a:prstGeom>
        </p:spPr>
      </p:pic>
      <p:sp>
        <p:nvSpPr>
          <p:cNvPr id="9" name="object 12">
            <a:extLst>
              <a:ext uri="{FF2B5EF4-FFF2-40B4-BE49-F238E27FC236}">
                <a16:creationId xmlns:a16="http://schemas.microsoft.com/office/drawing/2014/main" id="{3F1FD0F7-2B1D-1D55-BD66-03CCFE19B51D}"/>
              </a:ext>
            </a:extLst>
          </p:cNvPr>
          <p:cNvSpPr txBox="1">
            <a:spLocks/>
          </p:cNvSpPr>
          <p:nvPr/>
        </p:nvSpPr>
        <p:spPr>
          <a:xfrm>
            <a:off x="1482075" y="1085796"/>
            <a:ext cx="5121976" cy="785760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840" kern="0" spc="-4">
                <a:solidFill>
                  <a:srgbClr val="FF9F83"/>
                </a:solidFill>
              </a:rPr>
              <a:t>Et forløb med flere elementer</a:t>
            </a:r>
            <a:endParaRPr lang="da-DK" sz="1840" kern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27FE8C7-92F0-6919-63F7-A497A8F862FF}"/>
              </a:ext>
            </a:extLst>
          </p:cNvPr>
          <p:cNvSpPr txBox="1">
            <a:spLocks/>
          </p:cNvSpPr>
          <p:nvPr/>
        </p:nvSpPr>
        <p:spPr>
          <a:xfrm>
            <a:off x="1611696" y="2315950"/>
            <a:ext cx="1025234" cy="842442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algn="ctr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104" b="0" kern="0" spc="-4">
                <a:solidFill>
                  <a:srgbClr val="FF9F83"/>
                </a:solidFill>
              </a:rPr>
              <a:t>Fælles seminarer</a:t>
            </a:r>
            <a:endParaRPr lang="da-DK" sz="1104" b="0" kern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E15E4AF5-90B2-4329-B135-F0F12E46CC24}"/>
              </a:ext>
            </a:extLst>
          </p:cNvPr>
          <p:cNvSpPr txBox="1">
            <a:spLocks/>
          </p:cNvSpPr>
          <p:nvPr/>
        </p:nvSpPr>
        <p:spPr>
          <a:xfrm>
            <a:off x="3794046" y="4036114"/>
            <a:ext cx="1025234" cy="842442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algn="ctr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104" b="0" kern="0" spc="-4">
                <a:solidFill>
                  <a:srgbClr val="FF9F83"/>
                </a:solidFill>
              </a:rPr>
              <a:t>Mellemrums-aktiviteter</a:t>
            </a:r>
            <a:endParaRPr lang="da-DK" sz="1104" b="0" kern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15BD791-2F6E-4164-191A-093F1D0A9BCD}"/>
              </a:ext>
            </a:extLst>
          </p:cNvPr>
          <p:cNvSpPr txBox="1">
            <a:spLocks/>
          </p:cNvSpPr>
          <p:nvPr/>
        </p:nvSpPr>
        <p:spPr>
          <a:xfrm>
            <a:off x="6515753" y="3444890"/>
            <a:ext cx="1025234" cy="1012361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algn="ctr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104" b="0" kern="0" spc="-4">
                <a:solidFill>
                  <a:srgbClr val="FF9F83"/>
                </a:solidFill>
              </a:rPr>
              <a:t>Fælles horisont-udvidelse og individuel læring</a:t>
            </a:r>
            <a:endParaRPr lang="da-DK" sz="1104" b="0" kern="0"/>
          </a:p>
        </p:txBody>
      </p:sp>
    </p:spTree>
    <p:extLst>
      <p:ext uri="{BB962C8B-B14F-4D97-AF65-F5344CB8AC3E}">
        <p14:creationId xmlns:p14="http://schemas.microsoft.com/office/powerpoint/2010/main" val="324883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7FC0A-1BC4-18A0-5B82-F714150F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Forløbets formål 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854779-189A-CE78-066D-D95989AD33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organisationen med at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være på forkant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ved at have fokus på de forandringer, der sker i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 omverden, vores organisation og vores ledelsesopgave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At hjælpe os med at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løfte den strategiske ledelsesrolle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der følger med disse forandringer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os til hele tiden at overveje: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position – bidrage til fremtidens velfærd, når selve fundamentet for at skabe velfærd i forandring?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8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F229-C4D5-DCC6-7C43-9CC680F1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gør halvlegene til spilletid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C1B7B-9823-066E-DADF-BD52217AE0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Vi skal </a:t>
            </a:r>
            <a:r>
              <a:rPr lang="da-DK" sz="2000" dirty="0">
                <a:solidFill>
                  <a:srgbClr val="FF9F83"/>
                </a:solidFill>
              </a:rPr>
              <a:t>flytte os sammen</a:t>
            </a:r>
            <a:r>
              <a:rPr lang="da-DK" sz="2000" dirty="0">
                <a:solidFill>
                  <a:schemeClr val="accent3"/>
                </a:solidFill>
              </a:rPr>
              <a:t> hen over de kommende 2 år.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Derfor binder vi forløbet sammen via forskellige </a:t>
            </a:r>
            <a:r>
              <a:rPr lang="da-DK" sz="2000" dirty="0">
                <a:solidFill>
                  <a:srgbClr val="FF9F83"/>
                </a:solidFill>
              </a:rPr>
              <a:t>mellemrumsaktiviteter</a:t>
            </a:r>
            <a:r>
              <a:rPr lang="da-DK" sz="2000" dirty="0">
                <a:solidFill>
                  <a:schemeClr val="accent3"/>
                </a:solidFill>
              </a:rPr>
              <a:t> mellem seminarerne.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Vi samler løbende vores </a:t>
            </a:r>
            <a:r>
              <a:rPr lang="da-DK" sz="2000" dirty="0">
                <a:solidFill>
                  <a:srgbClr val="FF9F83"/>
                </a:solidFill>
              </a:rPr>
              <a:t>læring</a:t>
            </a:r>
            <a:r>
              <a:rPr lang="da-DK" sz="2000" dirty="0">
                <a:solidFill>
                  <a:schemeClr val="accent3"/>
                </a:solidFill>
              </a:rPr>
              <a:t> op og </a:t>
            </a:r>
            <a:r>
              <a:rPr lang="da-DK" sz="2000" dirty="0">
                <a:solidFill>
                  <a:srgbClr val="FF9F83"/>
                </a:solidFill>
              </a:rPr>
              <a:t>fastholder</a:t>
            </a:r>
            <a:r>
              <a:rPr lang="da-DK" sz="2000" dirty="0">
                <a:solidFill>
                  <a:schemeClr val="accent3"/>
                </a:solidFill>
              </a:rPr>
              <a:t> den, så flere end vi kan få glæde af den – og så det bliver muligt for nye at komme til. 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Det er Strategisk Ledelsesforums </a:t>
            </a:r>
            <a:r>
              <a:rPr lang="da-DK" sz="2000" dirty="0">
                <a:solidFill>
                  <a:srgbClr val="FF9F83"/>
                </a:solidFill>
              </a:rPr>
              <a:t>eget forløb</a:t>
            </a:r>
            <a:r>
              <a:rPr lang="da-DK" sz="2000" dirty="0">
                <a:solidFill>
                  <a:schemeClr val="accent3"/>
                </a:solidFill>
              </a:rPr>
              <a:t>. Derfor skal vi også selv være med til løbende at sætte ord på vores læring.</a:t>
            </a:r>
          </a:p>
        </p:txBody>
      </p:sp>
    </p:spTree>
    <p:extLst>
      <p:ext uri="{BB962C8B-B14F-4D97-AF65-F5344CB8AC3E}">
        <p14:creationId xmlns:p14="http://schemas.microsoft.com/office/powerpoint/2010/main" val="4589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0D50-02A4-069A-CFED-33448569E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2EE985F5-4189-AC6F-8ECC-ED33A95F7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1301441"/>
            <a:ext cx="757039" cy="658673"/>
          </a:xfrm>
          <a:prstGeom prst="rect">
            <a:avLst/>
          </a:prstGeom>
        </p:spPr>
      </p:pic>
      <p:pic>
        <p:nvPicPr>
          <p:cNvPr id="5" name="Billede 4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566D1B13-94A8-5AD9-AAF8-BB5E45781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3099664"/>
            <a:ext cx="757039" cy="658673"/>
          </a:xfrm>
          <a:prstGeom prst="rect">
            <a:avLst/>
          </a:prstGeom>
        </p:spPr>
      </p:pic>
      <p:pic>
        <p:nvPicPr>
          <p:cNvPr id="7" name="Billede 6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AFE3DBA2-D3AF-D1EF-CC9A-011B49E60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4897887"/>
            <a:ext cx="757039" cy="658673"/>
          </a:xfrm>
          <a:prstGeom prst="rect">
            <a:avLst/>
          </a:prstGeom>
        </p:spPr>
      </p:pic>
      <p:pic>
        <p:nvPicPr>
          <p:cNvPr id="8" name="Billede 7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41B0039-9499-EF06-B94A-2F93E49F9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1301441"/>
            <a:ext cx="757039" cy="658673"/>
          </a:xfrm>
          <a:prstGeom prst="rect">
            <a:avLst/>
          </a:prstGeom>
        </p:spPr>
      </p:pic>
      <p:pic>
        <p:nvPicPr>
          <p:cNvPr id="9" name="Billede 8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C23E79E4-C30D-0D75-525B-49ED71537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3099664"/>
            <a:ext cx="757039" cy="658673"/>
          </a:xfrm>
          <a:prstGeom prst="rect">
            <a:avLst/>
          </a:prstGeom>
        </p:spPr>
      </p:pic>
      <p:pic>
        <p:nvPicPr>
          <p:cNvPr id="10" name="Billede 9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81EC899A-EBAC-F3E1-7A24-A39109874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4897887"/>
            <a:ext cx="757039" cy="658673"/>
          </a:xfrm>
          <a:prstGeom prst="rect">
            <a:avLst/>
          </a:prstGeom>
        </p:spPr>
      </p:pic>
      <p:pic>
        <p:nvPicPr>
          <p:cNvPr id="11" name="Billede 10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CB43343C-6E93-8CF4-520C-2C4FAC73A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1301441"/>
            <a:ext cx="757039" cy="658673"/>
          </a:xfrm>
          <a:prstGeom prst="rect">
            <a:avLst/>
          </a:prstGeom>
        </p:spPr>
      </p:pic>
      <p:pic>
        <p:nvPicPr>
          <p:cNvPr id="12" name="Billede 11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2696BB9-B753-8AFD-A24A-6906E4BD8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3099664"/>
            <a:ext cx="757039" cy="658673"/>
          </a:xfrm>
          <a:prstGeom prst="rect">
            <a:avLst/>
          </a:prstGeom>
        </p:spPr>
      </p:pic>
      <p:pic>
        <p:nvPicPr>
          <p:cNvPr id="13" name="Billede 12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6E225045-CAE0-1A67-1DFF-DEEBE3CA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4897887"/>
            <a:ext cx="757039" cy="658673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2048E7B5-156E-FD3C-8E8F-35FCC7D07B27}"/>
              </a:ext>
            </a:extLst>
          </p:cNvPr>
          <p:cNvSpPr txBox="1"/>
          <p:nvPr/>
        </p:nvSpPr>
        <p:spPr>
          <a:xfrm>
            <a:off x="1122164" y="1301440"/>
            <a:ext cx="1894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Boye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Anne Mette Boye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Carsten Holst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Christian Mølgaard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Erik Kaastrup-Hansen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Tanja Nyborg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A8D934F-ED70-D982-B7FB-14510D39B1CD}"/>
              </a:ext>
            </a:extLst>
          </p:cNvPr>
          <p:cNvSpPr txBox="1"/>
          <p:nvPr/>
        </p:nvSpPr>
        <p:spPr>
          <a:xfrm>
            <a:off x="1122164" y="3099663"/>
            <a:ext cx="22056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Mols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Henning Mols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Helle Bach Lauridsen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Bente Lykke Sørensen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Charlotte Storm Gregersen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D5E8512-51DE-B721-D082-B690C6B0A4D6}"/>
              </a:ext>
            </a:extLst>
          </p:cNvPr>
          <p:cNvSpPr txBox="1"/>
          <p:nvPr/>
        </p:nvSpPr>
        <p:spPr>
          <a:xfrm>
            <a:off x="1122164" y="4897886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Eddie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Eddie Dydensborg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Christian Boel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Lise Uhre Pless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Lotte Henriksen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5FBC053-7088-399D-C00F-8B4C556B4BC9}"/>
              </a:ext>
            </a:extLst>
          </p:cNvPr>
          <p:cNvSpPr txBox="1"/>
          <p:nvPr/>
        </p:nvSpPr>
        <p:spPr>
          <a:xfrm>
            <a:off x="4403526" y="1301440"/>
            <a:ext cx="219789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Have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Heidi Have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Heidi Frostholm Holch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Henrik Seiding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Jakob </a:t>
            </a:r>
            <a:r>
              <a:rPr lang="da-DK" sz="1300" dirty="0" err="1">
                <a:solidFill>
                  <a:srgbClr val="59827C"/>
                </a:solidFill>
                <a:latin typeface="Arial"/>
              </a:rPr>
              <a:t>Amtorp</a:t>
            </a:r>
            <a:endParaRPr lang="da-DK" sz="1300" dirty="0">
              <a:solidFill>
                <a:srgbClr val="59827C"/>
              </a:solidFill>
              <a:latin typeface="Arial"/>
            </a:endParaRP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Stefan Møller Christiansen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Thune Korsager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ADEEA1D-331D-5458-34C5-E2EA60C5008A}"/>
              </a:ext>
            </a:extLst>
          </p:cNvPr>
          <p:cNvSpPr txBox="1"/>
          <p:nvPr/>
        </p:nvSpPr>
        <p:spPr>
          <a:xfrm>
            <a:off x="4403526" y="3099663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Hoppe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Jeanette L. Hoppe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Jakob Ljungberg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Lone </a:t>
            </a:r>
            <a:r>
              <a:rPr lang="da-DK" sz="1300" dirty="0" err="1">
                <a:solidFill>
                  <a:srgbClr val="59827C"/>
                </a:solidFill>
                <a:latin typeface="Arial"/>
              </a:rPr>
              <a:t>Juric</a:t>
            </a:r>
            <a:endParaRPr lang="da-DK" sz="1300" dirty="0">
              <a:solidFill>
                <a:srgbClr val="59827C"/>
              </a:solidFill>
              <a:latin typeface="Arial"/>
            </a:endParaRP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Louise Rohde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6B7B186-D42D-64FE-47A3-23580BADFCD4}"/>
              </a:ext>
            </a:extLst>
          </p:cNvPr>
          <p:cNvSpPr txBox="1"/>
          <p:nvPr/>
        </p:nvSpPr>
        <p:spPr>
          <a:xfrm>
            <a:off x="4403526" y="4897886"/>
            <a:ext cx="21978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Bjørn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Jette Bjørn Hansen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Jens Bejer Damgaard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Michael Tolstrup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Niels Jørgen Rasmussen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E6A9C2E-E757-21AA-735D-F4798F336FFC}"/>
              </a:ext>
            </a:extLst>
          </p:cNvPr>
          <p:cNvSpPr txBox="1"/>
          <p:nvPr/>
        </p:nvSpPr>
        <p:spPr>
          <a:xfrm>
            <a:off x="7791734" y="1301440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Møller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Maibritt Møller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Michael Justesen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Kristian Dalsgaard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Lars Davidsen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45BFE1B-620F-3E3B-F442-F73D2F1E255E}"/>
              </a:ext>
            </a:extLst>
          </p:cNvPr>
          <p:cNvSpPr txBox="1"/>
          <p:nvPr/>
        </p:nvSpPr>
        <p:spPr>
          <a:xfrm>
            <a:off x="7791734" y="3099662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Tyge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Tyge </a:t>
            </a:r>
            <a:r>
              <a:rPr lang="da-DK" sz="1300" dirty="0" err="1">
                <a:solidFill>
                  <a:srgbClr val="59827C"/>
                </a:solidFill>
                <a:latin typeface="Arial"/>
              </a:rPr>
              <a:t>Wanstrup</a:t>
            </a:r>
            <a:r>
              <a:rPr lang="da-DK" sz="1300" dirty="0">
                <a:solidFill>
                  <a:srgbClr val="59827C"/>
                </a:solidFill>
                <a:latin typeface="Arial"/>
              </a:rPr>
              <a:t> 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Susanne Holst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Martin Østergaard Chr.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Morten Korsgaard Kr.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19F13F4D-BD18-358D-4F61-E912846DACF8}"/>
              </a:ext>
            </a:extLst>
          </p:cNvPr>
          <p:cNvSpPr txBox="1"/>
          <p:nvPr/>
        </p:nvSpPr>
        <p:spPr>
          <a:xfrm>
            <a:off x="7791734" y="4897886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da-DK" sz="1300" b="1" dirty="0">
                <a:solidFill>
                  <a:srgbClr val="59827C"/>
                </a:solidFill>
                <a:latin typeface="Arial"/>
              </a:rPr>
              <a:t>Team Graff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Rasmus R. B. Graff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Signe Rønn Sørensen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Nikolaj Harbjerg</a:t>
            </a:r>
          </a:p>
          <a:p>
            <a:pPr defTabSz="742950"/>
            <a:r>
              <a:rPr lang="da-DK" sz="1300" dirty="0">
                <a:solidFill>
                  <a:srgbClr val="59827C"/>
                </a:solidFill>
                <a:latin typeface="Arial"/>
              </a:rPr>
              <a:t>Otto Ohrt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68B8BA-CF6C-DA7F-9711-025F4DB9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80" y="104775"/>
            <a:ext cx="9427977" cy="576000"/>
          </a:xfrm>
        </p:spPr>
        <p:txBody>
          <a:bodyPr/>
          <a:lstStyle/>
          <a:p>
            <a:pPr algn="ctr"/>
            <a:r>
              <a:rPr lang="da-DK" dirty="0"/>
              <a:t>Teams til 2. mellemrum</a:t>
            </a:r>
          </a:p>
        </p:txBody>
      </p:sp>
    </p:spTree>
    <p:extLst>
      <p:ext uri="{BB962C8B-B14F-4D97-AF65-F5344CB8AC3E}">
        <p14:creationId xmlns:p14="http://schemas.microsoft.com/office/powerpoint/2010/main" val="10010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2C89-9CBE-F885-851B-A9DDAC00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accent3"/>
                </a:solidFill>
              </a:rPr>
              <a:t>Inden vi ses igen den 20. juni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29ECFE-95EE-45AA-DEFC-AB82F0CC97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9109155" cy="5505746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skal tage hul på den 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aller-første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gen-skrivning af jeres personlige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ledelsesgrundlag.</a:t>
            </a: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endParaRPr lang="da-DK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 det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giver og får I sparring fra 3-4 kolleger fra Strategisk 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Ledelsesforum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På seminaret den 18. april sad I sammen i jeres team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og I har </a:t>
            </a:r>
            <a:r>
              <a:rPr lang="da-DK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alletede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aftalt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mødes én gang á 90 min. inden seminaret i juni.</a:t>
            </a: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endParaRPr lang="da-DK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Sparringen på dette møde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 handle om, hvordan ledelsesgrundlag </a:t>
            </a:r>
            <a:r>
              <a:rPr kumimoji="0" lang="da-DK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kunne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ud i lyset af de forandringer i vores omverden, organisation og opgave, vi oplever.</a:t>
            </a: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 de næste tre dias er forslag til simple hjælpespørgsmål og drejebog for jeres gensidige sparring, samt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inspiration til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første gen-skrivning af jeres ledelsesgrundlag. </a:t>
            </a: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Husk, at formatet for jeres personlige ledelsesgrundlag er underordnet, når blot I kan fastholde jeres tanker om nye veje i ledelse på en måde, der kan genbesøges og videreudvikles hen over de kommende måneder.</a:t>
            </a: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Husk også, at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selv vælger, om I vil dele selve ledelsesgrundlaget med andre.</a:t>
            </a:r>
          </a:p>
        </p:txBody>
      </p:sp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B3E3BAB5-41D3-F44D-C461-E27ECD97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91" y="234363"/>
            <a:ext cx="1130460" cy="9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Samtale-skabelon til jeres 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I mødes i 90 min. hos én fra teamet. Den, der lægger navn til teamet, har ansvar for at lede mødet.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I skal tale om: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Hvad I tog med jer fra seminaret den 18. april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Hvilke tanker om nye veje i ledelse disse indtryk satte i gang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Hvad det kunne betyde for jeres personlige ledelsesgrundlag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Hvordan I vil arbejde med første gen-skrivning af jeres personlige ledelsesgrundlag frem mod den 20. juni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Vær intellektuelt ydmyge og oprigtigt nysgerrige på hinandens perspektiver.</a:t>
            </a: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01E684A0-8545-7803-437A-3DD44134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1" y="222848"/>
            <a:ext cx="827281" cy="9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195C-7BC3-CD5B-93F3-8B615095B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93E34-3A69-88D4-4189-75ADFC55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Drejebog for jeres 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052C4A-004F-D82E-BABB-3D6E42C595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8"/>
            <a:ext cx="9041977" cy="54163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ea typeface="Calibri" panose="020F0502020204030204" pitchFamily="34" charset="0"/>
                <a:cs typeface="Arial" panose="020B0604020202020204" pitchFamily="34" charset="0"/>
              </a:rPr>
              <a:t>15 min. opvarmning og download fra sidste seminar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Fri dialog om, hvad I tog med jer fra seminaret den 18. april.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 dirty="0">
                <a:ea typeface="Calibri" panose="020F0502020204030204" pitchFamily="34" charset="0"/>
                <a:cs typeface="Arial" panose="020B0604020202020204" pitchFamily="34" charset="0"/>
              </a:rPr>
              <a:t>30 min. lytteøvelse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Én efter én deler I jeres tanker med afsæt i disse to spørgsmål: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Hvilke tanker om nye veje i ledelse satte disse indtryk i gang hos mig?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Hvad kunne det betyde for mit personlige ledelsesgrundlag?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Alle lytter. Ingen spørgsmål undervejs.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Efter hver deling holder I 45 sekunders stillepause, før den næste siger noget.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Når alle har delt, må I spørge ind og bygge videre på hinandens tanker om nye veje i ledelse.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i="1" dirty="0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kumimoji="0" lang="da-DK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vores position – bidrage til fremtidens velfærd, når selve fundamentet for at skabe velfærd i forandring?</a:t>
            </a:r>
            <a:r>
              <a:rPr lang="da-DK" sz="1400" i="1" dirty="0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 dirty="0">
                <a:ea typeface="Calibri" panose="020F0502020204030204" pitchFamily="34" charset="0"/>
                <a:cs typeface="Arial" panose="020B0604020202020204" pitchFamily="34" charset="0"/>
              </a:rPr>
              <a:t>15 min. individuel refleksion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Hvad betyder det, vi har talt om, for min første gen-skrivning af mit personlige ledelsesgrundlag? Tænk og notér.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 dirty="0">
                <a:ea typeface="Calibri" panose="020F0502020204030204" pitchFamily="34" charset="0"/>
                <a:cs typeface="Arial" panose="020B0604020202020204" pitchFamily="34" charset="0"/>
              </a:rPr>
              <a:t>30 min. forberedelse til næste seminar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Fri dialog om, hvordan I helt konkret vil arbejde med første gen-skrivning af jeres personlige ledelsesgrundlag frem mod den 20. juni. Skabelonen på næste dias kan måske inspirere?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Aftal, om I vil dele det med hinanden i skriftligt format eller I foretrækker mundtlig sparring.</a:t>
            </a: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1C93D638-6B33-9FA5-A0C2-EC93CBAF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1" y="222848"/>
            <a:ext cx="827281" cy="9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7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Inspiration til første gen-skrivning af det </a:t>
            </a:r>
            <a:br>
              <a:rPr lang="da-DK" dirty="0"/>
            </a:br>
            <a:r>
              <a:rPr lang="da-DK" dirty="0"/>
              <a:t>personlige ledelsesgrundlag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12688"/>
            <a:ext cx="9041977" cy="55153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Mange har skrevet første version af deres personlige ledelsesgrundlag med afsæt i Ledelseskommissionens startkit fra 2018: </a:t>
            </a:r>
            <a:r>
              <a:rPr lang="da-DK" sz="1400" dirty="0">
                <a:hlinkClick r:id="rId3"/>
              </a:rPr>
              <a:t>Publikationer | Ledelseskommissionen</a:t>
            </a:r>
            <a:r>
              <a:rPr lang="da-DK" sz="1400" dirty="0"/>
              <a:t> 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Her er fokus især på at formulere sin </a:t>
            </a:r>
            <a:r>
              <a:rPr lang="da-DK" sz="1400" i="1" dirty="0">
                <a:ea typeface="Calibri" panose="020F0502020204030204" pitchFamily="34" charset="0"/>
                <a:cs typeface="Arial" panose="020B0604020202020204" pitchFamily="34" charset="0"/>
              </a:rPr>
              <a:t>lederidentitet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 og forholde sig til ledelse </a:t>
            </a:r>
            <a:r>
              <a:rPr lang="da-DK" sz="1400" i="1" dirty="0">
                <a:ea typeface="Calibri" panose="020F0502020204030204" pitchFamily="34" charset="0"/>
                <a:cs typeface="Arial" panose="020B0604020202020204" pitchFamily="34" charset="0"/>
              </a:rPr>
              <a:t>ind i egen afdeling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I første gen-skrivning kan I overveje at udvide jeres perspektiver på ledelse med afsæt i følgende tre spørgsmål: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ea typeface="Calibri" panose="020F0502020204030204" pitchFamily="34" charset="0"/>
                <a:cs typeface="Arial" panose="020B0604020202020204" pitchFamily="34" charset="0"/>
              </a:rPr>
              <a:t>Hvilken kontekst er jeg leder i? </a:t>
            </a:r>
          </a:p>
          <a:p>
            <a:pPr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Kendetegn og vigtige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forandringer i den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omverden og organisation jeg er leder i </a:t>
            </a:r>
          </a:p>
          <a:p>
            <a:pPr>
              <a:lnSpc>
                <a:spcPct val="100000"/>
              </a:lnSpc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Kendetegn og vigtige forandringer i min ledelsesopgave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– op, ned, ind og ud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ea typeface="Calibri" panose="020F0502020204030204" pitchFamily="34" charset="0"/>
                <a:cs typeface="Arial" panose="020B0604020202020204" pitchFamily="34" charset="0"/>
              </a:rPr>
              <a:t>Hvilke spændinger og dilemmaer/paradokser skal jeg navigere i?</a:t>
            </a:r>
          </a:p>
          <a:p>
            <a:pPr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Fx dilemmaer/paradokser forbundet med ambitionen om at skabe værdi for borgerne og samfundet</a:t>
            </a:r>
          </a:p>
          <a:p>
            <a:pPr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Fx spændinger, når vi er usikre på, hvad der virker – og skal være handlekraftige alligevel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ea typeface="Calibri" panose="020F0502020204030204" pitchFamily="34" charset="0"/>
                <a:cs typeface="Arial" panose="020B0604020202020204" pitchFamily="34" charset="0"/>
              </a:rPr>
              <a:t>Hvem er jeg – som menneske og som leder?</a:t>
            </a:r>
          </a:p>
          <a:p>
            <a:pPr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Hvad er værdifuldt for mig? Hvad motiverer og engagerer mig? </a:t>
            </a:r>
          </a:p>
          <a:p>
            <a:pPr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Hvordan udfylder jeg min ledelsesrolle? Hvad vil jeg gerne kendes på som leder?</a:t>
            </a:r>
          </a:p>
          <a:p>
            <a:pPr>
              <a:lnSpc>
                <a:spcPct val="100000"/>
              </a:lnSpc>
            </a:pPr>
            <a:r>
              <a:rPr kumimoji="0" lang="da-DK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jeg – fra </a:t>
            </a:r>
            <a:r>
              <a:rPr kumimoji="0" lang="da-DK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  <a:r>
              <a:rPr kumimoji="0" lang="da-DK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position – bidrage til fremtidens velfærd, når selve fundamentet for at skabe velfærd i forandring?</a:t>
            </a: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F9D94628-E906-5A40-FF0D-F909E6178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9" y="585059"/>
            <a:ext cx="996104" cy="4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1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022">
  <a:themeElements>
    <a:clrScheme name="Aarhus Kommune 202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364584"/>
      </a:accent1>
      <a:accent2>
        <a:srgbClr val="3B7589"/>
      </a:accent2>
      <a:accent3>
        <a:srgbClr val="59827C"/>
      </a:accent3>
      <a:accent4>
        <a:srgbClr val="5A2C4E"/>
      </a:accent4>
      <a:accent5>
        <a:srgbClr val="BD1D30"/>
      </a:accent5>
      <a:accent6>
        <a:srgbClr val="F5EAE3"/>
      </a:accent6>
      <a:hlink>
        <a:srgbClr val="000000"/>
      </a:hlink>
      <a:folHlink>
        <a:srgbClr val="283593"/>
      </a:folHlink>
    </a:clrScheme>
    <a:fontScheme name="A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05f647-91b2-4057-9cdd-98303216f773">
      <UserInfo>
        <DisplayName>Inge Lisbeth Nygaard</DisplayName>
        <AccountId>34</AccountId>
        <AccountType/>
      </UserInfo>
      <UserInfo>
        <DisplayName>Maria Mølleskov Blæsbjerg</DisplayName>
        <AccountId>28</AccountId>
        <AccountType/>
      </UserInfo>
      <UserInfo>
        <DisplayName>Trine Kiil Naldal</DisplayName>
        <AccountId>32</AccountId>
        <AccountType/>
      </UserInfo>
      <UserInfo>
        <DisplayName>Camilla Staniok</DisplayName>
        <AccountId>319</AccountId>
        <AccountType/>
      </UserInfo>
    </SharedWithUsers>
    <TaxCatchAll xmlns="8a05f647-91b2-4057-9cdd-98303216f773" xsi:nil="true"/>
    <lcf76f155ced4ddcb4097134ff3c332f xmlns="d60ac4d7-6a12-4bab-a95a-516dc771e4e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2CA9BEA828964495390D188ECD6ADB" ma:contentTypeVersion="15" ma:contentTypeDescription="Opret et nyt dokument." ma:contentTypeScope="" ma:versionID="598a0734b220b18255309e7abd395490">
  <xsd:schema xmlns:xsd="http://www.w3.org/2001/XMLSchema" xmlns:xs="http://www.w3.org/2001/XMLSchema" xmlns:p="http://schemas.microsoft.com/office/2006/metadata/properties" xmlns:ns2="d60ac4d7-6a12-4bab-a95a-516dc771e4e8" xmlns:ns3="8a05f647-91b2-4057-9cdd-98303216f773" targetNamespace="http://schemas.microsoft.com/office/2006/metadata/properties" ma:root="true" ma:fieldsID="154b57856efc187ba26eba9d3fd2bc41" ns2:_="" ns3:_="">
    <xsd:import namespace="d60ac4d7-6a12-4bab-a95a-516dc771e4e8"/>
    <xsd:import namespace="8a05f647-91b2-4057-9cdd-98303216f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ac4d7-6a12-4bab-a95a-516dc771e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5f647-91b2-4057-9cdd-98303216f7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da6e71-ed11-4105-b311-41fc0d7e41a7}" ma:internalName="TaxCatchAll" ma:showField="CatchAllData" ma:web="8a05f647-91b2-4057-9cdd-98303216f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6973BD-F1EF-495E-8248-E337C7E32E75}">
  <ds:schemaRefs>
    <ds:schemaRef ds:uri="http://schemas.microsoft.com/office/2006/metadata/properties"/>
    <ds:schemaRef ds:uri="8a05f647-91b2-4057-9cdd-98303216f7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60ac4d7-6a12-4bab-a95a-516dc771e4e8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E6D323-E8B0-465C-8F03-9866F77C4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ac4d7-6a12-4bab-a95a-516dc771e4e8"/>
    <ds:schemaRef ds:uri="8a05f647-91b2-4057-9cdd-98303216f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3BF3A-106A-4F7C-A09A-DCF0B1B4E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229</TotalTime>
  <Words>1095</Words>
  <Application>Microsoft Office PowerPoint</Application>
  <PresentationFormat>A4-papir (210 x 297 mm)</PresentationFormat>
  <Paragraphs>152</Paragraphs>
  <Slides>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black(Overskrifter)</vt:lpstr>
      <vt:lpstr>Calibri</vt:lpstr>
      <vt:lpstr>Template 2022</vt:lpstr>
      <vt:lpstr>1_Office Theme</vt:lpstr>
      <vt:lpstr>PowerPoint-præsentation</vt:lpstr>
      <vt:lpstr>Nye veje i ledelse</vt:lpstr>
      <vt:lpstr>Forløbets formål er</vt:lpstr>
      <vt:lpstr>Vi gør halvlegene til spilletid</vt:lpstr>
      <vt:lpstr>Teams til 2. mellemrum</vt:lpstr>
      <vt:lpstr>Inden vi ses igen den 20. juni</vt:lpstr>
      <vt:lpstr>Samtale-skabelon til jeres møde</vt:lpstr>
      <vt:lpstr>Drejebog for jeres møde</vt:lpstr>
      <vt:lpstr>Inspiration til første gen-skrivning af det  personlige ledelsesgrundlag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Ina Bøge Eskildsen</dc:creator>
  <cp:lastModifiedBy>Ina Risom Bøge Eskildsen</cp:lastModifiedBy>
  <cp:revision>7</cp:revision>
  <cp:lastPrinted>2024-02-07T13:31:13Z</cp:lastPrinted>
  <dcterms:created xsi:type="dcterms:W3CDTF">2024-02-07T12:08:44Z</dcterms:created>
  <dcterms:modified xsi:type="dcterms:W3CDTF">2024-04-19T10:14:18Z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0x010100CB2CA9BEA828964495390D188ECD6ADB</vt:lpwstr>
  </property>
  <property fmtid="{D5CDD505-2E9C-101B-9397-08002B2CF9AE}" pid="3" name="MediaServiceImageTags">
    <vt:lpwstr/>
  </property>
</Properties>
</file>