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4"/>
  </p:sldMasterIdLst>
  <p:notesMasterIdLst>
    <p:notesMasterId r:id="rId37"/>
  </p:notesMasterIdLst>
  <p:sldIdLst>
    <p:sldId id="857" r:id="rId5"/>
    <p:sldId id="256" r:id="rId6"/>
    <p:sldId id="812" r:id="rId7"/>
    <p:sldId id="758" r:id="rId8"/>
    <p:sldId id="848" r:id="rId9"/>
    <p:sldId id="842" r:id="rId10"/>
    <p:sldId id="849" r:id="rId11"/>
    <p:sldId id="850" r:id="rId12"/>
    <p:sldId id="809" r:id="rId13"/>
    <p:sldId id="851" r:id="rId14"/>
    <p:sldId id="843" r:id="rId15"/>
    <p:sldId id="760" r:id="rId16"/>
    <p:sldId id="810" r:id="rId17"/>
    <p:sldId id="844" r:id="rId18"/>
    <p:sldId id="761" r:id="rId19"/>
    <p:sldId id="852" r:id="rId20"/>
    <p:sldId id="845" r:id="rId21"/>
    <p:sldId id="847" r:id="rId22"/>
    <p:sldId id="262" r:id="rId23"/>
    <p:sldId id="734" r:id="rId24"/>
    <p:sldId id="853" r:id="rId25"/>
    <p:sldId id="777" r:id="rId26"/>
    <p:sldId id="854" r:id="rId27"/>
    <p:sldId id="855" r:id="rId28"/>
    <p:sldId id="803" r:id="rId29"/>
    <p:sldId id="838" r:id="rId30"/>
    <p:sldId id="840" r:id="rId31"/>
    <p:sldId id="846" r:id="rId32"/>
    <p:sldId id="750" r:id="rId33"/>
    <p:sldId id="775" r:id="rId34"/>
    <p:sldId id="856" r:id="rId35"/>
    <p:sldId id="804"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EJLEDNING" id="{D13BC599-B3D9-804B-B484-FF99EFA1D6A4}">
          <p14:sldIdLst>
            <p14:sldId id="857"/>
          </p14:sldIdLst>
        </p14:section>
        <p14:section name="SLIDES" id="{EE89601D-7323-7749-BAFD-33C37BBED30F}">
          <p14:sldIdLst>
            <p14:sldId id="256"/>
            <p14:sldId id="812"/>
            <p14:sldId id="758"/>
            <p14:sldId id="848"/>
            <p14:sldId id="842"/>
            <p14:sldId id="849"/>
            <p14:sldId id="850"/>
            <p14:sldId id="809"/>
            <p14:sldId id="851"/>
            <p14:sldId id="843"/>
            <p14:sldId id="760"/>
            <p14:sldId id="810"/>
            <p14:sldId id="844"/>
            <p14:sldId id="761"/>
            <p14:sldId id="852"/>
            <p14:sldId id="845"/>
            <p14:sldId id="847"/>
            <p14:sldId id="262"/>
            <p14:sldId id="734"/>
            <p14:sldId id="853"/>
            <p14:sldId id="777"/>
            <p14:sldId id="854"/>
            <p14:sldId id="855"/>
            <p14:sldId id="803"/>
            <p14:sldId id="838"/>
            <p14:sldId id="840"/>
            <p14:sldId id="846"/>
            <p14:sldId id="750"/>
            <p14:sldId id="775"/>
            <p14:sldId id="856"/>
            <p14:sldId id="80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2857" autoAdjust="0"/>
  </p:normalViewPr>
  <p:slideViewPr>
    <p:cSldViewPr snapToGrid="0">
      <p:cViewPr varScale="1">
        <p:scale>
          <a:sx n="114" d="100"/>
          <a:sy n="114" d="100"/>
        </p:scale>
        <p:origin x="9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Stannov Søvsø" userId="c692fa78-138f-4367-a094-afd1c33724fb" providerId="ADAL" clId="{6C9DE0D0-08EF-7445-932D-62EE664C49D0}"/>
    <pc:docChg chg="addSection delSection modSection">
      <pc:chgData name="Kim Stannov Søvsø" userId="c692fa78-138f-4367-a094-afd1c33724fb" providerId="ADAL" clId="{6C9DE0D0-08EF-7445-932D-62EE664C49D0}" dt="2021-08-30T09:19:24.419" v="3" actId="17851"/>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1C68FD-D46B-264E-AC91-76B11766984D}" type="doc">
      <dgm:prSet loTypeId="urn:microsoft.com/office/officeart/2005/8/layout/funnel1" loCatId="" qsTypeId="urn:microsoft.com/office/officeart/2005/8/quickstyle/simple1" qsCatId="simple" csTypeId="urn:microsoft.com/office/officeart/2005/8/colors/accent1_2" csCatId="accent1" phldr="1"/>
      <dgm:spPr/>
      <dgm:t>
        <a:bodyPr/>
        <a:lstStyle/>
        <a:p>
          <a:endParaRPr lang="en-GB"/>
        </a:p>
      </dgm:t>
    </dgm:pt>
    <dgm:pt modelId="{9F8106B0-C379-8F44-A6CA-9605ACD721F7}">
      <dgm:prSet phldrT="[Text]" custT="1"/>
      <dgm:spPr/>
      <dgm:t>
        <a:bodyPr/>
        <a:lstStyle/>
        <a:p>
          <a:r>
            <a:rPr lang="en-GB" sz="1400"/>
            <a:t> </a:t>
          </a:r>
        </a:p>
      </dgm:t>
    </dgm:pt>
    <dgm:pt modelId="{B82D34EE-B8FA-3140-ADEA-C30889A78559}" type="sibTrans" cxnId="{1B2839AF-B004-4A4A-AC69-523375BEFB10}">
      <dgm:prSet/>
      <dgm:spPr/>
      <dgm:t>
        <a:bodyPr/>
        <a:lstStyle/>
        <a:p>
          <a:endParaRPr lang="en-GB"/>
        </a:p>
      </dgm:t>
    </dgm:pt>
    <dgm:pt modelId="{18109868-1C18-A641-B7BF-B0FA8311BA59}" type="parTrans" cxnId="{1B2839AF-B004-4A4A-AC69-523375BEFB10}">
      <dgm:prSet/>
      <dgm:spPr/>
      <dgm:t>
        <a:bodyPr/>
        <a:lstStyle/>
        <a:p>
          <a:endParaRPr lang="en-GB"/>
        </a:p>
      </dgm:t>
    </dgm:pt>
    <dgm:pt modelId="{38A63807-5E06-9B40-9A86-443497781372}" type="pres">
      <dgm:prSet presAssocID="{C01C68FD-D46B-264E-AC91-76B11766984D}" presName="Name0" presStyleCnt="0">
        <dgm:presLayoutVars>
          <dgm:chMax val="4"/>
          <dgm:resizeHandles val="exact"/>
        </dgm:presLayoutVars>
      </dgm:prSet>
      <dgm:spPr/>
    </dgm:pt>
    <dgm:pt modelId="{70418580-499D-CC4F-98E2-2E3051C557AF}" type="pres">
      <dgm:prSet presAssocID="{C01C68FD-D46B-264E-AC91-76B11766984D}" presName="ellipse" presStyleLbl="trBgShp" presStyleIdx="0" presStyleCnt="1" custLinFactNeighborX="-810"/>
      <dgm:spPr/>
    </dgm:pt>
    <dgm:pt modelId="{75E945DC-C430-8947-8098-77507140700A}" type="pres">
      <dgm:prSet presAssocID="{C01C68FD-D46B-264E-AC91-76B11766984D}" presName="arrow1" presStyleLbl="fgShp" presStyleIdx="0" presStyleCnt="1" custScaleY="95471" custLinFactNeighborY="-2286"/>
      <dgm:spPr>
        <a:solidFill>
          <a:schemeClr val="accent1">
            <a:lumMod val="60000"/>
            <a:lumOff val="40000"/>
          </a:schemeClr>
        </a:solidFill>
      </dgm:spPr>
    </dgm:pt>
    <dgm:pt modelId="{FBA79C9F-3519-A644-BDFE-EE94CC55A95B}" type="pres">
      <dgm:prSet presAssocID="{C01C68FD-D46B-264E-AC91-76B11766984D}" presName="rectangle" presStyleLbl="revTx" presStyleIdx="0" presStyleCnt="1">
        <dgm:presLayoutVars>
          <dgm:bulletEnabled val="1"/>
        </dgm:presLayoutVars>
      </dgm:prSet>
      <dgm:spPr/>
    </dgm:pt>
    <dgm:pt modelId="{8E6B2201-AE60-C847-A526-4750CEF9E314}" type="pres">
      <dgm:prSet presAssocID="{C01C68FD-D46B-264E-AC91-76B11766984D}" presName="funnel" presStyleLbl="trAlignAcc1" presStyleIdx="0" presStyleCnt="1" custLinFactNeighborX="453"/>
      <dgm:spPr>
        <a:ln w="12700">
          <a:solidFill>
            <a:schemeClr val="tx1"/>
          </a:solidFill>
        </a:ln>
      </dgm:spPr>
    </dgm:pt>
  </dgm:ptLst>
  <dgm:cxnLst>
    <dgm:cxn modelId="{ABF58403-8203-464C-A526-57E0024E0E04}" type="presOf" srcId="{9F8106B0-C379-8F44-A6CA-9605ACD721F7}" destId="{FBA79C9F-3519-A644-BDFE-EE94CC55A95B}" srcOrd="0" destOrd="0" presId="urn:microsoft.com/office/officeart/2005/8/layout/funnel1"/>
    <dgm:cxn modelId="{1B2839AF-B004-4A4A-AC69-523375BEFB10}" srcId="{C01C68FD-D46B-264E-AC91-76B11766984D}" destId="{9F8106B0-C379-8F44-A6CA-9605ACD721F7}" srcOrd="0" destOrd="0" parTransId="{18109868-1C18-A641-B7BF-B0FA8311BA59}" sibTransId="{B82D34EE-B8FA-3140-ADEA-C30889A78559}"/>
    <dgm:cxn modelId="{8B5166EE-013D-8F48-B0C2-5B8408B8711A}" type="presOf" srcId="{C01C68FD-D46B-264E-AC91-76B11766984D}" destId="{38A63807-5E06-9B40-9A86-443497781372}" srcOrd="0" destOrd="0" presId="urn:microsoft.com/office/officeart/2005/8/layout/funnel1"/>
    <dgm:cxn modelId="{8E366D43-7ABC-E942-BC59-CD0610AB5473}" type="presParOf" srcId="{38A63807-5E06-9B40-9A86-443497781372}" destId="{70418580-499D-CC4F-98E2-2E3051C557AF}" srcOrd="0" destOrd="0" presId="urn:microsoft.com/office/officeart/2005/8/layout/funnel1"/>
    <dgm:cxn modelId="{DAAF5903-6DCE-B742-B789-4ECE81A1ABAD}" type="presParOf" srcId="{38A63807-5E06-9B40-9A86-443497781372}" destId="{75E945DC-C430-8947-8098-77507140700A}" srcOrd="1" destOrd="0" presId="urn:microsoft.com/office/officeart/2005/8/layout/funnel1"/>
    <dgm:cxn modelId="{F9C0DF2E-F7E0-7043-96C1-CC9C8729D96F}" type="presParOf" srcId="{38A63807-5E06-9B40-9A86-443497781372}" destId="{FBA79C9F-3519-A644-BDFE-EE94CC55A95B}" srcOrd="2" destOrd="0" presId="urn:microsoft.com/office/officeart/2005/8/layout/funnel1"/>
    <dgm:cxn modelId="{B34A561D-2C81-FF4F-9413-EE4B7D5DDA65}" type="presParOf" srcId="{38A63807-5E06-9B40-9A86-443497781372}" destId="{8E6B2201-AE60-C847-A526-4750CEF9E314}" srcOrd="3"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18580-499D-CC4F-98E2-2E3051C557AF}">
      <dsp:nvSpPr>
        <dsp:cNvPr id="0" name=""/>
        <dsp:cNvSpPr/>
      </dsp:nvSpPr>
      <dsp:spPr>
        <a:xfrm>
          <a:off x="658032" y="151686"/>
          <a:ext cx="2478059" cy="860597"/>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E945DC-C430-8947-8098-77507140700A}">
      <dsp:nvSpPr>
        <dsp:cNvPr id="0" name=""/>
        <dsp:cNvSpPr/>
      </dsp:nvSpPr>
      <dsp:spPr>
        <a:xfrm>
          <a:off x="1680854" y="2258931"/>
          <a:ext cx="480244" cy="293436"/>
        </a:xfrm>
        <a:prstGeom prst="downArrow">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A79C9F-3519-A644-BDFE-EE94CC55A95B}">
      <dsp:nvSpPr>
        <dsp:cNvPr id="0" name=""/>
        <dsp:cNvSpPr/>
      </dsp:nvSpPr>
      <dsp:spPr>
        <a:xfrm>
          <a:off x="768390" y="2504882"/>
          <a:ext cx="2305171" cy="576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a:t> </a:t>
          </a:r>
        </a:p>
      </dsp:txBody>
      <dsp:txXfrm>
        <a:off x="768390" y="2504882"/>
        <a:ext cx="2305171" cy="576292"/>
      </dsp:txXfrm>
    </dsp:sp>
    <dsp:sp modelId="{8E6B2201-AE60-C847-A526-4750CEF9E314}">
      <dsp:nvSpPr>
        <dsp:cNvPr id="0" name=""/>
        <dsp:cNvSpPr/>
      </dsp:nvSpPr>
      <dsp:spPr>
        <a:xfrm>
          <a:off x="588475" y="46032"/>
          <a:ext cx="2689367" cy="2151493"/>
        </a:xfrm>
        <a:prstGeom prst="funnel">
          <a:avLst/>
        </a:prstGeom>
        <a:solidFill>
          <a:schemeClr val="lt1">
            <a:alpha val="40000"/>
            <a:hueOff val="0"/>
            <a:satOff val="0"/>
            <a:lumOff val="0"/>
            <a:alphaOff val="0"/>
          </a:schemeClr>
        </a:solidFill>
        <a:ln w="12700" cap="rnd" cmpd="sng" algn="ctr">
          <a:solidFill>
            <a:schemeClr val="tx1"/>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AB0AFC-7A2B-F248-96E1-8460C0027A60}" type="datetimeFigureOut">
              <a:rPr lang="da-DK" smtClean="0"/>
              <a:t>30.08.2021</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413FCC-ABCE-7E4E-B911-60CCA822D2D6}" type="slidenum">
              <a:rPr lang="da-DK" smtClean="0"/>
              <a:t>‹#›</a:t>
            </a:fld>
            <a:endParaRPr lang="da-DK"/>
          </a:p>
        </p:txBody>
      </p:sp>
    </p:spTree>
    <p:extLst>
      <p:ext uri="{BB962C8B-B14F-4D97-AF65-F5344CB8AC3E}">
        <p14:creationId xmlns:p14="http://schemas.microsoft.com/office/powerpoint/2010/main" val="630954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Hvem vi er</a:t>
            </a:r>
          </a:p>
          <a:p>
            <a:endParaRPr lang="da-DK"/>
          </a:p>
          <a:p>
            <a:r>
              <a:rPr lang="da-DK"/>
              <a:t>Baggrund – hvorfor er GTM relevant?</a:t>
            </a:r>
          </a:p>
          <a:p>
            <a:endParaRPr lang="da-DK"/>
          </a:p>
          <a:p>
            <a:r>
              <a:rPr lang="da-DK"/>
              <a:t>Hvad skal vi konkret lave – hvad er målsætningerne?</a:t>
            </a:r>
          </a:p>
          <a:p>
            <a:endParaRPr lang="da-DK"/>
          </a:p>
        </p:txBody>
      </p:sp>
      <p:sp>
        <p:nvSpPr>
          <p:cNvPr id="4" name="Pladsholder til slidenummer 3"/>
          <p:cNvSpPr>
            <a:spLocks noGrp="1"/>
          </p:cNvSpPr>
          <p:nvPr>
            <p:ph type="sldNum" sz="quarter" idx="5"/>
          </p:nvPr>
        </p:nvSpPr>
        <p:spPr/>
        <p:txBody>
          <a:bodyPr/>
          <a:lstStyle/>
          <a:p>
            <a:fld id="{68413FCC-ABCE-7E4E-B911-60CCA822D2D6}" type="slidenum">
              <a:rPr lang="da-DK" smtClean="0"/>
              <a:t>2</a:t>
            </a:fld>
            <a:endParaRPr lang="da-DK"/>
          </a:p>
        </p:txBody>
      </p:sp>
    </p:spTree>
    <p:extLst>
      <p:ext uri="{BB962C8B-B14F-4D97-AF65-F5344CB8AC3E}">
        <p14:creationId xmlns:p14="http://schemas.microsoft.com/office/powerpoint/2010/main" val="1541959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68413FCC-ABCE-7E4E-B911-60CCA822D2D6}" type="slidenum">
              <a:rPr lang="da-DK" smtClean="0"/>
              <a:t>25</a:t>
            </a:fld>
            <a:endParaRPr lang="da-DK"/>
          </a:p>
        </p:txBody>
      </p:sp>
    </p:spTree>
    <p:extLst>
      <p:ext uri="{BB962C8B-B14F-4D97-AF65-F5344CB8AC3E}">
        <p14:creationId xmlns:p14="http://schemas.microsoft.com/office/powerpoint/2010/main" val="100945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Hvorfor en ”projektmodel”?</a:t>
            </a:r>
          </a:p>
          <a:p>
            <a:endParaRPr lang="da-DK" dirty="0"/>
          </a:p>
          <a:p>
            <a:r>
              <a:rPr lang="da-DK" dirty="0"/>
              <a:t>Den der tager højde for at vi starter på forskellige steder og har forskellige afsæt (viden, kompetencer, økonomi m.v.)</a:t>
            </a:r>
          </a:p>
          <a:p>
            <a:r>
              <a:rPr lang="da-DK" dirty="0"/>
              <a:t>Tager højde for at projekterne vil være meget forskellige i kompleksitet og faglig </a:t>
            </a:r>
            <a:r>
              <a:rPr lang="da-DK" dirty="0" err="1"/>
              <a:t>breddde</a:t>
            </a:r>
            <a:r>
              <a:rPr lang="da-DK" dirty="0"/>
              <a:t> + dybde</a:t>
            </a:r>
          </a:p>
          <a:p>
            <a:r>
              <a:rPr lang="da-DK" dirty="0"/>
              <a:t>Gør det muligt at køre flere parallelle projekter på samme tid</a:t>
            </a:r>
          </a:p>
          <a:p>
            <a:r>
              <a:rPr lang="da-DK" dirty="0"/>
              <a:t>Gør det muligt at lokale projektledere kan køre projekterne med guidance fra os</a:t>
            </a:r>
          </a:p>
          <a:p>
            <a:r>
              <a:rPr lang="da-DK" dirty="0"/>
              <a:t>Ikke noget vi har opfundet - den bygger på gennemprøvede byggesten – agil softwareudvikling, forandringsledelse m.v.</a:t>
            </a:r>
          </a:p>
          <a:p>
            <a:endParaRPr lang="da-DK" dirty="0"/>
          </a:p>
          <a:p>
            <a:endParaRPr lang="da-DK" dirty="0"/>
          </a:p>
          <a:p>
            <a:endParaRPr lang="da-DK" dirty="0"/>
          </a:p>
          <a:p>
            <a:r>
              <a:rPr lang="da-DK" dirty="0"/>
              <a:t>Projektforløb kan naturligvis køres igennem med forskellig hastighed afhængigt af projektets natur og </a:t>
            </a:r>
            <a:r>
              <a:rPr lang="da-DK" dirty="0" err="1"/>
              <a:t>kompleksistet</a:t>
            </a:r>
            <a:r>
              <a:rPr lang="da-DK" dirty="0"/>
              <a:t>. Skal vi ”blot” tage en velkendt løsning fra én kommune og udbrede til andre, så vil det gå hurtigere, end hvis vi </a:t>
            </a:r>
          </a:p>
          <a:p>
            <a:endParaRPr lang="da-DK" dirty="0"/>
          </a:p>
          <a:p>
            <a:endParaRPr lang="da-DK" dirty="0"/>
          </a:p>
          <a:p>
            <a:endParaRPr lang="da-DK" dirty="0"/>
          </a:p>
          <a:p>
            <a:r>
              <a:rPr lang="da-DK" dirty="0"/>
              <a:t>Projektledelsessporet tager afsæt i agile metoder og vi kommer til at arbejde med f.eks. User </a:t>
            </a:r>
            <a:r>
              <a:rPr lang="da-DK" dirty="0" err="1"/>
              <a:t>stories</a:t>
            </a:r>
            <a:r>
              <a:rPr lang="da-DK" dirty="0"/>
              <a:t> og acceptkriterier som vores ”kravspecifikation”</a:t>
            </a:r>
          </a:p>
          <a:p>
            <a:endParaRPr lang="da-DK" dirty="0"/>
          </a:p>
          <a:p>
            <a:endParaRPr lang="da-DK" dirty="0"/>
          </a:p>
          <a:p>
            <a:r>
              <a:rPr lang="da-DK" dirty="0"/>
              <a:t>Der ligger mange års erfaring inden for udviklingsprojekter, forandringsledelse og gevinstledelse til grund for denne model – men det bliver ikke et tungt, akademisk forløb.</a:t>
            </a:r>
          </a:p>
          <a:p>
            <a:r>
              <a:rPr lang="da-DK" dirty="0"/>
              <a:t>Vi gør det konkret – hver punkt repræsenterer en konkret aktivitet med et konkret formål: Et møde, en workshop, en prøvehandling etc.</a:t>
            </a:r>
          </a:p>
          <a:p>
            <a:endParaRPr lang="da-DK" dirty="0"/>
          </a:p>
        </p:txBody>
      </p:sp>
      <p:sp>
        <p:nvSpPr>
          <p:cNvPr id="4" name="Slide Number Placeholder 3"/>
          <p:cNvSpPr>
            <a:spLocks noGrp="1"/>
          </p:cNvSpPr>
          <p:nvPr>
            <p:ph type="sldNum" sz="quarter" idx="5"/>
          </p:nvPr>
        </p:nvSpPr>
        <p:spPr/>
        <p:txBody>
          <a:bodyPr/>
          <a:lstStyle/>
          <a:p>
            <a:fld id="{68413FCC-ABCE-7E4E-B911-60CCA822D2D6}" type="slidenum">
              <a:rPr lang="da-DK" smtClean="0"/>
              <a:t>26</a:t>
            </a:fld>
            <a:endParaRPr lang="da-DK"/>
          </a:p>
        </p:txBody>
      </p:sp>
    </p:spTree>
    <p:extLst>
      <p:ext uri="{BB962C8B-B14F-4D97-AF65-F5344CB8AC3E}">
        <p14:creationId xmlns:p14="http://schemas.microsoft.com/office/powerpoint/2010/main" val="3025395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Kim – baggrund som softwareudvikler, forretningsudvikler, konsulent og leder inden for bl.a. Accenture, Danske Bank og Københavns Kommune – spændingsfelt mellem organisation og teknologi</a:t>
            </a:r>
          </a:p>
          <a:p>
            <a:endParaRPr lang="da-DK"/>
          </a:p>
          <a:p>
            <a:r>
              <a:rPr lang="da-DK"/>
              <a:t>Anja – mangeårig baggrund i innovation og </a:t>
            </a:r>
            <a:r>
              <a:rPr lang="da-DK" err="1"/>
              <a:t>innovationsamarbejder</a:t>
            </a:r>
            <a:r>
              <a:rPr lang="da-DK"/>
              <a:t> på tværs af private og offentlige aktører, bl.a. MTIC + robotter, VR, ledelse</a:t>
            </a:r>
          </a:p>
          <a:p>
            <a:endParaRPr lang="da-DK"/>
          </a:p>
          <a:p>
            <a:r>
              <a:rPr lang="da-DK"/>
              <a:t>Søren – 10 år i det private med roller inden for salg og rådgivning omkring digitale løsninger og ny teknologi</a:t>
            </a:r>
          </a:p>
          <a:p>
            <a:endParaRPr lang="da-DK"/>
          </a:p>
          <a:p>
            <a:r>
              <a:rPr lang="da-DK"/>
              <a:t>Alexander – nyuddannet fra 2020 - morgendagens digitaliseringshelt som vi er heldige at have med ombord</a:t>
            </a:r>
          </a:p>
        </p:txBody>
      </p:sp>
      <p:sp>
        <p:nvSpPr>
          <p:cNvPr id="4" name="Pladsholder til slidenummer 3"/>
          <p:cNvSpPr>
            <a:spLocks noGrp="1"/>
          </p:cNvSpPr>
          <p:nvPr>
            <p:ph type="sldNum" sz="quarter" idx="5"/>
          </p:nvPr>
        </p:nvSpPr>
        <p:spPr/>
        <p:txBody>
          <a:bodyPr/>
          <a:lstStyle/>
          <a:p>
            <a:fld id="{68413FCC-ABCE-7E4E-B911-60CCA822D2D6}" type="slidenum">
              <a:rPr lang="da-DK" smtClean="0"/>
              <a:t>29</a:t>
            </a:fld>
            <a:endParaRPr lang="da-DK"/>
          </a:p>
        </p:txBody>
      </p:sp>
    </p:spTree>
    <p:extLst>
      <p:ext uri="{BB962C8B-B14F-4D97-AF65-F5344CB8AC3E}">
        <p14:creationId xmlns:p14="http://schemas.microsoft.com/office/powerpoint/2010/main" val="2490679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a:p>
            <a:endParaRPr lang="da-DK"/>
          </a:p>
        </p:txBody>
      </p:sp>
      <p:sp>
        <p:nvSpPr>
          <p:cNvPr id="4" name="Pladsholder til sli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413FCC-ABCE-7E4E-B911-60CCA822D2D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7901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8413FCC-ABCE-7E4E-B911-60CCA822D2D6}" type="slidenum">
              <a:rPr lang="da-DK" smtClean="0"/>
              <a:t>4</a:t>
            </a:fld>
            <a:endParaRPr lang="da-DK"/>
          </a:p>
        </p:txBody>
      </p:sp>
    </p:spTree>
    <p:extLst>
      <p:ext uri="{BB962C8B-B14F-4D97-AF65-F5344CB8AC3E}">
        <p14:creationId xmlns:p14="http://schemas.microsoft.com/office/powerpoint/2010/main" val="3417372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413FCC-ABCE-7E4E-B911-60CCA822D2D6}"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984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For uoverskueligt med alle ansvarsområder på 1 slide? (Meget tekst.)</a:t>
            </a:r>
            <a:endParaRPr lang="da-DK">
              <a:cs typeface="Calibri"/>
            </a:endParaRPr>
          </a:p>
          <a:p>
            <a:endParaRPr lang="da-DK"/>
          </a:p>
          <a:p>
            <a:r>
              <a:rPr lang="da-DK"/>
              <a:t>Husk: Inkluder forventninger til involvering og kommunikation.</a:t>
            </a:r>
            <a:endParaRPr lang="da-DK">
              <a:cs typeface="Calibri"/>
            </a:endParaRPr>
          </a:p>
          <a:p>
            <a:endParaRPr lang="da-DK"/>
          </a:p>
        </p:txBody>
      </p:sp>
      <p:sp>
        <p:nvSpPr>
          <p:cNvPr id="4" name="Pladsholder til slidenummer 3"/>
          <p:cNvSpPr>
            <a:spLocks noGrp="1"/>
          </p:cNvSpPr>
          <p:nvPr>
            <p:ph type="sldNum" sz="quarter" idx="5"/>
          </p:nvPr>
        </p:nvSpPr>
        <p:spPr/>
        <p:txBody>
          <a:bodyPr/>
          <a:lstStyle/>
          <a:p>
            <a:fld id="{68413FCC-ABCE-7E4E-B911-60CCA822D2D6}" type="slidenum">
              <a:rPr lang="da-DK" smtClean="0"/>
              <a:t>12</a:t>
            </a:fld>
            <a:endParaRPr lang="da-DK"/>
          </a:p>
        </p:txBody>
      </p:sp>
    </p:spTree>
    <p:extLst>
      <p:ext uri="{BB962C8B-B14F-4D97-AF65-F5344CB8AC3E}">
        <p14:creationId xmlns:p14="http://schemas.microsoft.com/office/powerpoint/2010/main" val="753081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For uoverskueligt med alle ansvarsområder på 1 slide? (Meget tekst.)</a:t>
            </a:r>
            <a:endParaRPr lang="da-DK">
              <a:cs typeface="Calibri"/>
            </a:endParaRPr>
          </a:p>
          <a:p>
            <a:endParaRPr lang="da-DK"/>
          </a:p>
          <a:p>
            <a:r>
              <a:rPr lang="da-DK"/>
              <a:t>Husk: Inkluder forventninger til involvering og kommunikation.</a:t>
            </a:r>
            <a:endParaRPr lang="da-DK">
              <a:cs typeface="Calibri"/>
            </a:endParaRPr>
          </a:p>
          <a:p>
            <a:endParaRPr lang="da-DK"/>
          </a:p>
        </p:txBody>
      </p:sp>
      <p:sp>
        <p:nvSpPr>
          <p:cNvPr id="4" name="Pladsholder til slidenummer 3"/>
          <p:cNvSpPr>
            <a:spLocks noGrp="1"/>
          </p:cNvSpPr>
          <p:nvPr>
            <p:ph type="sldNum" sz="quarter" idx="5"/>
          </p:nvPr>
        </p:nvSpPr>
        <p:spPr/>
        <p:txBody>
          <a:bodyPr/>
          <a:lstStyle/>
          <a:p>
            <a:fld id="{68413FCC-ABCE-7E4E-B911-60CCA822D2D6}" type="slidenum">
              <a:rPr lang="da-DK" smtClean="0"/>
              <a:t>13</a:t>
            </a:fld>
            <a:endParaRPr lang="da-DK"/>
          </a:p>
        </p:txBody>
      </p:sp>
    </p:spTree>
    <p:extLst>
      <p:ext uri="{BB962C8B-B14F-4D97-AF65-F5344CB8AC3E}">
        <p14:creationId xmlns:p14="http://schemas.microsoft.com/office/powerpoint/2010/main" val="753081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Husk: Understreg hvad vi IKKE laver.. F.eks. ”klassisk” digitalisering, RPA mv.</a:t>
            </a:r>
          </a:p>
          <a:p>
            <a:endParaRPr lang="da-DK"/>
          </a:p>
          <a:p>
            <a:r>
              <a:rPr lang="da-DK"/>
              <a:t>Bedre oversigt end ”tragten” ?</a:t>
            </a:r>
          </a:p>
        </p:txBody>
      </p:sp>
      <p:sp>
        <p:nvSpPr>
          <p:cNvPr id="4" name="Pladsholder til slidenummer 3"/>
          <p:cNvSpPr>
            <a:spLocks noGrp="1"/>
          </p:cNvSpPr>
          <p:nvPr>
            <p:ph type="sldNum" sz="quarter" idx="5"/>
          </p:nvPr>
        </p:nvSpPr>
        <p:spPr/>
        <p:txBody>
          <a:bodyPr/>
          <a:lstStyle/>
          <a:p>
            <a:fld id="{68413FCC-ABCE-7E4E-B911-60CCA822D2D6}" type="slidenum">
              <a:rPr lang="da-DK" smtClean="0"/>
              <a:t>15</a:t>
            </a:fld>
            <a:endParaRPr lang="da-DK"/>
          </a:p>
        </p:txBody>
      </p:sp>
    </p:spTree>
    <p:extLst>
      <p:ext uri="{BB962C8B-B14F-4D97-AF65-F5344CB8AC3E}">
        <p14:creationId xmlns:p14="http://schemas.microsoft.com/office/powerpoint/2010/main" val="1096994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i="0" kern="1200">
                <a:solidFill>
                  <a:schemeClr val="tx1"/>
                </a:solidFill>
                <a:effectLst/>
                <a:latin typeface="+mn-lt"/>
                <a:ea typeface="+mn-ea"/>
                <a:cs typeface="+mn-cs"/>
              </a:rPr>
              <a:t>Work is like a hill</a:t>
            </a:r>
          </a:p>
          <a:p>
            <a:pPr fontAlgn="base"/>
            <a:r>
              <a:rPr lang="en-GB" sz="1200" b="0" i="0" kern="1200">
                <a:solidFill>
                  <a:schemeClr val="tx1"/>
                </a:solidFill>
                <a:effectLst/>
                <a:latin typeface="+mn-lt"/>
                <a:ea typeface="+mn-ea"/>
                <a:cs typeface="+mn-cs"/>
              </a:rPr>
              <a:t>We found a metaphor for talking about this at Basecamp. Every piece of work has two phases. First there’s an </a:t>
            </a:r>
            <a:r>
              <a:rPr lang="en-GB" sz="1200" b="1" i="0" kern="1200">
                <a:solidFill>
                  <a:schemeClr val="tx1"/>
                </a:solidFill>
                <a:effectLst/>
                <a:latin typeface="+mn-lt"/>
                <a:ea typeface="+mn-ea"/>
                <a:cs typeface="+mn-cs"/>
              </a:rPr>
              <a:t>uphill</a:t>
            </a:r>
            <a:r>
              <a:rPr lang="en-GB" sz="1200" b="0" i="0" kern="1200">
                <a:solidFill>
                  <a:schemeClr val="tx1"/>
                </a:solidFill>
                <a:effectLst/>
                <a:latin typeface="+mn-lt"/>
                <a:ea typeface="+mn-ea"/>
                <a:cs typeface="+mn-cs"/>
              </a:rPr>
              <a:t> phase where you figure out your approach. You have a basic idea about the task, but you haven’t figured out what the solution is going to look like or how to solve all the unknowns.</a:t>
            </a:r>
          </a:p>
          <a:p>
            <a:pPr fontAlgn="base"/>
            <a:r>
              <a:rPr lang="en-GB" sz="1200" b="0" i="0" kern="1200">
                <a:solidFill>
                  <a:schemeClr val="tx1"/>
                </a:solidFill>
                <a:effectLst/>
                <a:latin typeface="+mn-lt"/>
                <a:ea typeface="+mn-ea"/>
                <a:cs typeface="+mn-cs"/>
              </a:rPr>
              <a:t>Then after you’ve explored what works and what doesn’t, you reach a point where there aren’t any unsolved problems anymore. That’s like </a:t>
            </a:r>
            <a:r>
              <a:rPr lang="en-GB" sz="1200" b="1" i="0" kern="1200">
                <a:solidFill>
                  <a:schemeClr val="tx1"/>
                </a:solidFill>
                <a:effectLst/>
                <a:latin typeface="+mn-lt"/>
                <a:ea typeface="+mn-ea"/>
                <a:cs typeface="+mn-cs"/>
              </a:rPr>
              <a:t>standing at the top</a:t>
            </a:r>
            <a:r>
              <a:rPr lang="en-GB" sz="1200" b="0" i="0" kern="1200">
                <a:solidFill>
                  <a:schemeClr val="tx1"/>
                </a:solidFill>
                <a:effectLst/>
                <a:latin typeface="+mn-lt"/>
                <a:ea typeface="+mn-ea"/>
                <a:cs typeface="+mn-cs"/>
              </a:rPr>
              <a:t> </a:t>
            </a:r>
            <a:r>
              <a:rPr lang="en-GB" sz="1200" b="1" i="0" kern="1200">
                <a:solidFill>
                  <a:schemeClr val="tx1"/>
                </a:solidFill>
                <a:effectLst/>
                <a:latin typeface="+mn-lt"/>
                <a:ea typeface="+mn-ea"/>
                <a:cs typeface="+mn-cs"/>
              </a:rPr>
              <a:t>of the hill</a:t>
            </a:r>
            <a:r>
              <a:rPr lang="en-GB" sz="1200" b="0" i="0" kern="1200">
                <a:solidFill>
                  <a:schemeClr val="tx1"/>
                </a:solidFill>
                <a:effectLst/>
                <a:latin typeface="+mn-lt"/>
                <a:ea typeface="+mn-ea"/>
                <a:cs typeface="+mn-cs"/>
              </a:rPr>
              <a:t>. You can see clearly all the way down the other side. Then the </a:t>
            </a:r>
            <a:r>
              <a:rPr lang="en-GB" sz="1200" b="1" i="0" kern="1200">
                <a:solidFill>
                  <a:schemeClr val="tx1"/>
                </a:solidFill>
                <a:effectLst/>
                <a:latin typeface="+mn-lt"/>
                <a:ea typeface="+mn-ea"/>
                <a:cs typeface="+mn-cs"/>
              </a:rPr>
              <a:t>downhill</a:t>
            </a:r>
            <a:r>
              <a:rPr lang="en-GB" sz="1200" b="0" i="0" kern="1200">
                <a:solidFill>
                  <a:schemeClr val="tx1"/>
                </a:solidFill>
                <a:effectLst/>
                <a:latin typeface="+mn-lt"/>
                <a:ea typeface="+mn-ea"/>
                <a:cs typeface="+mn-cs"/>
              </a:rPr>
              <a:t> phase is just about execution.</a:t>
            </a:r>
          </a:p>
          <a:p>
            <a:endParaRPr lang="da-DK"/>
          </a:p>
          <a:p>
            <a:pPr fontAlgn="base"/>
            <a:r>
              <a:rPr lang="en-GB" sz="1200" b="0" i="0" kern="1200">
                <a:solidFill>
                  <a:schemeClr val="tx1"/>
                </a:solidFill>
                <a:effectLst/>
                <a:latin typeface="+mn-lt"/>
                <a:ea typeface="+mn-ea"/>
                <a:cs typeface="+mn-cs"/>
              </a:rPr>
              <a:t>Work on the two sides of the hill is very different.</a:t>
            </a:r>
          </a:p>
          <a:p>
            <a:pPr fontAlgn="base"/>
            <a:r>
              <a:rPr lang="en-GB" sz="1200" b="0" i="0" kern="1200">
                <a:solidFill>
                  <a:schemeClr val="tx1"/>
                </a:solidFill>
                <a:effectLst/>
                <a:latin typeface="+mn-lt"/>
                <a:ea typeface="+mn-ea"/>
                <a:cs typeface="+mn-cs"/>
              </a:rPr>
              <a:t>Uphill work is hard to estimate. You might go in circles searching for the right approach. And as long as unknowns remain, there’s risk. </a:t>
            </a:r>
          </a:p>
          <a:p>
            <a:pPr fontAlgn="base"/>
            <a:r>
              <a:rPr lang="en-GB" sz="1200" b="0" i="0" kern="1200">
                <a:solidFill>
                  <a:schemeClr val="tx1"/>
                </a:solidFill>
                <a:effectLst/>
                <a:latin typeface="+mn-lt"/>
                <a:ea typeface="+mn-ea"/>
                <a:cs typeface="+mn-cs"/>
              </a:rPr>
              <a:t>On the downhill side, the world is certain. You’ve solved the problems, figured out your approach, eliminated the unknowns. All that remains are steps of execution to finish the project.</a:t>
            </a:r>
          </a:p>
          <a:p>
            <a:endParaRPr lang="da-DK"/>
          </a:p>
        </p:txBody>
      </p:sp>
      <p:sp>
        <p:nvSpPr>
          <p:cNvPr id="4" name="Slide Number Placeholder 3"/>
          <p:cNvSpPr>
            <a:spLocks noGrp="1"/>
          </p:cNvSpPr>
          <p:nvPr>
            <p:ph type="sldNum" sz="quarter" idx="5"/>
          </p:nvPr>
        </p:nvSpPr>
        <p:spPr/>
        <p:txBody>
          <a:bodyPr/>
          <a:lstStyle/>
          <a:p>
            <a:fld id="{373B1E7E-504E-E04B-B5F2-D28EBE0CE553}" type="slidenum">
              <a:rPr lang="da-DK" smtClean="0"/>
              <a:t>19</a:t>
            </a:fld>
            <a:endParaRPr lang="da-DK"/>
          </a:p>
        </p:txBody>
      </p:sp>
    </p:spTree>
    <p:extLst>
      <p:ext uri="{BB962C8B-B14F-4D97-AF65-F5344CB8AC3E}">
        <p14:creationId xmlns:p14="http://schemas.microsoft.com/office/powerpoint/2010/main" val="1360664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a:t>Nævn at der kommer flere temaer til</a:t>
            </a:r>
          </a:p>
          <a:p>
            <a:endParaRPr lang="da-DK"/>
          </a:p>
          <a:p>
            <a:r>
              <a:rPr lang="da-DK" err="1"/>
              <a:t>GovTech</a:t>
            </a:r>
            <a:r>
              <a:rPr lang="da-DK"/>
              <a:t> er mange forskellige temaer</a:t>
            </a:r>
          </a:p>
          <a:p>
            <a:endParaRPr lang="da-DK"/>
          </a:p>
          <a:p>
            <a:r>
              <a:rPr lang="da-DK"/>
              <a:t>Vi kommer til de andre ting.</a:t>
            </a:r>
          </a:p>
          <a:p>
            <a:endParaRPr lang="da-DK"/>
          </a:p>
          <a:p>
            <a:r>
              <a:rPr lang="da-DK"/>
              <a:t>Der er overlap – IOT -&gt; AI, ML etc.</a:t>
            </a:r>
          </a:p>
        </p:txBody>
      </p:sp>
      <p:sp>
        <p:nvSpPr>
          <p:cNvPr id="4" name="Slide Number Placeholder 3"/>
          <p:cNvSpPr>
            <a:spLocks noGrp="1"/>
          </p:cNvSpPr>
          <p:nvPr>
            <p:ph type="sldNum" sz="quarter" idx="5"/>
          </p:nvPr>
        </p:nvSpPr>
        <p:spPr/>
        <p:txBody>
          <a:bodyPr/>
          <a:lstStyle/>
          <a:p>
            <a:fld id="{373B1E7E-504E-E04B-B5F2-D28EBE0CE553}" type="slidenum">
              <a:rPr lang="da-DK" smtClean="0"/>
              <a:t>20</a:t>
            </a:fld>
            <a:endParaRPr lang="da-DK"/>
          </a:p>
        </p:txBody>
      </p:sp>
    </p:spTree>
    <p:extLst>
      <p:ext uri="{BB962C8B-B14F-4D97-AF65-F5344CB8AC3E}">
        <p14:creationId xmlns:p14="http://schemas.microsoft.com/office/powerpoint/2010/main" val="1859274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a:t>Når vi kigger ind i de forvaltningsområder/fagområder som der er umiddelbar interesse for at arbejde med, så er det …</a:t>
            </a:r>
          </a:p>
        </p:txBody>
      </p:sp>
      <p:sp>
        <p:nvSpPr>
          <p:cNvPr id="4" name="Slide Number Placeholder 3"/>
          <p:cNvSpPr>
            <a:spLocks noGrp="1"/>
          </p:cNvSpPr>
          <p:nvPr>
            <p:ph type="sldNum" sz="quarter" idx="5"/>
          </p:nvPr>
        </p:nvSpPr>
        <p:spPr/>
        <p:txBody>
          <a:bodyPr/>
          <a:lstStyle/>
          <a:p>
            <a:fld id="{68413FCC-ABCE-7E4E-B911-60CCA822D2D6}" type="slidenum">
              <a:rPr lang="da-DK" smtClean="0"/>
              <a:t>22</a:t>
            </a:fld>
            <a:endParaRPr lang="da-DK"/>
          </a:p>
        </p:txBody>
      </p:sp>
    </p:spTree>
    <p:extLst>
      <p:ext uri="{BB962C8B-B14F-4D97-AF65-F5344CB8AC3E}">
        <p14:creationId xmlns:p14="http://schemas.microsoft.com/office/powerpoint/2010/main" val="303085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8/30/21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644789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14130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94565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79249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30984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70559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5C6B4A9-1611-4792-9094-5F34BCA07E0B}" type="datetimeFigureOut">
              <a:rPr lang="en-US" smtClean="0"/>
              <a:t>8/30/21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a:p>
        </p:txBody>
      </p:sp>
    </p:spTree>
    <p:extLst>
      <p:ext uri="{BB962C8B-B14F-4D97-AF65-F5344CB8AC3E}">
        <p14:creationId xmlns:p14="http://schemas.microsoft.com/office/powerpoint/2010/main" val="2881605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8/30/21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259027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8/30/21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62163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95198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EB712588-04B1-427B-82EE-E8DB90309F08}" type="datetimeFigureOut">
              <a:rPr lang="en-US" smtClean="0"/>
              <a:t>8/30/21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a:p>
        </p:txBody>
      </p:sp>
    </p:spTree>
    <p:extLst>
      <p:ext uri="{BB962C8B-B14F-4D97-AF65-F5344CB8AC3E}">
        <p14:creationId xmlns:p14="http://schemas.microsoft.com/office/powerpoint/2010/main" val="3010509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8/30/21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00070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8/30/21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9948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8/30/21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811039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8/30/21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a:p>
        </p:txBody>
      </p:sp>
    </p:spTree>
    <p:extLst>
      <p:ext uri="{BB962C8B-B14F-4D97-AF65-F5344CB8AC3E}">
        <p14:creationId xmlns:p14="http://schemas.microsoft.com/office/powerpoint/2010/main" val="3761924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8/30/21</a:t>
            </a:fld>
            <a:endParaRPr lang="en-US"/>
          </a:p>
        </p:txBody>
      </p:sp>
    </p:spTree>
    <p:extLst>
      <p:ext uri="{BB962C8B-B14F-4D97-AF65-F5344CB8AC3E}">
        <p14:creationId xmlns:p14="http://schemas.microsoft.com/office/powerpoint/2010/main" val="3180025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8/30/21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a:p>
        </p:txBody>
      </p:sp>
      <p:pic>
        <p:nvPicPr>
          <p:cNvPr id="8" name="Picture 7">
            <a:extLst>
              <a:ext uri="{FF2B5EF4-FFF2-40B4-BE49-F238E27FC236}">
                <a16:creationId xmlns:a16="http://schemas.microsoft.com/office/drawing/2014/main" id="{DB3FF98B-7C6B-1A46-9E61-5D51993E9259}"/>
              </a:ext>
            </a:extLst>
          </p:cNvPr>
          <p:cNvPicPr>
            <a:picLocks noChangeAspect="1"/>
          </p:cNvPicPr>
          <p:nvPr userDrawn="1"/>
        </p:nvPicPr>
        <p:blipFill>
          <a:blip r:embed="rId18"/>
          <a:stretch>
            <a:fillRect/>
          </a:stretch>
        </p:blipFill>
        <p:spPr>
          <a:xfrm>
            <a:off x="10550936" y="6041361"/>
            <a:ext cx="1224891" cy="648777"/>
          </a:xfrm>
          <a:prstGeom prst="rect">
            <a:avLst/>
          </a:prstGeom>
        </p:spPr>
      </p:pic>
    </p:spTree>
    <p:extLst>
      <p:ext uri="{BB962C8B-B14F-4D97-AF65-F5344CB8AC3E}">
        <p14:creationId xmlns:p14="http://schemas.microsoft.com/office/powerpoint/2010/main" val="189132621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ost@govtechmidtjylland.dk"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m.signalvnoise.com/new-in-basecamp--see-where-projects-really-stand-with-the-hill-char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hyperlink" Target="mailto:post@govtechmidtjylland.dk" TargetMode="External"/><Relationship Id="rId5" Type="http://schemas.openxmlformats.org/officeDocument/2006/relationships/image" Target="../media/image12.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FF20D-A473-6145-A808-E5126592EC67}"/>
              </a:ext>
            </a:extLst>
          </p:cNvPr>
          <p:cNvSpPr>
            <a:spLocks noGrp="1"/>
          </p:cNvSpPr>
          <p:nvPr>
            <p:ph type="title"/>
          </p:nvPr>
        </p:nvSpPr>
        <p:spPr/>
        <p:txBody>
          <a:bodyPr/>
          <a:lstStyle/>
          <a:p>
            <a:r>
              <a:rPr lang="da-DK" dirty="0"/>
              <a:t>GENEREL PRÆSENTATION</a:t>
            </a:r>
            <a:br>
              <a:rPr lang="da-DK" dirty="0"/>
            </a:br>
            <a:r>
              <a:rPr lang="da-DK" dirty="0"/>
              <a:t>- vejledning</a:t>
            </a:r>
          </a:p>
        </p:txBody>
      </p:sp>
      <p:sp>
        <p:nvSpPr>
          <p:cNvPr id="3" name="Content Placeholder 2">
            <a:extLst>
              <a:ext uri="{FF2B5EF4-FFF2-40B4-BE49-F238E27FC236}">
                <a16:creationId xmlns:a16="http://schemas.microsoft.com/office/drawing/2014/main" id="{5348B955-3A08-4847-B487-D9FD8D2CD331}"/>
              </a:ext>
            </a:extLst>
          </p:cNvPr>
          <p:cNvSpPr>
            <a:spLocks noGrp="1"/>
          </p:cNvSpPr>
          <p:nvPr>
            <p:ph idx="1"/>
          </p:nvPr>
        </p:nvSpPr>
        <p:spPr/>
        <p:txBody>
          <a:bodyPr/>
          <a:lstStyle/>
          <a:p>
            <a:r>
              <a:rPr lang="da-DK" dirty="0"/>
              <a:t>Denne præsentation indeholder en række slides, tekster og figurer, der kan anvendes til interne formål til at præsentere hvad GTM-samarbejdet handler om, hvilke udfordringer, vi ønsker at adressere gennem samarbejdet og hvordan vi agter at gøre det.</a:t>
            </a:r>
          </a:p>
          <a:p>
            <a:endParaRPr lang="da-DK" dirty="0"/>
          </a:p>
          <a:p>
            <a:r>
              <a:rPr lang="da-DK" dirty="0"/>
              <a:t>Du er velkommen til at plukke de slides ud, som du synes du kan bruge - og ændre design/layout, så det passer ind i din samlede præsentation.</a:t>
            </a:r>
          </a:p>
          <a:p>
            <a:pPr marL="0" indent="0">
              <a:buNone/>
            </a:pPr>
            <a:endParaRPr lang="da-DK" dirty="0"/>
          </a:p>
          <a:p>
            <a:r>
              <a:rPr lang="da-DK" dirty="0"/>
              <a:t>Har du spørgsmål eller ønsker til indholdet, så tag fat på os på </a:t>
            </a:r>
            <a:r>
              <a:rPr lang="da-DK" dirty="0">
                <a:hlinkClick r:id="rId2"/>
              </a:rPr>
              <a:t>post@govtechmidtjylland.dk</a:t>
            </a:r>
            <a:r>
              <a:rPr lang="da-DK" dirty="0"/>
              <a:t> </a:t>
            </a:r>
          </a:p>
        </p:txBody>
      </p:sp>
    </p:spTree>
    <p:extLst>
      <p:ext uri="{BB962C8B-B14F-4D97-AF65-F5344CB8AC3E}">
        <p14:creationId xmlns:p14="http://schemas.microsoft.com/office/powerpoint/2010/main" val="3178517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2B774051-530B-4936-B529-E684976E1A61}"/>
              </a:ext>
            </a:extLst>
          </p:cNvPr>
          <p:cNvSpPr>
            <a:spLocks noGrp="1"/>
          </p:cNvSpPr>
          <p:nvPr>
            <p:ph type="title"/>
          </p:nvPr>
        </p:nvSpPr>
        <p:spPr>
          <a:xfrm>
            <a:off x="643467" y="816638"/>
            <a:ext cx="3367359" cy="5224724"/>
          </a:xfrm>
        </p:spPr>
        <p:txBody>
          <a:bodyPr anchor="ctr">
            <a:normAutofit/>
          </a:bodyPr>
          <a:lstStyle/>
          <a:p>
            <a:r>
              <a:rPr lang="da-DK" dirty="0"/>
              <a:t>Skabe vækst for Smart City-løsninger</a:t>
            </a:r>
          </a:p>
        </p:txBody>
      </p:sp>
      <p:sp>
        <p:nvSpPr>
          <p:cNvPr id="3" name="Pladsholder til indhold 2">
            <a:extLst>
              <a:ext uri="{FF2B5EF4-FFF2-40B4-BE49-F238E27FC236}">
                <a16:creationId xmlns:a16="http://schemas.microsoft.com/office/drawing/2014/main" id="{C4B389D5-A2FC-491F-8BD8-76C2260E3862}"/>
              </a:ext>
            </a:extLst>
          </p:cNvPr>
          <p:cNvSpPr>
            <a:spLocks noGrp="1"/>
          </p:cNvSpPr>
          <p:nvPr>
            <p:ph idx="1"/>
          </p:nvPr>
        </p:nvSpPr>
        <p:spPr>
          <a:xfrm>
            <a:off x="4654295" y="816638"/>
            <a:ext cx="4619706" cy="5224724"/>
          </a:xfrm>
        </p:spPr>
        <p:txBody>
          <a:bodyPr anchor="ctr">
            <a:normAutofit/>
          </a:bodyPr>
          <a:lstStyle/>
          <a:p>
            <a:r>
              <a:rPr lang="da-DK" dirty="0"/>
              <a:t>Gennem efterspørgsel stimulerer GTM også det lokale erhvervsliv i forhold til vækst for Smart City-løsninger.</a:t>
            </a:r>
          </a:p>
          <a:p>
            <a:r>
              <a:rPr lang="da-DK" dirty="0"/>
              <a:t>GTM-samarbejdet vil løfte hele Smart City-feltet på tværs af partnerne i regionen.</a:t>
            </a:r>
          </a:p>
        </p:txBody>
      </p:sp>
    </p:spTree>
    <p:extLst>
      <p:ext uri="{BB962C8B-B14F-4D97-AF65-F5344CB8AC3E}">
        <p14:creationId xmlns:p14="http://schemas.microsoft.com/office/powerpoint/2010/main" val="2621515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DE638E9-E218-45C1-9A63-41B7795CB6A5}"/>
              </a:ext>
            </a:extLst>
          </p:cNvPr>
          <p:cNvSpPr>
            <a:spLocks noGrp="1"/>
          </p:cNvSpPr>
          <p:nvPr>
            <p:ph type="title"/>
          </p:nvPr>
        </p:nvSpPr>
        <p:spPr>
          <a:xfrm>
            <a:off x="1507067" y="2404534"/>
            <a:ext cx="7766936" cy="1646302"/>
          </a:xfrm>
        </p:spPr>
        <p:txBody>
          <a:bodyPr vert="horz" lIns="91440" tIns="45720" rIns="91440" bIns="45720" rtlCol="0" anchor="b">
            <a:normAutofit fontScale="90000"/>
          </a:bodyPr>
          <a:lstStyle/>
          <a:p>
            <a:pPr algn="r"/>
            <a:r>
              <a:rPr lang="en-US" sz="5400" dirty="0" err="1">
                <a:solidFill>
                  <a:srgbClr val="FFFFFF"/>
                </a:solidFill>
              </a:rPr>
              <a:t>Hvem</a:t>
            </a:r>
            <a:r>
              <a:rPr lang="en-US" sz="5400" dirty="0">
                <a:solidFill>
                  <a:srgbClr val="FFFFFF"/>
                </a:solidFill>
              </a:rPr>
              <a:t> </a:t>
            </a:r>
            <a:r>
              <a:rPr lang="en-US" sz="5400" dirty="0" err="1">
                <a:solidFill>
                  <a:srgbClr val="FFFFFF"/>
                </a:solidFill>
              </a:rPr>
              <a:t>styrer</a:t>
            </a:r>
            <a:r>
              <a:rPr lang="en-US" sz="5400" dirty="0">
                <a:solidFill>
                  <a:srgbClr val="FFFFFF"/>
                </a:solidFill>
              </a:rPr>
              <a:t> </a:t>
            </a:r>
            <a:r>
              <a:rPr lang="en-US" sz="5400" dirty="0" err="1">
                <a:solidFill>
                  <a:srgbClr val="FFFFFF"/>
                </a:solidFill>
              </a:rPr>
              <a:t>GovTech</a:t>
            </a:r>
            <a:r>
              <a:rPr lang="en-US" sz="5400" dirty="0">
                <a:solidFill>
                  <a:srgbClr val="FFFFFF"/>
                </a:solidFill>
              </a:rPr>
              <a:t> Midtjylland?</a:t>
            </a:r>
          </a:p>
        </p:txBody>
      </p:sp>
    </p:spTree>
    <p:extLst>
      <p:ext uri="{BB962C8B-B14F-4D97-AF65-F5344CB8AC3E}">
        <p14:creationId xmlns:p14="http://schemas.microsoft.com/office/powerpoint/2010/main" val="150040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3" name="Rectangle 7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8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Freeform: Shape 8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C1823DF0-444C-40A6-A470-2D2CCB5915A0}"/>
              </a:ext>
            </a:extLst>
          </p:cNvPr>
          <p:cNvSpPr>
            <a:spLocks noGrp="1"/>
          </p:cNvSpPr>
          <p:nvPr>
            <p:ph type="title"/>
          </p:nvPr>
        </p:nvSpPr>
        <p:spPr>
          <a:xfrm>
            <a:off x="7181723" y="609600"/>
            <a:ext cx="4512989" cy="2227730"/>
          </a:xfrm>
        </p:spPr>
        <p:txBody>
          <a:bodyPr anchor="ctr">
            <a:normAutofit/>
          </a:bodyPr>
          <a:lstStyle/>
          <a:p>
            <a:r>
              <a:rPr lang="da-DK">
                <a:solidFill>
                  <a:srgbClr val="FFFFFF"/>
                </a:solidFill>
              </a:rPr>
              <a:t>Organisering / Governance</a:t>
            </a:r>
          </a:p>
        </p:txBody>
      </p:sp>
      <p:pic>
        <p:nvPicPr>
          <p:cNvPr id="1026" name="Picture 2">
            <a:extLst>
              <a:ext uri="{FF2B5EF4-FFF2-40B4-BE49-F238E27FC236}">
                <a16:creationId xmlns:a16="http://schemas.microsoft.com/office/drawing/2014/main" id="{5BE79684-3A5E-42B0-8A57-37D21E2D155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7251" y="2702095"/>
            <a:ext cx="3856774" cy="1542709"/>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indhold 2">
            <a:extLst>
              <a:ext uri="{FF2B5EF4-FFF2-40B4-BE49-F238E27FC236}">
                <a16:creationId xmlns:a16="http://schemas.microsoft.com/office/drawing/2014/main" id="{43B5A7A2-691A-4596-B507-6FFE9BEFB8CA}"/>
              </a:ext>
            </a:extLst>
          </p:cNvPr>
          <p:cNvSpPr>
            <a:spLocks noGrp="1"/>
          </p:cNvSpPr>
          <p:nvPr>
            <p:ph idx="1"/>
          </p:nvPr>
        </p:nvSpPr>
        <p:spPr>
          <a:xfrm>
            <a:off x="7181725" y="2837329"/>
            <a:ext cx="4512988" cy="3317938"/>
          </a:xfrm>
        </p:spPr>
        <p:txBody>
          <a:bodyPr anchor="t">
            <a:normAutofit/>
          </a:bodyPr>
          <a:lstStyle/>
          <a:p>
            <a:r>
              <a:rPr lang="da-DK" dirty="0">
                <a:solidFill>
                  <a:srgbClr val="FFFFFF"/>
                </a:solidFill>
              </a:rPr>
              <a:t>Partnerskabet ledes af en strategisk styregruppe, et forretningsudvalg og en følgegruppe.</a:t>
            </a:r>
          </a:p>
          <a:p>
            <a:r>
              <a:rPr lang="da-DK" dirty="0">
                <a:solidFill>
                  <a:srgbClr val="FFFFFF"/>
                </a:solidFill>
              </a:rPr>
              <a:t>Styregruppen refererer til KD-net dvs. kommunaldirektørnetværket i den midtjyske region.</a:t>
            </a:r>
          </a:p>
        </p:txBody>
      </p:sp>
    </p:spTree>
    <p:extLst>
      <p:ext uri="{BB962C8B-B14F-4D97-AF65-F5344CB8AC3E}">
        <p14:creationId xmlns:p14="http://schemas.microsoft.com/office/powerpoint/2010/main" val="2527298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BE79684-3A5E-42B0-8A57-37D21E2D15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712" y="3384660"/>
            <a:ext cx="4600575" cy="183832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C1823DF0-444C-40A6-A470-2D2CCB5915A0}"/>
              </a:ext>
            </a:extLst>
          </p:cNvPr>
          <p:cNvSpPr>
            <a:spLocks noGrp="1"/>
          </p:cNvSpPr>
          <p:nvPr>
            <p:ph type="title"/>
          </p:nvPr>
        </p:nvSpPr>
        <p:spPr>
          <a:xfrm>
            <a:off x="677334" y="609600"/>
            <a:ext cx="8596668" cy="646444"/>
          </a:xfrm>
        </p:spPr>
        <p:txBody>
          <a:bodyPr/>
          <a:lstStyle/>
          <a:p>
            <a:r>
              <a:rPr lang="da-DK" dirty="0"/>
              <a:t>Opgaver og roller</a:t>
            </a:r>
          </a:p>
        </p:txBody>
      </p:sp>
      <p:sp>
        <p:nvSpPr>
          <p:cNvPr id="26" name="Tekstfelt 25">
            <a:extLst>
              <a:ext uri="{FF2B5EF4-FFF2-40B4-BE49-F238E27FC236}">
                <a16:creationId xmlns:a16="http://schemas.microsoft.com/office/drawing/2014/main" id="{D4D678ED-8A0F-4610-A255-2BC02331F164}"/>
              </a:ext>
            </a:extLst>
          </p:cNvPr>
          <p:cNvSpPr txBox="1"/>
          <p:nvPr/>
        </p:nvSpPr>
        <p:spPr>
          <a:xfrm>
            <a:off x="8396287" y="3157353"/>
            <a:ext cx="3444072" cy="2292935"/>
          </a:xfrm>
          <a:custGeom>
            <a:avLst/>
            <a:gdLst>
              <a:gd name="connsiteX0" fmla="*/ 0 w 3444072"/>
              <a:gd name="connsiteY0" fmla="*/ 0 h 2292935"/>
              <a:gd name="connsiteX1" fmla="*/ 654374 w 3444072"/>
              <a:gd name="connsiteY1" fmla="*/ 0 h 2292935"/>
              <a:gd name="connsiteX2" fmla="*/ 1239866 w 3444072"/>
              <a:gd name="connsiteY2" fmla="*/ 0 h 2292935"/>
              <a:gd name="connsiteX3" fmla="*/ 1997562 w 3444072"/>
              <a:gd name="connsiteY3" fmla="*/ 0 h 2292935"/>
              <a:gd name="connsiteX4" fmla="*/ 2651935 w 3444072"/>
              <a:gd name="connsiteY4" fmla="*/ 0 h 2292935"/>
              <a:gd name="connsiteX5" fmla="*/ 3444072 w 3444072"/>
              <a:gd name="connsiteY5" fmla="*/ 0 h 2292935"/>
              <a:gd name="connsiteX6" fmla="*/ 3444072 w 3444072"/>
              <a:gd name="connsiteY6" fmla="*/ 619092 h 2292935"/>
              <a:gd name="connsiteX7" fmla="*/ 3444072 w 3444072"/>
              <a:gd name="connsiteY7" fmla="*/ 1192326 h 2292935"/>
              <a:gd name="connsiteX8" fmla="*/ 3444072 w 3444072"/>
              <a:gd name="connsiteY8" fmla="*/ 1765560 h 2292935"/>
              <a:gd name="connsiteX9" fmla="*/ 3444072 w 3444072"/>
              <a:gd name="connsiteY9" fmla="*/ 2292935 h 2292935"/>
              <a:gd name="connsiteX10" fmla="*/ 2824139 w 3444072"/>
              <a:gd name="connsiteY10" fmla="*/ 2292935 h 2292935"/>
              <a:gd name="connsiteX11" fmla="*/ 2135325 w 3444072"/>
              <a:gd name="connsiteY11" fmla="*/ 2292935 h 2292935"/>
              <a:gd name="connsiteX12" fmla="*/ 1480951 w 3444072"/>
              <a:gd name="connsiteY12" fmla="*/ 2292935 h 2292935"/>
              <a:gd name="connsiteX13" fmla="*/ 723255 w 3444072"/>
              <a:gd name="connsiteY13" fmla="*/ 2292935 h 2292935"/>
              <a:gd name="connsiteX14" fmla="*/ 0 w 3444072"/>
              <a:gd name="connsiteY14" fmla="*/ 2292935 h 2292935"/>
              <a:gd name="connsiteX15" fmla="*/ 0 w 3444072"/>
              <a:gd name="connsiteY15" fmla="*/ 1765560 h 2292935"/>
              <a:gd name="connsiteX16" fmla="*/ 0 w 3444072"/>
              <a:gd name="connsiteY16" fmla="*/ 1192326 h 2292935"/>
              <a:gd name="connsiteX17" fmla="*/ 0 w 3444072"/>
              <a:gd name="connsiteY17" fmla="*/ 642022 h 2292935"/>
              <a:gd name="connsiteX18" fmla="*/ 0 w 3444072"/>
              <a:gd name="connsiteY18" fmla="*/ 0 h 229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44072" h="2292935" extrusionOk="0">
                <a:moveTo>
                  <a:pt x="0" y="0"/>
                </a:moveTo>
                <a:cubicBezTo>
                  <a:pt x="309134" y="16666"/>
                  <a:pt x="463491" y="4989"/>
                  <a:pt x="654374" y="0"/>
                </a:cubicBezTo>
                <a:cubicBezTo>
                  <a:pt x="845257" y="-4989"/>
                  <a:pt x="966225" y="4782"/>
                  <a:pt x="1239866" y="0"/>
                </a:cubicBezTo>
                <a:cubicBezTo>
                  <a:pt x="1513507" y="-4782"/>
                  <a:pt x="1629921" y="-10161"/>
                  <a:pt x="1997562" y="0"/>
                </a:cubicBezTo>
                <a:cubicBezTo>
                  <a:pt x="2365203" y="10161"/>
                  <a:pt x="2371512" y="-9186"/>
                  <a:pt x="2651935" y="0"/>
                </a:cubicBezTo>
                <a:cubicBezTo>
                  <a:pt x="2932358" y="9186"/>
                  <a:pt x="3277420" y="3839"/>
                  <a:pt x="3444072" y="0"/>
                </a:cubicBezTo>
                <a:cubicBezTo>
                  <a:pt x="3420176" y="165883"/>
                  <a:pt x="3441830" y="395893"/>
                  <a:pt x="3444072" y="619092"/>
                </a:cubicBezTo>
                <a:cubicBezTo>
                  <a:pt x="3446314" y="842291"/>
                  <a:pt x="3452678" y="951057"/>
                  <a:pt x="3444072" y="1192326"/>
                </a:cubicBezTo>
                <a:cubicBezTo>
                  <a:pt x="3435466" y="1433595"/>
                  <a:pt x="3441895" y="1547811"/>
                  <a:pt x="3444072" y="1765560"/>
                </a:cubicBezTo>
                <a:cubicBezTo>
                  <a:pt x="3446249" y="1983309"/>
                  <a:pt x="3468253" y="2040242"/>
                  <a:pt x="3444072" y="2292935"/>
                </a:cubicBezTo>
                <a:cubicBezTo>
                  <a:pt x="3161569" y="2276554"/>
                  <a:pt x="3093900" y="2270289"/>
                  <a:pt x="2824139" y="2292935"/>
                </a:cubicBezTo>
                <a:cubicBezTo>
                  <a:pt x="2554378" y="2315581"/>
                  <a:pt x="2320238" y="2300777"/>
                  <a:pt x="2135325" y="2292935"/>
                </a:cubicBezTo>
                <a:cubicBezTo>
                  <a:pt x="1950412" y="2285093"/>
                  <a:pt x="1638306" y="2265718"/>
                  <a:pt x="1480951" y="2292935"/>
                </a:cubicBezTo>
                <a:cubicBezTo>
                  <a:pt x="1323596" y="2320152"/>
                  <a:pt x="1047060" y="2258224"/>
                  <a:pt x="723255" y="2292935"/>
                </a:cubicBezTo>
                <a:cubicBezTo>
                  <a:pt x="399450" y="2327646"/>
                  <a:pt x="259756" y="2306185"/>
                  <a:pt x="0" y="2292935"/>
                </a:cubicBezTo>
                <a:cubicBezTo>
                  <a:pt x="-5785" y="2070536"/>
                  <a:pt x="6204" y="2011444"/>
                  <a:pt x="0" y="1765560"/>
                </a:cubicBezTo>
                <a:cubicBezTo>
                  <a:pt x="-6204" y="1519676"/>
                  <a:pt x="-28258" y="1335363"/>
                  <a:pt x="0" y="1192326"/>
                </a:cubicBezTo>
                <a:cubicBezTo>
                  <a:pt x="28258" y="1049289"/>
                  <a:pt x="6442" y="832303"/>
                  <a:pt x="0" y="642022"/>
                </a:cubicBezTo>
                <a:cubicBezTo>
                  <a:pt x="-6442" y="451741"/>
                  <a:pt x="14990" y="220434"/>
                  <a:pt x="0" y="0"/>
                </a:cubicBezTo>
                <a:close/>
              </a:path>
            </a:pathLst>
          </a:custGeom>
          <a:noFill/>
          <a:ln w="19050" cap="rnd">
            <a:solidFill>
              <a:schemeClr val="accent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a:spAutoFit/>
          </a:bodyPr>
          <a:lstStyle/>
          <a:p>
            <a:r>
              <a:rPr lang="da-DK" sz="1100"/>
              <a:t>Forretningsudvalget skal sikre: </a:t>
            </a:r>
          </a:p>
          <a:p>
            <a:endParaRPr lang="da-DK" sz="1100"/>
          </a:p>
          <a:p>
            <a:pPr marL="285750" indent="-285750">
              <a:buFont typeface="Arial" panose="020B0604020202020204" pitchFamily="34" charset="0"/>
              <a:buChar char="•"/>
            </a:pPr>
            <a:r>
              <a:rPr lang="da-DK" sz="1100"/>
              <a:t>At det faglige fokus for </a:t>
            </a:r>
            <a:r>
              <a:rPr lang="da-DK" sz="1100" err="1"/>
              <a:t>GovTech</a:t>
            </a:r>
            <a:r>
              <a:rPr lang="da-DK" sz="1100"/>
              <a:t> Midtjylland altid er opdateret </a:t>
            </a:r>
          </a:p>
          <a:p>
            <a:pPr marL="285750" indent="-285750">
              <a:buFont typeface="Arial" panose="020B0604020202020204" pitchFamily="34" charset="0"/>
              <a:buChar char="•"/>
            </a:pPr>
            <a:r>
              <a:rPr lang="da-DK" sz="1100"/>
              <a:t>Koordination mellem kommunernes og Region Midtjyllands behov, og de projekter som </a:t>
            </a:r>
            <a:r>
              <a:rPr lang="da-DK" sz="1100" err="1"/>
              <a:t>GovTech</a:t>
            </a:r>
            <a:r>
              <a:rPr lang="da-DK" sz="1100"/>
              <a:t> Midtjylland arbejder med </a:t>
            </a:r>
          </a:p>
          <a:p>
            <a:pPr marL="285750" indent="-285750">
              <a:buFont typeface="Arial" panose="020B0604020202020204" pitchFamily="34" charset="0"/>
              <a:buChar char="•"/>
            </a:pPr>
            <a:r>
              <a:rPr lang="da-DK" sz="1100"/>
              <a:t>Information og afrapportering til den strategiske styregruppe </a:t>
            </a:r>
          </a:p>
          <a:p>
            <a:pPr marL="285750" indent="-285750">
              <a:buFont typeface="Arial" panose="020B0604020202020204" pitchFamily="34" charset="0"/>
              <a:buChar char="•"/>
            </a:pPr>
            <a:r>
              <a:rPr lang="da-DK" sz="1100"/>
              <a:t>Strategisk sparringspartner for den strategiske styregruppe, herunder input til styregruppen vedrørende tekniske områder som </a:t>
            </a:r>
            <a:r>
              <a:rPr lang="da-DK" sz="1100" err="1"/>
              <a:t>GovTech</a:t>
            </a:r>
            <a:r>
              <a:rPr lang="da-DK" sz="1100"/>
              <a:t> Midtjylland kan arbejde med </a:t>
            </a:r>
          </a:p>
        </p:txBody>
      </p:sp>
      <p:sp>
        <p:nvSpPr>
          <p:cNvPr id="30" name="Tekstfelt 29">
            <a:extLst>
              <a:ext uri="{FF2B5EF4-FFF2-40B4-BE49-F238E27FC236}">
                <a16:creationId xmlns:a16="http://schemas.microsoft.com/office/drawing/2014/main" id="{3153C039-375B-4623-8D1E-CD47BC16D7E5}"/>
              </a:ext>
            </a:extLst>
          </p:cNvPr>
          <p:cNvSpPr txBox="1"/>
          <p:nvPr/>
        </p:nvSpPr>
        <p:spPr>
          <a:xfrm>
            <a:off x="271254" y="3214321"/>
            <a:ext cx="3444072" cy="2462213"/>
          </a:xfrm>
          <a:custGeom>
            <a:avLst/>
            <a:gdLst>
              <a:gd name="connsiteX0" fmla="*/ 0 w 3444072"/>
              <a:gd name="connsiteY0" fmla="*/ 0 h 2462213"/>
              <a:gd name="connsiteX1" fmla="*/ 654374 w 3444072"/>
              <a:gd name="connsiteY1" fmla="*/ 0 h 2462213"/>
              <a:gd name="connsiteX2" fmla="*/ 1239866 w 3444072"/>
              <a:gd name="connsiteY2" fmla="*/ 0 h 2462213"/>
              <a:gd name="connsiteX3" fmla="*/ 1997562 w 3444072"/>
              <a:gd name="connsiteY3" fmla="*/ 0 h 2462213"/>
              <a:gd name="connsiteX4" fmla="*/ 2651935 w 3444072"/>
              <a:gd name="connsiteY4" fmla="*/ 0 h 2462213"/>
              <a:gd name="connsiteX5" fmla="*/ 3444072 w 3444072"/>
              <a:gd name="connsiteY5" fmla="*/ 0 h 2462213"/>
              <a:gd name="connsiteX6" fmla="*/ 3444072 w 3444072"/>
              <a:gd name="connsiteY6" fmla="*/ 664798 h 2462213"/>
              <a:gd name="connsiteX7" fmla="*/ 3444072 w 3444072"/>
              <a:gd name="connsiteY7" fmla="*/ 1280351 h 2462213"/>
              <a:gd name="connsiteX8" fmla="*/ 3444072 w 3444072"/>
              <a:gd name="connsiteY8" fmla="*/ 1895904 h 2462213"/>
              <a:gd name="connsiteX9" fmla="*/ 3444072 w 3444072"/>
              <a:gd name="connsiteY9" fmla="*/ 2462213 h 2462213"/>
              <a:gd name="connsiteX10" fmla="*/ 2824139 w 3444072"/>
              <a:gd name="connsiteY10" fmla="*/ 2462213 h 2462213"/>
              <a:gd name="connsiteX11" fmla="*/ 2135325 w 3444072"/>
              <a:gd name="connsiteY11" fmla="*/ 2462213 h 2462213"/>
              <a:gd name="connsiteX12" fmla="*/ 1480951 w 3444072"/>
              <a:gd name="connsiteY12" fmla="*/ 2462213 h 2462213"/>
              <a:gd name="connsiteX13" fmla="*/ 723255 w 3444072"/>
              <a:gd name="connsiteY13" fmla="*/ 2462213 h 2462213"/>
              <a:gd name="connsiteX14" fmla="*/ 0 w 3444072"/>
              <a:gd name="connsiteY14" fmla="*/ 2462213 h 2462213"/>
              <a:gd name="connsiteX15" fmla="*/ 0 w 3444072"/>
              <a:gd name="connsiteY15" fmla="*/ 1895904 h 2462213"/>
              <a:gd name="connsiteX16" fmla="*/ 0 w 3444072"/>
              <a:gd name="connsiteY16" fmla="*/ 1280351 h 2462213"/>
              <a:gd name="connsiteX17" fmla="*/ 0 w 3444072"/>
              <a:gd name="connsiteY17" fmla="*/ 689420 h 2462213"/>
              <a:gd name="connsiteX18" fmla="*/ 0 w 3444072"/>
              <a:gd name="connsiteY18" fmla="*/ 0 h 246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44072" h="2462213" extrusionOk="0">
                <a:moveTo>
                  <a:pt x="0" y="0"/>
                </a:moveTo>
                <a:cubicBezTo>
                  <a:pt x="309134" y="16666"/>
                  <a:pt x="463491" y="4989"/>
                  <a:pt x="654374" y="0"/>
                </a:cubicBezTo>
                <a:cubicBezTo>
                  <a:pt x="845257" y="-4989"/>
                  <a:pt x="966225" y="4782"/>
                  <a:pt x="1239866" y="0"/>
                </a:cubicBezTo>
                <a:cubicBezTo>
                  <a:pt x="1513507" y="-4782"/>
                  <a:pt x="1629921" y="-10161"/>
                  <a:pt x="1997562" y="0"/>
                </a:cubicBezTo>
                <a:cubicBezTo>
                  <a:pt x="2365203" y="10161"/>
                  <a:pt x="2371512" y="-9186"/>
                  <a:pt x="2651935" y="0"/>
                </a:cubicBezTo>
                <a:cubicBezTo>
                  <a:pt x="2932358" y="9186"/>
                  <a:pt x="3277420" y="3839"/>
                  <a:pt x="3444072" y="0"/>
                </a:cubicBezTo>
                <a:cubicBezTo>
                  <a:pt x="3426594" y="262408"/>
                  <a:pt x="3434570" y="368819"/>
                  <a:pt x="3444072" y="664798"/>
                </a:cubicBezTo>
                <a:cubicBezTo>
                  <a:pt x="3453574" y="960777"/>
                  <a:pt x="3474624" y="1048188"/>
                  <a:pt x="3444072" y="1280351"/>
                </a:cubicBezTo>
                <a:cubicBezTo>
                  <a:pt x="3413520" y="1512514"/>
                  <a:pt x="3427621" y="1599011"/>
                  <a:pt x="3444072" y="1895904"/>
                </a:cubicBezTo>
                <a:cubicBezTo>
                  <a:pt x="3460523" y="2192797"/>
                  <a:pt x="3457614" y="2341837"/>
                  <a:pt x="3444072" y="2462213"/>
                </a:cubicBezTo>
                <a:cubicBezTo>
                  <a:pt x="3161569" y="2445832"/>
                  <a:pt x="3093900" y="2439567"/>
                  <a:pt x="2824139" y="2462213"/>
                </a:cubicBezTo>
                <a:cubicBezTo>
                  <a:pt x="2554378" y="2484859"/>
                  <a:pt x="2320238" y="2470055"/>
                  <a:pt x="2135325" y="2462213"/>
                </a:cubicBezTo>
                <a:cubicBezTo>
                  <a:pt x="1950412" y="2454371"/>
                  <a:pt x="1638306" y="2434996"/>
                  <a:pt x="1480951" y="2462213"/>
                </a:cubicBezTo>
                <a:cubicBezTo>
                  <a:pt x="1323596" y="2489430"/>
                  <a:pt x="1047060" y="2427502"/>
                  <a:pt x="723255" y="2462213"/>
                </a:cubicBezTo>
                <a:cubicBezTo>
                  <a:pt x="399450" y="2496924"/>
                  <a:pt x="259756" y="2475463"/>
                  <a:pt x="0" y="2462213"/>
                </a:cubicBezTo>
                <a:cubicBezTo>
                  <a:pt x="-18898" y="2302203"/>
                  <a:pt x="8474" y="2100873"/>
                  <a:pt x="0" y="1895904"/>
                </a:cubicBezTo>
                <a:cubicBezTo>
                  <a:pt x="-8474" y="1690935"/>
                  <a:pt x="-1353" y="1529392"/>
                  <a:pt x="0" y="1280351"/>
                </a:cubicBezTo>
                <a:cubicBezTo>
                  <a:pt x="1353" y="1031310"/>
                  <a:pt x="10174" y="824406"/>
                  <a:pt x="0" y="689420"/>
                </a:cubicBezTo>
                <a:cubicBezTo>
                  <a:pt x="-10174" y="554434"/>
                  <a:pt x="19709" y="274507"/>
                  <a:pt x="0" y="0"/>
                </a:cubicBezTo>
                <a:close/>
              </a:path>
            </a:pathLst>
          </a:custGeom>
          <a:noFill/>
          <a:ln w="19050" cap="rnd">
            <a:solidFill>
              <a:schemeClr val="accent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a:spAutoFit/>
          </a:bodyPr>
          <a:lstStyle/>
          <a:p>
            <a:r>
              <a:rPr lang="da-DK" sz="1100"/>
              <a:t>Følgegruppen er SPOC (indgangskontaktperson) mellem </a:t>
            </a:r>
            <a:r>
              <a:rPr lang="da-DK" sz="1100" err="1"/>
              <a:t>GovTech</a:t>
            </a:r>
            <a:r>
              <a:rPr lang="da-DK" sz="1100"/>
              <a:t> Midtjylland og den enkelte kommune og Region Midtjylland, og dens medlemmer agerer som kontaktperson ind i egen organisation. </a:t>
            </a:r>
          </a:p>
          <a:p>
            <a:endParaRPr lang="da-DK" sz="1100"/>
          </a:p>
          <a:p>
            <a:r>
              <a:rPr lang="da-DK" sz="1100"/>
              <a:t>Følgegruppen udgør kontakten til kommunerne og Region Midtjylland og er derfor et vigtigt kommunikativt led med henblik på at sikre kommunikationen fra </a:t>
            </a:r>
            <a:r>
              <a:rPr lang="da-DK" sz="1100" err="1"/>
              <a:t>GovTech</a:t>
            </a:r>
            <a:r>
              <a:rPr lang="da-DK" sz="1100"/>
              <a:t> Midtjylland til de relevante modtagere i kommuner og Region Midtjylland, og at der kommunikeres fra Region Midtjylland og kommunerne til </a:t>
            </a:r>
            <a:r>
              <a:rPr lang="da-DK" sz="1100" err="1"/>
              <a:t>GovTech</a:t>
            </a:r>
            <a:r>
              <a:rPr lang="da-DK" sz="1100"/>
              <a:t> Midtjylland. </a:t>
            </a:r>
          </a:p>
        </p:txBody>
      </p:sp>
      <p:sp>
        <p:nvSpPr>
          <p:cNvPr id="32" name="Tekstfelt 31">
            <a:extLst>
              <a:ext uri="{FF2B5EF4-FFF2-40B4-BE49-F238E27FC236}">
                <a16:creationId xmlns:a16="http://schemas.microsoft.com/office/drawing/2014/main" id="{9217453C-1A87-40C8-8406-4A0AAF550036}"/>
              </a:ext>
            </a:extLst>
          </p:cNvPr>
          <p:cNvSpPr txBox="1"/>
          <p:nvPr/>
        </p:nvSpPr>
        <p:spPr>
          <a:xfrm>
            <a:off x="3048837" y="5967174"/>
            <a:ext cx="6094324" cy="769441"/>
          </a:xfrm>
          <a:custGeom>
            <a:avLst/>
            <a:gdLst>
              <a:gd name="connsiteX0" fmla="*/ 0 w 6094324"/>
              <a:gd name="connsiteY0" fmla="*/ 0 h 769441"/>
              <a:gd name="connsiteX1" fmla="*/ 616204 w 6094324"/>
              <a:gd name="connsiteY1" fmla="*/ 0 h 769441"/>
              <a:gd name="connsiteX2" fmla="*/ 1110521 w 6094324"/>
              <a:gd name="connsiteY2" fmla="*/ 0 h 769441"/>
              <a:gd name="connsiteX3" fmla="*/ 1909555 w 6094324"/>
              <a:gd name="connsiteY3" fmla="*/ 0 h 769441"/>
              <a:gd name="connsiteX4" fmla="*/ 2525759 w 6094324"/>
              <a:gd name="connsiteY4" fmla="*/ 0 h 769441"/>
              <a:gd name="connsiteX5" fmla="*/ 3141963 w 6094324"/>
              <a:gd name="connsiteY5" fmla="*/ 0 h 769441"/>
              <a:gd name="connsiteX6" fmla="*/ 3940996 w 6094324"/>
              <a:gd name="connsiteY6" fmla="*/ 0 h 769441"/>
              <a:gd name="connsiteX7" fmla="*/ 4496257 w 6094324"/>
              <a:gd name="connsiteY7" fmla="*/ 0 h 769441"/>
              <a:gd name="connsiteX8" fmla="*/ 5295290 w 6094324"/>
              <a:gd name="connsiteY8" fmla="*/ 0 h 769441"/>
              <a:gd name="connsiteX9" fmla="*/ 6094324 w 6094324"/>
              <a:gd name="connsiteY9" fmla="*/ 0 h 769441"/>
              <a:gd name="connsiteX10" fmla="*/ 6094324 w 6094324"/>
              <a:gd name="connsiteY10" fmla="*/ 384721 h 769441"/>
              <a:gd name="connsiteX11" fmla="*/ 6094324 w 6094324"/>
              <a:gd name="connsiteY11" fmla="*/ 769441 h 769441"/>
              <a:gd name="connsiteX12" fmla="*/ 5356234 w 6094324"/>
              <a:gd name="connsiteY12" fmla="*/ 769441 h 769441"/>
              <a:gd name="connsiteX13" fmla="*/ 4557200 w 6094324"/>
              <a:gd name="connsiteY13" fmla="*/ 769441 h 769441"/>
              <a:gd name="connsiteX14" fmla="*/ 3758166 w 6094324"/>
              <a:gd name="connsiteY14" fmla="*/ 769441 h 769441"/>
              <a:gd name="connsiteX15" fmla="*/ 3202906 w 6094324"/>
              <a:gd name="connsiteY15" fmla="*/ 769441 h 769441"/>
              <a:gd name="connsiteX16" fmla="*/ 2525759 w 6094324"/>
              <a:gd name="connsiteY16" fmla="*/ 769441 h 769441"/>
              <a:gd name="connsiteX17" fmla="*/ 1726725 w 6094324"/>
              <a:gd name="connsiteY17" fmla="*/ 769441 h 769441"/>
              <a:gd name="connsiteX18" fmla="*/ 1049578 w 6094324"/>
              <a:gd name="connsiteY18" fmla="*/ 769441 h 769441"/>
              <a:gd name="connsiteX19" fmla="*/ 0 w 6094324"/>
              <a:gd name="connsiteY19" fmla="*/ 769441 h 769441"/>
              <a:gd name="connsiteX20" fmla="*/ 0 w 6094324"/>
              <a:gd name="connsiteY20" fmla="*/ 400109 h 769441"/>
              <a:gd name="connsiteX21" fmla="*/ 0 w 6094324"/>
              <a:gd name="connsiteY21"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4324" h="769441" extrusionOk="0">
                <a:moveTo>
                  <a:pt x="0" y="0"/>
                </a:moveTo>
                <a:cubicBezTo>
                  <a:pt x="236898" y="10397"/>
                  <a:pt x="370415" y="-26595"/>
                  <a:pt x="616204" y="0"/>
                </a:cubicBezTo>
                <a:cubicBezTo>
                  <a:pt x="861993" y="26595"/>
                  <a:pt x="903883" y="122"/>
                  <a:pt x="1110521" y="0"/>
                </a:cubicBezTo>
                <a:cubicBezTo>
                  <a:pt x="1317159" y="-122"/>
                  <a:pt x="1669426" y="-15190"/>
                  <a:pt x="1909555" y="0"/>
                </a:cubicBezTo>
                <a:cubicBezTo>
                  <a:pt x="2149684" y="15190"/>
                  <a:pt x="2260813" y="-1326"/>
                  <a:pt x="2525759" y="0"/>
                </a:cubicBezTo>
                <a:cubicBezTo>
                  <a:pt x="2790705" y="1326"/>
                  <a:pt x="2847726" y="16020"/>
                  <a:pt x="3141963" y="0"/>
                </a:cubicBezTo>
                <a:cubicBezTo>
                  <a:pt x="3436200" y="-16020"/>
                  <a:pt x="3734328" y="18134"/>
                  <a:pt x="3940996" y="0"/>
                </a:cubicBezTo>
                <a:cubicBezTo>
                  <a:pt x="4147664" y="-18134"/>
                  <a:pt x="4294466" y="14950"/>
                  <a:pt x="4496257" y="0"/>
                </a:cubicBezTo>
                <a:cubicBezTo>
                  <a:pt x="4698048" y="-14950"/>
                  <a:pt x="4929661" y="3342"/>
                  <a:pt x="5295290" y="0"/>
                </a:cubicBezTo>
                <a:cubicBezTo>
                  <a:pt x="5660919" y="-3342"/>
                  <a:pt x="5705286" y="33531"/>
                  <a:pt x="6094324" y="0"/>
                </a:cubicBezTo>
                <a:cubicBezTo>
                  <a:pt x="6078598" y="112323"/>
                  <a:pt x="6104681" y="218514"/>
                  <a:pt x="6094324" y="384721"/>
                </a:cubicBezTo>
                <a:cubicBezTo>
                  <a:pt x="6083967" y="550928"/>
                  <a:pt x="6076261" y="633873"/>
                  <a:pt x="6094324" y="769441"/>
                </a:cubicBezTo>
                <a:cubicBezTo>
                  <a:pt x="5757184" y="762340"/>
                  <a:pt x="5554145" y="746069"/>
                  <a:pt x="5356234" y="769441"/>
                </a:cubicBezTo>
                <a:cubicBezTo>
                  <a:pt x="5158323" y="792814"/>
                  <a:pt x="4898668" y="808575"/>
                  <a:pt x="4557200" y="769441"/>
                </a:cubicBezTo>
                <a:cubicBezTo>
                  <a:pt x="4215732" y="730307"/>
                  <a:pt x="4091784" y="804342"/>
                  <a:pt x="3758166" y="769441"/>
                </a:cubicBezTo>
                <a:cubicBezTo>
                  <a:pt x="3424548" y="734540"/>
                  <a:pt x="3340972" y="760833"/>
                  <a:pt x="3202906" y="769441"/>
                </a:cubicBezTo>
                <a:cubicBezTo>
                  <a:pt x="3064840" y="778049"/>
                  <a:pt x="2824506" y="765754"/>
                  <a:pt x="2525759" y="769441"/>
                </a:cubicBezTo>
                <a:cubicBezTo>
                  <a:pt x="2227012" y="773128"/>
                  <a:pt x="2060388" y="792607"/>
                  <a:pt x="1726725" y="769441"/>
                </a:cubicBezTo>
                <a:cubicBezTo>
                  <a:pt x="1393062" y="746275"/>
                  <a:pt x="1367270" y="784122"/>
                  <a:pt x="1049578" y="769441"/>
                </a:cubicBezTo>
                <a:cubicBezTo>
                  <a:pt x="731886" y="754760"/>
                  <a:pt x="229331" y="778997"/>
                  <a:pt x="0" y="769441"/>
                </a:cubicBezTo>
                <a:cubicBezTo>
                  <a:pt x="18299" y="673104"/>
                  <a:pt x="12494" y="534156"/>
                  <a:pt x="0" y="400109"/>
                </a:cubicBezTo>
                <a:cubicBezTo>
                  <a:pt x="-12494" y="266062"/>
                  <a:pt x="14698" y="139665"/>
                  <a:pt x="0" y="0"/>
                </a:cubicBezTo>
                <a:close/>
              </a:path>
            </a:pathLst>
          </a:custGeom>
          <a:noFill/>
          <a:ln w="19050">
            <a:solidFill>
              <a:schemeClr val="accent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a:spAutoFit/>
          </a:bodyPr>
          <a:lstStyle/>
          <a:p>
            <a:r>
              <a:rPr lang="da-DK" sz="1100"/>
              <a:t>Der inviteres bredt til deltagelse i et uformelt netværk, hvor der kan deles inspiration, cases, løsninger, udfordringer m.v. på tværs. Det vil være et forum, hvor man kan få inspiration og sparre med kollegaer på tværs af kommunegrænserne. Åbent og uforpligtende for alle interesserede fra de deltagende kommuner og Region Midt. </a:t>
            </a:r>
          </a:p>
        </p:txBody>
      </p:sp>
      <p:sp>
        <p:nvSpPr>
          <p:cNvPr id="34" name="Tekstfelt 33">
            <a:extLst>
              <a:ext uri="{FF2B5EF4-FFF2-40B4-BE49-F238E27FC236}">
                <a16:creationId xmlns:a16="http://schemas.microsoft.com/office/drawing/2014/main" id="{99C5C7C7-F97F-4C63-9F66-EB367A4A38FC}"/>
              </a:ext>
            </a:extLst>
          </p:cNvPr>
          <p:cNvSpPr txBox="1"/>
          <p:nvPr/>
        </p:nvSpPr>
        <p:spPr>
          <a:xfrm>
            <a:off x="1065125" y="1307854"/>
            <a:ext cx="10681398" cy="1615827"/>
          </a:xfrm>
          <a:custGeom>
            <a:avLst/>
            <a:gdLst>
              <a:gd name="connsiteX0" fmla="*/ 0 w 10681398"/>
              <a:gd name="connsiteY0" fmla="*/ 0 h 1615827"/>
              <a:gd name="connsiteX1" fmla="*/ 560773 w 10681398"/>
              <a:gd name="connsiteY1" fmla="*/ 0 h 1615827"/>
              <a:gd name="connsiteX2" fmla="*/ 907919 w 10681398"/>
              <a:gd name="connsiteY2" fmla="*/ 0 h 1615827"/>
              <a:gd name="connsiteX3" fmla="*/ 1789134 w 10681398"/>
              <a:gd name="connsiteY3" fmla="*/ 0 h 1615827"/>
              <a:gd name="connsiteX4" fmla="*/ 2349908 w 10681398"/>
              <a:gd name="connsiteY4" fmla="*/ 0 h 1615827"/>
              <a:gd name="connsiteX5" fmla="*/ 2910681 w 10681398"/>
              <a:gd name="connsiteY5" fmla="*/ 0 h 1615827"/>
              <a:gd name="connsiteX6" fmla="*/ 3791896 w 10681398"/>
              <a:gd name="connsiteY6" fmla="*/ 0 h 1615827"/>
              <a:gd name="connsiteX7" fmla="*/ 4245856 w 10681398"/>
              <a:gd name="connsiteY7" fmla="*/ 0 h 1615827"/>
              <a:gd name="connsiteX8" fmla="*/ 5127071 w 10681398"/>
              <a:gd name="connsiteY8" fmla="*/ 0 h 1615827"/>
              <a:gd name="connsiteX9" fmla="*/ 6008286 w 10681398"/>
              <a:gd name="connsiteY9" fmla="*/ 0 h 1615827"/>
              <a:gd name="connsiteX10" fmla="*/ 6675874 w 10681398"/>
              <a:gd name="connsiteY10" fmla="*/ 0 h 1615827"/>
              <a:gd name="connsiteX11" fmla="*/ 7557089 w 10681398"/>
              <a:gd name="connsiteY11" fmla="*/ 0 h 1615827"/>
              <a:gd name="connsiteX12" fmla="*/ 8117862 w 10681398"/>
              <a:gd name="connsiteY12" fmla="*/ 0 h 1615827"/>
              <a:gd name="connsiteX13" fmla="*/ 8678636 w 10681398"/>
              <a:gd name="connsiteY13" fmla="*/ 0 h 1615827"/>
              <a:gd name="connsiteX14" fmla="*/ 9453037 w 10681398"/>
              <a:gd name="connsiteY14" fmla="*/ 0 h 1615827"/>
              <a:gd name="connsiteX15" fmla="*/ 10013811 w 10681398"/>
              <a:gd name="connsiteY15" fmla="*/ 0 h 1615827"/>
              <a:gd name="connsiteX16" fmla="*/ 10681398 w 10681398"/>
              <a:gd name="connsiteY16" fmla="*/ 0 h 1615827"/>
              <a:gd name="connsiteX17" fmla="*/ 10681398 w 10681398"/>
              <a:gd name="connsiteY17" fmla="*/ 570926 h 1615827"/>
              <a:gd name="connsiteX18" fmla="*/ 10681398 w 10681398"/>
              <a:gd name="connsiteY18" fmla="*/ 1125693 h 1615827"/>
              <a:gd name="connsiteX19" fmla="*/ 10681398 w 10681398"/>
              <a:gd name="connsiteY19" fmla="*/ 1615827 h 1615827"/>
              <a:gd name="connsiteX20" fmla="*/ 10334253 w 10681398"/>
              <a:gd name="connsiteY20" fmla="*/ 1615827 h 1615827"/>
              <a:gd name="connsiteX21" fmla="*/ 9453037 w 10681398"/>
              <a:gd name="connsiteY21" fmla="*/ 1615827 h 1615827"/>
              <a:gd name="connsiteX22" fmla="*/ 8785450 w 10681398"/>
              <a:gd name="connsiteY22" fmla="*/ 1615827 h 1615827"/>
              <a:gd name="connsiteX23" fmla="*/ 8331490 w 10681398"/>
              <a:gd name="connsiteY23" fmla="*/ 1615827 h 1615827"/>
              <a:gd name="connsiteX24" fmla="*/ 7663903 w 10681398"/>
              <a:gd name="connsiteY24" fmla="*/ 1615827 h 1615827"/>
              <a:gd name="connsiteX25" fmla="*/ 7316758 w 10681398"/>
              <a:gd name="connsiteY25" fmla="*/ 1615827 h 1615827"/>
              <a:gd name="connsiteX26" fmla="*/ 6969612 w 10681398"/>
              <a:gd name="connsiteY26" fmla="*/ 1615827 h 1615827"/>
              <a:gd name="connsiteX27" fmla="*/ 6302025 w 10681398"/>
              <a:gd name="connsiteY27" fmla="*/ 1615827 h 1615827"/>
              <a:gd name="connsiteX28" fmla="*/ 5848065 w 10681398"/>
              <a:gd name="connsiteY28" fmla="*/ 1615827 h 1615827"/>
              <a:gd name="connsiteX29" fmla="*/ 5073664 w 10681398"/>
              <a:gd name="connsiteY29" fmla="*/ 1615827 h 1615827"/>
              <a:gd name="connsiteX30" fmla="*/ 4619705 w 10681398"/>
              <a:gd name="connsiteY30" fmla="*/ 1615827 h 1615827"/>
              <a:gd name="connsiteX31" fmla="*/ 3845303 w 10681398"/>
              <a:gd name="connsiteY31" fmla="*/ 1615827 h 1615827"/>
              <a:gd name="connsiteX32" fmla="*/ 3498158 w 10681398"/>
              <a:gd name="connsiteY32" fmla="*/ 1615827 h 1615827"/>
              <a:gd name="connsiteX33" fmla="*/ 2723756 w 10681398"/>
              <a:gd name="connsiteY33" fmla="*/ 1615827 h 1615827"/>
              <a:gd name="connsiteX34" fmla="*/ 2269797 w 10681398"/>
              <a:gd name="connsiteY34" fmla="*/ 1615827 h 1615827"/>
              <a:gd name="connsiteX35" fmla="*/ 1922652 w 10681398"/>
              <a:gd name="connsiteY35" fmla="*/ 1615827 h 1615827"/>
              <a:gd name="connsiteX36" fmla="*/ 1468692 w 10681398"/>
              <a:gd name="connsiteY36" fmla="*/ 1615827 h 1615827"/>
              <a:gd name="connsiteX37" fmla="*/ 694291 w 10681398"/>
              <a:gd name="connsiteY37" fmla="*/ 1615827 h 1615827"/>
              <a:gd name="connsiteX38" fmla="*/ 0 w 10681398"/>
              <a:gd name="connsiteY38" fmla="*/ 1615827 h 1615827"/>
              <a:gd name="connsiteX39" fmla="*/ 0 w 10681398"/>
              <a:gd name="connsiteY39" fmla="*/ 1125693 h 1615827"/>
              <a:gd name="connsiteX40" fmla="*/ 0 w 10681398"/>
              <a:gd name="connsiteY40" fmla="*/ 635559 h 1615827"/>
              <a:gd name="connsiteX41" fmla="*/ 0 w 10681398"/>
              <a:gd name="connsiteY41" fmla="*/ 0 h 161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681398" h="1615827" extrusionOk="0">
                <a:moveTo>
                  <a:pt x="0" y="0"/>
                </a:moveTo>
                <a:cubicBezTo>
                  <a:pt x="245613" y="26670"/>
                  <a:pt x="394133" y="-22688"/>
                  <a:pt x="560773" y="0"/>
                </a:cubicBezTo>
                <a:cubicBezTo>
                  <a:pt x="727413" y="22688"/>
                  <a:pt x="811606" y="-15618"/>
                  <a:pt x="907919" y="0"/>
                </a:cubicBezTo>
                <a:cubicBezTo>
                  <a:pt x="1004232" y="15618"/>
                  <a:pt x="1387682" y="35573"/>
                  <a:pt x="1789134" y="0"/>
                </a:cubicBezTo>
                <a:cubicBezTo>
                  <a:pt x="2190587" y="-35573"/>
                  <a:pt x="2218626" y="7068"/>
                  <a:pt x="2349908" y="0"/>
                </a:cubicBezTo>
                <a:cubicBezTo>
                  <a:pt x="2481190" y="-7068"/>
                  <a:pt x="2665879" y="-24244"/>
                  <a:pt x="2910681" y="0"/>
                </a:cubicBezTo>
                <a:cubicBezTo>
                  <a:pt x="3155483" y="24244"/>
                  <a:pt x="3542220" y="26779"/>
                  <a:pt x="3791896" y="0"/>
                </a:cubicBezTo>
                <a:cubicBezTo>
                  <a:pt x="4041572" y="-26779"/>
                  <a:pt x="4071796" y="-11259"/>
                  <a:pt x="4245856" y="0"/>
                </a:cubicBezTo>
                <a:cubicBezTo>
                  <a:pt x="4419916" y="11259"/>
                  <a:pt x="4799507" y="-41224"/>
                  <a:pt x="5127071" y="0"/>
                </a:cubicBezTo>
                <a:cubicBezTo>
                  <a:pt x="5454635" y="41224"/>
                  <a:pt x="5630496" y="43099"/>
                  <a:pt x="6008286" y="0"/>
                </a:cubicBezTo>
                <a:cubicBezTo>
                  <a:pt x="6386077" y="-43099"/>
                  <a:pt x="6538719" y="26841"/>
                  <a:pt x="6675874" y="0"/>
                </a:cubicBezTo>
                <a:cubicBezTo>
                  <a:pt x="6813029" y="-26841"/>
                  <a:pt x="7173452" y="-958"/>
                  <a:pt x="7557089" y="0"/>
                </a:cubicBezTo>
                <a:cubicBezTo>
                  <a:pt x="7940726" y="958"/>
                  <a:pt x="7971292" y="19973"/>
                  <a:pt x="8117862" y="0"/>
                </a:cubicBezTo>
                <a:cubicBezTo>
                  <a:pt x="8264432" y="-19973"/>
                  <a:pt x="8540071" y="-3015"/>
                  <a:pt x="8678636" y="0"/>
                </a:cubicBezTo>
                <a:cubicBezTo>
                  <a:pt x="8817201" y="3015"/>
                  <a:pt x="9189636" y="19068"/>
                  <a:pt x="9453037" y="0"/>
                </a:cubicBezTo>
                <a:cubicBezTo>
                  <a:pt x="9716438" y="-19068"/>
                  <a:pt x="9776531" y="-16398"/>
                  <a:pt x="10013811" y="0"/>
                </a:cubicBezTo>
                <a:cubicBezTo>
                  <a:pt x="10251091" y="16398"/>
                  <a:pt x="10472851" y="17550"/>
                  <a:pt x="10681398" y="0"/>
                </a:cubicBezTo>
                <a:cubicBezTo>
                  <a:pt x="10676969" y="237894"/>
                  <a:pt x="10689917" y="289075"/>
                  <a:pt x="10681398" y="570926"/>
                </a:cubicBezTo>
                <a:cubicBezTo>
                  <a:pt x="10672879" y="852777"/>
                  <a:pt x="10681020" y="999796"/>
                  <a:pt x="10681398" y="1125693"/>
                </a:cubicBezTo>
                <a:cubicBezTo>
                  <a:pt x="10681776" y="1251590"/>
                  <a:pt x="10704590" y="1452461"/>
                  <a:pt x="10681398" y="1615827"/>
                </a:cubicBezTo>
                <a:cubicBezTo>
                  <a:pt x="10584939" y="1607089"/>
                  <a:pt x="10492447" y="1609618"/>
                  <a:pt x="10334253" y="1615827"/>
                </a:cubicBezTo>
                <a:cubicBezTo>
                  <a:pt x="10176059" y="1622036"/>
                  <a:pt x="9731666" y="1615206"/>
                  <a:pt x="9453037" y="1615827"/>
                </a:cubicBezTo>
                <a:cubicBezTo>
                  <a:pt x="9174408" y="1616448"/>
                  <a:pt x="9066241" y="1642466"/>
                  <a:pt x="8785450" y="1615827"/>
                </a:cubicBezTo>
                <a:cubicBezTo>
                  <a:pt x="8504659" y="1589188"/>
                  <a:pt x="8555813" y="1602972"/>
                  <a:pt x="8331490" y="1615827"/>
                </a:cubicBezTo>
                <a:cubicBezTo>
                  <a:pt x="8107167" y="1628682"/>
                  <a:pt x="7985165" y="1626131"/>
                  <a:pt x="7663903" y="1615827"/>
                </a:cubicBezTo>
                <a:cubicBezTo>
                  <a:pt x="7342641" y="1605523"/>
                  <a:pt x="7465940" y="1625906"/>
                  <a:pt x="7316758" y="1615827"/>
                </a:cubicBezTo>
                <a:cubicBezTo>
                  <a:pt x="7167577" y="1605748"/>
                  <a:pt x="7141378" y="1620638"/>
                  <a:pt x="6969612" y="1615827"/>
                </a:cubicBezTo>
                <a:cubicBezTo>
                  <a:pt x="6797846" y="1611016"/>
                  <a:pt x="6583273" y="1588193"/>
                  <a:pt x="6302025" y="1615827"/>
                </a:cubicBezTo>
                <a:cubicBezTo>
                  <a:pt x="6020777" y="1643461"/>
                  <a:pt x="6040650" y="1636004"/>
                  <a:pt x="5848065" y="1615827"/>
                </a:cubicBezTo>
                <a:cubicBezTo>
                  <a:pt x="5655480" y="1595650"/>
                  <a:pt x="5312215" y="1605395"/>
                  <a:pt x="5073664" y="1615827"/>
                </a:cubicBezTo>
                <a:cubicBezTo>
                  <a:pt x="4835113" y="1626259"/>
                  <a:pt x="4764010" y="1611053"/>
                  <a:pt x="4619705" y="1615827"/>
                </a:cubicBezTo>
                <a:cubicBezTo>
                  <a:pt x="4475400" y="1620601"/>
                  <a:pt x="4207660" y="1611454"/>
                  <a:pt x="3845303" y="1615827"/>
                </a:cubicBezTo>
                <a:cubicBezTo>
                  <a:pt x="3482946" y="1620200"/>
                  <a:pt x="3592942" y="1626826"/>
                  <a:pt x="3498158" y="1615827"/>
                </a:cubicBezTo>
                <a:cubicBezTo>
                  <a:pt x="3403375" y="1604828"/>
                  <a:pt x="2935127" y="1606377"/>
                  <a:pt x="2723756" y="1615827"/>
                </a:cubicBezTo>
                <a:cubicBezTo>
                  <a:pt x="2512385" y="1625277"/>
                  <a:pt x="2462391" y="1637490"/>
                  <a:pt x="2269797" y="1615827"/>
                </a:cubicBezTo>
                <a:cubicBezTo>
                  <a:pt x="2077203" y="1594164"/>
                  <a:pt x="2022394" y="1599966"/>
                  <a:pt x="1922652" y="1615827"/>
                </a:cubicBezTo>
                <a:cubicBezTo>
                  <a:pt x="1822910" y="1631688"/>
                  <a:pt x="1641309" y="1617721"/>
                  <a:pt x="1468692" y="1615827"/>
                </a:cubicBezTo>
                <a:cubicBezTo>
                  <a:pt x="1296075" y="1613933"/>
                  <a:pt x="982302" y="1606002"/>
                  <a:pt x="694291" y="1615827"/>
                </a:cubicBezTo>
                <a:cubicBezTo>
                  <a:pt x="406280" y="1625652"/>
                  <a:pt x="218565" y="1587318"/>
                  <a:pt x="0" y="1615827"/>
                </a:cubicBezTo>
                <a:cubicBezTo>
                  <a:pt x="3914" y="1453841"/>
                  <a:pt x="19676" y="1343569"/>
                  <a:pt x="0" y="1125693"/>
                </a:cubicBezTo>
                <a:cubicBezTo>
                  <a:pt x="-19676" y="907817"/>
                  <a:pt x="5388" y="804252"/>
                  <a:pt x="0" y="635559"/>
                </a:cubicBezTo>
                <a:cubicBezTo>
                  <a:pt x="-5388" y="466866"/>
                  <a:pt x="-20944" y="291057"/>
                  <a:pt x="0" y="0"/>
                </a:cubicBezTo>
                <a:close/>
              </a:path>
            </a:pathLst>
          </a:custGeom>
          <a:noFill/>
          <a:ln w="19050" cap="rnd">
            <a:solidFill>
              <a:schemeClr val="accent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a:spAutoFit/>
          </a:bodyPr>
          <a:lstStyle/>
          <a:p>
            <a:pPr algn="l" rtl="0" fontAlgn="base"/>
            <a:r>
              <a:rPr lang="da-DK" sz="1100"/>
              <a:t>Den strategiske styregruppe skal sikre: </a:t>
            </a:r>
          </a:p>
          <a:p>
            <a:pPr algn="l" rtl="0" fontAlgn="base"/>
            <a:endParaRPr lang="da-DK" sz="1100"/>
          </a:p>
          <a:p>
            <a:pPr marL="171450" indent="-171450" algn="l" rtl="0" fontAlgn="base">
              <a:buFont typeface="Arial" panose="020B0604020202020204" pitchFamily="34" charset="0"/>
              <a:buChar char="•"/>
            </a:pPr>
            <a:r>
              <a:rPr lang="da-DK" sz="1100"/>
              <a:t>At </a:t>
            </a:r>
            <a:r>
              <a:rPr lang="da-DK" sz="1100" err="1"/>
              <a:t>GovTech</a:t>
            </a:r>
            <a:r>
              <a:rPr lang="da-DK" sz="1100"/>
              <a:t> Midtjylland arbejder med teknologiske løsninger, som er og bliver relevante for kommunernes og Region Midtjyllands opgaveløsning </a:t>
            </a:r>
          </a:p>
          <a:p>
            <a:pPr marL="171450" indent="-171450" algn="l" rtl="0" fontAlgn="base">
              <a:buFont typeface="Arial" panose="020B0604020202020204" pitchFamily="34" charset="0"/>
              <a:buChar char="•"/>
            </a:pPr>
            <a:r>
              <a:rPr lang="da-DK" sz="1100"/>
              <a:t>Fastholdelse af retning og prioritering </a:t>
            </a:r>
          </a:p>
          <a:p>
            <a:pPr marL="171450" indent="-171450" algn="l" rtl="0" fontAlgn="base">
              <a:buFont typeface="Arial" panose="020B0604020202020204" pitchFamily="34" charset="0"/>
              <a:buChar char="•"/>
            </a:pPr>
            <a:r>
              <a:rPr lang="da-DK" sz="1100"/>
              <a:t>At der i rette tid iværksættes nye og relevante indsatsområder </a:t>
            </a:r>
          </a:p>
          <a:p>
            <a:pPr marL="171450" indent="-171450" algn="l" rtl="0" fontAlgn="base">
              <a:buFont typeface="Arial" panose="020B0604020202020204" pitchFamily="34" charset="0"/>
              <a:buChar char="•"/>
            </a:pPr>
            <a:r>
              <a:rPr lang="da-DK" sz="1100"/>
              <a:t>At den overordnede vision og principper følges </a:t>
            </a:r>
          </a:p>
          <a:p>
            <a:pPr marL="171450" indent="-171450" algn="l" rtl="0" fontAlgn="base">
              <a:buFont typeface="Arial" panose="020B0604020202020204" pitchFamily="34" charset="0"/>
              <a:buChar char="•"/>
            </a:pPr>
            <a:r>
              <a:rPr lang="da-DK" sz="1100"/>
              <a:t>Den overordnede styring af og kontrol af regnskab og budget for </a:t>
            </a:r>
            <a:r>
              <a:rPr lang="da-DK" sz="1100" err="1"/>
              <a:t>GovTech</a:t>
            </a:r>
            <a:r>
              <a:rPr lang="da-DK" sz="1100"/>
              <a:t> Midtjylland </a:t>
            </a:r>
          </a:p>
          <a:p>
            <a:pPr marL="171450" indent="-171450" algn="l" rtl="0" fontAlgn="base">
              <a:buFont typeface="Arial" panose="020B0604020202020204" pitchFamily="34" charset="0"/>
              <a:buChar char="•"/>
            </a:pPr>
            <a:r>
              <a:rPr lang="da-DK" sz="1100"/>
              <a:t>Information og afrapportering til KD-Net </a:t>
            </a:r>
          </a:p>
          <a:p>
            <a:pPr marL="171450" indent="-171450" algn="l" rtl="0" fontAlgn="base">
              <a:buFont typeface="Arial" panose="020B0604020202020204" pitchFamily="34" charset="0"/>
              <a:buChar char="•"/>
            </a:pPr>
            <a:r>
              <a:rPr lang="da-DK" sz="1100"/>
              <a:t>Den overordnede kommunikation mellem </a:t>
            </a:r>
            <a:r>
              <a:rPr lang="da-DK" sz="1100" err="1"/>
              <a:t>GovTech</a:t>
            </a:r>
            <a:r>
              <a:rPr lang="da-DK" sz="1100"/>
              <a:t> Midtjylland og de deltagende kommuner, de kommuner som ikke deltager i samarbejdet og Region Midtjylland </a:t>
            </a:r>
          </a:p>
        </p:txBody>
      </p:sp>
    </p:spTree>
    <p:extLst>
      <p:ext uri="{BB962C8B-B14F-4D97-AF65-F5344CB8AC3E}">
        <p14:creationId xmlns:p14="http://schemas.microsoft.com/office/powerpoint/2010/main" val="105582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2"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DE638E9-E218-45C1-9A63-41B7795CB6A5}"/>
              </a:ext>
            </a:extLst>
          </p:cNvPr>
          <p:cNvSpPr>
            <a:spLocks noGrp="1"/>
          </p:cNvSpPr>
          <p:nvPr>
            <p:ph type="title"/>
          </p:nvPr>
        </p:nvSpPr>
        <p:spPr>
          <a:xfrm>
            <a:off x="1507067" y="2404534"/>
            <a:ext cx="7766936" cy="1646302"/>
          </a:xfrm>
        </p:spPr>
        <p:txBody>
          <a:bodyPr vert="horz" lIns="91440" tIns="45720" rIns="91440" bIns="45720" rtlCol="0" anchor="b">
            <a:normAutofit fontScale="90000"/>
          </a:bodyPr>
          <a:lstStyle/>
          <a:p>
            <a:pPr algn="r"/>
            <a:r>
              <a:rPr lang="en-US" sz="5400" dirty="0" err="1">
                <a:solidFill>
                  <a:srgbClr val="FFFFFF"/>
                </a:solidFill>
              </a:rPr>
              <a:t>Hvad</a:t>
            </a:r>
            <a:r>
              <a:rPr lang="en-US" sz="5400" dirty="0">
                <a:solidFill>
                  <a:srgbClr val="FFFFFF"/>
                </a:solidFill>
              </a:rPr>
              <a:t> </a:t>
            </a:r>
            <a:r>
              <a:rPr lang="en-US" sz="5400" dirty="0" err="1">
                <a:solidFill>
                  <a:srgbClr val="FFFFFF"/>
                </a:solidFill>
              </a:rPr>
              <a:t>hjælper</a:t>
            </a:r>
            <a:r>
              <a:rPr lang="en-US" sz="5400" dirty="0">
                <a:solidFill>
                  <a:srgbClr val="FFFFFF"/>
                </a:solidFill>
              </a:rPr>
              <a:t> GTM </a:t>
            </a:r>
            <a:r>
              <a:rPr lang="en-US" sz="5400" dirty="0" err="1">
                <a:solidFill>
                  <a:srgbClr val="FFFFFF"/>
                </a:solidFill>
              </a:rPr>
              <a:t>partnerne</a:t>
            </a:r>
            <a:r>
              <a:rPr lang="en-US" sz="5400" dirty="0">
                <a:solidFill>
                  <a:srgbClr val="FFFFFF"/>
                </a:solidFill>
              </a:rPr>
              <a:t> med?</a:t>
            </a:r>
          </a:p>
        </p:txBody>
      </p:sp>
    </p:spTree>
    <p:extLst>
      <p:ext uri="{BB962C8B-B14F-4D97-AF65-F5344CB8AC3E}">
        <p14:creationId xmlns:p14="http://schemas.microsoft.com/office/powerpoint/2010/main" val="2302409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2CAF66-0A52-4257-8D24-5CE49AE2C8C4}"/>
              </a:ext>
            </a:extLst>
          </p:cNvPr>
          <p:cNvSpPr>
            <a:spLocks noGrp="1"/>
          </p:cNvSpPr>
          <p:nvPr>
            <p:ph type="title"/>
          </p:nvPr>
        </p:nvSpPr>
        <p:spPr/>
        <p:txBody>
          <a:bodyPr/>
          <a:lstStyle/>
          <a:p>
            <a:r>
              <a:rPr lang="da-DK"/>
              <a:t>Ydelser/fokusområder i GTM</a:t>
            </a:r>
          </a:p>
        </p:txBody>
      </p:sp>
      <p:graphicFrame>
        <p:nvGraphicFramePr>
          <p:cNvPr id="4" name="Tabel 5">
            <a:extLst>
              <a:ext uri="{FF2B5EF4-FFF2-40B4-BE49-F238E27FC236}">
                <a16:creationId xmlns:a16="http://schemas.microsoft.com/office/drawing/2014/main" id="{A02A7C5A-1CF2-4B4D-BADD-26D7995C513E}"/>
              </a:ext>
            </a:extLst>
          </p:cNvPr>
          <p:cNvGraphicFramePr>
            <a:graphicFrameLocks noGrp="1"/>
          </p:cNvGraphicFramePr>
          <p:nvPr/>
        </p:nvGraphicFramePr>
        <p:xfrm>
          <a:off x="677334" y="1901371"/>
          <a:ext cx="8128000" cy="4026376"/>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625241805"/>
                    </a:ext>
                  </a:extLst>
                </a:gridCol>
                <a:gridCol w="4064000">
                  <a:extLst>
                    <a:ext uri="{9D8B030D-6E8A-4147-A177-3AD203B41FA5}">
                      <a16:colId xmlns:a16="http://schemas.microsoft.com/office/drawing/2014/main" val="115549359"/>
                    </a:ext>
                  </a:extLst>
                </a:gridCol>
              </a:tblGrid>
              <a:tr h="2074194">
                <a:tc>
                  <a:txBody>
                    <a:bodyPr/>
                    <a:lstStyle/>
                    <a:p>
                      <a:r>
                        <a:rPr lang="da-DK" sz="1200" b="1"/>
                        <a:t>Projektudvikling på tværs </a:t>
                      </a:r>
                    </a:p>
                    <a:p>
                      <a:endParaRPr lang="da-DK" sz="1200" b="1"/>
                    </a:p>
                    <a:p>
                      <a:pPr marL="285750" indent="-285750">
                        <a:buFont typeface="Arial" panose="020B0604020202020204" pitchFamily="34" charset="0"/>
                        <a:buChar char="•"/>
                      </a:pPr>
                      <a:r>
                        <a:rPr lang="da-DK" sz="1200" b="0"/>
                        <a:t>Vedligeholde fælles teknologi-radar </a:t>
                      </a:r>
                    </a:p>
                    <a:p>
                      <a:pPr marL="285750" indent="-285750">
                        <a:buFont typeface="Arial" panose="020B0604020202020204" pitchFamily="34" charset="0"/>
                        <a:buChar char="•"/>
                      </a:pPr>
                      <a:r>
                        <a:rPr lang="da-DK" sz="1200" b="0"/>
                        <a:t>Varetage markedsafdækning </a:t>
                      </a:r>
                    </a:p>
                    <a:p>
                      <a:pPr marL="285750" indent="-285750">
                        <a:buFont typeface="Arial" panose="020B0604020202020204" pitchFamily="34" charset="0"/>
                        <a:buChar char="•"/>
                      </a:pPr>
                      <a:r>
                        <a:rPr lang="da-DK" sz="1200" b="0"/>
                        <a:t>Foretage teknologiafprøvning </a:t>
                      </a:r>
                    </a:p>
                    <a:p>
                      <a:pPr marL="285750" indent="-285750">
                        <a:buFont typeface="Arial" panose="020B0604020202020204" pitchFamily="34" charset="0"/>
                        <a:buChar char="•"/>
                      </a:pPr>
                      <a:r>
                        <a:rPr lang="da-DK" sz="1200" b="0"/>
                        <a:t>Identificere konkrete behov og </a:t>
                      </a:r>
                      <a:r>
                        <a:rPr lang="da-DK" sz="1200" b="0" err="1"/>
                        <a:t>use</a:t>
                      </a:r>
                      <a:r>
                        <a:rPr lang="da-DK" sz="1200" b="0"/>
                        <a:t> cases </a:t>
                      </a:r>
                    </a:p>
                    <a:p>
                      <a:pPr marL="285750" indent="-285750">
                        <a:buFont typeface="Arial" panose="020B0604020202020204" pitchFamily="34" charset="0"/>
                        <a:buChar char="•"/>
                      </a:pPr>
                      <a:r>
                        <a:rPr lang="da-DK" sz="1200" b="0"/>
                        <a:t>Udarbejde business cases </a:t>
                      </a:r>
                    </a:p>
                    <a:p>
                      <a:pPr marL="285750" indent="-285750">
                        <a:buFont typeface="Arial" panose="020B0604020202020204" pitchFamily="34" charset="0"/>
                        <a:buChar char="•"/>
                      </a:pPr>
                      <a:r>
                        <a:rPr lang="da-DK" sz="1200" b="0"/>
                        <a:t>Udarbejde fælles værktøjer til samarbejde </a:t>
                      </a:r>
                    </a:p>
                  </a:txBody>
                  <a:tcPr>
                    <a:solidFill>
                      <a:schemeClr val="accent2"/>
                    </a:solidFill>
                  </a:tcPr>
                </a:tc>
                <a:tc>
                  <a:txBody>
                    <a:bodyPr/>
                    <a:lstStyle/>
                    <a:p>
                      <a:r>
                        <a:rPr lang="da-DK" sz="1200" b="1"/>
                        <a:t>Etablering og gennemførelse af projekter </a:t>
                      </a:r>
                    </a:p>
                    <a:p>
                      <a:endParaRPr lang="da-DK" sz="1200" b="1"/>
                    </a:p>
                    <a:p>
                      <a:pPr marL="285750" indent="-285750">
                        <a:buFont typeface="Arial" panose="020B0604020202020204" pitchFamily="34" charset="0"/>
                        <a:buChar char="•"/>
                      </a:pPr>
                      <a:r>
                        <a:rPr lang="da-DK" sz="1200" b="0"/>
                        <a:t>Etablere </a:t>
                      </a:r>
                      <a:r>
                        <a:rPr lang="da-DK" sz="1200" b="0" err="1"/>
                        <a:t>best</a:t>
                      </a:r>
                      <a:r>
                        <a:rPr lang="da-DK" sz="1200" b="0"/>
                        <a:t> practice for f.eks. OPI-samarbejder </a:t>
                      </a:r>
                    </a:p>
                    <a:p>
                      <a:pPr marL="285750" indent="-285750">
                        <a:buFont typeface="Arial" panose="020B0604020202020204" pitchFamily="34" charset="0"/>
                        <a:buChar char="•"/>
                      </a:pPr>
                      <a:r>
                        <a:rPr lang="da-DK" sz="1200" b="0"/>
                        <a:t>Etablere udviklingspartnerskaber med virksomheder </a:t>
                      </a:r>
                    </a:p>
                    <a:p>
                      <a:pPr marL="285750" indent="-285750">
                        <a:buFont typeface="Arial" panose="020B0604020202020204" pitchFamily="34" charset="0"/>
                        <a:buChar char="•"/>
                      </a:pPr>
                      <a:r>
                        <a:rPr lang="da-DK" sz="1200" b="0"/>
                        <a:t>Etablere relevante udviklingssamarbejder med uddannelsessektoren </a:t>
                      </a:r>
                    </a:p>
                    <a:p>
                      <a:pPr marL="285750" indent="-285750">
                        <a:buFont typeface="Arial" panose="020B0604020202020204" pitchFamily="34" charset="0"/>
                        <a:buChar char="•"/>
                      </a:pPr>
                      <a:r>
                        <a:rPr lang="da-DK" sz="1200" b="0"/>
                        <a:t>Søge ekstern finansiering </a:t>
                      </a:r>
                    </a:p>
                  </a:txBody>
                  <a:tcPr>
                    <a:solidFill>
                      <a:schemeClr val="accent2"/>
                    </a:solidFill>
                  </a:tcPr>
                </a:tc>
                <a:extLst>
                  <a:ext uri="{0D108BD9-81ED-4DB2-BD59-A6C34878D82A}">
                    <a16:rowId xmlns:a16="http://schemas.microsoft.com/office/drawing/2014/main" val="270430404"/>
                  </a:ext>
                </a:extLst>
              </a:tr>
              <a:tr h="1952182">
                <a:tc>
                  <a:txBody>
                    <a:bodyPr/>
                    <a:lstStyle/>
                    <a:p>
                      <a:r>
                        <a:rPr lang="da-DK" sz="1200" b="1">
                          <a:solidFill>
                            <a:schemeClr val="bg1"/>
                          </a:solidFill>
                        </a:rPr>
                        <a:t>Indkøb og implementering </a:t>
                      </a:r>
                    </a:p>
                    <a:p>
                      <a:endParaRPr lang="da-DK" sz="1200" b="1">
                        <a:solidFill>
                          <a:schemeClr val="bg1"/>
                        </a:solidFill>
                      </a:endParaRPr>
                    </a:p>
                    <a:p>
                      <a:pPr marL="285750" indent="-285750">
                        <a:buFont typeface="Arial" panose="020B0604020202020204" pitchFamily="34" charset="0"/>
                        <a:buChar char="•"/>
                      </a:pPr>
                      <a:r>
                        <a:rPr lang="da-DK" sz="1200" b="0">
                          <a:solidFill>
                            <a:schemeClr val="bg1"/>
                          </a:solidFill>
                        </a:rPr>
                        <a:t>Etablere </a:t>
                      </a:r>
                      <a:r>
                        <a:rPr lang="da-DK" sz="1200" b="0" err="1">
                          <a:solidFill>
                            <a:schemeClr val="bg1"/>
                          </a:solidFill>
                        </a:rPr>
                        <a:t>best</a:t>
                      </a:r>
                      <a:r>
                        <a:rPr lang="da-DK" sz="1200" b="0">
                          <a:solidFill>
                            <a:schemeClr val="bg1"/>
                          </a:solidFill>
                        </a:rPr>
                        <a:t> practice for indkøb/udbud af teknologi </a:t>
                      </a:r>
                    </a:p>
                    <a:p>
                      <a:pPr marL="285750" indent="-285750">
                        <a:buFont typeface="Arial" panose="020B0604020202020204" pitchFamily="34" charset="0"/>
                        <a:buChar char="•"/>
                      </a:pPr>
                      <a:r>
                        <a:rPr lang="da-DK" sz="1200" b="0">
                          <a:solidFill>
                            <a:schemeClr val="bg1"/>
                          </a:solidFill>
                        </a:rPr>
                        <a:t>Sikre korrekt ejerskab og offentliggørelse af data </a:t>
                      </a:r>
                    </a:p>
                    <a:p>
                      <a:pPr marL="285750" indent="-285750">
                        <a:buFont typeface="Arial" panose="020B0604020202020204" pitchFamily="34" charset="0"/>
                        <a:buChar char="•"/>
                      </a:pPr>
                      <a:r>
                        <a:rPr lang="da-DK" sz="1200" b="0">
                          <a:solidFill>
                            <a:schemeClr val="bg1"/>
                          </a:solidFill>
                        </a:rPr>
                        <a:t>Bistå ifm. implementering af løsninger </a:t>
                      </a:r>
                    </a:p>
                  </a:txBody>
                  <a:tcPr>
                    <a:solidFill>
                      <a:schemeClr val="accent2"/>
                    </a:solidFill>
                  </a:tcPr>
                </a:tc>
                <a:tc>
                  <a:txBody>
                    <a:bodyPr/>
                    <a:lstStyle/>
                    <a:p>
                      <a:r>
                        <a:rPr lang="da-DK" sz="1200" b="1">
                          <a:solidFill>
                            <a:schemeClr val="bg1"/>
                          </a:solidFill>
                        </a:rPr>
                        <a:t>Udbredelse af viden og kompetencer </a:t>
                      </a:r>
                    </a:p>
                    <a:p>
                      <a:endParaRPr lang="da-DK" sz="1200" b="1">
                        <a:solidFill>
                          <a:schemeClr val="bg1"/>
                        </a:solidFill>
                      </a:endParaRPr>
                    </a:p>
                    <a:p>
                      <a:pPr marL="285750" indent="-285750">
                        <a:buFont typeface="Arial" panose="020B0604020202020204" pitchFamily="34" charset="0"/>
                        <a:buChar char="•"/>
                      </a:pPr>
                      <a:r>
                        <a:rPr lang="da-DK" sz="1200" b="0">
                          <a:solidFill>
                            <a:schemeClr val="bg1"/>
                          </a:solidFill>
                        </a:rPr>
                        <a:t>Være kompetencecenter og tilbyde erfaringsbaseret sparring </a:t>
                      </a:r>
                    </a:p>
                    <a:p>
                      <a:pPr marL="285750" indent="-285750">
                        <a:buFont typeface="Arial" panose="020B0604020202020204" pitchFamily="34" charset="0"/>
                        <a:buChar char="•"/>
                      </a:pPr>
                      <a:r>
                        <a:rPr lang="da-DK" sz="1200" b="0">
                          <a:solidFill>
                            <a:schemeClr val="bg1"/>
                          </a:solidFill>
                        </a:rPr>
                        <a:t>Udvikle og udbrede ”starter-kits” der hjælper deltagerne i gang </a:t>
                      </a:r>
                    </a:p>
                    <a:p>
                      <a:pPr marL="285750" indent="-285750">
                        <a:buFont typeface="Arial" panose="020B0604020202020204" pitchFamily="34" charset="0"/>
                        <a:buChar char="•"/>
                      </a:pPr>
                      <a:r>
                        <a:rPr lang="da-DK" sz="1200" b="0">
                          <a:solidFill>
                            <a:schemeClr val="bg1"/>
                          </a:solidFill>
                        </a:rPr>
                        <a:t>Afholde inspirationsoplæg for regionens aktører </a:t>
                      </a:r>
                    </a:p>
                    <a:p>
                      <a:pPr marL="285750" indent="-285750">
                        <a:buFont typeface="Arial" panose="020B0604020202020204" pitchFamily="34" charset="0"/>
                        <a:buChar char="•"/>
                      </a:pPr>
                      <a:r>
                        <a:rPr lang="da-DK" sz="1200" b="0">
                          <a:solidFill>
                            <a:schemeClr val="bg1"/>
                          </a:solidFill>
                        </a:rPr>
                        <a:t>Facilitere idé-workshops </a:t>
                      </a:r>
                    </a:p>
                  </a:txBody>
                  <a:tcPr>
                    <a:solidFill>
                      <a:schemeClr val="accent2"/>
                    </a:solidFill>
                  </a:tcPr>
                </a:tc>
                <a:extLst>
                  <a:ext uri="{0D108BD9-81ED-4DB2-BD59-A6C34878D82A}">
                    <a16:rowId xmlns:a16="http://schemas.microsoft.com/office/drawing/2014/main" val="4044802062"/>
                  </a:ext>
                </a:extLst>
              </a:tr>
            </a:tbl>
          </a:graphicData>
        </a:graphic>
      </p:graphicFrame>
    </p:spTree>
    <p:extLst>
      <p:ext uri="{BB962C8B-B14F-4D97-AF65-F5344CB8AC3E}">
        <p14:creationId xmlns:p14="http://schemas.microsoft.com/office/powerpoint/2010/main" val="1174630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43"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44" name="Straight Connector 43">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6"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47">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Isosceles Triangle 51">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54" name="Rectangle 53">
            <a:extLst>
              <a:ext uri="{FF2B5EF4-FFF2-40B4-BE49-F238E27FC236}">
                <a16:creationId xmlns:a16="http://schemas.microsoft.com/office/drawing/2014/main" id="{4F57DB1C-6494-4CC4-A5E8-931957565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a:extLst>
              <a:ext uri="{FF2B5EF4-FFF2-40B4-BE49-F238E27FC236}">
                <a16:creationId xmlns:a16="http://schemas.microsoft.com/office/drawing/2014/main" id="{FFFB778B-5206-4BB0-A468-327E71367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Freeform: Shape 57">
            <a:extLst>
              <a:ext uri="{FF2B5EF4-FFF2-40B4-BE49-F238E27FC236}">
                <a16:creationId xmlns:a16="http://schemas.microsoft.com/office/drawing/2014/main" id="{E6C0471D-BE03-4D81-BDB5-D510BC0D8A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3379" y="0"/>
            <a:ext cx="5438621" cy="6857999"/>
          </a:xfrm>
          <a:custGeom>
            <a:avLst/>
            <a:gdLst>
              <a:gd name="connsiteX0" fmla="*/ 0 w 5438621"/>
              <a:gd name="connsiteY0" fmla="*/ 0 h 6857999"/>
              <a:gd name="connsiteX1" fmla="*/ 573774 w 5438621"/>
              <a:gd name="connsiteY1" fmla="*/ 0 h 6857999"/>
              <a:gd name="connsiteX2" fmla="*/ 1182808 w 5438621"/>
              <a:gd name="connsiteY2" fmla="*/ 0 h 6857999"/>
              <a:gd name="connsiteX3" fmla="*/ 4537195 w 5438621"/>
              <a:gd name="connsiteY3" fmla="*/ 0 h 6857999"/>
              <a:gd name="connsiteX4" fmla="*/ 5187609 w 5438621"/>
              <a:gd name="connsiteY4" fmla="*/ 0 h 6857999"/>
              <a:gd name="connsiteX5" fmla="*/ 5438621 w 5438621"/>
              <a:gd name="connsiteY5" fmla="*/ 0 h 6857999"/>
              <a:gd name="connsiteX6" fmla="*/ 5438621 w 5438621"/>
              <a:gd name="connsiteY6" fmla="*/ 6857999 h 6857999"/>
              <a:gd name="connsiteX7" fmla="*/ 4802807 w 5438621"/>
              <a:gd name="connsiteY7" fmla="*/ 6857999 h 6857999"/>
              <a:gd name="connsiteX8" fmla="*/ 4537195 w 5438621"/>
              <a:gd name="connsiteY8" fmla="*/ 6857999 h 6857999"/>
              <a:gd name="connsiteX9" fmla="*/ 1182808 w 5438621"/>
              <a:gd name="connsiteY9" fmla="*/ 6857999 h 6857999"/>
              <a:gd name="connsiteX10" fmla="*/ 1049897 w 5438621"/>
              <a:gd name="connsiteY1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8621" h="6857999">
                <a:moveTo>
                  <a:pt x="0" y="0"/>
                </a:moveTo>
                <a:lnTo>
                  <a:pt x="573774" y="0"/>
                </a:lnTo>
                <a:lnTo>
                  <a:pt x="1182808" y="0"/>
                </a:lnTo>
                <a:lnTo>
                  <a:pt x="4537195" y="0"/>
                </a:lnTo>
                <a:lnTo>
                  <a:pt x="5187609" y="0"/>
                </a:lnTo>
                <a:lnTo>
                  <a:pt x="5438621" y="0"/>
                </a:lnTo>
                <a:lnTo>
                  <a:pt x="5438621" y="6857999"/>
                </a:lnTo>
                <a:lnTo>
                  <a:pt x="4802807" y="6857999"/>
                </a:lnTo>
                <a:lnTo>
                  <a:pt x="4537195" y="6857999"/>
                </a:lnTo>
                <a:lnTo>
                  <a:pt x="1182808" y="6857999"/>
                </a:lnTo>
                <a:lnTo>
                  <a:pt x="1049897" y="6857999"/>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60" name="Straight Connector 59">
            <a:extLst>
              <a:ext uri="{FF2B5EF4-FFF2-40B4-BE49-F238E27FC236}">
                <a16:creationId xmlns:a16="http://schemas.microsoft.com/office/drawing/2014/main" id="{22721A85-1EA4-4D87-97AB-0BB4AB78F9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78143" y="0"/>
            <a:ext cx="860630" cy="6857999"/>
          </a:xfrm>
          <a:prstGeom prst="line">
            <a:avLst/>
          </a:prstGeom>
          <a:ln w="15875" cap="sq">
            <a:solidFill>
              <a:schemeClr val="accent1"/>
            </a:solidFill>
            <a:beve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E5E836EB-03CD-4BA5-A751-21D2ACC283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53743" y="3483429"/>
            <a:ext cx="6738258" cy="3374570"/>
          </a:xfrm>
          <a:prstGeom prst="line">
            <a:avLst/>
          </a:prstGeom>
          <a:ln w="9525">
            <a:solidFill>
              <a:schemeClr val="accent1">
                <a:lumMod val="60000"/>
                <a:lumOff val="40000"/>
                <a:alpha val="80000"/>
              </a:schemeClr>
            </a:solidFill>
          </a:ln>
        </p:spPr>
        <p:style>
          <a:lnRef idx="2">
            <a:schemeClr val="accent1"/>
          </a:lnRef>
          <a:fillRef idx="0">
            <a:schemeClr val="accent1"/>
          </a:fillRef>
          <a:effectRef idx="1">
            <a:schemeClr val="accent1"/>
          </a:effectRef>
          <a:fontRef idx="minor">
            <a:schemeClr val="tx1"/>
          </a:fontRef>
        </p:style>
      </p:cxnSp>
      <p:sp>
        <p:nvSpPr>
          <p:cNvPr id="64" name="Isosceles Triangle 63">
            <a:extLst>
              <a:ext uri="{FF2B5EF4-FFF2-40B4-BE49-F238E27FC236}">
                <a16:creationId xmlns:a16="http://schemas.microsoft.com/office/drawing/2014/main" id="{A27691EB-14CF-4237-B5EB-C94B92677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49404" y="0"/>
            <a:ext cx="842596" cy="5666154"/>
          </a:xfrm>
          <a:prstGeom prst="triangle">
            <a:avLst>
              <a:gd name="adj" fmla="val 100000"/>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E880D238-AC4D-43D0-B06D-4A3A631CA333}"/>
              </a:ext>
            </a:extLst>
          </p:cNvPr>
          <p:cNvSpPr>
            <a:spLocks noGrp="1"/>
          </p:cNvSpPr>
          <p:nvPr>
            <p:ph type="title"/>
          </p:nvPr>
        </p:nvSpPr>
        <p:spPr>
          <a:xfrm>
            <a:off x="829734" y="854529"/>
            <a:ext cx="5799665" cy="5148943"/>
          </a:xfrm>
        </p:spPr>
        <p:txBody>
          <a:bodyPr vert="horz" lIns="91440" tIns="45720" rIns="91440" bIns="45720" rtlCol="0" anchor="ctr">
            <a:normAutofit/>
          </a:bodyPr>
          <a:lstStyle/>
          <a:p>
            <a:pPr algn="r">
              <a:lnSpc>
                <a:spcPct val="90000"/>
              </a:lnSpc>
            </a:pPr>
            <a:r>
              <a:rPr lang="en-US" sz="4700"/>
              <a:t>GovTech Midtjylland er således et fællesskab for udvikling, indkøb og implementering af konkrete løsninger.</a:t>
            </a:r>
          </a:p>
        </p:txBody>
      </p:sp>
    </p:spTree>
    <p:extLst>
      <p:ext uri="{BB962C8B-B14F-4D97-AF65-F5344CB8AC3E}">
        <p14:creationId xmlns:p14="http://schemas.microsoft.com/office/powerpoint/2010/main" val="131620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DE638E9-E218-45C1-9A63-41B7795CB6A5}"/>
              </a:ext>
            </a:extLst>
          </p:cNvPr>
          <p:cNvSpPr>
            <a:spLocks noGrp="1"/>
          </p:cNvSpPr>
          <p:nvPr>
            <p:ph type="title"/>
          </p:nvPr>
        </p:nvSpPr>
        <p:spPr>
          <a:xfrm>
            <a:off x="1507067" y="2404534"/>
            <a:ext cx="7766936" cy="1646302"/>
          </a:xfrm>
        </p:spPr>
        <p:txBody>
          <a:bodyPr vert="horz" lIns="91440" tIns="45720" rIns="91440" bIns="45720" rtlCol="0" anchor="b">
            <a:normAutofit fontScale="90000"/>
          </a:bodyPr>
          <a:lstStyle/>
          <a:p>
            <a:pPr algn="r"/>
            <a:r>
              <a:rPr lang="en-US" sz="5400" dirty="0" err="1">
                <a:solidFill>
                  <a:srgbClr val="FFFFFF"/>
                </a:solidFill>
              </a:rPr>
              <a:t>Hvilke</a:t>
            </a:r>
            <a:r>
              <a:rPr lang="en-US" sz="5400" dirty="0">
                <a:solidFill>
                  <a:srgbClr val="FFFFFF"/>
                </a:solidFill>
              </a:rPr>
              <a:t> </a:t>
            </a:r>
            <a:r>
              <a:rPr lang="en-US" sz="5400" dirty="0" err="1">
                <a:solidFill>
                  <a:srgbClr val="FFFFFF"/>
                </a:solidFill>
              </a:rPr>
              <a:t>løsninger</a:t>
            </a:r>
            <a:r>
              <a:rPr lang="en-US" sz="5400" dirty="0">
                <a:solidFill>
                  <a:srgbClr val="FFFFFF"/>
                </a:solidFill>
              </a:rPr>
              <a:t> </a:t>
            </a:r>
            <a:r>
              <a:rPr lang="en-US" sz="5400" dirty="0" err="1">
                <a:solidFill>
                  <a:srgbClr val="FFFFFF"/>
                </a:solidFill>
              </a:rPr>
              <a:t>arbejder</a:t>
            </a:r>
            <a:r>
              <a:rPr lang="en-US" sz="5400" dirty="0">
                <a:solidFill>
                  <a:srgbClr val="FFFFFF"/>
                </a:solidFill>
              </a:rPr>
              <a:t> GTM med?</a:t>
            </a:r>
          </a:p>
        </p:txBody>
      </p:sp>
    </p:spTree>
    <p:extLst>
      <p:ext uri="{BB962C8B-B14F-4D97-AF65-F5344CB8AC3E}">
        <p14:creationId xmlns:p14="http://schemas.microsoft.com/office/powerpoint/2010/main" val="937094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e 2">
            <a:extLst>
              <a:ext uri="{FF2B5EF4-FFF2-40B4-BE49-F238E27FC236}">
                <a16:creationId xmlns:a16="http://schemas.microsoft.com/office/drawing/2014/main" id="{83FCFE7B-166D-41F4-8E32-BE4140905ADE}"/>
              </a:ext>
            </a:extLst>
          </p:cNvPr>
          <p:cNvGrpSpPr/>
          <p:nvPr/>
        </p:nvGrpSpPr>
        <p:grpSpPr>
          <a:xfrm>
            <a:off x="2245058" y="3603808"/>
            <a:ext cx="6147019" cy="2894412"/>
            <a:chOff x="8035391" y="4450619"/>
            <a:chExt cx="3778981" cy="2354783"/>
          </a:xfrm>
        </p:grpSpPr>
        <p:grpSp>
          <p:nvGrpSpPr>
            <p:cNvPr id="4" name="Group 54">
              <a:extLst>
                <a:ext uri="{FF2B5EF4-FFF2-40B4-BE49-F238E27FC236}">
                  <a16:creationId xmlns:a16="http://schemas.microsoft.com/office/drawing/2014/main" id="{C63798A7-0C04-4326-88D9-1AA70DDE0C06}"/>
                </a:ext>
              </a:extLst>
            </p:cNvPr>
            <p:cNvGrpSpPr/>
            <p:nvPr/>
          </p:nvGrpSpPr>
          <p:grpSpPr>
            <a:xfrm>
              <a:off x="8337606" y="4708956"/>
              <a:ext cx="3397668" cy="2036812"/>
              <a:chOff x="455972" y="1132942"/>
              <a:chExt cx="3397668" cy="2036812"/>
            </a:xfrm>
            <a:solidFill>
              <a:srgbClr val="45CBE8"/>
            </a:solidFill>
          </p:grpSpPr>
          <p:sp>
            <p:nvSpPr>
              <p:cNvPr id="6" name="Rectangle 55">
                <a:extLst>
                  <a:ext uri="{FF2B5EF4-FFF2-40B4-BE49-F238E27FC236}">
                    <a16:creationId xmlns:a16="http://schemas.microsoft.com/office/drawing/2014/main" id="{1C6E0E74-AAB7-4FA7-9C1C-7BA3CE526369}"/>
                  </a:ext>
                </a:extLst>
              </p:cNvPr>
              <p:cNvSpPr/>
              <p:nvPr/>
            </p:nvSpPr>
            <p:spPr>
              <a:xfrm>
                <a:off x="455973" y="2001270"/>
                <a:ext cx="1108829" cy="357808"/>
              </a:xfrm>
              <a:prstGeom prst="rect">
                <a:avLst/>
              </a:prstGeom>
              <a:grpFill/>
              <a:ln w="22225" cap="rnd"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050" b="0" i="0" u="none" strike="noStrike" kern="0" cap="none" spc="0" normalizeH="0" baseline="0" noProof="0">
                    <a:ln>
                      <a:noFill/>
                    </a:ln>
                    <a:solidFill>
                      <a:prstClr val="white"/>
                    </a:solidFill>
                    <a:effectLst/>
                    <a:uLnTx/>
                    <a:uFillTx/>
                    <a:latin typeface="+mj-lt"/>
                    <a:ea typeface="+mn-ea"/>
                    <a:cs typeface="+mn-cs"/>
                  </a:rPr>
                  <a:t>IoT</a:t>
                </a:r>
              </a:p>
            </p:txBody>
          </p:sp>
          <p:sp>
            <p:nvSpPr>
              <p:cNvPr id="7" name="Rectangle 56">
                <a:extLst>
                  <a:ext uri="{FF2B5EF4-FFF2-40B4-BE49-F238E27FC236}">
                    <a16:creationId xmlns:a16="http://schemas.microsoft.com/office/drawing/2014/main" id="{D1A38CA8-CC23-4E9D-9CF3-B63877ABE583}"/>
                  </a:ext>
                </a:extLst>
              </p:cNvPr>
              <p:cNvSpPr/>
              <p:nvPr/>
            </p:nvSpPr>
            <p:spPr>
              <a:xfrm>
                <a:off x="1601149" y="2001270"/>
                <a:ext cx="1108829" cy="357808"/>
              </a:xfrm>
              <a:prstGeom prst="rect">
                <a:avLst/>
              </a:prstGeom>
              <a:grpFill/>
              <a:ln w="22225"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050" b="0" i="0" u="none" strike="noStrike" kern="0" cap="none" spc="0" normalizeH="0" baseline="0" noProof="0">
                    <a:ln>
                      <a:noFill/>
                    </a:ln>
                    <a:solidFill>
                      <a:prstClr val="white"/>
                    </a:solidFill>
                    <a:effectLst/>
                    <a:uLnTx/>
                    <a:uFillTx/>
                    <a:latin typeface="+mj-lt"/>
                    <a:ea typeface="+mn-ea"/>
                    <a:cs typeface="+mn-cs"/>
                  </a:rPr>
                  <a:t>Droner</a:t>
                </a:r>
              </a:p>
            </p:txBody>
          </p:sp>
          <p:sp>
            <p:nvSpPr>
              <p:cNvPr id="8" name="Rectangle 57">
                <a:extLst>
                  <a:ext uri="{FF2B5EF4-FFF2-40B4-BE49-F238E27FC236}">
                    <a16:creationId xmlns:a16="http://schemas.microsoft.com/office/drawing/2014/main" id="{612E7B65-8FCD-48B0-B54C-0D2D184EE530}"/>
                  </a:ext>
                </a:extLst>
              </p:cNvPr>
              <p:cNvSpPr/>
              <p:nvPr/>
            </p:nvSpPr>
            <p:spPr>
              <a:xfrm>
                <a:off x="2744811" y="2001270"/>
                <a:ext cx="1108829" cy="357808"/>
              </a:xfrm>
              <a:prstGeom prst="rect">
                <a:avLst/>
              </a:prstGeom>
              <a:grpFill/>
              <a:ln w="22225"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050" b="0" i="0" u="none" strike="noStrike" kern="0" cap="none" spc="0" normalizeH="0" baseline="0" noProof="0">
                    <a:ln>
                      <a:noFill/>
                    </a:ln>
                    <a:solidFill>
                      <a:prstClr val="white"/>
                    </a:solidFill>
                    <a:effectLst/>
                    <a:uLnTx/>
                    <a:uFillTx/>
                    <a:latin typeface="+mj-lt"/>
                    <a:ea typeface="+mn-ea"/>
                    <a:cs typeface="+mn-cs"/>
                  </a:rPr>
                  <a:t>…</a:t>
                </a:r>
              </a:p>
            </p:txBody>
          </p:sp>
          <p:sp>
            <p:nvSpPr>
              <p:cNvPr id="9" name="Rectangle 58">
                <a:extLst>
                  <a:ext uri="{FF2B5EF4-FFF2-40B4-BE49-F238E27FC236}">
                    <a16:creationId xmlns:a16="http://schemas.microsoft.com/office/drawing/2014/main" id="{FFEA2F85-C822-4AA3-9947-E5BE29C35E90}"/>
                  </a:ext>
                </a:extLst>
              </p:cNvPr>
              <p:cNvSpPr/>
              <p:nvPr/>
            </p:nvSpPr>
            <p:spPr>
              <a:xfrm>
                <a:off x="455973" y="2406608"/>
                <a:ext cx="1108829" cy="357808"/>
              </a:xfrm>
              <a:prstGeom prst="rect">
                <a:avLst/>
              </a:prstGeom>
              <a:grpFill/>
              <a:ln w="22225"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050" b="0" i="0" u="none" strike="noStrike" kern="0" cap="none" spc="0" normalizeH="0" baseline="0" noProof="0">
                    <a:ln>
                      <a:noFill/>
                    </a:ln>
                    <a:solidFill>
                      <a:prstClr val="white"/>
                    </a:solidFill>
                    <a:effectLst/>
                    <a:uLnTx/>
                    <a:uFillTx/>
                    <a:latin typeface="+mj-lt"/>
                    <a:ea typeface="+mn-ea"/>
                    <a:cs typeface="+mn-cs"/>
                  </a:rPr>
                  <a:t>Robotter</a:t>
                </a:r>
              </a:p>
            </p:txBody>
          </p:sp>
          <p:sp>
            <p:nvSpPr>
              <p:cNvPr id="10" name="Rectangle 59">
                <a:extLst>
                  <a:ext uri="{FF2B5EF4-FFF2-40B4-BE49-F238E27FC236}">
                    <a16:creationId xmlns:a16="http://schemas.microsoft.com/office/drawing/2014/main" id="{212F5F52-039E-4F99-807A-9C40814F42D7}"/>
                  </a:ext>
                </a:extLst>
              </p:cNvPr>
              <p:cNvSpPr/>
              <p:nvPr/>
            </p:nvSpPr>
            <p:spPr>
              <a:xfrm>
                <a:off x="1601149" y="2406608"/>
                <a:ext cx="1108829" cy="357808"/>
              </a:xfrm>
              <a:prstGeom prst="rect">
                <a:avLst/>
              </a:prstGeom>
              <a:grpFill/>
              <a:ln w="22225"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050" b="0" i="0" u="none" strike="noStrike" kern="0" cap="none" spc="0" normalizeH="0" baseline="0" noProof="0">
                    <a:ln>
                      <a:noFill/>
                    </a:ln>
                    <a:solidFill>
                      <a:prstClr val="white"/>
                    </a:solidFill>
                    <a:effectLst/>
                    <a:uLnTx/>
                    <a:uFillTx/>
                    <a:latin typeface="+mj-lt"/>
                    <a:ea typeface="+mn-ea"/>
                    <a:cs typeface="+mn-cs"/>
                  </a:rPr>
                  <a:t>AI og ML</a:t>
                </a:r>
              </a:p>
            </p:txBody>
          </p:sp>
          <p:sp>
            <p:nvSpPr>
              <p:cNvPr id="11" name="Rectangle 60">
                <a:extLst>
                  <a:ext uri="{FF2B5EF4-FFF2-40B4-BE49-F238E27FC236}">
                    <a16:creationId xmlns:a16="http://schemas.microsoft.com/office/drawing/2014/main" id="{17DA7F7D-1A15-4E76-BAB1-8FCCFAC51A53}"/>
                  </a:ext>
                </a:extLst>
              </p:cNvPr>
              <p:cNvSpPr/>
              <p:nvPr/>
            </p:nvSpPr>
            <p:spPr>
              <a:xfrm>
                <a:off x="2744811" y="2406608"/>
                <a:ext cx="1108829" cy="357808"/>
              </a:xfrm>
              <a:prstGeom prst="rect">
                <a:avLst/>
              </a:prstGeom>
              <a:grpFill/>
              <a:ln w="22225"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050" b="0" i="0" u="none" strike="noStrike" kern="0" cap="none" spc="0" normalizeH="0" baseline="0" noProof="0">
                    <a:ln>
                      <a:noFill/>
                    </a:ln>
                    <a:solidFill>
                      <a:prstClr val="white"/>
                    </a:solidFill>
                    <a:effectLst/>
                    <a:uLnTx/>
                    <a:uFillTx/>
                    <a:latin typeface="+mj-lt"/>
                    <a:ea typeface="+mn-ea"/>
                    <a:cs typeface="+mn-cs"/>
                  </a:rPr>
                  <a:t>Data Science</a:t>
                </a:r>
              </a:p>
            </p:txBody>
          </p:sp>
          <p:sp>
            <p:nvSpPr>
              <p:cNvPr id="12" name="Rectangle 61">
                <a:extLst>
                  <a:ext uri="{FF2B5EF4-FFF2-40B4-BE49-F238E27FC236}">
                    <a16:creationId xmlns:a16="http://schemas.microsoft.com/office/drawing/2014/main" id="{17486277-5CE0-44ED-B3B8-2F8CE70243F2}"/>
                  </a:ext>
                </a:extLst>
              </p:cNvPr>
              <p:cNvSpPr/>
              <p:nvPr/>
            </p:nvSpPr>
            <p:spPr>
              <a:xfrm>
                <a:off x="455972" y="2811946"/>
                <a:ext cx="1108829" cy="357808"/>
              </a:xfrm>
              <a:prstGeom prst="rect">
                <a:avLst/>
              </a:prstGeom>
              <a:grpFill/>
              <a:ln w="22225"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050" b="0" i="0" u="none" strike="noStrike" kern="0" cap="none" spc="0" normalizeH="0" baseline="0" noProof="0">
                    <a:ln>
                      <a:noFill/>
                    </a:ln>
                    <a:solidFill>
                      <a:prstClr val="white"/>
                    </a:solidFill>
                    <a:effectLst/>
                    <a:uLnTx/>
                    <a:uFillTx/>
                    <a:latin typeface="+mj-lt"/>
                    <a:ea typeface="+mn-ea"/>
                    <a:cs typeface="+mn-cs"/>
                  </a:rPr>
                  <a:t>TAPAS</a:t>
                </a:r>
              </a:p>
            </p:txBody>
          </p:sp>
          <p:sp>
            <p:nvSpPr>
              <p:cNvPr id="13" name="Rectangle 62">
                <a:extLst>
                  <a:ext uri="{FF2B5EF4-FFF2-40B4-BE49-F238E27FC236}">
                    <a16:creationId xmlns:a16="http://schemas.microsoft.com/office/drawing/2014/main" id="{874C0314-1F9F-4815-9BB1-C3361EB980CE}"/>
                  </a:ext>
                </a:extLst>
              </p:cNvPr>
              <p:cNvSpPr/>
              <p:nvPr/>
            </p:nvSpPr>
            <p:spPr>
              <a:xfrm>
                <a:off x="1601148" y="2811946"/>
                <a:ext cx="1108829" cy="357808"/>
              </a:xfrm>
              <a:prstGeom prst="rect">
                <a:avLst/>
              </a:prstGeom>
              <a:grpFill/>
              <a:ln w="22225"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050" b="0" i="0" u="none" strike="noStrike" kern="0" cap="none" spc="0" normalizeH="0" baseline="0" noProof="0">
                    <a:ln>
                      <a:noFill/>
                    </a:ln>
                    <a:solidFill>
                      <a:prstClr val="white"/>
                    </a:solidFill>
                    <a:effectLst/>
                    <a:uLnTx/>
                    <a:uFillTx/>
                    <a:latin typeface="+mj-lt"/>
                    <a:ea typeface="+mn-ea"/>
                    <a:cs typeface="+mn-cs"/>
                  </a:rPr>
                  <a:t>VR &amp; AR</a:t>
                </a:r>
              </a:p>
            </p:txBody>
          </p:sp>
          <p:sp>
            <p:nvSpPr>
              <p:cNvPr id="14" name="Rectangle 63">
                <a:extLst>
                  <a:ext uri="{FF2B5EF4-FFF2-40B4-BE49-F238E27FC236}">
                    <a16:creationId xmlns:a16="http://schemas.microsoft.com/office/drawing/2014/main" id="{71669CAC-D4EE-4C2F-BBF7-57CB95807588}"/>
                  </a:ext>
                </a:extLst>
              </p:cNvPr>
              <p:cNvSpPr/>
              <p:nvPr/>
            </p:nvSpPr>
            <p:spPr>
              <a:xfrm>
                <a:off x="2744810" y="2811946"/>
                <a:ext cx="1108829" cy="357808"/>
              </a:xfrm>
              <a:prstGeom prst="rect">
                <a:avLst/>
              </a:prstGeom>
              <a:grpFill/>
              <a:ln w="22225"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050" b="0" i="0" u="none" strike="noStrike" kern="0" cap="none" spc="0" normalizeH="0" baseline="0" noProof="0">
                    <a:ln>
                      <a:noFill/>
                    </a:ln>
                    <a:solidFill>
                      <a:prstClr val="white"/>
                    </a:solidFill>
                    <a:effectLst/>
                    <a:uLnTx/>
                    <a:uFillTx/>
                    <a:latin typeface="+mj-lt"/>
                    <a:ea typeface="+mn-ea"/>
                    <a:cs typeface="+mn-cs"/>
                  </a:rPr>
                  <a:t>Open Data</a:t>
                </a:r>
              </a:p>
            </p:txBody>
          </p:sp>
          <p:sp>
            <p:nvSpPr>
              <p:cNvPr id="15" name="Rectangle 64">
                <a:extLst>
                  <a:ext uri="{FF2B5EF4-FFF2-40B4-BE49-F238E27FC236}">
                    <a16:creationId xmlns:a16="http://schemas.microsoft.com/office/drawing/2014/main" id="{CBB97336-1B9D-46E8-8B18-B5111FD7AF14}"/>
                  </a:ext>
                </a:extLst>
              </p:cNvPr>
              <p:cNvSpPr/>
              <p:nvPr/>
            </p:nvSpPr>
            <p:spPr>
              <a:xfrm>
                <a:off x="457485" y="1132942"/>
                <a:ext cx="2252492" cy="828461"/>
              </a:xfrm>
              <a:prstGeom prst="rect">
                <a:avLst/>
              </a:prstGeom>
              <a:grpFill/>
              <a:ln w="22225"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400" b="1" i="0" u="none" strike="noStrike" kern="0" cap="none" spc="0" normalizeH="0" baseline="0" noProof="0" dirty="0" err="1">
                    <a:ln>
                      <a:noFill/>
                    </a:ln>
                    <a:solidFill>
                      <a:prstClr val="white"/>
                    </a:solidFill>
                    <a:effectLst/>
                    <a:uLnTx/>
                    <a:uFillTx/>
                    <a:latin typeface="+mj-lt"/>
                    <a:ea typeface="+mn-ea"/>
                    <a:cs typeface="+mn-cs"/>
                  </a:rPr>
                  <a:t>GovTech</a:t>
                </a:r>
                <a:endParaRPr kumimoji="0" lang="da-DK" sz="1050" b="1" i="0" u="none" strike="noStrike" kern="0" cap="none" spc="0" normalizeH="0" baseline="0" noProof="0" dirty="0">
                  <a:ln>
                    <a:noFill/>
                  </a:ln>
                  <a:solidFill>
                    <a:prstClr val="white"/>
                  </a:solidFill>
                  <a:effectLst/>
                  <a:uLnTx/>
                  <a:uFillTx/>
                  <a:latin typeface="+mj-lt"/>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050" b="0" i="0" u="none" strike="noStrike" kern="0" cap="none" spc="0" normalizeH="0" baseline="0" noProof="0" dirty="0">
                    <a:ln>
                      <a:noFill/>
                    </a:ln>
                    <a:solidFill>
                      <a:prstClr val="white"/>
                    </a:solidFill>
                    <a:effectLst/>
                    <a:uLnTx/>
                    <a:uFillTx/>
                    <a:latin typeface="+mj-lt"/>
                    <a:ea typeface="+mn-ea"/>
                    <a:cs typeface="+mn-cs"/>
                  </a:rPr>
                  <a:t>Ny teknologi der </a:t>
                </a:r>
                <a:r>
                  <a:rPr kumimoji="0" lang="da-DK" sz="1050" b="0" i="1" u="none" strike="noStrike" kern="0" cap="none" spc="0" normalizeH="0" baseline="0" noProof="0" dirty="0" err="1">
                    <a:ln>
                      <a:noFill/>
                    </a:ln>
                    <a:solidFill>
                      <a:prstClr val="white"/>
                    </a:solidFill>
                    <a:effectLst/>
                    <a:uLnTx/>
                    <a:uFillTx/>
                    <a:latin typeface="+mj-lt"/>
                    <a:ea typeface="+mn-ea"/>
                    <a:cs typeface="+mn-cs"/>
                  </a:rPr>
                  <a:t>enabler</a:t>
                </a:r>
                <a:r>
                  <a:rPr kumimoji="0" lang="da-DK" sz="1050" b="0" i="0" u="none" strike="noStrike" kern="0" cap="none" spc="0" normalizeH="0" baseline="0" noProof="0" dirty="0">
                    <a:ln>
                      <a:noFill/>
                    </a:ln>
                    <a:solidFill>
                      <a:prstClr val="white"/>
                    </a:solidFill>
                    <a:effectLst/>
                    <a:uLnTx/>
                    <a:uFillTx/>
                    <a:latin typeface="+mj-lt"/>
                    <a:ea typeface="+mn-ea"/>
                    <a:cs typeface="+mn-cs"/>
                  </a:rPr>
                  <a:t> digitalisering, Velfærdsteknologi og </a:t>
                </a:r>
                <a:r>
                  <a:rPr kumimoji="0" lang="da-DK" sz="1050" b="0" i="0" u="none" strike="noStrike" kern="0" cap="none" spc="0" normalizeH="0" baseline="0" noProof="0" dirty="0" err="1">
                    <a:ln>
                      <a:noFill/>
                    </a:ln>
                    <a:solidFill>
                      <a:prstClr val="white"/>
                    </a:solidFill>
                    <a:effectLst/>
                    <a:uLnTx/>
                    <a:uFillTx/>
                    <a:latin typeface="+mj-lt"/>
                    <a:ea typeface="+mn-ea"/>
                    <a:cs typeface="+mn-cs"/>
                  </a:rPr>
                  <a:t>Civic</a:t>
                </a:r>
                <a:r>
                  <a:rPr kumimoji="0" lang="da-DK" sz="1050" b="0" i="0" u="none" strike="noStrike" kern="0" cap="none" spc="0" normalizeH="0" baseline="0" noProof="0" dirty="0">
                    <a:ln>
                      <a:noFill/>
                    </a:ln>
                    <a:solidFill>
                      <a:prstClr val="white"/>
                    </a:solidFill>
                    <a:effectLst/>
                    <a:uLnTx/>
                    <a:uFillTx/>
                    <a:latin typeface="+mj-lt"/>
                    <a:ea typeface="+mn-ea"/>
                    <a:cs typeface="+mn-cs"/>
                  </a:rPr>
                  <a:t> Tech</a:t>
                </a:r>
              </a:p>
            </p:txBody>
          </p:sp>
        </p:grpSp>
        <p:sp>
          <p:nvSpPr>
            <p:cNvPr id="5" name="Rectangle 12">
              <a:extLst>
                <a:ext uri="{FF2B5EF4-FFF2-40B4-BE49-F238E27FC236}">
                  <a16:creationId xmlns:a16="http://schemas.microsoft.com/office/drawing/2014/main" id="{EE3DA921-E246-4C36-A5C7-9C0B67549163}"/>
                </a:ext>
              </a:extLst>
            </p:cNvPr>
            <p:cNvSpPr/>
            <p:nvPr/>
          </p:nvSpPr>
          <p:spPr>
            <a:xfrm>
              <a:off x="8035391" y="4450619"/>
              <a:ext cx="3778981" cy="2354783"/>
            </a:xfrm>
            <a:prstGeom prst="rect">
              <a:avLst/>
            </a:prstGeom>
            <a:noFill/>
            <a:ln w="22225" cap="rnd" cmpd="sng" algn="ctr">
              <a:solidFill>
                <a:srgbClr val="1A3260">
                  <a:shade val="50000"/>
                </a:srgbClr>
              </a:solidFill>
              <a:prstDash val="sysDot"/>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100" b="1" i="0" u="none" strike="noStrike" kern="0" cap="none" spc="0" normalizeH="0" baseline="0" noProof="0" dirty="0" err="1">
                  <a:ln>
                    <a:noFill/>
                  </a:ln>
                  <a:solidFill>
                    <a:srgbClr val="1A3260"/>
                  </a:solidFill>
                  <a:effectLst/>
                  <a:uLnTx/>
                  <a:uFillTx/>
                  <a:latin typeface="+mj-lt"/>
                  <a:ea typeface="+mn-ea"/>
                  <a:cs typeface="+mn-cs"/>
                </a:rPr>
                <a:t>GovTech</a:t>
              </a:r>
              <a:r>
                <a:rPr kumimoji="0" lang="da-DK" sz="1100" b="1" i="0" u="none" strike="noStrike" kern="0" cap="none" spc="0" normalizeH="0" baseline="0" noProof="0" dirty="0">
                  <a:ln>
                    <a:noFill/>
                  </a:ln>
                  <a:solidFill>
                    <a:srgbClr val="1A3260"/>
                  </a:solidFill>
                  <a:effectLst/>
                  <a:uLnTx/>
                  <a:uFillTx/>
                  <a:latin typeface="+mj-lt"/>
                  <a:ea typeface="+mn-ea"/>
                  <a:cs typeface="+mn-cs"/>
                </a:rPr>
                <a:t> Midtjylland</a:t>
              </a:r>
            </a:p>
          </p:txBody>
        </p:sp>
      </p:grpSp>
      <p:sp>
        <p:nvSpPr>
          <p:cNvPr id="16" name="Tekstfelt 15">
            <a:extLst>
              <a:ext uri="{FF2B5EF4-FFF2-40B4-BE49-F238E27FC236}">
                <a16:creationId xmlns:a16="http://schemas.microsoft.com/office/drawing/2014/main" id="{CBB178C4-A317-4BCF-B13E-FCE8659DEC6E}"/>
              </a:ext>
            </a:extLst>
          </p:cNvPr>
          <p:cNvSpPr txBox="1"/>
          <p:nvPr/>
        </p:nvSpPr>
        <p:spPr>
          <a:xfrm>
            <a:off x="835504" y="1072557"/>
            <a:ext cx="9280046" cy="2308324"/>
          </a:xfrm>
          <a:prstGeom prst="rect">
            <a:avLst/>
          </a:prstGeom>
          <a:noFill/>
        </p:spPr>
        <p:txBody>
          <a:bodyPr wrap="square">
            <a:spAutoFit/>
          </a:bodyPr>
          <a:lstStyle/>
          <a:p>
            <a:pPr fontAlgn="base"/>
            <a:r>
              <a:rPr lang="da-DK" sz="1800" dirty="0">
                <a:effectLst/>
                <a:latin typeface="Arial" panose="020B0604020202020204" pitchFamily="34" charset="0"/>
                <a:ea typeface="Times New Roman" panose="02020603050405020304" pitchFamily="18" charset="0"/>
              </a:rPr>
              <a:t>I </a:t>
            </a:r>
            <a:r>
              <a:rPr lang="da-DK" sz="1800" dirty="0" err="1">
                <a:effectLst/>
                <a:latin typeface="Arial" panose="020B0604020202020204" pitchFamily="34" charset="0"/>
                <a:ea typeface="Times New Roman" panose="02020603050405020304" pitchFamily="18" charset="0"/>
              </a:rPr>
              <a:t>GovTech</a:t>
            </a:r>
            <a:r>
              <a:rPr lang="da-DK" sz="1800" dirty="0">
                <a:effectLst/>
                <a:latin typeface="Arial" panose="020B0604020202020204" pitchFamily="34" charset="0"/>
                <a:ea typeface="Times New Roman" panose="02020603050405020304" pitchFamily="18" charset="0"/>
              </a:rPr>
              <a:t> Midtjylland samles kompetencerne til at sætte sig ind i – og arbejde med - radikalt nye begreber og felter som </a:t>
            </a:r>
            <a:r>
              <a:rPr lang="da-DK" sz="1800" dirty="0" err="1">
                <a:effectLst/>
                <a:latin typeface="Arial" panose="020B0604020202020204" pitchFamily="34" charset="0"/>
                <a:ea typeface="Times New Roman" panose="02020603050405020304" pitchFamily="18" charset="0"/>
              </a:rPr>
              <a:t>IoT</a:t>
            </a:r>
            <a:r>
              <a:rPr lang="da-DK" sz="1800" dirty="0">
                <a:effectLst/>
                <a:latin typeface="Arial" panose="020B0604020202020204" pitchFamily="34" charset="0"/>
                <a:ea typeface="Times New Roman" panose="02020603050405020304" pitchFamily="18" charset="0"/>
              </a:rPr>
              <a:t>, sensorteknologier, datatransmission, </a:t>
            </a:r>
            <a:r>
              <a:rPr lang="da-DK" sz="1800" dirty="0" err="1">
                <a:effectLst/>
                <a:latin typeface="Arial" panose="020B0604020202020204" pitchFamily="34" charset="0"/>
                <a:ea typeface="Times New Roman" panose="02020603050405020304" pitchFamily="18" charset="0"/>
              </a:rPr>
              <a:t>machine</a:t>
            </a:r>
            <a:r>
              <a:rPr lang="da-DK" sz="1800" dirty="0">
                <a:effectLst/>
                <a:latin typeface="Arial" panose="020B0604020202020204" pitchFamily="34" charset="0"/>
                <a:ea typeface="Times New Roman" panose="02020603050405020304" pitchFamily="18" charset="0"/>
              </a:rPr>
              <a:t> learning, droner og datavisualisering etc. </a:t>
            </a:r>
            <a:endParaRPr lang="da-DK" sz="2800" dirty="0">
              <a:effectLst/>
              <a:latin typeface="Times New Roman" panose="02020603050405020304" pitchFamily="18" charset="0"/>
              <a:ea typeface="Times New Roman" panose="02020603050405020304" pitchFamily="18" charset="0"/>
            </a:endParaRPr>
          </a:p>
          <a:p>
            <a:endParaRPr lang="da-DK" sz="1800" dirty="0">
              <a:effectLst/>
              <a:latin typeface="Arial" panose="020B0604020202020204" pitchFamily="34" charset="0"/>
              <a:ea typeface="Calibri" panose="020F0502020204030204" pitchFamily="34" charset="0"/>
            </a:endParaRPr>
          </a:p>
          <a:p>
            <a:r>
              <a:rPr lang="da-DK" sz="1800" dirty="0">
                <a:effectLst/>
                <a:latin typeface="Arial" panose="020B0604020202020204" pitchFamily="34" charset="0"/>
                <a:ea typeface="Calibri" panose="020F0502020204030204" pitchFamily="34" charset="0"/>
              </a:rPr>
              <a:t>Det er aftalt, at </a:t>
            </a:r>
            <a:r>
              <a:rPr lang="da-DK" sz="1800" dirty="0" err="1">
                <a:effectLst/>
                <a:latin typeface="Arial" panose="020B0604020202020204" pitchFamily="34" charset="0"/>
                <a:ea typeface="Calibri" panose="020F0502020204030204" pitchFamily="34" charset="0"/>
              </a:rPr>
              <a:t>GovTech</a:t>
            </a:r>
            <a:r>
              <a:rPr lang="da-DK" sz="1800" dirty="0">
                <a:effectLst/>
                <a:latin typeface="Arial" panose="020B0604020202020204" pitchFamily="34" charset="0"/>
                <a:ea typeface="Calibri" panose="020F0502020204030204" pitchFamily="34" charset="0"/>
              </a:rPr>
              <a:t> Midtjylland i første omgang sætter fokus på  </a:t>
            </a:r>
            <a:r>
              <a:rPr lang="da-DK" sz="1800" dirty="0" err="1">
                <a:effectLst/>
                <a:latin typeface="Arial" panose="020B0604020202020204" pitchFamily="34" charset="0"/>
                <a:ea typeface="Calibri" panose="020F0502020204030204" pitchFamily="34" charset="0"/>
              </a:rPr>
              <a:t>IoT</a:t>
            </a:r>
            <a:r>
              <a:rPr lang="da-DK" sz="1800" dirty="0">
                <a:effectLst/>
                <a:latin typeface="Arial" panose="020B0604020202020204" pitchFamily="34" charset="0"/>
                <a:ea typeface="Calibri" panose="020F0502020204030204" pitchFamily="34" charset="0"/>
              </a:rPr>
              <a:t> løsninger, hvor der er et stort potentiale og hvor fællesskabet vil kunne skabe endnu mere fremdrift.</a:t>
            </a:r>
          </a:p>
          <a:p>
            <a:endParaRPr lang="da-DK" dirty="0">
              <a:latin typeface="Arial" panose="020B0604020202020204" pitchFamily="34" charset="0"/>
            </a:endParaRPr>
          </a:p>
          <a:p>
            <a:r>
              <a:rPr lang="da-DK" dirty="0">
                <a:latin typeface="Arial" panose="020B0604020202020204" pitchFamily="34" charset="0"/>
              </a:rPr>
              <a:t>Men der vil naturligvis blive trukket tråde ind i andre teknologifelter.</a:t>
            </a:r>
            <a:endParaRPr lang="da-DK" dirty="0"/>
          </a:p>
        </p:txBody>
      </p:sp>
    </p:spTree>
    <p:extLst>
      <p:ext uri="{BB962C8B-B14F-4D97-AF65-F5344CB8AC3E}">
        <p14:creationId xmlns:p14="http://schemas.microsoft.com/office/powerpoint/2010/main" val="17737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DC5F1-796A-3C4F-8D2D-1E46EB637971}"/>
              </a:ext>
            </a:extLst>
          </p:cNvPr>
          <p:cNvSpPr>
            <a:spLocks noGrp="1"/>
          </p:cNvSpPr>
          <p:nvPr>
            <p:ph type="title"/>
          </p:nvPr>
        </p:nvSpPr>
        <p:spPr>
          <a:xfrm>
            <a:off x="541992" y="243706"/>
            <a:ext cx="8596668" cy="1320800"/>
          </a:xfrm>
        </p:spPr>
        <p:txBody>
          <a:bodyPr/>
          <a:lstStyle/>
          <a:p>
            <a:r>
              <a:rPr lang="da-DK" dirty="0"/>
              <a:t>Processen for en </a:t>
            </a:r>
            <a:r>
              <a:rPr lang="da-DK" dirty="0" err="1"/>
              <a:t>IoT</a:t>
            </a:r>
            <a:r>
              <a:rPr lang="da-DK" dirty="0"/>
              <a:t>-indsats</a:t>
            </a:r>
          </a:p>
        </p:txBody>
      </p:sp>
      <p:cxnSp>
        <p:nvCxnSpPr>
          <p:cNvPr id="6" name="Straight Connector 5">
            <a:extLst>
              <a:ext uri="{FF2B5EF4-FFF2-40B4-BE49-F238E27FC236}">
                <a16:creationId xmlns:a16="http://schemas.microsoft.com/office/drawing/2014/main" id="{C4853956-35E5-A54A-BD2D-0A6C8533A333}"/>
              </a:ext>
            </a:extLst>
          </p:cNvPr>
          <p:cNvCxnSpPr>
            <a:cxnSpLocks/>
          </p:cNvCxnSpPr>
          <p:nvPr/>
        </p:nvCxnSpPr>
        <p:spPr>
          <a:xfrm flipH="1">
            <a:off x="3117575" y="5198212"/>
            <a:ext cx="761337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Freeform 12">
            <a:extLst>
              <a:ext uri="{FF2B5EF4-FFF2-40B4-BE49-F238E27FC236}">
                <a16:creationId xmlns:a16="http://schemas.microsoft.com/office/drawing/2014/main" id="{F9BEB2A2-6D7D-2B4C-8C11-69FD43A45ECA}"/>
              </a:ext>
            </a:extLst>
          </p:cNvPr>
          <p:cNvSpPr/>
          <p:nvPr/>
        </p:nvSpPr>
        <p:spPr>
          <a:xfrm>
            <a:off x="3137452" y="2626531"/>
            <a:ext cx="7573618" cy="2541866"/>
          </a:xfrm>
          <a:custGeom>
            <a:avLst/>
            <a:gdLst>
              <a:gd name="connsiteX0" fmla="*/ 0 w 7573618"/>
              <a:gd name="connsiteY0" fmla="*/ 2555251 h 2555251"/>
              <a:gd name="connsiteX1" fmla="*/ 1878496 w 7573618"/>
              <a:gd name="connsiteY1" fmla="*/ 1909207 h 2555251"/>
              <a:gd name="connsiteX2" fmla="*/ 3170583 w 7573618"/>
              <a:gd name="connsiteY2" fmla="*/ 378581 h 2555251"/>
              <a:gd name="connsiteX3" fmla="*/ 4025348 w 7573618"/>
              <a:gd name="connsiteY3" fmla="*/ 894 h 2555251"/>
              <a:gd name="connsiteX4" fmla="*/ 4870174 w 7573618"/>
              <a:gd name="connsiteY4" fmla="*/ 438216 h 2555251"/>
              <a:gd name="connsiteX5" fmla="*/ 5824331 w 7573618"/>
              <a:gd name="connsiteY5" fmla="*/ 1958903 h 2555251"/>
              <a:gd name="connsiteX6" fmla="*/ 7573618 w 7573618"/>
              <a:gd name="connsiteY6" fmla="*/ 2505555 h 2555251"/>
              <a:gd name="connsiteX0" fmla="*/ 0 w 7573618"/>
              <a:gd name="connsiteY0" fmla="*/ 2555251 h 2555251"/>
              <a:gd name="connsiteX1" fmla="*/ 1878496 w 7573618"/>
              <a:gd name="connsiteY1" fmla="*/ 1909207 h 2555251"/>
              <a:gd name="connsiteX2" fmla="*/ 3170583 w 7573618"/>
              <a:gd name="connsiteY2" fmla="*/ 378581 h 2555251"/>
              <a:gd name="connsiteX3" fmla="*/ 3826565 w 7573618"/>
              <a:gd name="connsiteY3" fmla="*/ 894 h 2555251"/>
              <a:gd name="connsiteX4" fmla="*/ 4870174 w 7573618"/>
              <a:gd name="connsiteY4" fmla="*/ 438216 h 2555251"/>
              <a:gd name="connsiteX5" fmla="*/ 5824331 w 7573618"/>
              <a:gd name="connsiteY5" fmla="*/ 1958903 h 2555251"/>
              <a:gd name="connsiteX6" fmla="*/ 7573618 w 7573618"/>
              <a:gd name="connsiteY6" fmla="*/ 2505555 h 2555251"/>
              <a:gd name="connsiteX0" fmla="*/ 0 w 7573618"/>
              <a:gd name="connsiteY0" fmla="*/ 2554376 h 2554376"/>
              <a:gd name="connsiteX1" fmla="*/ 1878496 w 7573618"/>
              <a:gd name="connsiteY1" fmla="*/ 1908332 h 2554376"/>
              <a:gd name="connsiteX2" fmla="*/ 2991679 w 7573618"/>
              <a:gd name="connsiteY2" fmla="*/ 427401 h 2554376"/>
              <a:gd name="connsiteX3" fmla="*/ 3826565 w 7573618"/>
              <a:gd name="connsiteY3" fmla="*/ 19 h 2554376"/>
              <a:gd name="connsiteX4" fmla="*/ 4870174 w 7573618"/>
              <a:gd name="connsiteY4" fmla="*/ 437341 h 2554376"/>
              <a:gd name="connsiteX5" fmla="*/ 5824331 w 7573618"/>
              <a:gd name="connsiteY5" fmla="*/ 1958028 h 2554376"/>
              <a:gd name="connsiteX6" fmla="*/ 7573618 w 7573618"/>
              <a:gd name="connsiteY6" fmla="*/ 2504680 h 2554376"/>
              <a:gd name="connsiteX0" fmla="*/ 0 w 7573618"/>
              <a:gd name="connsiteY0" fmla="*/ 2554376 h 2554376"/>
              <a:gd name="connsiteX1" fmla="*/ 1878496 w 7573618"/>
              <a:gd name="connsiteY1" fmla="*/ 1908332 h 2554376"/>
              <a:gd name="connsiteX2" fmla="*/ 2991679 w 7573618"/>
              <a:gd name="connsiteY2" fmla="*/ 427401 h 2554376"/>
              <a:gd name="connsiteX3" fmla="*/ 3826565 w 7573618"/>
              <a:gd name="connsiteY3" fmla="*/ 19 h 2554376"/>
              <a:gd name="connsiteX4" fmla="*/ 4770783 w 7573618"/>
              <a:gd name="connsiteY4" fmla="*/ 437341 h 2554376"/>
              <a:gd name="connsiteX5" fmla="*/ 5824331 w 7573618"/>
              <a:gd name="connsiteY5" fmla="*/ 1958028 h 2554376"/>
              <a:gd name="connsiteX6" fmla="*/ 7573618 w 7573618"/>
              <a:gd name="connsiteY6" fmla="*/ 2504680 h 2554376"/>
              <a:gd name="connsiteX0" fmla="*/ 0 w 7573618"/>
              <a:gd name="connsiteY0" fmla="*/ 2565884 h 2565884"/>
              <a:gd name="connsiteX1" fmla="*/ 1878496 w 7573618"/>
              <a:gd name="connsiteY1" fmla="*/ 1919840 h 2565884"/>
              <a:gd name="connsiteX2" fmla="*/ 2878944 w 7573618"/>
              <a:gd name="connsiteY2" fmla="*/ 802163 h 2565884"/>
              <a:gd name="connsiteX3" fmla="*/ 3826565 w 7573618"/>
              <a:gd name="connsiteY3" fmla="*/ 11527 h 2565884"/>
              <a:gd name="connsiteX4" fmla="*/ 4770783 w 7573618"/>
              <a:gd name="connsiteY4" fmla="*/ 448849 h 2565884"/>
              <a:gd name="connsiteX5" fmla="*/ 5824331 w 7573618"/>
              <a:gd name="connsiteY5" fmla="*/ 1969536 h 2565884"/>
              <a:gd name="connsiteX6" fmla="*/ 7573618 w 7573618"/>
              <a:gd name="connsiteY6" fmla="*/ 2516188 h 2565884"/>
              <a:gd name="connsiteX0" fmla="*/ 0 w 7573618"/>
              <a:gd name="connsiteY0" fmla="*/ 2555079 h 2555079"/>
              <a:gd name="connsiteX1" fmla="*/ 1878496 w 7573618"/>
              <a:gd name="connsiteY1" fmla="*/ 1909035 h 2555079"/>
              <a:gd name="connsiteX2" fmla="*/ 2878944 w 7573618"/>
              <a:gd name="connsiteY2" fmla="*/ 791358 h 2555079"/>
              <a:gd name="connsiteX3" fmla="*/ 3826565 w 7573618"/>
              <a:gd name="connsiteY3" fmla="*/ 722 h 2555079"/>
              <a:gd name="connsiteX4" fmla="*/ 4683100 w 7573618"/>
              <a:gd name="connsiteY4" fmla="*/ 676038 h 2555079"/>
              <a:gd name="connsiteX5" fmla="*/ 5824331 w 7573618"/>
              <a:gd name="connsiteY5" fmla="*/ 1958731 h 2555079"/>
              <a:gd name="connsiteX6" fmla="*/ 7573618 w 7573618"/>
              <a:gd name="connsiteY6" fmla="*/ 2505383 h 2555079"/>
              <a:gd name="connsiteX0" fmla="*/ 0 w 7573618"/>
              <a:gd name="connsiteY0" fmla="*/ 2542573 h 2542573"/>
              <a:gd name="connsiteX1" fmla="*/ 1878496 w 7573618"/>
              <a:gd name="connsiteY1" fmla="*/ 1896529 h 2542573"/>
              <a:gd name="connsiteX2" fmla="*/ 2878944 w 7573618"/>
              <a:gd name="connsiteY2" fmla="*/ 778852 h 2542573"/>
              <a:gd name="connsiteX3" fmla="*/ 3864143 w 7573618"/>
              <a:gd name="connsiteY3" fmla="*/ 742 h 2542573"/>
              <a:gd name="connsiteX4" fmla="*/ 4683100 w 7573618"/>
              <a:gd name="connsiteY4" fmla="*/ 663532 h 2542573"/>
              <a:gd name="connsiteX5" fmla="*/ 5824331 w 7573618"/>
              <a:gd name="connsiteY5" fmla="*/ 1946225 h 2542573"/>
              <a:gd name="connsiteX6" fmla="*/ 7573618 w 7573618"/>
              <a:gd name="connsiteY6" fmla="*/ 2492877 h 2542573"/>
              <a:gd name="connsiteX0" fmla="*/ 0 w 7573618"/>
              <a:gd name="connsiteY0" fmla="*/ 2541842 h 2541842"/>
              <a:gd name="connsiteX1" fmla="*/ 1878496 w 7573618"/>
              <a:gd name="connsiteY1" fmla="*/ 1895798 h 2541842"/>
              <a:gd name="connsiteX2" fmla="*/ 2878944 w 7573618"/>
              <a:gd name="connsiteY2" fmla="*/ 778121 h 2541842"/>
              <a:gd name="connsiteX3" fmla="*/ 3864143 w 7573618"/>
              <a:gd name="connsiteY3" fmla="*/ 11 h 2541842"/>
              <a:gd name="connsiteX4" fmla="*/ 4770783 w 7573618"/>
              <a:gd name="connsiteY4" fmla="*/ 763009 h 2541842"/>
              <a:gd name="connsiteX5" fmla="*/ 5824331 w 7573618"/>
              <a:gd name="connsiteY5" fmla="*/ 1945494 h 2541842"/>
              <a:gd name="connsiteX6" fmla="*/ 7573618 w 7573618"/>
              <a:gd name="connsiteY6" fmla="*/ 2492146 h 2541842"/>
              <a:gd name="connsiteX0" fmla="*/ 0 w 7573618"/>
              <a:gd name="connsiteY0" fmla="*/ 2576556 h 2576556"/>
              <a:gd name="connsiteX1" fmla="*/ 1878496 w 7573618"/>
              <a:gd name="connsiteY1" fmla="*/ 1930512 h 2576556"/>
              <a:gd name="connsiteX2" fmla="*/ 3864143 w 7573618"/>
              <a:gd name="connsiteY2" fmla="*/ 34725 h 2576556"/>
              <a:gd name="connsiteX3" fmla="*/ 4770783 w 7573618"/>
              <a:gd name="connsiteY3" fmla="*/ 797723 h 2576556"/>
              <a:gd name="connsiteX4" fmla="*/ 5824331 w 7573618"/>
              <a:gd name="connsiteY4" fmla="*/ 1980208 h 2576556"/>
              <a:gd name="connsiteX5" fmla="*/ 7573618 w 7573618"/>
              <a:gd name="connsiteY5" fmla="*/ 2526860 h 2576556"/>
              <a:gd name="connsiteX0" fmla="*/ 0 w 7573618"/>
              <a:gd name="connsiteY0" fmla="*/ 2541866 h 2541866"/>
              <a:gd name="connsiteX1" fmla="*/ 1878496 w 7573618"/>
              <a:gd name="connsiteY1" fmla="*/ 1895822 h 2541866"/>
              <a:gd name="connsiteX2" fmla="*/ 3864143 w 7573618"/>
              <a:gd name="connsiteY2" fmla="*/ 35 h 2541866"/>
              <a:gd name="connsiteX3" fmla="*/ 5824331 w 7573618"/>
              <a:gd name="connsiteY3" fmla="*/ 1945518 h 2541866"/>
              <a:gd name="connsiteX4" fmla="*/ 7573618 w 7573618"/>
              <a:gd name="connsiteY4" fmla="*/ 2492170 h 2541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3618" h="2541866">
                <a:moveTo>
                  <a:pt x="0" y="2541866"/>
                </a:moveTo>
                <a:cubicBezTo>
                  <a:pt x="675033" y="2400233"/>
                  <a:pt x="1234472" y="2319461"/>
                  <a:pt x="1878496" y="1895822"/>
                </a:cubicBezTo>
                <a:cubicBezTo>
                  <a:pt x="2522520" y="1472184"/>
                  <a:pt x="3206504" y="-8248"/>
                  <a:pt x="3864143" y="35"/>
                </a:cubicBezTo>
                <a:cubicBezTo>
                  <a:pt x="4521782" y="8318"/>
                  <a:pt x="5206085" y="1530162"/>
                  <a:pt x="5824331" y="1945518"/>
                </a:cubicBezTo>
                <a:cubicBezTo>
                  <a:pt x="6274905" y="2290074"/>
                  <a:pt x="7278757" y="2435848"/>
                  <a:pt x="7573618" y="249217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15" name="Straight Connector 14">
            <a:extLst>
              <a:ext uri="{FF2B5EF4-FFF2-40B4-BE49-F238E27FC236}">
                <a16:creationId xmlns:a16="http://schemas.microsoft.com/office/drawing/2014/main" id="{558C8118-5A89-114F-B7C7-CE1B13226421}"/>
              </a:ext>
            </a:extLst>
          </p:cNvPr>
          <p:cNvCxnSpPr/>
          <p:nvPr/>
        </p:nvCxnSpPr>
        <p:spPr>
          <a:xfrm>
            <a:off x="6983896" y="2117082"/>
            <a:ext cx="0" cy="3518452"/>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60A8200-3B84-3F4F-A4D6-32931F3B4150}"/>
              </a:ext>
            </a:extLst>
          </p:cNvPr>
          <p:cNvSpPr txBox="1"/>
          <p:nvPr/>
        </p:nvSpPr>
        <p:spPr>
          <a:xfrm>
            <a:off x="3536825" y="5354101"/>
            <a:ext cx="3166969" cy="523220"/>
          </a:xfrm>
          <a:prstGeom prst="rect">
            <a:avLst/>
          </a:prstGeom>
          <a:noFill/>
        </p:spPr>
        <p:txBody>
          <a:bodyPr wrap="square" rtlCol="0">
            <a:spAutoFit/>
          </a:bodyPr>
          <a:lstStyle/>
          <a:p>
            <a:pPr algn="ctr"/>
            <a:r>
              <a:rPr lang="da-DK" sz="1400" b="1">
                <a:latin typeface="Gill Sans MT" panose="020B0502020104020203" pitchFamily="34" charset="77"/>
                <a:cs typeface="MV Boli" panose="02000500030200090000" pitchFamily="2" charset="0"/>
              </a:rPr>
              <a:t>Vi finder ud af hvad behovet er og hvordan det kan løses</a:t>
            </a:r>
          </a:p>
        </p:txBody>
      </p:sp>
      <p:sp>
        <p:nvSpPr>
          <p:cNvPr id="17" name="TextBox 16">
            <a:extLst>
              <a:ext uri="{FF2B5EF4-FFF2-40B4-BE49-F238E27FC236}">
                <a16:creationId xmlns:a16="http://schemas.microsoft.com/office/drawing/2014/main" id="{20A1916B-3384-B94D-84A6-D14016E56FEC}"/>
              </a:ext>
            </a:extLst>
          </p:cNvPr>
          <p:cNvSpPr txBox="1"/>
          <p:nvPr/>
        </p:nvSpPr>
        <p:spPr>
          <a:xfrm>
            <a:off x="7544101" y="5366528"/>
            <a:ext cx="3166969" cy="307777"/>
          </a:xfrm>
          <a:prstGeom prst="rect">
            <a:avLst/>
          </a:prstGeom>
          <a:noFill/>
        </p:spPr>
        <p:txBody>
          <a:bodyPr wrap="square" rtlCol="0">
            <a:spAutoFit/>
          </a:bodyPr>
          <a:lstStyle/>
          <a:p>
            <a:r>
              <a:rPr lang="da-DK" sz="1400" b="1">
                <a:latin typeface="Gill Sans MT" panose="020B0502020104020203" pitchFamily="34" charset="77"/>
                <a:cs typeface="MV Boli" panose="02000500030200090000" pitchFamily="2" charset="0"/>
              </a:rPr>
              <a:t>Vi får det til at ske</a:t>
            </a:r>
          </a:p>
        </p:txBody>
      </p:sp>
      <p:sp>
        <p:nvSpPr>
          <p:cNvPr id="18" name="TextBox 17">
            <a:extLst>
              <a:ext uri="{FF2B5EF4-FFF2-40B4-BE49-F238E27FC236}">
                <a16:creationId xmlns:a16="http://schemas.microsoft.com/office/drawing/2014/main" id="{5F3A024E-8109-5D4B-A1FB-1D3D01BD01F4}"/>
              </a:ext>
            </a:extLst>
          </p:cNvPr>
          <p:cNvSpPr txBox="1"/>
          <p:nvPr/>
        </p:nvSpPr>
        <p:spPr>
          <a:xfrm>
            <a:off x="3011339" y="4281145"/>
            <a:ext cx="1362361" cy="307777"/>
          </a:xfrm>
          <a:prstGeom prst="rect">
            <a:avLst/>
          </a:prstGeom>
          <a:noFill/>
        </p:spPr>
        <p:txBody>
          <a:bodyPr wrap="none" rtlCol="0">
            <a:spAutoFit/>
          </a:bodyPr>
          <a:lstStyle/>
          <a:p>
            <a:r>
              <a:rPr lang="da-DK" sz="1400">
                <a:latin typeface="Gill Sans MT" panose="020B0502020104020203" pitchFamily="34" charset="77"/>
                <a:cs typeface="MV Boli" panose="02000500030200090000" pitchFamily="2" charset="0"/>
              </a:rPr>
              <a:t>- høj usikkerhed</a:t>
            </a:r>
          </a:p>
        </p:txBody>
      </p:sp>
      <p:sp>
        <p:nvSpPr>
          <p:cNvPr id="19" name="TextBox 18">
            <a:extLst>
              <a:ext uri="{FF2B5EF4-FFF2-40B4-BE49-F238E27FC236}">
                <a16:creationId xmlns:a16="http://schemas.microsoft.com/office/drawing/2014/main" id="{C7EDCBB3-4A5A-014C-A596-4BEBEE2F0DA3}"/>
              </a:ext>
            </a:extLst>
          </p:cNvPr>
          <p:cNvSpPr txBox="1"/>
          <p:nvPr/>
        </p:nvSpPr>
        <p:spPr>
          <a:xfrm>
            <a:off x="3702965" y="3393165"/>
            <a:ext cx="1570751" cy="307777"/>
          </a:xfrm>
          <a:prstGeom prst="rect">
            <a:avLst/>
          </a:prstGeom>
          <a:noFill/>
        </p:spPr>
        <p:txBody>
          <a:bodyPr wrap="none" rtlCol="0">
            <a:spAutoFit/>
          </a:bodyPr>
          <a:lstStyle/>
          <a:p>
            <a:r>
              <a:rPr lang="da-DK" sz="1400">
                <a:latin typeface="Gill Sans MT" panose="020B0502020104020203" pitchFamily="34" charset="77"/>
                <a:cs typeface="MV Boli" panose="02000500030200090000" pitchFamily="2" charset="0"/>
              </a:rPr>
              <a:t>- mange ubekendte</a:t>
            </a:r>
          </a:p>
        </p:txBody>
      </p:sp>
      <p:sp>
        <p:nvSpPr>
          <p:cNvPr id="20" name="TextBox 19">
            <a:extLst>
              <a:ext uri="{FF2B5EF4-FFF2-40B4-BE49-F238E27FC236}">
                <a16:creationId xmlns:a16="http://schemas.microsoft.com/office/drawing/2014/main" id="{C509BE7D-C97A-B941-9141-362995DD81A7}"/>
              </a:ext>
            </a:extLst>
          </p:cNvPr>
          <p:cNvSpPr txBox="1"/>
          <p:nvPr/>
        </p:nvSpPr>
        <p:spPr>
          <a:xfrm>
            <a:off x="4049362" y="2559614"/>
            <a:ext cx="1882503" cy="307777"/>
          </a:xfrm>
          <a:prstGeom prst="rect">
            <a:avLst/>
          </a:prstGeom>
          <a:noFill/>
        </p:spPr>
        <p:txBody>
          <a:bodyPr wrap="none" rtlCol="0">
            <a:spAutoFit/>
          </a:bodyPr>
          <a:lstStyle/>
          <a:p>
            <a:r>
              <a:rPr lang="da-DK" sz="1400">
                <a:latin typeface="Gill Sans MT" panose="020B0502020104020203" pitchFamily="34" charset="77"/>
                <a:cs typeface="MV Boli" panose="02000500030200090000" pitchFamily="2" charset="0"/>
              </a:rPr>
              <a:t>- fokus på udfordringen</a:t>
            </a:r>
          </a:p>
        </p:txBody>
      </p:sp>
      <p:sp>
        <p:nvSpPr>
          <p:cNvPr id="21" name="TextBox 20">
            <a:extLst>
              <a:ext uri="{FF2B5EF4-FFF2-40B4-BE49-F238E27FC236}">
                <a16:creationId xmlns:a16="http://schemas.microsoft.com/office/drawing/2014/main" id="{1AD55F71-62BA-8B40-840A-7CA446030E55}"/>
              </a:ext>
            </a:extLst>
          </p:cNvPr>
          <p:cNvSpPr txBox="1"/>
          <p:nvPr/>
        </p:nvSpPr>
        <p:spPr>
          <a:xfrm>
            <a:off x="345319" y="6543780"/>
            <a:ext cx="7075976" cy="253916"/>
          </a:xfrm>
          <a:prstGeom prst="rect">
            <a:avLst/>
          </a:prstGeom>
          <a:noFill/>
        </p:spPr>
        <p:txBody>
          <a:bodyPr wrap="none" rtlCol="0">
            <a:spAutoFit/>
          </a:bodyPr>
          <a:lstStyle/>
          <a:p>
            <a:r>
              <a:rPr lang="da-DK" sz="1050"/>
              <a:t>Inspireret af </a:t>
            </a:r>
            <a:r>
              <a:rPr lang="da-DK" sz="1050">
                <a:hlinkClick r:id="rId3"/>
              </a:rPr>
              <a:t>https://m.signalvnoise.com/new-in-basecamp--see-where-projects-really-stand-with-the-hill-chart/</a:t>
            </a:r>
            <a:r>
              <a:rPr lang="da-DK" sz="1050"/>
              <a:t> </a:t>
            </a:r>
          </a:p>
        </p:txBody>
      </p:sp>
      <p:sp>
        <p:nvSpPr>
          <p:cNvPr id="22" name="TextBox 21">
            <a:extLst>
              <a:ext uri="{FF2B5EF4-FFF2-40B4-BE49-F238E27FC236}">
                <a16:creationId xmlns:a16="http://schemas.microsoft.com/office/drawing/2014/main" id="{707FFA18-63A3-2942-8068-D8EE0A981008}"/>
              </a:ext>
            </a:extLst>
          </p:cNvPr>
          <p:cNvSpPr txBox="1"/>
          <p:nvPr/>
        </p:nvSpPr>
        <p:spPr>
          <a:xfrm>
            <a:off x="9283764" y="4175215"/>
            <a:ext cx="1146083" cy="307777"/>
          </a:xfrm>
          <a:prstGeom prst="rect">
            <a:avLst/>
          </a:prstGeom>
          <a:noFill/>
        </p:spPr>
        <p:txBody>
          <a:bodyPr wrap="none" rtlCol="0">
            <a:spAutoFit/>
          </a:bodyPr>
          <a:lstStyle/>
          <a:p>
            <a:r>
              <a:rPr lang="da-DK" sz="1400">
                <a:latin typeface="Gill Sans MT" panose="020B0502020104020203" pitchFamily="34" charset="77"/>
                <a:cs typeface="MV Boli" panose="02000500030200090000" pitchFamily="2" charset="0"/>
              </a:rPr>
              <a:t>- eksekvering</a:t>
            </a:r>
          </a:p>
        </p:txBody>
      </p:sp>
      <p:sp>
        <p:nvSpPr>
          <p:cNvPr id="23" name="TextBox 22">
            <a:extLst>
              <a:ext uri="{FF2B5EF4-FFF2-40B4-BE49-F238E27FC236}">
                <a16:creationId xmlns:a16="http://schemas.microsoft.com/office/drawing/2014/main" id="{6C77DFEF-B841-A44E-9401-93658F7BEB68}"/>
              </a:ext>
            </a:extLst>
          </p:cNvPr>
          <p:cNvSpPr txBox="1"/>
          <p:nvPr/>
        </p:nvSpPr>
        <p:spPr>
          <a:xfrm>
            <a:off x="7934523" y="2608223"/>
            <a:ext cx="1627240" cy="307777"/>
          </a:xfrm>
          <a:prstGeom prst="rect">
            <a:avLst/>
          </a:prstGeom>
          <a:noFill/>
        </p:spPr>
        <p:txBody>
          <a:bodyPr wrap="none" rtlCol="0">
            <a:spAutoFit/>
          </a:bodyPr>
          <a:lstStyle/>
          <a:p>
            <a:r>
              <a:rPr lang="da-DK" sz="1400">
                <a:latin typeface="Gill Sans MT" panose="020B0502020104020203" pitchFamily="34" charset="77"/>
                <a:cs typeface="MV Boli" panose="02000500030200090000" pitchFamily="2" charset="0"/>
              </a:rPr>
              <a:t>- fokus på løsningen</a:t>
            </a:r>
          </a:p>
        </p:txBody>
      </p:sp>
      <p:sp>
        <p:nvSpPr>
          <p:cNvPr id="25" name="TextBox 24">
            <a:extLst>
              <a:ext uri="{FF2B5EF4-FFF2-40B4-BE49-F238E27FC236}">
                <a16:creationId xmlns:a16="http://schemas.microsoft.com/office/drawing/2014/main" id="{DF11826C-60D9-F74B-ADE6-22BD5693EFB8}"/>
              </a:ext>
            </a:extLst>
          </p:cNvPr>
          <p:cNvSpPr txBox="1"/>
          <p:nvPr/>
        </p:nvSpPr>
        <p:spPr>
          <a:xfrm>
            <a:off x="6457110" y="1023971"/>
            <a:ext cx="2670475" cy="307777"/>
          </a:xfrm>
          <a:prstGeom prst="rect">
            <a:avLst/>
          </a:prstGeom>
          <a:noFill/>
        </p:spPr>
        <p:txBody>
          <a:bodyPr wrap="none" rtlCol="0">
            <a:spAutoFit/>
          </a:bodyPr>
          <a:lstStyle/>
          <a:p>
            <a:r>
              <a:rPr lang="da-DK" sz="1400">
                <a:latin typeface="Gill Sans MT" panose="020B0502020104020203" pitchFamily="34" charset="77"/>
                <a:cs typeface="MV Boli" panose="02000500030200090000" pitchFamily="2" charset="0"/>
              </a:rPr>
              <a:t>Vi ved hvad der skal ”produceres”</a:t>
            </a:r>
          </a:p>
        </p:txBody>
      </p:sp>
      <p:cxnSp>
        <p:nvCxnSpPr>
          <p:cNvPr id="27" name="Straight Arrow Connector 26">
            <a:extLst>
              <a:ext uri="{FF2B5EF4-FFF2-40B4-BE49-F238E27FC236}">
                <a16:creationId xmlns:a16="http://schemas.microsoft.com/office/drawing/2014/main" id="{9793B3D9-7B6F-3343-B07A-A4B8CE6E4CE3}"/>
              </a:ext>
            </a:extLst>
          </p:cNvPr>
          <p:cNvCxnSpPr/>
          <p:nvPr/>
        </p:nvCxnSpPr>
        <p:spPr>
          <a:xfrm flipH="1">
            <a:off x="7087644" y="1346656"/>
            <a:ext cx="563671" cy="10938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462DEFF-2B64-694E-BFC4-3A5840F9A9E1}"/>
              </a:ext>
            </a:extLst>
          </p:cNvPr>
          <p:cNvSpPr txBox="1"/>
          <p:nvPr/>
        </p:nvSpPr>
        <p:spPr>
          <a:xfrm>
            <a:off x="8694077" y="3438481"/>
            <a:ext cx="747320" cy="307777"/>
          </a:xfrm>
          <a:prstGeom prst="rect">
            <a:avLst/>
          </a:prstGeom>
          <a:noFill/>
        </p:spPr>
        <p:txBody>
          <a:bodyPr wrap="none" rtlCol="0">
            <a:spAutoFit/>
          </a:bodyPr>
          <a:lstStyle/>
          <a:p>
            <a:r>
              <a:rPr lang="da-DK" sz="1400">
                <a:latin typeface="Gill Sans MT" panose="020B0502020104020203" pitchFamily="34" charset="77"/>
                <a:cs typeface="MV Boli" panose="02000500030200090000" pitchFamily="2" charset="0"/>
              </a:rPr>
              <a:t>- vished</a:t>
            </a:r>
          </a:p>
        </p:txBody>
      </p:sp>
      <p:sp>
        <p:nvSpPr>
          <p:cNvPr id="4" name="Cloud 3">
            <a:extLst>
              <a:ext uri="{FF2B5EF4-FFF2-40B4-BE49-F238E27FC236}">
                <a16:creationId xmlns:a16="http://schemas.microsoft.com/office/drawing/2014/main" id="{A7907271-DC46-7B49-A2A1-06D6BB6653D5}"/>
              </a:ext>
            </a:extLst>
          </p:cNvPr>
          <p:cNvSpPr/>
          <p:nvPr/>
        </p:nvSpPr>
        <p:spPr>
          <a:xfrm>
            <a:off x="330008" y="1930400"/>
            <a:ext cx="2247713" cy="2051681"/>
          </a:xfrm>
          <a:prstGeom prst="clou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a:t>Forretnings-behov</a:t>
            </a:r>
          </a:p>
        </p:txBody>
      </p:sp>
      <p:sp>
        <p:nvSpPr>
          <p:cNvPr id="5" name="Bent Up Arrow 4">
            <a:extLst>
              <a:ext uri="{FF2B5EF4-FFF2-40B4-BE49-F238E27FC236}">
                <a16:creationId xmlns:a16="http://schemas.microsoft.com/office/drawing/2014/main" id="{9CB41CA0-3FB4-F34A-A107-5EBA52EF9ED2}"/>
              </a:ext>
            </a:extLst>
          </p:cNvPr>
          <p:cNvSpPr/>
          <p:nvPr/>
        </p:nvSpPr>
        <p:spPr>
          <a:xfrm rot="5400000">
            <a:off x="1413669" y="4351818"/>
            <a:ext cx="627278" cy="600073"/>
          </a:xfrm>
          <a:prstGeom prst="ben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xtBox 6">
            <a:extLst>
              <a:ext uri="{FF2B5EF4-FFF2-40B4-BE49-F238E27FC236}">
                <a16:creationId xmlns:a16="http://schemas.microsoft.com/office/drawing/2014/main" id="{5740A8E5-EC9D-854E-B186-2D54345CAAEE}"/>
              </a:ext>
            </a:extLst>
          </p:cNvPr>
          <p:cNvSpPr txBox="1"/>
          <p:nvPr/>
        </p:nvSpPr>
        <p:spPr>
          <a:xfrm>
            <a:off x="863843" y="4945817"/>
            <a:ext cx="1747594" cy="261610"/>
          </a:xfrm>
          <a:prstGeom prst="rect">
            <a:avLst/>
          </a:prstGeom>
          <a:noFill/>
        </p:spPr>
        <p:txBody>
          <a:bodyPr wrap="none" rtlCol="0">
            <a:spAutoFit/>
          </a:bodyPr>
          <a:lstStyle/>
          <a:p>
            <a:r>
              <a:rPr lang="da-DK" sz="1100">
                <a:latin typeface="Gill Sans MT" panose="020B0502020104020203" pitchFamily="34" charset="77"/>
              </a:rPr>
              <a:t>Kortlægning og prioritering</a:t>
            </a:r>
          </a:p>
        </p:txBody>
      </p:sp>
    </p:spTree>
    <p:extLst>
      <p:ext uri="{BB962C8B-B14F-4D97-AF65-F5344CB8AC3E}">
        <p14:creationId xmlns:p14="http://schemas.microsoft.com/office/powerpoint/2010/main" val="1590735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Shape 23">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A53818-5E9F-C544-88B2-05C8460D7324}"/>
              </a:ext>
            </a:extLst>
          </p:cNvPr>
          <p:cNvSpPr>
            <a:spLocks noGrp="1"/>
          </p:cNvSpPr>
          <p:nvPr>
            <p:ph type="ctrTitle"/>
          </p:nvPr>
        </p:nvSpPr>
        <p:spPr>
          <a:xfrm>
            <a:off x="4498507" y="2256577"/>
            <a:ext cx="6960759" cy="2849671"/>
          </a:xfrm>
        </p:spPr>
        <p:txBody>
          <a:bodyPr>
            <a:normAutofit/>
          </a:bodyPr>
          <a:lstStyle/>
          <a:p>
            <a:pPr algn="l"/>
            <a:endParaRPr lang="da-DK" sz="3200" dirty="0">
              <a:solidFill>
                <a:srgbClr val="FFFFFF"/>
              </a:solidFill>
            </a:endParaRPr>
          </a:p>
        </p:txBody>
      </p:sp>
      <p:sp>
        <p:nvSpPr>
          <p:cNvPr id="3" name="Subtitle 2">
            <a:extLst>
              <a:ext uri="{FF2B5EF4-FFF2-40B4-BE49-F238E27FC236}">
                <a16:creationId xmlns:a16="http://schemas.microsoft.com/office/drawing/2014/main" id="{99E5EF21-6325-2D46-94EF-1A05D475E59C}"/>
              </a:ext>
            </a:extLst>
          </p:cNvPr>
          <p:cNvSpPr>
            <a:spLocks noGrp="1"/>
          </p:cNvSpPr>
          <p:nvPr>
            <p:ph type="subTitle" idx="1"/>
          </p:nvPr>
        </p:nvSpPr>
        <p:spPr>
          <a:xfrm>
            <a:off x="4535757" y="5197794"/>
            <a:ext cx="6203795" cy="1186108"/>
          </a:xfrm>
        </p:spPr>
        <p:txBody>
          <a:bodyPr>
            <a:normAutofit/>
          </a:bodyPr>
          <a:lstStyle/>
          <a:p>
            <a:pPr algn="l"/>
            <a:endParaRPr lang="da-DK" dirty="0">
              <a:solidFill>
                <a:srgbClr val="FFFFFF">
                  <a:alpha val="70000"/>
                </a:srgbClr>
              </a:solidFill>
            </a:endParaRPr>
          </a:p>
        </p:txBody>
      </p:sp>
      <p:sp>
        <p:nvSpPr>
          <p:cNvPr id="26" name="Isosceles Triangle 25">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6293D8F-3431-C14A-94AE-D7B0FECFF958}"/>
              </a:ext>
            </a:extLst>
          </p:cNvPr>
          <p:cNvPicPr>
            <a:picLocks noChangeAspect="1"/>
          </p:cNvPicPr>
          <p:nvPr/>
        </p:nvPicPr>
        <p:blipFill>
          <a:blip r:embed="rId3"/>
          <a:stretch>
            <a:fillRect/>
          </a:stretch>
        </p:blipFill>
        <p:spPr>
          <a:xfrm>
            <a:off x="5278909" y="996713"/>
            <a:ext cx="4262467" cy="2257663"/>
          </a:xfrm>
          <a:prstGeom prst="rect">
            <a:avLst/>
          </a:prstGeom>
        </p:spPr>
      </p:pic>
      <p:pic>
        <p:nvPicPr>
          <p:cNvPr id="6" name="Picture 5">
            <a:extLst>
              <a:ext uri="{FF2B5EF4-FFF2-40B4-BE49-F238E27FC236}">
                <a16:creationId xmlns:a16="http://schemas.microsoft.com/office/drawing/2014/main" id="{082BEE77-18CC-984C-81AF-44D8BA846DB8}"/>
              </a:ext>
            </a:extLst>
          </p:cNvPr>
          <p:cNvPicPr>
            <a:picLocks noChangeAspect="1"/>
          </p:cNvPicPr>
          <p:nvPr/>
        </p:nvPicPr>
        <p:blipFill>
          <a:blip r:embed="rId4"/>
          <a:stretch>
            <a:fillRect/>
          </a:stretch>
        </p:blipFill>
        <p:spPr>
          <a:xfrm>
            <a:off x="3881177" y="2950348"/>
            <a:ext cx="749300" cy="774700"/>
          </a:xfrm>
          <a:prstGeom prst="rect">
            <a:avLst/>
          </a:prstGeom>
        </p:spPr>
      </p:pic>
      <p:sp>
        <p:nvSpPr>
          <p:cNvPr id="4" name="Rectangle 3">
            <a:extLst>
              <a:ext uri="{FF2B5EF4-FFF2-40B4-BE49-F238E27FC236}">
                <a16:creationId xmlns:a16="http://schemas.microsoft.com/office/drawing/2014/main" id="{E610B718-3581-3045-B9A0-530BE6639C9F}"/>
              </a:ext>
            </a:extLst>
          </p:cNvPr>
          <p:cNvSpPr/>
          <p:nvPr/>
        </p:nvSpPr>
        <p:spPr>
          <a:xfrm>
            <a:off x="5179520" y="6069203"/>
            <a:ext cx="6824742" cy="523220"/>
          </a:xfrm>
          <a:prstGeom prst="rect">
            <a:avLst/>
          </a:prstGeom>
        </p:spPr>
        <p:txBody>
          <a:bodyPr wrap="square">
            <a:spAutoFit/>
          </a:bodyPr>
          <a:lstStyle/>
          <a:p>
            <a:pPr algn="r"/>
            <a:r>
              <a:rPr lang="da-DK" sz="1400" err="1"/>
              <a:t>www.govtechmidtjylland.dk</a:t>
            </a:r>
            <a:endParaRPr lang="da-DK" sz="1400"/>
          </a:p>
          <a:p>
            <a:pPr algn="r"/>
            <a:r>
              <a:rPr lang="da-DK" sz="1400" err="1"/>
              <a:t>linkedin.com</a:t>
            </a:r>
            <a:r>
              <a:rPr lang="da-DK" sz="1400"/>
              <a:t>/</a:t>
            </a:r>
            <a:r>
              <a:rPr lang="da-DK" sz="1400" err="1"/>
              <a:t>company</a:t>
            </a:r>
            <a:r>
              <a:rPr lang="da-DK" sz="1400"/>
              <a:t>/</a:t>
            </a:r>
            <a:r>
              <a:rPr lang="da-DK" sz="1400" err="1"/>
              <a:t>govtech-midtjylland</a:t>
            </a:r>
            <a:r>
              <a:rPr lang="da-DK" sz="1400"/>
              <a:t>/</a:t>
            </a:r>
          </a:p>
        </p:txBody>
      </p:sp>
    </p:spTree>
    <p:extLst>
      <p:ext uri="{BB962C8B-B14F-4D97-AF65-F5344CB8AC3E}">
        <p14:creationId xmlns:p14="http://schemas.microsoft.com/office/powerpoint/2010/main" val="371655214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F1FC3D71-DAEB-544D-9755-226E394BF972}"/>
              </a:ext>
            </a:extLst>
          </p:cNvPr>
          <p:cNvGrpSpPr/>
          <p:nvPr/>
        </p:nvGrpSpPr>
        <p:grpSpPr>
          <a:xfrm>
            <a:off x="3820164" y="5193274"/>
            <a:ext cx="1911376" cy="1374499"/>
            <a:chOff x="3251226" y="5679442"/>
            <a:chExt cx="1693007" cy="1110235"/>
          </a:xfrm>
        </p:grpSpPr>
        <p:sp>
          <p:nvSpPr>
            <p:cNvPr id="22" name="Rounded Rectangle 21">
              <a:extLst>
                <a:ext uri="{FF2B5EF4-FFF2-40B4-BE49-F238E27FC236}">
                  <a16:creationId xmlns:a16="http://schemas.microsoft.com/office/drawing/2014/main" id="{4C569FCD-DD7C-F04B-BA09-73E4A456C1C2}"/>
                </a:ext>
              </a:extLst>
            </p:cNvPr>
            <p:cNvSpPr/>
            <p:nvPr/>
          </p:nvSpPr>
          <p:spPr>
            <a:xfrm>
              <a:off x="3251226" y="6270797"/>
              <a:ext cx="1693007" cy="2202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050" b="0" i="0" u="none" strike="noStrike" kern="1200" cap="none" spc="0" normalizeH="0" baseline="0" noProof="1">
                  <a:ln>
                    <a:noFill/>
                  </a:ln>
                  <a:solidFill>
                    <a:prstClr val="white"/>
                  </a:solidFill>
                  <a:effectLst/>
                  <a:uLnTx/>
                  <a:uFillTx/>
                  <a:latin typeface="+mj-lt"/>
                  <a:ea typeface="+mn-ea"/>
                  <a:cs typeface="+mn-cs"/>
                </a:rPr>
                <a:t>IoT-løsninger - mobilitet</a:t>
              </a:r>
            </a:p>
          </p:txBody>
        </p:sp>
        <p:sp>
          <p:nvSpPr>
            <p:cNvPr id="23" name="Rounded Rectangle 22">
              <a:extLst>
                <a:ext uri="{FF2B5EF4-FFF2-40B4-BE49-F238E27FC236}">
                  <a16:creationId xmlns:a16="http://schemas.microsoft.com/office/drawing/2014/main" id="{6C70F72D-52E2-5E4D-BBEC-B0E617EDF7B2}"/>
                </a:ext>
              </a:extLst>
            </p:cNvPr>
            <p:cNvSpPr/>
            <p:nvPr/>
          </p:nvSpPr>
          <p:spPr>
            <a:xfrm>
              <a:off x="3251226" y="5980784"/>
              <a:ext cx="1693007" cy="2202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050" b="0" i="0" u="none" strike="noStrike" kern="1200" cap="none" spc="0" normalizeH="0" baseline="0" noProof="1">
                  <a:ln>
                    <a:noFill/>
                  </a:ln>
                  <a:solidFill>
                    <a:prstClr val="white"/>
                  </a:solidFill>
                  <a:effectLst/>
                  <a:uLnTx/>
                  <a:uFillTx/>
                  <a:latin typeface="+mj-lt"/>
                  <a:ea typeface="+mn-ea"/>
                  <a:cs typeface="+mn-cs"/>
                </a:rPr>
                <a:t>IoT-løsninger - energi</a:t>
              </a:r>
            </a:p>
          </p:txBody>
        </p:sp>
        <p:sp>
          <p:nvSpPr>
            <p:cNvPr id="24" name="Rounded Rectangle 23">
              <a:extLst>
                <a:ext uri="{FF2B5EF4-FFF2-40B4-BE49-F238E27FC236}">
                  <a16:creationId xmlns:a16="http://schemas.microsoft.com/office/drawing/2014/main" id="{D67270F4-D07D-4F4A-8856-070A24AC3F84}"/>
                </a:ext>
              </a:extLst>
            </p:cNvPr>
            <p:cNvSpPr/>
            <p:nvPr/>
          </p:nvSpPr>
          <p:spPr>
            <a:xfrm>
              <a:off x="3251226" y="5679442"/>
              <a:ext cx="1693007" cy="2202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050" b="0" i="0" u="none" strike="noStrike" kern="1200" cap="none" spc="0" normalizeH="0" baseline="0" noProof="1">
                  <a:ln>
                    <a:noFill/>
                  </a:ln>
                  <a:solidFill>
                    <a:prstClr val="white"/>
                  </a:solidFill>
                  <a:effectLst/>
                  <a:uLnTx/>
                  <a:uFillTx/>
                  <a:latin typeface="+mj-lt"/>
                  <a:ea typeface="+mn-ea"/>
                  <a:cs typeface="+mn-cs"/>
                </a:rPr>
                <a:t>IoT-løsninger - indeklima</a:t>
              </a:r>
            </a:p>
          </p:txBody>
        </p:sp>
        <p:sp>
          <p:nvSpPr>
            <p:cNvPr id="25" name="Rounded Rectangle 24">
              <a:extLst>
                <a:ext uri="{FF2B5EF4-FFF2-40B4-BE49-F238E27FC236}">
                  <a16:creationId xmlns:a16="http://schemas.microsoft.com/office/drawing/2014/main" id="{9A7B5FE5-4B06-0A48-9EFF-7D3C3D08F03E}"/>
                </a:ext>
              </a:extLst>
            </p:cNvPr>
            <p:cNvSpPr/>
            <p:nvPr/>
          </p:nvSpPr>
          <p:spPr>
            <a:xfrm>
              <a:off x="3251226" y="6569397"/>
              <a:ext cx="1693007" cy="2202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050" b="0" i="0" u="none" strike="noStrike" kern="1200" cap="none" spc="0" normalizeH="0" baseline="0" noProof="1">
                  <a:ln>
                    <a:noFill/>
                  </a:ln>
                  <a:solidFill>
                    <a:prstClr val="white"/>
                  </a:solidFill>
                  <a:effectLst/>
                  <a:uLnTx/>
                  <a:uFillTx/>
                  <a:latin typeface="+mj-lt"/>
                  <a:ea typeface="+mn-ea"/>
                  <a:cs typeface="+mn-cs"/>
                </a:rPr>
                <a:t>IoT-løsninger - …</a:t>
              </a:r>
            </a:p>
          </p:txBody>
        </p:sp>
      </p:grpSp>
      <p:grpSp>
        <p:nvGrpSpPr>
          <p:cNvPr id="26" name="Group 25">
            <a:extLst>
              <a:ext uri="{FF2B5EF4-FFF2-40B4-BE49-F238E27FC236}">
                <a16:creationId xmlns:a16="http://schemas.microsoft.com/office/drawing/2014/main" id="{780D9492-E1E8-BC47-BE36-00CA54252D22}"/>
              </a:ext>
            </a:extLst>
          </p:cNvPr>
          <p:cNvGrpSpPr/>
          <p:nvPr/>
        </p:nvGrpSpPr>
        <p:grpSpPr>
          <a:xfrm>
            <a:off x="278370" y="3554211"/>
            <a:ext cx="2912730" cy="954107"/>
            <a:chOff x="210872" y="3946095"/>
            <a:chExt cx="2711407" cy="954107"/>
          </a:xfrm>
        </p:grpSpPr>
        <p:sp>
          <p:nvSpPr>
            <p:cNvPr id="27" name="Down Arrow 26">
              <a:extLst>
                <a:ext uri="{FF2B5EF4-FFF2-40B4-BE49-F238E27FC236}">
                  <a16:creationId xmlns:a16="http://schemas.microsoft.com/office/drawing/2014/main" id="{6BBEB1C3-B95D-E643-B972-32A9BC21DDF3}"/>
                </a:ext>
              </a:extLst>
            </p:cNvPr>
            <p:cNvSpPr/>
            <p:nvPr/>
          </p:nvSpPr>
          <p:spPr>
            <a:xfrm rot="16200000">
              <a:off x="2641643" y="4397445"/>
              <a:ext cx="348397" cy="212875"/>
            </a:xfrm>
            <a:prstGeom prst="downArrow">
              <a:avLst/>
            </a:pr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28" name="TextBox 27">
              <a:extLst>
                <a:ext uri="{FF2B5EF4-FFF2-40B4-BE49-F238E27FC236}">
                  <a16:creationId xmlns:a16="http://schemas.microsoft.com/office/drawing/2014/main" id="{D9DFA40D-0A3F-184F-82E5-ACB4595823DD}"/>
                </a:ext>
              </a:extLst>
            </p:cNvPr>
            <p:cNvSpPr txBox="1"/>
            <p:nvPr/>
          </p:nvSpPr>
          <p:spPr>
            <a:xfrm>
              <a:off x="210872" y="3946095"/>
              <a:ext cx="2116742" cy="954107"/>
            </a:xfrm>
            <a:custGeom>
              <a:avLst/>
              <a:gdLst>
                <a:gd name="connsiteX0" fmla="*/ 0 w 2116742"/>
                <a:gd name="connsiteY0" fmla="*/ 0 h 954107"/>
                <a:gd name="connsiteX1" fmla="*/ 2116742 w 2116742"/>
                <a:gd name="connsiteY1" fmla="*/ 0 h 954107"/>
                <a:gd name="connsiteX2" fmla="*/ 2116742 w 2116742"/>
                <a:gd name="connsiteY2" fmla="*/ 954107 h 954107"/>
                <a:gd name="connsiteX3" fmla="*/ 0 w 2116742"/>
                <a:gd name="connsiteY3" fmla="*/ 954107 h 954107"/>
                <a:gd name="connsiteX4" fmla="*/ 0 w 2116742"/>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6742" h="954107" extrusionOk="0">
                  <a:moveTo>
                    <a:pt x="0" y="0"/>
                  </a:moveTo>
                  <a:cubicBezTo>
                    <a:pt x="587177" y="40325"/>
                    <a:pt x="1449201" y="-21893"/>
                    <a:pt x="2116742" y="0"/>
                  </a:cubicBezTo>
                  <a:cubicBezTo>
                    <a:pt x="2109617" y="162855"/>
                    <a:pt x="2127972" y="724670"/>
                    <a:pt x="2116742" y="954107"/>
                  </a:cubicBezTo>
                  <a:cubicBezTo>
                    <a:pt x="1667921" y="894392"/>
                    <a:pt x="383297" y="1001994"/>
                    <a:pt x="0" y="954107"/>
                  </a:cubicBezTo>
                  <a:cubicBezTo>
                    <a:pt x="84034" y="854481"/>
                    <a:pt x="-81415" y="471368"/>
                    <a:pt x="0" y="0"/>
                  </a:cubicBezTo>
                  <a:close/>
                </a:path>
              </a:pathLst>
            </a:custGeom>
            <a:noFill/>
            <a:ln>
              <a:solidFill>
                <a:schemeClr val="accent1"/>
              </a:solidFill>
              <a:extLst>
                <a:ext uri="{C807C97D-BFC1-408E-A445-0C87EB9F89A2}">
                  <ask:lineSketchStyleProps xmlns:ask="http://schemas.microsoft.com/office/drawing/2018/sketchyshapes" sd="2971644319">
                    <a:prstGeom prst="rect">
                      <a:avLst/>
                    </a:prstGeom>
                    <ask:type>
                      <ask:lineSketchCurved/>
                    </ask:type>
                  </ask:lineSketchStyleProps>
                </a:ext>
              </a:extLst>
            </a:ln>
          </p:spPr>
          <p:txBody>
            <a:bodyPr wrap="square" lIns="91440" tIns="45720" rIns="91440" bIns="45720" rtlCol="0" anchor="t">
              <a:spAutoFit/>
            </a:bodyPr>
            <a:lstStyle/>
            <a:p>
              <a:pPr>
                <a:defRPr/>
              </a:pPr>
              <a:r>
                <a:rPr kumimoji="0" lang="da-DK" sz="1400" b="0" i="0" u="none" strike="noStrike" kern="1200" cap="none" spc="0" normalizeH="0" baseline="0" noProof="0">
                  <a:ln>
                    <a:noFill/>
                  </a:ln>
                  <a:effectLst/>
                  <a:uLnTx/>
                  <a:uFillTx/>
                  <a:latin typeface="+mj-lt"/>
                  <a:ea typeface="+mn-ea"/>
                  <a:cs typeface="+mn-cs"/>
                </a:rPr>
                <a:t>Ressourcer og udfordringer fra de </a:t>
              </a:r>
              <a:r>
                <a:rPr lang="da-DK" sz="1400">
                  <a:latin typeface="+mj-lt"/>
                </a:rPr>
                <a:t>16 </a:t>
              </a:r>
              <a:r>
                <a:rPr kumimoji="0" lang="da-DK" sz="1400" b="0" i="0" u="none" strike="noStrike" kern="1200" cap="none" spc="0" normalizeH="0" baseline="0" noProof="0">
                  <a:ln>
                    <a:noFill/>
                  </a:ln>
                  <a:effectLst/>
                  <a:uLnTx/>
                  <a:uFillTx/>
                  <a:latin typeface="+mj-lt"/>
                  <a:ea typeface="+mn-ea"/>
                  <a:cs typeface="+mn-cs"/>
                </a:rPr>
                <a:t>kommuner og Region Midtjylland</a:t>
              </a:r>
            </a:p>
          </p:txBody>
        </p:sp>
      </p:grpSp>
      <p:grpSp>
        <p:nvGrpSpPr>
          <p:cNvPr id="29" name="Group 28">
            <a:extLst>
              <a:ext uri="{FF2B5EF4-FFF2-40B4-BE49-F238E27FC236}">
                <a16:creationId xmlns:a16="http://schemas.microsoft.com/office/drawing/2014/main" id="{49512F37-AE03-F046-A25F-6AC1BD241B43}"/>
              </a:ext>
            </a:extLst>
          </p:cNvPr>
          <p:cNvGrpSpPr/>
          <p:nvPr/>
        </p:nvGrpSpPr>
        <p:grpSpPr>
          <a:xfrm>
            <a:off x="6360607" y="2006603"/>
            <a:ext cx="6855436" cy="4339650"/>
            <a:chOff x="5073994" y="2364453"/>
            <a:chExt cx="6855436" cy="4339650"/>
          </a:xfrm>
        </p:grpSpPr>
        <p:sp>
          <p:nvSpPr>
            <p:cNvPr id="30" name="Down Arrow 29">
              <a:extLst>
                <a:ext uri="{FF2B5EF4-FFF2-40B4-BE49-F238E27FC236}">
                  <a16:creationId xmlns:a16="http://schemas.microsoft.com/office/drawing/2014/main" id="{FD1FD51B-EBA8-104B-85B4-21A5CA2EF5DE}"/>
                </a:ext>
              </a:extLst>
            </p:cNvPr>
            <p:cNvSpPr/>
            <p:nvPr/>
          </p:nvSpPr>
          <p:spPr>
            <a:xfrm rot="5400000">
              <a:off x="5020375" y="4383304"/>
              <a:ext cx="348397" cy="241160"/>
            </a:xfrm>
            <a:prstGeom prst="downArrow">
              <a:avLst/>
            </a:pr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grpSp>
          <p:nvGrpSpPr>
            <p:cNvPr id="31" name="Group 30">
              <a:extLst>
                <a:ext uri="{FF2B5EF4-FFF2-40B4-BE49-F238E27FC236}">
                  <a16:creationId xmlns:a16="http://schemas.microsoft.com/office/drawing/2014/main" id="{D766FD0E-71D2-EE43-9D60-33AD5D45FBD8}"/>
                </a:ext>
              </a:extLst>
            </p:cNvPr>
            <p:cNvGrpSpPr/>
            <p:nvPr/>
          </p:nvGrpSpPr>
          <p:grpSpPr>
            <a:xfrm>
              <a:off x="6209065" y="2364453"/>
              <a:ext cx="5720365" cy="4339650"/>
              <a:chOff x="6209065" y="2364453"/>
              <a:chExt cx="5720365" cy="4339650"/>
            </a:xfrm>
          </p:grpSpPr>
          <p:sp>
            <p:nvSpPr>
              <p:cNvPr id="32" name="TextBox 31">
                <a:extLst>
                  <a:ext uri="{FF2B5EF4-FFF2-40B4-BE49-F238E27FC236}">
                    <a16:creationId xmlns:a16="http://schemas.microsoft.com/office/drawing/2014/main" id="{B1F32595-169C-B640-B2C7-7951F2A8D6DD}"/>
                  </a:ext>
                </a:extLst>
              </p:cNvPr>
              <p:cNvSpPr txBox="1"/>
              <p:nvPr/>
            </p:nvSpPr>
            <p:spPr>
              <a:xfrm>
                <a:off x="6209065" y="2733785"/>
                <a:ext cx="5720365" cy="39703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1">
                    <a:ln>
                      <a:noFill/>
                    </a:ln>
                    <a:solidFill>
                      <a:prstClr val="black"/>
                    </a:solidFill>
                    <a:effectLst/>
                    <a:uLnTx/>
                    <a:uFillTx/>
                    <a:latin typeface="+mj-lt"/>
                    <a:ea typeface="+mn-ea"/>
                    <a:cs typeface="+mn-cs"/>
                  </a:rPr>
                  <a:t>Varetage projektudvikling på tværs</a:t>
                </a:r>
                <a:endParaRPr kumimoji="0" lang="da-DK" sz="1200" b="0" i="0" u="none" strike="noStrike" kern="1200" cap="none" spc="0" normalizeH="0" baseline="0" noProof="1">
                  <a:ln>
                    <a:noFill/>
                  </a:ln>
                  <a:solidFill>
                    <a:prstClr val="black"/>
                  </a:solidFill>
                  <a:effectLst/>
                  <a:uLnTx/>
                  <a:uFillTx/>
                  <a:latin typeface="+mj-l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1">
                    <a:ln>
                      <a:noFill/>
                    </a:ln>
                    <a:solidFill>
                      <a:prstClr val="black"/>
                    </a:solidFill>
                    <a:effectLst/>
                    <a:uLnTx/>
                    <a:uFillTx/>
                    <a:latin typeface="+mj-lt"/>
                    <a:ea typeface="+mn-ea"/>
                    <a:cs typeface="+mn-cs"/>
                  </a:rPr>
                  <a:t>Vedligeholde fælles teknologi-radar</a:t>
                </a:r>
              </a:p>
              <a:p>
                <a:pPr marL="285750" lvl="0" indent="-285750">
                  <a:buFont typeface="Arial" panose="020B0604020202020204" pitchFamily="34" charset="0"/>
                  <a:buChar char="•"/>
                  <a:defRPr/>
                </a:pPr>
                <a:r>
                  <a:rPr lang="da-DK" sz="1200" noProof="1">
                    <a:solidFill>
                      <a:prstClr val="black"/>
                    </a:solidFill>
                    <a:latin typeface="+mj-lt"/>
                  </a:rPr>
                  <a:t>Identificere konkrete behov og use cases</a:t>
                </a:r>
              </a:p>
              <a:p>
                <a:pPr marL="285750" lvl="0" indent="-285750">
                  <a:buFont typeface="Arial" panose="020B0604020202020204" pitchFamily="34" charset="0"/>
                  <a:buChar char="•"/>
                  <a:defRPr/>
                </a:pPr>
                <a:r>
                  <a:rPr lang="da-DK" sz="1200" noProof="1">
                    <a:solidFill>
                      <a:prstClr val="black"/>
                    </a:solidFill>
                    <a:latin typeface="+mj-lt"/>
                  </a:rPr>
                  <a:t>Udarbejde business cases</a:t>
                </a:r>
                <a:endParaRPr kumimoji="0" lang="da-DK" sz="1200" b="0" i="0" u="none" strike="noStrike" kern="1200" cap="none" spc="0" normalizeH="0" baseline="0" noProof="1">
                  <a:ln>
                    <a:noFill/>
                  </a:ln>
                  <a:solidFill>
                    <a:prstClr val="black"/>
                  </a:solidFill>
                  <a:effectLst/>
                  <a:uLnTx/>
                  <a:uFillTx/>
                  <a:latin typeface="+mj-l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1">
                    <a:ln>
                      <a:noFill/>
                    </a:ln>
                    <a:solidFill>
                      <a:prstClr val="black"/>
                    </a:solidFill>
                    <a:effectLst/>
                    <a:uLnTx/>
                    <a:uFillTx/>
                    <a:latin typeface="+mj-lt"/>
                    <a:ea typeface="+mn-ea"/>
                    <a:cs typeface="+mn-cs"/>
                  </a:rPr>
                  <a:t>Varetage markedsafdækning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1">
                    <a:ln>
                      <a:noFill/>
                    </a:ln>
                    <a:solidFill>
                      <a:prstClr val="black"/>
                    </a:solidFill>
                    <a:effectLst/>
                    <a:uLnTx/>
                    <a:uFillTx/>
                    <a:latin typeface="+mj-lt"/>
                    <a:ea typeface="+mn-ea"/>
                    <a:cs typeface="+mn-cs"/>
                  </a:rPr>
                  <a:t>Foretage teknologiafprøvning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1">
                  <a:ln>
                    <a:noFill/>
                  </a:ln>
                  <a:solidFill>
                    <a:prstClr val="black"/>
                  </a:solidFill>
                  <a:effectLst/>
                  <a:uLnTx/>
                  <a:uFillTx/>
                  <a:latin typeface="+mj-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1">
                    <a:ln>
                      <a:noFill/>
                    </a:ln>
                    <a:solidFill>
                      <a:prstClr val="black"/>
                    </a:solidFill>
                    <a:effectLst/>
                    <a:uLnTx/>
                    <a:uFillTx/>
                    <a:latin typeface="+mj-lt"/>
                    <a:ea typeface="+mn-ea"/>
                    <a:cs typeface="+mn-cs"/>
                  </a:rPr>
                  <a:t>Etablere og gennemføre projekter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1">
                    <a:ln>
                      <a:noFill/>
                    </a:ln>
                    <a:solidFill>
                      <a:prstClr val="black"/>
                    </a:solidFill>
                    <a:effectLst/>
                    <a:uLnTx/>
                    <a:uFillTx/>
                    <a:latin typeface="+mj-lt"/>
                    <a:ea typeface="+mn-ea"/>
                    <a:cs typeface="+mn-cs"/>
                  </a:rPr>
                  <a:t>Etablere best practice for OPI-samarbejder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1">
                    <a:ln>
                      <a:noFill/>
                    </a:ln>
                    <a:solidFill>
                      <a:prstClr val="black"/>
                    </a:solidFill>
                    <a:effectLst/>
                    <a:uLnTx/>
                    <a:uFillTx/>
                    <a:latin typeface="+mj-lt"/>
                    <a:ea typeface="+mn-ea"/>
                    <a:cs typeface="+mn-cs"/>
                  </a:rPr>
                  <a:t>Etablere udviklingspartnerskaber med virksomheder</a:t>
                </a:r>
                <a:endParaRPr kumimoji="0" lang="da-DK" sz="1200" b="1" i="0" u="none" strike="noStrike" kern="1200" cap="none" spc="0" normalizeH="0" baseline="0" noProof="1">
                  <a:ln>
                    <a:noFill/>
                  </a:ln>
                  <a:solidFill>
                    <a:prstClr val="black"/>
                  </a:solidFill>
                  <a:effectLst/>
                  <a:uLnTx/>
                  <a:uFillTx/>
                  <a:latin typeface="+mj-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1">
                  <a:ln>
                    <a:noFill/>
                  </a:ln>
                  <a:solidFill>
                    <a:prstClr val="black"/>
                  </a:solidFill>
                  <a:effectLst/>
                  <a:uLnTx/>
                  <a:uFillTx/>
                  <a:latin typeface="+mj-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1">
                    <a:ln>
                      <a:noFill/>
                    </a:ln>
                    <a:solidFill>
                      <a:prstClr val="black"/>
                    </a:solidFill>
                    <a:effectLst/>
                    <a:uLnTx/>
                    <a:uFillTx/>
                    <a:latin typeface="+mj-lt"/>
                    <a:ea typeface="+mn-ea"/>
                    <a:cs typeface="+mn-cs"/>
                  </a:rPr>
                  <a:t>Støtte indkøb og implementering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1">
                    <a:ln>
                      <a:noFill/>
                    </a:ln>
                    <a:solidFill>
                      <a:prstClr val="black"/>
                    </a:solidFill>
                    <a:effectLst/>
                    <a:uLnTx/>
                    <a:uFillTx/>
                    <a:latin typeface="+mj-lt"/>
                    <a:ea typeface="+mn-ea"/>
                    <a:cs typeface="+mn-cs"/>
                  </a:rPr>
                  <a:t>Etablere best practice for indkøb/udbud af teknologi</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1">
                    <a:ln>
                      <a:noFill/>
                    </a:ln>
                    <a:solidFill>
                      <a:prstClr val="black"/>
                    </a:solidFill>
                    <a:effectLst/>
                    <a:uLnTx/>
                    <a:uFillTx/>
                    <a:latin typeface="+mj-lt"/>
                    <a:ea typeface="+mn-ea"/>
                    <a:cs typeface="+mn-cs"/>
                  </a:rPr>
                  <a:t>Sikre korrekt ejerskab og offentliggørelse af data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1">
                    <a:ln>
                      <a:noFill/>
                    </a:ln>
                    <a:solidFill>
                      <a:prstClr val="black"/>
                    </a:solidFill>
                    <a:effectLst/>
                    <a:uLnTx/>
                    <a:uFillTx/>
                    <a:latin typeface="+mj-lt"/>
                    <a:ea typeface="+mn-ea"/>
                    <a:cs typeface="+mn-cs"/>
                  </a:rPr>
                  <a:t>Bistå ifm. organisatorisk implementering af løsninger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1">
                  <a:ln>
                    <a:noFill/>
                  </a:ln>
                  <a:solidFill>
                    <a:prstClr val="black"/>
                  </a:solidFill>
                  <a:effectLst/>
                  <a:uLnTx/>
                  <a:uFillTx/>
                  <a:latin typeface="+mj-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1">
                    <a:ln>
                      <a:noFill/>
                    </a:ln>
                    <a:solidFill>
                      <a:prstClr val="black"/>
                    </a:solidFill>
                    <a:effectLst/>
                    <a:uLnTx/>
                    <a:uFillTx/>
                    <a:latin typeface="+mj-lt"/>
                    <a:ea typeface="+mn-ea"/>
                    <a:cs typeface="+mn-cs"/>
                  </a:rPr>
                  <a:t>Udbrede viden og højne kompetencer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1">
                    <a:ln>
                      <a:noFill/>
                    </a:ln>
                    <a:solidFill>
                      <a:prstClr val="black"/>
                    </a:solidFill>
                    <a:effectLst/>
                    <a:uLnTx/>
                    <a:uFillTx/>
                    <a:latin typeface="+mj-lt"/>
                    <a:ea typeface="+mn-ea"/>
                    <a:cs typeface="+mn-cs"/>
                  </a:rPr>
                  <a:t>Være kompentecenter og tilbyde erfaringsbaseret sparring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1">
                    <a:ln>
                      <a:noFill/>
                    </a:ln>
                    <a:solidFill>
                      <a:prstClr val="black"/>
                    </a:solidFill>
                    <a:effectLst/>
                    <a:uLnTx/>
                    <a:uFillTx/>
                    <a:latin typeface="+mj-lt"/>
                    <a:ea typeface="+mn-ea"/>
                    <a:cs typeface="+mn-cs"/>
                  </a:rPr>
                  <a:t>Udvikle og udbrede ”starter-kits”, f.eks. IoT-kuffert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1">
                    <a:ln>
                      <a:noFill/>
                    </a:ln>
                    <a:solidFill>
                      <a:prstClr val="black"/>
                    </a:solidFill>
                    <a:effectLst/>
                    <a:uLnTx/>
                    <a:uFillTx/>
                    <a:latin typeface="+mj-lt"/>
                    <a:ea typeface="+mn-ea"/>
                    <a:cs typeface="+mn-cs"/>
                  </a:rPr>
                  <a:t>Afholde inspirationsoplæg for regionens aktører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200" b="0" i="0" u="none" strike="noStrike" kern="1200" cap="none" spc="0" normalizeH="0" baseline="0" noProof="1">
                    <a:ln>
                      <a:noFill/>
                    </a:ln>
                    <a:solidFill>
                      <a:prstClr val="black"/>
                    </a:solidFill>
                    <a:effectLst/>
                    <a:uLnTx/>
                    <a:uFillTx/>
                    <a:latin typeface="+mj-lt"/>
                    <a:ea typeface="+mn-ea"/>
                    <a:cs typeface="+mn-cs"/>
                  </a:rPr>
                  <a:t>Facilitere idé-workshops der kan føde use cases</a:t>
                </a:r>
              </a:p>
            </p:txBody>
          </p:sp>
          <p:sp>
            <p:nvSpPr>
              <p:cNvPr id="33" name="Rectangle 32">
                <a:extLst>
                  <a:ext uri="{FF2B5EF4-FFF2-40B4-BE49-F238E27FC236}">
                    <a16:creationId xmlns:a16="http://schemas.microsoft.com/office/drawing/2014/main" id="{94416F40-95C6-D74E-AD63-ED43894F8E59}"/>
                  </a:ext>
                </a:extLst>
              </p:cNvPr>
              <p:cNvSpPr/>
              <p:nvPr/>
            </p:nvSpPr>
            <p:spPr>
              <a:xfrm>
                <a:off x="6209065" y="2364453"/>
                <a:ext cx="3023867"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400" b="1" i="0" u="sng" strike="noStrike" kern="1200" cap="none" spc="0" normalizeH="0" baseline="0" noProof="1">
                    <a:ln>
                      <a:noFill/>
                    </a:ln>
                    <a:solidFill>
                      <a:prstClr val="black"/>
                    </a:solidFill>
                    <a:effectLst/>
                    <a:uLnTx/>
                    <a:uFillTx/>
                    <a:latin typeface="+mj-lt"/>
                    <a:ea typeface="+mn-ea"/>
                    <a:cs typeface="+mn-cs"/>
                  </a:rPr>
                  <a:t>Ydelser fra GTM:</a:t>
                </a:r>
              </a:p>
            </p:txBody>
          </p:sp>
        </p:grpSp>
      </p:grpSp>
      <p:grpSp>
        <p:nvGrpSpPr>
          <p:cNvPr id="34" name="Group 33">
            <a:extLst>
              <a:ext uri="{FF2B5EF4-FFF2-40B4-BE49-F238E27FC236}">
                <a16:creationId xmlns:a16="http://schemas.microsoft.com/office/drawing/2014/main" id="{CD05D540-50A2-3E48-A58A-D608B523287E}"/>
              </a:ext>
            </a:extLst>
          </p:cNvPr>
          <p:cNvGrpSpPr/>
          <p:nvPr/>
        </p:nvGrpSpPr>
        <p:grpSpPr>
          <a:xfrm>
            <a:off x="2854878" y="1718033"/>
            <a:ext cx="3841953" cy="3794669"/>
            <a:chOff x="3066209" y="3315335"/>
            <a:chExt cx="2787176" cy="2752872"/>
          </a:xfrm>
        </p:grpSpPr>
        <p:graphicFrame>
          <p:nvGraphicFramePr>
            <p:cNvPr id="35" name="Diagram 34">
              <a:extLst>
                <a:ext uri="{FF2B5EF4-FFF2-40B4-BE49-F238E27FC236}">
                  <a16:creationId xmlns:a16="http://schemas.microsoft.com/office/drawing/2014/main" id="{7AA1F3D0-95E0-3442-9149-BA787EE20DB8}"/>
                </a:ext>
              </a:extLst>
            </p:cNvPr>
            <p:cNvGraphicFramePr/>
            <p:nvPr/>
          </p:nvGraphicFramePr>
          <p:xfrm>
            <a:off x="3066209" y="3799550"/>
            <a:ext cx="2787176" cy="226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 name="Rounded Rectangle 35">
              <a:extLst>
                <a:ext uri="{FF2B5EF4-FFF2-40B4-BE49-F238E27FC236}">
                  <a16:creationId xmlns:a16="http://schemas.microsoft.com/office/drawing/2014/main" id="{DD60E417-5AED-5E4B-8216-D1B2BA7938B3}"/>
                </a:ext>
              </a:extLst>
            </p:cNvPr>
            <p:cNvSpPr/>
            <p:nvPr/>
          </p:nvSpPr>
          <p:spPr>
            <a:xfrm rot="5400000">
              <a:off x="3922870" y="3667873"/>
              <a:ext cx="1073850" cy="36877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1050" b="0" i="0" u="none" strike="noStrike" kern="1200" cap="none" spc="0" normalizeH="0" baseline="0" noProof="1">
                  <a:ln>
                    <a:noFill/>
                  </a:ln>
                  <a:solidFill>
                    <a:prstClr val="white"/>
                  </a:solidFill>
                  <a:effectLst/>
                  <a:uLnTx/>
                  <a:uFillTx/>
                  <a:latin typeface="+mj-lt"/>
                  <a:ea typeface="+mn-ea"/>
                  <a:cs typeface="+mn-cs"/>
                </a:rPr>
                <a:t>Forretningsbehov</a:t>
              </a:r>
            </a:p>
          </p:txBody>
        </p:sp>
        <p:sp>
          <p:nvSpPr>
            <p:cNvPr id="37" name="Rectangle 36">
              <a:extLst>
                <a:ext uri="{FF2B5EF4-FFF2-40B4-BE49-F238E27FC236}">
                  <a16:creationId xmlns:a16="http://schemas.microsoft.com/office/drawing/2014/main" id="{87C14D07-E209-9E48-9AF0-2914F2C29B1B}"/>
                </a:ext>
              </a:extLst>
            </p:cNvPr>
            <p:cNvSpPr/>
            <p:nvPr/>
          </p:nvSpPr>
          <p:spPr>
            <a:xfrm>
              <a:off x="4058324" y="4617706"/>
              <a:ext cx="802944" cy="393014"/>
            </a:xfrm>
            <a:custGeom>
              <a:avLst/>
              <a:gdLst>
                <a:gd name="connsiteX0" fmla="*/ 0 w 802944"/>
                <a:gd name="connsiteY0" fmla="*/ 0 h 393014"/>
                <a:gd name="connsiteX1" fmla="*/ 802944 w 802944"/>
                <a:gd name="connsiteY1" fmla="*/ 0 h 393014"/>
                <a:gd name="connsiteX2" fmla="*/ 802944 w 802944"/>
                <a:gd name="connsiteY2" fmla="*/ 393014 h 393014"/>
                <a:gd name="connsiteX3" fmla="*/ 0 w 802944"/>
                <a:gd name="connsiteY3" fmla="*/ 393014 h 393014"/>
                <a:gd name="connsiteX4" fmla="*/ 0 w 802944"/>
                <a:gd name="connsiteY4" fmla="*/ 0 h 39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944" h="393014" extrusionOk="0">
                  <a:moveTo>
                    <a:pt x="0" y="0"/>
                  </a:moveTo>
                  <a:cubicBezTo>
                    <a:pt x="310897" y="27416"/>
                    <a:pt x="672213" y="-1922"/>
                    <a:pt x="802944" y="0"/>
                  </a:cubicBezTo>
                  <a:cubicBezTo>
                    <a:pt x="773211" y="159772"/>
                    <a:pt x="814115" y="231623"/>
                    <a:pt x="802944" y="393014"/>
                  </a:cubicBezTo>
                  <a:cubicBezTo>
                    <a:pt x="531239" y="438304"/>
                    <a:pt x="335005" y="414196"/>
                    <a:pt x="0" y="393014"/>
                  </a:cubicBezTo>
                  <a:cubicBezTo>
                    <a:pt x="31408" y="293866"/>
                    <a:pt x="-26313" y="178454"/>
                    <a:pt x="0" y="0"/>
                  </a:cubicBezTo>
                  <a:close/>
                </a:path>
              </a:pathLst>
            </a:custGeom>
            <a:noFill/>
            <a:ln>
              <a:noFill/>
              <a:extLst>
                <a:ext uri="{C807C97D-BFC1-408E-A445-0C87EB9F89A2}">
                  <ask:lineSketchStyleProps xmlns:ask="http://schemas.microsoft.com/office/drawing/2018/sketchyshapes" sd="109148564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err="1">
                  <a:ln>
                    <a:noFill/>
                  </a:ln>
                  <a:solidFill>
                    <a:srgbClr val="1A3260"/>
                  </a:solidFill>
                  <a:effectLst/>
                  <a:uLnTx/>
                  <a:uFillTx/>
                  <a:latin typeface="+mj-lt"/>
                  <a:ea typeface="+mn-ea"/>
                  <a:cs typeface="+mn-cs"/>
                </a:rPr>
                <a:t>GovTech</a:t>
              </a:r>
              <a:br>
                <a:rPr lang="da-DK" sz="1200">
                  <a:solidFill>
                    <a:srgbClr val="1A3260"/>
                  </a:solidFill>
                  <a:latin typeface="+mj-lt"/>
                </a:rPr>
              </a:br>
              <a:r>
                <a:rPr kumimoji="0" lang="da-DK" sz="1200" b="0" i="0" u="none" strike="noStrike" kern="1200" cap="none" spc="0" normalizeH="0" baseline="0" noProof="0">
                  <a:ln>
                    <a:noFill/>
                  </a:ln>
                  <a:solidFill>
                    <a:srgbClr val="1A3260"/>
                  </a:solidFill>
                  <a:effectLst/>
                  <a:uLnTx/>
                  <a:uFillTx/>
                  <a:latin typeface="+mj-lt"/>
                  <a:ea typeface="+mn-ea"/>
                  <a:cs typeface="+mn-cs"/>
                </a:rPr>
                <a:t>Midtjylland</a:t>
              </a:r>
            </a:p>
          </p:txBody>
        </p:sp>
      </p:grpSp>
      <p:sp>
        <p:nvSpPr>
          <p:cNvPr id="38" name="Title 37">
            <a:extLst>
              <a:ext uri="{FF2B5EF4-FFF2-40B4-BE49-F238E27FC236}">
                <a16:creationId xmlns:a16="http://schemas.microsoft.com/office/drawing/2014/main" id="{DBEFD658-10BF-5848-BFC9-441E1801C08B}"/>
              </a:ext>
            </a:extLst>
          </p:cNvPr>
          <p:cNvSpPr>
            <a:spLocks noGrp="1"/>
          </p:cNvSpPr>
          <p:nvPr>
            <p:ph type="title"/>
          </p:nvPr>
        </p:nvSpPr>
        <p:spPr>
          <a:xfrm>
            <a:off x="677334" y="609600"/>
            <a:ext cx="8596668" cy="693448"/>
          </a:xfrm>
        </p:spPr>
        <p:txBody>
          <a:bodyPr/>
          <a:lstStyle/>
          <a:p>
            <a:r>
              <a:rPr lang="da-DK"/>
              <a:t>IoT der understøtter forretningsbehov</a:t>
            </a:r>
          </a:p>
        </p:txBody>
      </p:sp>
    </p:spTree>
    <p:extLst>
      <p:ext uri="{BB962C8B-B14F-4D97-AF65-F5344CB8AC3E}">
        <p14:creationId xmlns:p14="http://schemas.microsoft.com/office/powerpoint/2010/main" val="204524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DE638E9-E218-45C1-9A63-41B7795CB6A5}"/>
              </a:ext>
            </a:extLst>
          </p:cNvPr>
          <p:cNvSpPr>
            <a:spLocks noGrp="1"/>
          </p:cNvSpPr>
          <p:nvPr>
            <p:ph type="title"/>
          </p:nvPr>
        </p:nvSpPr>
        <p:spPr>
          <a:xfrm>
            <a:off x="1507067" y="2404534"/>
            <a:ext cx="7766936" cy="1646302"/>
          </a:xfrm>
        </p:spPr>
        <p:txBody>
          <a:bodyPr vert="horz" lIns="91440" tIns="45720" rIns="91440" bIns="45720" rtlCol="0" anchor="b">
            <a:normAutofit fontScale="90000"/>
          </a:bodyPr>
          <a:lstStyle/>
          <a:p>
            <a:pPr algn="r"/>
            <a:r>
              <a:rPr lang="en-US" sz="5400" dirty="0" err="1">
                <a:solidFill>
                  <a:srgbClr val="FFFFFF"/>
                </a:solidFill>
              </a:rPr>
              <a:t>Fundamentet</a:t>
            </a:r>
            <a:r>
              <a:rPr lang="en-US" sz="5400" dirty="0">
                <a:solidFill>
                  <a:srgbClr val="FFFFFF"/>
                </a:solidFill>
              </a:rPr>
              <a:t> for det </a:t>
            </a:r>
            <a:r>
              <a:rPr lang="en-US" sz="5400" dirty="0" err="1">
                <a:solidFill>
                  <a:srgbClr val="FFFFFF"/>
                </a:solidFill>
              </a:rPr>
              <a:t>videre</a:t>
            </a:r>
            <a:r>
              <a:rPr lang="en-US" sz="5400" dirty="0">
                <a:solidFill>
                  <a:srgbClr val="FFFFFF"/>
                </a:solidFill>
              </a:rPr>
              <a:t> </a:t>
            </a:r>
            <a:r>
              <a:rPr lang="en-US" sz="5400" dirty="0" err="1">
                <a:solidFill>
                  <a:srgbClr val="FFFFFF"/>
                </a:solidFill>
              </a:rPr>
              <a:t>arbejde</a:t>
            </a:r>
            <a:endParaRPr lang="en-US" sz="5400" dirty="0">
              <a:solidFill>
                <a:srgbClr val="FFFFFF"/>
              </a:solidFill>
            </a:endParaRPr>
          </a:p>
        </p:txBody>
      </p:sp>
    </p:spTree>
    <p:extLst>
      <p:ext uri="{BB962C8B-B14F-4D97-AF65-F5344CB8AC3E}">
        <p14:creationId xmlns:p14="http://schemas.microsoft.com/office/powerpoint/2010/main" val="3223406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C0522-0167-F24F-89C9-B405462D511A}"/>
              </a:ext>
            </a:extLst>
          </p:cNvPr>
          <p:cNvSpPr>
            <a:spLocks noGrp="1"/>
          </p:cNvSpPr>
          <p:nvPr>
            <p:ph type="title"/>
          </p:nvPr>
        </p:nvSpPr>
        <p:spPr>
          <a:xfrm>
            <a:off x="677334" y="609600"/>
            <a:ext cx="9769686" cy="1320800"/>
          </a:xfrm>
        </p:spPr>
        <p:txBody>
          <a:bodyPr/>
          <a:lstStyle/>
          <a:p>
            <a:r>
              <a:rPr lang="da-DK" dirty="0"/>
              <a:t>Effektiviseringspotentialet og prioritering</a:t>
            </a:r>
          </a:p>
        </p:txBody>
      </p:sp>
      <p:pic>
        <p:nvPicPr>
          <p:cNvPr id="3" name="Picture 2">
            <a:extLst>
              <a:ext uri="{FF2B5EF4-FFF2-40B4-BE49-F238E27FC236}">
                <a16:creationId xmlns:a16="http://schemas.microsoft.com/office/drawing/2014/main" id="{4E38B3DD-FAB9-604A-95B4-51437D3860E5}"/>
              </a:ext>
            </a:extLst>
          </p:cNvPr>
          <p:cNvPicPr>
            <a:picLocks noChangeAspect="1"/>
          </p:cNvPicPr>
          <p:nvPr/>
        </p:nvPicPr>
        <p:blipFill>
          <a:blip r:embed="rId3"/>
          <a:stretch>
            <a:fillRect/>
          </a:stretch>
        </p:blipFill>
        <p:spPr>
          <a:xfrm>
            <a:off x="677334" y="1270000"/>
            <a:ext cx="8629172" cy="4257964"/>
          </a:xfrm>
          <a:prstGeom prst="rect">
            <a:avLst/>
          </a:prstGeom>
        </p:spPr>
      </p:pic>
    </p:spTree>
    <p:extLst>
      <p:ext uri="{BB962C8B-B14F-4D97-AF65-F5344CB8AC3E}">
        <p14:creationId xmlns:p14="http://schemas.microsoft.com/office/powerpoint/2010/main" val="1634268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63090E-A114-458D-93C6-2908879ED67A}"/>
              </a:ext>
            </a:extLst>
          </p:cNvPr>
          <p:cNvSpPr>
            <a:spLocks noGrp="1"/>
          </p:cNvSpPr>
          <p:nvPr>
            <p:ph type="title"/>
          </p:nvPr>
        </p:nvSpPr>
        <p:spPr/>
        <p:txBody>
          <a:bodyPr/>
          <a:lstStyle/>
          <a:p>
            <a:r>
              <a:rPr lang="da-DK" dirty="0"/>
              <a:t>Vejspærringer for innovation med </a:t>
            </a:r>
            <a:r>
              <a:rPr lang="da-DK" dirty="0" err="1"/>
              <a:t>IoT</a:t>
            </a:r>
            <a:endParaRPr lang="da-DK" dirty="0"/>
          </a:p>
        </p:txBody>
      </p:sp>
      <p:sp>
        <p:nvSpPr>
          <p:cNvPr id="3" name="Pladsholder til indhold 2">
            <a:extLst>
              <a:ext uri="{FF2B5EF4-FFF2-40B4-BE49-F238E27FC236}">
                <a16:creationId xmlns:a16="http://schemas.microsoft.com/office/drawing/2014/main" id="{6A301EB0-084B-4C5A-9C64-6748B0986D5D}"/>
              </a:ext>
            </a:extLst>
          </p:cNvPr>
          <p:cNvSpPr>
            <a:spLocks noGrp="1"/>
          </p:cNvSpPr>
          <p:nvPr>
            <p:ph idx="1"/>
          </p:nvPr>
        </p:nvSpPr>
        <p:spPr/>
        <p:txBody>
          <a:bodyPr>
            <a:normAutofit fontScale="92500" lnSpcReduction="20000"/>
          </a:bodyPr>
          <a:lstStyle/>
          <a:p>
            <a:pPr>
              <a:lnSpc>
                <a:spcPct val="107000"/>
              </a:lnSpc>
              <a:spcAft>
                <a:spcPts val="800"/>
              </a:spcAft>
            </a:pPr>
            <a:r>
              <a:rPr lang="da-DK" sz="1800" dirty="0">
                <a:effectLst/>
                <a:latin typeface="Calibri" panose="020F0502020204030204" pitchFamily="34" charset="0"/>
                <a:ea typeface="Calibri" panose="020F0502020204030204" pitchFamily="34" charset="0"/>
                <a:cs typeface="Times New Roman" panose="02020603050405020304" pitchFamily="18" charset="0"/>
              </a:rPr>
              <a:t>Ved en gennemgang af forskellige studier om barriere for at lave innovation med </a:t>
            </a:r>
            <a:r>
              <a:rPr lang="da-DK" sz="1800" dirty="0" err="1">
                <a:effectLst/>
                <a:latin typeface="Calibri" panose="020F0502020204030204" pitchFamily="34" charset="0"/>
                <a:ea typeface="Calibri" panose="020F0502020204030204" pitchFamily="34" charset="0"/>
                <a:cs typeface="Times New Roman" panose="02020603050405020304" pitchFamily="18" charset="0"/>
              </a:rPr>
              <a:t>IoT</a:t>
            </a:r>
            <a:r>
              <a:rPr lang="da-DK" sz="1800" dirty="0">
                <a:effectLst/>
                <a:latin typeface="Calibri" panose="020F0502020204030204" pitchFamily="34" charset="0"/>
                <a:ea typeface="Calibri" panose="020F0502020204030204" pitchFamily="34" charset="0"/>
                <a:cs typeface="Times New Roman" panose="02020603050405020304" pitchFamily="18" charset="0"/>
              </a:rPr>
              <a:t> gør følgende sig gældende: </a:t>
            </a:r>
          </a:p>
          <a:p>
            <a:pPr lvl="1" indent="-342900">
              <a:lnSpc>
                <a:spcPct val="107000"/>
              </a:lnSpc>
              <a:buFont typeface="Arial" panose="020B0604020202020204" pitchFamily="34" charset="0"/>
              <a:buChar char="•"/>
            </a:pPr>
            <a:r>
              <a:rPr lang="da-DK" dirty="0">
                <a:effectLst/>
                <a:latin typeface="Calibri" panose="020F0502020204030204" pitchFamily="34" charset="0"/>
                <a:ea typeface="Calibri" panose="020F0502020204030204" pitchFamily="34" charset="0"/>
                <a:cs typeface="Times New Roman" panose="02020603050405020304" pitchFamily="18" charset="0"/>
              </a:rPr>
              <a:t>Mangel på gode business cases </a:t>
            </a:r>
          </a:p>
          <a:p>
            <a:pPr lvl="1" indent="-342900">
              <a:lnSpc>
                <a:spcPct val="107000"/>
              </a:lnSpc>
              <a:buFont typeface="Arial" panose="020B0604020202020204" pitchFamily="34" charset="0"/>
              <a:buChar char="•"/>
            </a:pPr>
            <a:r>
              <a:rPr lang="da-DK" dirty="0">
                <a:effectLst/>
                <a:latin typeface="Calibri" panose="020F0502020204030204" pitchFamily="34" charset="0"/>
                <a:ea typeface="Calibri" panose="020F0502020204030204" pitchFamily="34" charset="0"/>
                <a:cs typeface="Times New Roman" panose="02020603050405020304" pitchFamily="18" charset="0"/>
              </a:rPr>
              <a:t>Høje omkostninger ved skalering</a:t>
            </a:r>
          </a:p>
          <a:p>
            <a:pPr lvl="1" indent="-342900">
              <a:lnSpc>
                <a:spcPct val="107000"/>
              </a:lnSpc>
              <a:buFont typeface="Arial" panose="020B0604020202020204" pitchFamily="34" charset="0"/>
              <a:buChar char="•"/>
            </a:pPr>
            <a:r>
              <a:rPr lang="da-DK" dirty="0">
                <a:effectLst/>
                <a:latin typeface="Calibri" panose="020F0502020204030204" pitchFamily="34" charset="0"/>
                <a:ea typeface="Calibri" panose="020F0502020204030204" pitchFamily="34" charset="0"/>
                <a:cs typeface="Times New Roman" panose="02020603050405020304" pitchFamily="18" charset="0"/>
              </a:rPr>
              <a:t>Mangel på kompetencer til at håndtere ny teknologi</a:t>
            </a:r>
          </a:p>
          <a:p>
            <a:pPr lvl="1" indent="-342900">
              <a:lnSpc>
                <a:spcPct val="107000"/>
              </a:lnSpc>
              <a:buFont typeface="Arial" panose="020B0604020202020204" pitchFamily="34" charset="0"/>
              <a:buChar char="•"/>
            </a:pPr>
            <a:r>
              <a:rPr lang="da-DK" dirty="0">
                <a:effectLst/>
                <a:latin typeface="Calibri" panose="020F0502020204030204" pitchFamily="34" charset="0"/>
                <a:ea typeface="Calibri" panose="020F0502020204030204" pitchFamily="34" charset="0"/>
                <a:cs typeface="Times New Roman" panose="02020603050405020304" pitchFamily="18" charset="0"/>
              </a:rPr>
              <a:t>Ingen klar strategi</a:t>
            </a:r>
          </a:p>
          <a:p>
            <a:pPr lvl="1" indent="-342900">
              <a:lnSpc>
                <a:spcPct val="107000"/>
              </a:lnSpc>
              <a:buFont typeface="Arial" panose="020B0604020202020204" pitchFamily="34" charset="0"/>
              <a:buChar char="•"/>
            </a:pPr>
            <a:r>
              <a:rPr lang="da-DK" dirty="0">
                <a:effectLst/>
                <a:latin typeface="Calibri" panose="020F0502020204030204" pitchFamily="34" charset="0"/>
                <a:ea typeface="Calibri" panose="020F0502020204030204" pitchFamily="34" charset="0"/>
                <a:cs typeface="Times New Roman" panose="02020603050405020304" pitchFamily="18" charset="0"/>
              </a:rPr>
              <a:t>Sikkerhed</a:t>
            </a:r>
          </a:p>
          <a:p>
            <a:pPr lvl="1" indent="-342900">
              <a:lnSpc>
                <a:spcPct val="107000"/>
              </a:lnSpc>
              <a:buFont typeface="Arial" panose="020B0604020202020204" pitchFamily="34" charset="0"/>
              <a:buChar char="•"/>
            </a:pPr>
            <a:r>
              <a:rPr lang="da-DK" dirty="0">
                <a:effectLst/>
                <a:latin typeface="Calibri" panose="020F0502020204030204" pitchFamily="34" charset="0"/>
                <a:ea typeface="Calibri" panose="020F0502020204030204" pitchFamily="34" charset="0"/>
                <a:cs typeface="Times New Roman" panose="02020603050405020304" pitchFamily="18" charset="0"/>
              </a:rPr>
              <a:t>Risiko forbundet med forandringer</a:t>
            </a:r>
          </a:p>
          <a:p>
            <a:pPr lvl="1" indent="-342900">
              <a:lnSpc>
                <a:spcPct val="107000"/>
              </a:lnSpc>
              <a:spcAft>
                <a:spcPts val="800"/>
              </a:spcAft>
              <a:buFont typeface="Arial" panose="020B0604020202020204" pitchFamily="34" charset="0"/>
              <a:buChar char="•"/>
            </a:pPr>
            <a:r>
              <a:rPr lang="da-DK" dirty="0">
                <a:effectLst/>
                <a:latin typeface="Calibri" panose="020F0502020204030204" pitchFamily="34" charset="0"/>
                <a:ea typeface="Calibri" panose="020F0502020204030204" pitchFamily="34" charset="0"/>
                <a:cs typeface="Times New Roman" panose="02020603050405020304" pitchFamily="18" charset="0"/>
              </a:rPr>
              <a:t>Medarbejdermodstand </a:t>
            </a:r>
          </a:p>
          <a:p>
            <a:pPr>
              <a:lnSpc>
                <a:spcPct val="107000"/>
              </a:lnSpc>
              <a:spcAft>
                <a:spcPts val="800"/>
              </a:spcAft>
            </a:pPr>
            <a:r>
              <a:rPr lang="da-DK" sz="1800" dirty="0">
                <a:effectLst/>
                <a:latin typeface="Calibri" panose="020F0502020204030204" pitchFamily="34" charset="0"/>
                <a:ea typeface="Calibri" panose="020F0502020204030204" pitchFamily="34" charset="0"/>
                <a:cs typeface="Times New Roman" panose="02020603050405020304" pitchFamily="18" charset="0"/>
              </a:rPr>
              <a:t>Ifølge FORCE Technology viser internationale undersøgelser, at kun 12 procent af </a:t>
            </a:r>
            <a:r>
              <a:rPr lang="da-DK" sz="1800" dirty="0" err="1">
                <a:effectLst/>
                <a:latin typeface="Calibri" panose="020F0502020204030204" pitchFamily="34" charset="0"/>
                <a:ea typeface="Calibri" panose="020F0502020204030204" pitchFamily="34" charset="0"/>
                <a:cs typeface="Times New Roman" panose="02020603050405020304" pitchFamily="18" charset="0"/>
              </a:rPr>
              <a:t>IoT</a:t>
            </a:r>
            <a:r>
              <a:rPr lang="da-DK" sz="1800" dirty="0">
                <a:effectLst/>
                <a:latin typeface="Calibri" panose="020F0502020204030204" pitchFamily="34" charset="0"/>
                <a:ea typeface="Calibri" panose="020F0502020204030204" pitchFamily="34" charset="0"/>
                <a:cs typeface="Times New Roman" panose="02020603050405020304" pitchFamily="18" charset="0"/>
              </a:rPr>
              <a:t> initiativerne har involveret slutbrugerne som interessenter i udviklingsprocessen. </a:t>
            </a:r>
          </a:p>
          <a:p>
            <a:endParaRPr lang="da-DK" dirty="0"/>
          </a:p>
        </p:txBody>
      </p:sp>
    </p:spTree>
    <p:extLst>
      <p:ext uri="{BB962C8B-B14F-4D97-AF65-F5344CB8AC3E}">
        <p14:creationId xmlns:p14="http://schemas.microsoft.com/office/powerpoint/2010/main" val="1280443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54788C-74EF-4EF1-B5F6-497A2B3B2758}"/>
              </a:ext>
            </a:extLst>
          </p:cNvPr>
          <p:cNvSpPr>
            <a:spLocks noGrp="1"/>
          </p:cNvSpPr>
          <p:nvPr>
            <p:ph type="title"/>
          </p:nvPr>
        </p:nvSpPr>
        <p:spPr/>
        <p:txBody>
          <a:bodyPr/>
          <a:lstStyle/>
          <a:p>
            <a:r>
              <a:rPr lang="da-DK" dirty="0"/>
              <a:t>Barrierer for at bringe ny teknologi i anvendelse</a:t>
            </a:r>
          </a:p>
        </p:txBody>
      </p:sp>
      <p:sp>
        <p:nvSpPr>
          <p:cNvPr id="3" name="Pladsholder til indhold 2">
            <a:extLst>
              <a:ext uri="{FF2B5EF4-FFF2-40B4-BE49-F238E27FC236}">
                <a16:creationId xmlns:a16="http://schemas.microsoft.com/office/drawing/2014/main" id="{2B4DC3A3-EED1-4DFD-B4C1-F5B66620AA2C}"/>
              </a:ext>
            </a:extLst>
          </p:cNvPr>
          <p:cNvSpPr>
            <a:spLocks noGrp="1"/>
          </p:cNvSpPr>
          <p:nvPr>
            <p:ph idx="1"/>
          </p:nvPr>
        </p:nvSpPr>
        <p:spPr/>
        <p:txBody>
          <a:bodyPr/>
          <a:lstStyle/>
          <a:p>
            <a:pPr>
              <a:lnSpc>
                <a:spcPct val="107000"/>
              </a:lnSpc>
              <a:spcAft>
                <a:spcPts val="800"/>
              </a:spcAft>
            </a:pPr>
            <a:r>
              <a:rPr lang="da-DK" sz="1800" dirty="0">
                <a:effectLst/>
                <a:latin typeface="Calibri" panose="020F0502020204030204" pitchFamily="34" charset="0"/>
                <a:ea typeface="Calibri" panose="020F0502020204030204" pitchFamily="34" charset="0"/>
                <a:cs typeface="Times New Roman" panose="02020603050405020304" pitchFamily="18" charset="0"/>
              </a:rPr>
              <a:t>Spørgeskemaundersøgelsen hos de deltagende kommuner i GTM viste, at barriererne for at bringe ny teknologi i anvendelse stemmer godt overens med tidligere studier: </a:t>
            </a:r>
          </a:p>
          <a:p>
            <a:pPr lvl="1" indent="-342900">
              <a:lnSpc>
                <a:spcPct val="107000"/>
              </a:lnSpc>
              <a:buFont typeface="Arial" panose="020B0604020202020204" pitchFamily="34" charset="0"/>
              <a:buChar char="•"/>
            </a:pPr>
            <a:r>
              <a:rPr lang="da-DK" dirty="0">
                <a:effectLst/>
                <a:latin typeface="Calibri" panose="020F0502020204030204" pitchFamily="34" charset="0"/>
                <a:ea typeface="Calibri" panose="020F0502020204030204" pitchFamily="34" charset="0"/>
                <a:cs typeface="Times New Roman" panose="02020603050405020304" pitchFamily="18" charset="0"/>
              </a:rPr>
              <a:t>Manglende ressourcer til udvikling – 100 % moderat/stor udfordring</a:t>
            </a:r>
          </a:p>
          <a:p>
            <a:pPr lvl="1" indent="-342900">
              <a:lnSpc>
                <a:spcPct val="107000"/>
              </a:lnSpc>
              <a:buFont typeface="Arial" panose="020B0604020202020204" pitchFamily="34" charset="0"/>
              <a:buChar char="•"/>
            </a:pPr>
            <a:r>
              <a:rPr lang="da-DK" dirty="0">
                <a:effectLst/>
                <a:latin typeface="Calibri" panose="020F0502020204030204" pitchFamily="34" charset="0"/>
                <a:ea typeface="Calibri" panose="020F0502020204030204" pitchFamily="34" charset="0"/>
                <a:cs typeface="Times New Roman" panose="02020603050405020304" pitchFamily="18" charset="0"/>
              </a:rPr>
              <a:t>Medarbejderne mangler kompetencer – 92 % moderat/stor udfordring</a:t>
            </a:r>
          </a:p>
          <a:p>
            <a:pPr lvl="1" indent="-342900">
              <a:lnSpc>
                <a:spcPct val="107000"/>
              </a:lnSpc>
              <a:buFont typeface="Arial" panose="020B0604020202020204" pitchFamily="34" charset="0"/>
              <a:buChar char="•"/>
            </a:pPr>
            <a:r>
              <a:rPr lang="da-DK" dirty="0">
                <a:effectLst/>
                <a:latin typeface="Calibri" panose="020F0502020204030204" pitchFamily="34" charset="0"/>
                <a:ea typeface="Calibri" panose="020F0502020204030204" pitchFamily="34" charset="0"/>
                <a:cs typeface="Times New Roman" panose="02020603050405020304" pitchFamily="18" charset="0"/>
              </a:rPr>
              <a:t>Lederne mangler kompetencer – 77 % moderat/stor udfordring</a:t>
            </a:r>
          </a:p>
          <a:p>
            <a:pPr lvl="1" indent="-342900">
              <a:lnSpc>
                <a:spcPct val="107000"/>
              </a:lnSpc>
              <a:buFont typeface="Arial" panose="020B0604020202020204" pitchFamily="34" charset="0"/>
              <a:buChar char="•"/>
            </a:pPr>
            <a:r>
              <a:rPr lang="da-DK" dirty="0">
                <a:effectLst/>
                <a:latin typeface="Calibri" panose="020F0502020204030204" pitchFamily="34" charset="0"/>
                <a:ea typeface="Calibri" panose="020F0502020204030204" pitchFamily="34" charset="0"/>
                <a:cs typeface="Times New Roman" panose="02020603050405020304" pitchFamily="18" charset="0"/>
              </a:rPr>
              <a:t>Manglende viden om potentialet i teknologi – 69 % moderat/stor udfordring </a:t>
            </a:r>
          </a:p>
          <a:p>
            <a:pPr lvl="1" indent="-342900">
              <a:lnSpc>
                <a:spcPct val="107000"/>
              </a:lnSpc>
              <a:buFont typeface="Arial" panose="020B0604020202020204" pitchFamily="34" charset="0"/>
              <a:buChar char="•"/>
            </a:pPr>
            <a:r>
              <a:rPr lang="da-DK" dirty="0">
                <a:effectLst/>
                <a:latin typeface="Calibri" panose="020F0502020204030204" pitchFamily="34" charset="0"/>
                <a:ea typeface="Calibri" panose="020F0502020204030204" pitchFamily="34" charset="0"/>
                <a:cs typeface="Times New Roman" panose="02020603050405020304" pitchFamily="18" charset="0"/>
              </a:rPr>
              <a:t>Vanskeligheder ved bred implementering – 69 % moderat/stor udfordring</a:t>
            </a:r>
          </a:p>
          <a:p>
            <a:pPr lvl="1" indent="-342900">
              <a:lnSpc>
                <a:spcPct val="107000"/>
              </a:lnSpc>
              <a:spcAft>
                <a:spcPts val="800"/>
              </a:spcAft>
              <a:buFont typeface="Arial" panose="020B0604020202020204" pitchFamily="34" charset="0"/>
              <a:buChar char="•"/>
            </a:pPr>
            <a:r>
              <a:rPr lang="da-DK" dirty="0">
                <a:effectLst/>
                <a:latin typeface="Calibri" panose="020F0502020204030204" pitchFamily="34" charset="0"/>
                <a:ea typeface="Calibri" panose="020F0502020204030204" pitchFamily="34" charset="0"/>
                <a:cs typeface="Times New Roman" panose="02020603050405020304" pitchFamily="18" charset="0"/>
              </a:rPr>
              <a:t>Dårlige eller uklare business cases – 69 % moderat/stor udfordring</a:t>
            </a:r>
          </a:p>
          <a:p>
            <a:endParaRPr lang="da-DK" dirty="0"/>
          </a:p>
        </p:txBody>
      </p:sp>
    </p:spTree>
    <p:extLst>
      <p:ext uri="{BB962C8B-B14F-4D97-AF65-F5344CB8AC3E}">
        <p14:creationId xmlns:p14="http://schemas.microsoft.com/office/powerpoint/2010/main" val="1735398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0175B-EF13-6B4A-B7C5-585C6BE2E02E}"/>
              </a:ext>
            </a:extLst>
          </p:cNvPr>
          <p:cNvSpPr>
            <a:spLocks noGrp="1"/>
          </p:cNvSpPr>
          <p:nvPr>
            <p:ph type="title"/>
          </p:nvPr>
        </p:nvSpPr>
        <p:spPr>
          <a:xfrm>
            <a:off x="871644" y="237050"/>
            <a:ext cx="8596668" cy="922373"/>
          </a:xfrm>
        </p:spPr>
        <p:txBody>
          <a:bodyPr/>
          <a:lstStyle/>
          <a:p>
            <a:r>
              <a:rPr lang="da-DK" dirty="0"/>
              <a:t>GTM har fokus på hele projekt</a:t>
            </a:r>
          </a:p>
        </p:txBody>
      </p:sp>
      <p:sp>
        <p:nvSpPr>
          <p:cNvPr id="3" name="Pladsholder til indhold 2">
            <a:extLst>
              <a:ext uri="{FF2B5EF4-FFF2-40B4-BE49-F238E27FC236}">
                <a16:creationId xmlns:a16="http://schemas.microsoft.com/office/drawing/2014/main" id="{1B43C60E-EC57-471E-B5B9-B0DD9AF16A14}"/>
              </a:ext>
            </a:extLst>
          </p:cNvPr>
          <p:cNvSpPr>
            <a:spLocks noGrp="1"/>
          </p:cNvSpPr>
          <p:nvPr>
            <p:ph idx="1"/>
          </p:nvPr>
        </p:nvSpPr>
        <p:spPr>
          <a:xfrm>
            <a:off x="736201" y="1137216"/>
            <a:ext cx="8596668" cy="3880773"/>
          </a:xfrm>
        </p:spPr>
        <p:txBody>
          <a:bodyPr/>
          <a:lstStyle/>
          <a:p>
            <a:pPr>
              <a:lnSpc>
                <a:spcPct val="107000"/>
              </a:lnSpc>
              <a:spcAft>
                <a:spcPts val="800"/>
              </a:spcAft>
            </a:pPr>
            <a:r>
              <a:rPr lang="da-DK" sz="1800" dirty="0">
                <a:effectLst/>
                <a:latin typeface="Calibri" panose="020F0502020204030204" pitchFamily="34" charset="0"/>
                <a:ea typeface="Calibri" panose="020F0502020204030204" pitchFamily="34" charset="0"/>
                <a:cs typeface="Times New Roman" panose="02020603050405020304" pitchFamily="18" charset="0"/>
              </a:rPr>
              <a:t>Svarene peger på, at det ikke udelukkende handler om teknologien og derfor vil GTM holde et stærkt fokus på hele projektet, som omfatter tre spor: </a:t>
            </a:r>
          </a:p>
          <a:p>
            <a:pPr marL="342900" lvl="0" indent="-342900">
              <a:lnSpc>
                <a:spcPct val="107000"/>
              </a:lnSpc>
              <a:buFont typeface="Symbol" panose="05050102010706020507" pitchFamily="18" charset="2"/>
              <a:buChar char=""/>
            </a:pPr>
            <a:r>
              <a:rPr lang="da-DK" sz="1800" dirty="0">
                <a:effectLst/>
                <a:latin typeface="Calibri" panose="020F0502020204030204" pitchFamily="34" charset="0"/>
                <a:ea typeface="Calibri" panose="020F0502020204030204" pitchFamily="34" charset="0"/>
                <a:cs typeface="Times New Roman" panose="02020603050405020304" pitchFamily="18" charset="0"/>
              </a:rPr>
              <a:t>Projektledelse </a:t>
            </a:r>
          </a:p>
          <a:p>
            <a:pPr marL="342900" lvl="0" indent="-342900">
              <a:lnSpc>
                <a:spcPct val="107000"/>
              </a:lnSpc>
              <a:buFont typeface="Symbol" panose="05050102010706020507" pitchFamily="18" charset="2"/>
              <a:buChar char=""/>
            </a:pPr>
            <a:r>
              <a:rPr lang="da-DK" sz="1800" dirty="0">
                <a:effectLst/>
                <a:latin typeface="Calibri" panose="020F0502020204030204" pitchFamily="34" charset="0"/>
                <a:ea typeface="Calibri" panose="020F0502020204030204" pitchFamily="34" charset="0"/>
                <a:cs typeface="Times New Roman" panose="02020603050405020304" pitchFamily="18" charset="0"/>
              </a:rPr>
              <a:t>Forandringsledelse </a:t>
            </a:r>
          </a:p>
          <a:p>
            <a:pPr marL="342900" lvl="0" indent="-342900">
              <a:lnSpc>
                <a:spcPct val="107000"/>
              </a:lnSpc>
              <a:spcAft>
                <a:spcPts val="800"/>
              </a:spcAft>
              <a:buFont typeface="Symbol" panose="05050102010706020507" pitchFamily="18" charset="2"/>
              <a:buChar char=""/>
            </a:pPr>
            <a:r>
              <a:rPr lang="da-DK" sz="1800" dirty="0">
                <a:effectLst/>
                <a:latin typeface="Calibri" panose="020F0502020204030204" pitchFamily="34" charset="0"/>
                <a:ea typeface="Calibri" panose="020F0502020204030204" pitchFamily="34" charset="0"/>
                <a:cs typeface="Times New Roman" panose="02020603050405020304" pitchFamily="18" charset="0"/>
              </a:rPr>
              <a:t>Gevinstledelse</a:t>
            </a:r>
          </a:p>
          <a:p>
            <a:endParaRPr lang="da-DK" dirty="0"/>
          </a:p>
        </p:txBody>
      </p:sp>
      <p:grpSp>
        <p:nvGrpSpPr>
          <p:cNvPr id="10" name="Group 9">
            <a:extLst>
              <a:ext uri="{FF2B5EF4-FFF2-40B4-BE49-F238E27FC236}">
                <a16:creationId xmlns:a16="http://schemas.microsoft.com/office/drawing/2014/main" id="{535F4ECB-BD92-DA41-8C62-73D68D99F4AC}"/>
              </a:ext>
            </a:extLst>
          </p:cNvPr>
          <p:cNvGrpSpPr/>
          <p:nvPr/>
        </p:nvGrpSpPr>
        <p:grpSpPr>
          <a:xfrm>
            <a:off x="2859131" y="2127671"/>
            <a:ext cx="7507685" cy="3790484"/>
            <a:chOff x="2717211" y="1941134"/>
            <a:chExt cx="5301425" cy="2676586"/>
          </a:xfrm>
        </p:grpSpPr>
        <p:sp>
          <p:nvSpPr>
            <p:cNvPr id="11" name="Tekstfelt 8">
              <a:extLst>
                <a:ext uri="{FF2B5EF4-FFF2-40B4-BE49-F238E27FC236}">
                  <a16:creationId xmlns:a16="http://schemas.microsoft.com/office/drawing/2014/main" id="{89EC49CE-2F25-6048-8260-B32B03FB90D4}"/>
                </a:ext>
              </a:extLst>
            </p:cNvPr>
            <p:cNvSpPr txBox="1"/>
            <p:nvPr/>
          </p:nvSpPr>
          <p:spPr>
            <a:xfrm>
              <a:off x="6443530" y="4244387"/>
              <a:ext cx="1015844" cy="246221"/>
            </a:xfrm>
            <a:prstGeom prst="rect">
              <a:avLst/>
            </a:prstGeom>
            <a:noFill/>
          </p:spPr>
          <p:txBody>
            <a:bodyPr wrap="square" rtlCol="0">
              <a:spAutoFit/>
            </a:bodyPr>
            <a:lstStyle/>
            <a:p>
              <a:pPr algn="ctr"/>
              <a:r>
                <a:rPr lang="da-DK" sz="1000" b="1"/>
                <a:t>Efter projektet</a:t>
              </a:r>
            </a:p>
          </p:txBody>
        </p:sp>
        <p:sp>
          <p:nvSpPr>
            <p:cNvPr id="12" name="Tekstfelt 14">
              <a:extLst>
                <a:ext uri="{FF2B5EF4-FFF2-40B4-BE49-F238E27FC236}">
                  <a16:creationId xmlns:a16="http://schemas.microsoft.com/office/drawing/2014/main" id="{00BF22D7-32CA-234C-A421-9C2B78669EC2}"/>
                </a:ext>
              </a:extLst>
            </p:cNvPr>
            <p:cNvSpPr txBox="1"/>
            <p:nvPr/>
          </p:nvSpPr>
          <p:spPr>
            <a:xfrm>
              <a:off x="3250978" y="2080371"/>
              <a:ext cx="1052085" cy="246221"/>
            </a:xfrm>
            <a:prstGeom prst="rect">
              <a:avLst/>
            </a:prstGeom>
            <a:noFill/>
          </p:spPr>
          <p:txBody>
            <a:bodyPr wrap="square" rtlCol="0">
              <a:spAutoFit/>
            </a:bodyPr>
            <a:lstStyle/>
            <a:p>
              <a:pPr algn="ctr"/>
              <a:r>
                <a:rPr lang="da-DK" sz="1000" b="1"/>
                <a:t>Ledelsen</a:t>
              </a:r>
            </a:p>
          </p:txBody>
        </p:sp>
        <p:sp>
          <p:nvSpPr>
            <p:cNvPr id="13" name="Rektangel: afrundede hjørner 47">
              <a:extLst>
                <a:ext uri="{FF2B5EF4-FFF2-40B4-BE49-F238E27FC236}">
                  <a16:creationId xmlns:a16="http://schemas.microsoft.com/office/drawing/2014/main" id="{0F4C04ED-8B67-7A4A-806F-BCD7AA2054DF}"/>
                </a:ext>
              </a:extLst>
            </p:cNvPr>
            <p:cNvSpPr/>
            <p:nvPr/>
          </p:nvSpPr>
          <p:spPr>
            <a:xfrm>
              <a:off x="3267857" y="3902105"/>
              <a:ext cx="4267689" cy="18892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00"/>
                <a:t>Gevinstledelse i virksomheden</a:t>
              </a:r>
            </a:p>
          </p:txBody>
        </p:sp>
        <p:sp>
          <p:nvSpPr>
            <p:cNvPr id="14" name="Rektangel: afrundede hjørner 49">
              <a:extLst>
                <a:ext uri="{FF2B5EF4-FFF2-40B4-BE49-F238E27FC236}">
                  <a16:creationId xmlns:a16="http://schemas.microsoft.com/office/drawing/2014/main" id="{B34A58A4-85C9-AA46-B356-0FA8B65D4EFB}"/>
                </a:ext>
              </a:extLst>
            </p:cNvPr>
            <p:cNvSpPr/>
            <p:nvPr/>
          </p:nvSpPr>
          <p:spPr>
            <a:xfrm>
              <a:off x="3252132" y="2701143"/>
              <a:ext cx="1110287" cy="1140433"/>
            </a:xfrm>
            <a:prstGeom prst="roundRect">
              <a:avLst>
                <a:gd name="adj" fmla="val 3574"/>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b="1">
                  <a:solidFill>
                    <a:schemeClr val="tx1"/>
                  </a:solidFill>
                </a:rPr>
                <a:t>Strategi og forretnings-udvikling</a:t>
              </a:r>
            </a:p>
            <a:p>
              <a:pPr algn="ctr"/>
              <a:endParaRPr lang="da-DK" sz="1100">
                <a:solidFill>
                  <a:schemeClr val="tx1"/>
                </a:solidFill>
              </a:endParaRPr>
            </a:p>
            <a:p>
              <a:pPr marL="228600" indent="-228600">
                <a:buFont typeface="+mj-lt"/>
                <a:buAutoNum type="arabicPeriod"/>
              </a:pPr>
              <a:r>
                <a:rPr lang="da-DK" sz="1100">
                  <a:solidFill>
                    <a:schemeClr val="tx1"/>
                  </a:solidFill>
                </a:rPr>
                <a:t>Spare penge</a:t>
              </a:r>
            </a:p>
            <a:p>
              <a:pPr marL="228600" indent="-228600">
                <a:buFont typeface="+mj-lt"/>
                <a:buAutoNum type="arabicPeriod"/>
              </a:pPr>
              <a:r>
                <a:rPr lang="da-DK" sz="1100">
                  <a:solidFill>
                    <a:schemeClr val="tx1"/>
                  </a:solidFill>
                </a:rPr>
                <a:t>Reducere risiko</a:t>
              </a:r>
            </a:p>
            <a:p>
              <a:pPr marL="228600" indent="-228600">
                <a:buFont typeface="+mj-lt"/>
                <a:buAutoNum type="arabicPeriod"/>
              </a:pPr>
              <a:r>
                <a:rPr lang="da-DK" sz="1100">
                  <a:solidFill>
                    <a:schemeClr val="tx1"/>
                  </a:solidFill>
                </a:rPr>
                <a:t>Forbedre services</a:t>
              </a:r>
            </a:p>
            <a:p>
              <a:pPr marL="228600" indent="-228600">
                <a:buFont typeface="+mj-lt"/>
                <a:buAutoNum type="arabicPeriod"/>
              </a:pPr>
              <a:r>
                <a:rPr lang="da-DK" sz="1100">
                  <a:solidFill>
                    <a:schemeClr val="tx1"/>
                  </a:solidFill>
                </a:rPr>
                <a:t>Myndighedskrav</a:t>
              </a:r>
            </a:p>
            <a:p>
              <a:pPr algn="ctr"/>
              <a:endParaRPr lang="da-DK" sz="1100">
                <a:solidFill>
                  <a:schemeClr val="tx1"/>
                </a:solidFill>
              </a:endParaRPr>
            </a:p>
          </p:txBody>
        </p:sp>
        <p:sp>
          <p:nvSpPr>
            <p:cNvPr id="15" name="Rektangel 50">
              <a:extLst>
                <a:ext uri="{FF2B5EF4-FFF2-40B4-BE49-F238E27FC236}">
                  <a16:creationId xmlns:a16="http://schemas.microsoft.com/office/drawing/2014/main" id="{6D364A71-6D49-3B43-8DC5-843DA8EAB0D7}"/>
                </a:ext>
              </a:extLst>
            </p:cNvPr>
            <p:cNvSpPr/>
            <p:nvPr/>
          </p:nvSpPr>
          <p:spPr>
            <a:xfrm>
              <a:off x="6235613" y="2403652"/>
              <a:ext cx="1380268" cy="2214068"/>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ktangel 51">
              <a:extLst>
                <a:ext uri="{FF2B5EF4-FFF2-40B4-BE49-F238E27FC236}">
                  <a16:creationId xmlns:a16="http://schemas.microsoft.com/office/drawing/2014/main" id="{AA7D1902-1D4D-8B41-BFED-625422E6DC36}"/>
                </a:ext>
              </a:extLst>
            </p:cNvPr>
            <p:cNvSpPr/>
            <p:nvPr/>
          </p:nvSpPr>
          <p:spPr>
            <a:xfrm>
              <a:off x="3145144" y="2394334"/>
              <a:ext cx="1320926" cy="2223375"/>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Tekstfelt 52">
              <a:extLst>
                <a:ext uri="{FF2B5EF4-FFF2-40B4-BE49-F238E27FC236}">
                  <a16:creationId xmlns:a16="http://schemas.microsoft.com/office/drawing/2014/main" id="{FCF2B678-4476-FE4A-9B5C-C643766F11F4}"/>
                </a:ext>
              </a:extLst>
            </p:cNvPr>
            <p:cNvSpPr txBox="1"/>
            <p:nvPr/>
          </p:nvSpPr>
          <p:spPr>
            <a:xfrm>
              <a:off x="4814715" y="4244387"/>
              <a:ext cx="1015844" cy="246221"/>
            </a:xfrm>
            <a:prstGeom prst="rect">
              <a:avLst/>
            </a:prstGeom>
            <a:noFill/>
          </p:spPr>
          <p:txBody>
            <a:bodyPr wrap="square" rtlCol="0">
              <a:spAutoFit/>
            </a:bodyPr>
            <a:lstStyle/>
            <a:p>
              <a:pPr algn="ctr"/>
              <a:r>
                <a:rPr lang="da-DK" sz="1000" b="1"/>
                <a:t>Projektet</a:t>
              </a:r>
            </a:p>
          </p:txBody>
        </p:sp>
        <p:sp>
          <p:nvSpPr>
            <p:cNvPr id="18" name="Tekstfelt 53">
              <a:extLst>
                <a:ext uri="{FF2B5EF4-FFF2-40B4-BE49-F238E27FC236}">
                  <a16:creationId xmlns:a16="http://schemas.microsoft.com/office/drawing/2014/main" id="{64AC2E25-70A5-0641-AF24-2A2DFE033119}"/>
                </a:ext>
              </a:extLst>
            </p:cNvPr>
            <p:cNvSpPr txBox="1"/>
            <p:nvPr/>
          </p:nvSpPr>
          <p:spPr>
            <a:xfrm>
              <a:off x="3311049" y="4244387"/>
              <a:ext cx="1015844" cy="246221"/>
            </a:xfrm>
            <a:prstGeom prst="rect">
              <a:avLst/>
            </a:prstGeom>
            <a:noFill/>
          </p:spPr>
          <p:txBody>
            <a:bodyPr wrap="square" rtlCol="0">
              <a:spAutoFit/>
            </a:bodyPr>
            <a:lstStyle/>
            <a:p>
              <a:pPr algn="ctr"/>
              <a:r>
                <a:rPr lang="da-DK" sz="1000" b="1"/>
                <a:t>Før projektet</a:t>
              </a:r>
            </a:p>
          </p:txBody>
        </p:sp>
        <p:cxnSp>
          <p:nvCxnSpPr>
            <p:cNvPr id="19" name="Lige pilforbindelse 55">
              <a:extLst>
                <a:ext uri="{FF2B5EF4-FFF2-40B4-BE49-F238E27FC236}">
                  <a16:creationId xmlns:a16="http://schemas.microsoft.com/office/drawing/2014/main" id="{785B53C7-3DD4-AE44-8A1F-77CB08E76F5F}"/>
                </a:ext>
              </a:extLst>
            </p:cNvPr>
            <p:cNvCxnSpPr>
              <a:cxnSpLocks/>
            </p:cNvCxnSpPr>
            <p:nvPr/>
          </p:nvCxnSpPr>
          <p:spPr>
            <a:xfrm flipV="1">
              <a:off x="3043388" y="4157645"/>
              <a:ext cx="4639457" cy="287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Lige pilforbindelse 57">
              <a:extLst>
                <a:ext uri="{FF2B5EF4-FFF2-40B4-BE49-F238E27FC236}">
                  <a16:creationId xmlns:a16="http://schemas.microsoft.com/office/drawing/2014/main" id="{B8C03A69-B4B9-8543-BF13-BEEF93BBE14B}"/>
                </a:ext>
              </a:extLst>
            </p:cNvPr>
            <p:cNvCxnSpPr>
              <a:cxnSpLocks/>
            </p:cNvCxnSpPr>
            <p:nvPr/>
          </p:nvCxnSpPr>
          <p:spPr>
            <a:xfrm flipV="1">
              <a:off x="3043388" y="2190084"/>
              <a:ext cx="1" cy="19760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 name="Tekstfelt 39">
              <a:extLst>
                <a:ext uri="{FF2B5EF4-FFF2-40B4-BE49-F238E27FC236}">
                  <a16:creationId xmlns:a16="http://schemas.microsoft.com/office/drawing/2014/main" id="{9F20D001-AA39-7143-91F2-F286FDA337E5}"/>
                </a:ext>
              </a:extLst>
            </p:cNvPr>
            <p:cNvSpPr txBox="1"/>
            <p:nvPr/>
          </p:nvSpPr>
          <p:spPr>
            <a:xfrm>
              <a:off x="4649704" y="2080371"/>
              <a:ext cx="1052085" cy="246221"/>
            </a:xfrm>
            <a:prstGeom prst="rect">
              <a:avLst/>
            </a:prstGeom>
            <a:noFill/>
          </p:spPr>
          <p:txBody>
            <a:bodyPr wrap="square" rtlCol="0">
              <a:spAutoFit/>
            </a:bodyPr>
            <a:lstStyle/>
            <a:p>
              <a:pPr algn="ctr"/>
              <a:r>
                <a:rPr lang="da-DK" sz="1000" b="1"/>
                <a:t>Projektlederen</a:t>
              </a:r>
            </a:p>
          </p:txBody>
        </p:sp>
        <p:sp>
          <p:nvSpPr>
            <p:cNvPr id="22" name="Tekstfelt 40">
              <a:extLst>
                <a:ext uri="{FF2B5EF4-FFF2-40B4-BE49-F238E27FC236}">
                  <a16:creationId xmlns:a16="http://schemas.microsoft.com/office/drawing/2014/main" id="{D65D6E66-E5F2-594C-8EBC-A58B9514081F}"/>
                </a:ext>
              </a:extLst>
            </p:cNvPr>
            <p:cNvSpPr txBox="1"/>
            <p:nvPr/>
          </p:nvSpPr>
          <p:spPr>
            <a:xfrm>
              <a:off x="6322040" y="2080371"/>
              <a:ext cx="1052085" cy="246221"/>
            </a:xfrm>
            <a:prstGeom prst="rect">
              <a:avLst/>
            </a:prstGeom>
            <a:noFill/>
          </p:spPr>
          <p:txBody>
            <a:bodyPr wrap="square" rtlCol="0">
              <a:spAutoFit/>
            </a:bodyPr>
            <a:lstStyle/>
            <a:p>
              <a:pPr algn="ctr"/>
              <a:r>
                <a:rPr lang="da-DK" sz="1000" b="1"/>
                <a:t>Gevinstejerne</a:t>
              </a:r>
            </a:p>
          </p:txBody>
        </p:sp>
        <p:sp>
          <p:nvSpPr>
            <p:cNvPr id="23" name="Tekstfelt 42">
              <a:extLst>
                <a:ext uri="{FF2B5EF4-FFF2-40B4-BE49-F238E27FC236}">
                  <a16:creationId xmlns:a16="http://schemas.microsoft.com/office/drawing/2014/main" id="{A73ABE9F-8631-B24A-B7D0-B54EDF35D7E4}"/>
                </a:ext>
              </a:extLst>
            </p:cNvPr>
            <p:cNvSpPr txBox="1"/>
            <p:nvPr/>
          </p:nvSpPr>
          <p:spPr>
            <a:xfrm>
              <a:off x="7634635" y="4014288"/>
              <a:ext cx="384001" cy="276999"/>
            </a:xfrm>
            <a:prstGeom prst="rect">
              <a:avLst/>
            </a:prstGeom>
            <a:noFill/>
          </p:spPr>
          <p:txBody>
            <a:bodyPr wrap="square" rtlCol="0">
              <a:spAutoFit/>
            </a:bodyPr>
            <a:lstStyle/>
            <a:p>
              <a:pPr algn="ctr"/>
              <a:r>
                <a:rPr lang="da-DK" sz="1200" b="1"/>
                <a:t>Tid</a:t>
              </a:r>
            </a:p>
          </p:txBody>
        </p:sp>
        <p:sp>
          <p:nvSpPr>
            <p:cNvPr id="24" name="Tekstfelt 43">
              <a:extLst>
                <a:ext uri="{FF2B5EF4-FFF2-40B4-BE49-F238E27FC236}">
                  <a16:creationId xmlns:a16="http://schemas.microsoft.com/office/drawing/2014/main" id="{A52CAA8C-58AB-6E4B-83DA-C9662EC91B8F}"/>
                </a:ext>
              </a:extLst>
            </p:cNvPr>
            <p:cNvSpPr txBox="1"/>
            <p:nvPr/>
          </p:nvSpPr>
          <p:spPr>
            <a:xfrm>
              <a:off x="2717211" y="1941134"/>
              <a:ext cx="674665" cy="276999"/>
            </a:xfrm>
            <a:prstGeom prst="rect">
              <a:avLst/>
            </a:prstGeom>
            <a:noFill/>
          </p:spPr>
          <p:txBody>
            <a:bodyPr wrap="square" rtlCol="0">
              <a:spAutoFit/>
            </a:bodyPr>
            <a:lstStyle/>
            <a:p>
              <a:pPr algn="ctr"/>
              <a:r>
                <a:rPr lang="da-DK" sz="1200" b="1"/>
                <a:t>Indsats</a:t>
              </a:r>
            </a:p>
          </p:txBody>
        </p:sp>
        <p:cxnSp>
          <p:nvCxnSpPr>
            <p:cNvPr id="25" name="Lige forbindelse 5">
              <a:extLst>
                <a:ext uri="{FF2B5EF4-FFF2-40B4-BE49-F238E27FC236}">
                  <a16:creationId xmlns:a16="http://schemas.microsoft.com/office/drawing/2014/main" id="{81EBE902-6FA4-3442-8898-ABEA98DAF9B4}"/>
                </a:ext>
              </a:extLst>
            </p:cNvPr>
            <p:cNvCxnSpPr>
              <a:cxnSpLocks/>
            </p:cNvCxnSpPr>
            <p:nvPr/>
          </p:nvCxnSpPr>
          <p:spPr>
            <a:xfrm>
              <a:off x="5409492" y="3792973"/>
              <a:ext cx="21260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Lige forbindelse 30">
              <a:extLst>
                <a:ext uri="{FF2B5EF4-FFF2-40B4-BE49-F238E27FC236}">
                  <a16:creationId xmlns:a16="http://schemas.microsoft.com/office/drawing/2014/main" id="{10F77DFB-E211-5E4A-8FFD-1EB93544D52E}"/>
                </a:ext>
              </a:extLst>
            </p:cNvPr>
            <p:cNvCxnSpPr>
              <a:cxnSpLocks/>
            </p:cNvCxnSpPr>
            <p:nvPr/>
          </p:nvCxnSpPr>
          <p:spPr>
            <a:xfrm>
              <a:off x="7535546" y="2693379"/>
              <a:ext cx="0" cy="110563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Lige forbindelse 33">
              <a:extLst>
                <a:ext uri="{FF2B5EF4-FFF2-40B4-BE49-F238E27FC236}">
                  <a16:creationId xmlns:a16="http://schemas.microsoft.com/office/drawing/2014/main" id="{11840127-C1BA-5241-BA86-76B2F467FB62}"/>
                </a:ext>
              </a:extLst>
            </p:cNvPr>
            <p:cNvCxnSpPr>
              <a:cxnSpLocks/>
            </p:cNvCxnSpPr>
            <p:nvPr/>
          </p:nvCxnSpPr>
          <p:spPr>
            <a:xfrm flipV="1">
              <a:off x="5409492" y="2701144"/>
              <a:ext cx="2126054" cy="10918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Lige forbindelse 36">
              <a:extLst>
                <a:ext uri="{FF2B5EF4-FFF2-40B4-BE49-F238E27FC236}">
                  <a16:creationId xmlns:a16="http://schemas.microsoft.com/office/drawing/2014/main" id="{1A5630E1-FDE0-6248-B7C6-ABBE16CE6FE6}"/>
                </a:ext>
              </a:extLst>
            </p:cNvPr>
            <p:cNvCxnSpPr>
              <a:cxnSpLocks/>
            </p:cNvCxnSpPr>
            <p:nvPr/>
          </p:nvCxnSpPr>
          <p:spPr>
            <a:xfrm flipH="1" flipV="1">
              <a:off x="4532144" y="2719135"/>
              <a:ext cx="2091719" cy="599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Lige forbindelse 41">
              <a:extLst>
                <a:ext uri="{FF2B5EF4-FFF2-40B4-BE49-F238E27FC236}">
                  <a16:creationId xmlns:a16="http://schemas.microsoft.com/office/drawing/2014/main" id="{03D4346F-16F0-624B-BAD8-2E770A4D5ED7}"/>
                </a:ext>
              </a:extLst>
            </p:cNvPr>
            <p:cNvCxnSpPr>
              <a:cxnSpLocks/>
            </p:cNvCxnSpPr>
            <p:nvPr/>
          </p:nvCxnSpPr>
          <p:spPr>
            <a:xfrm flipH="1">
              <a:off x="6604977" y="2711768"/>
              <a:ext cx="18885" cy="1084314"/>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0" name="Lige forbindelse 56">
              <a:extLst>
                <a:ext uri="{FF2B5EF4-FFF2-40B4-BE49-F238E27FC236}">
                  <a16:creationId xmlns:a16="http://schemas.microsoft.com/office/drawing/2014/main" id="{0A4E021A-C614-A941-832D-206D24A339CB}"/>
                </a:ext>
              </a:extLst>
            </p:cNvPr>
            <p:cNvCxnSpPr>
              <a:cxnSpLocks/>
            </p:cNvCxnSpPr>
            <p:nvPr/>
          </p:nvCxnSpPr>
          <p:spPr>
            <a:xfrm flipH="1" flipV="1">
              <a:off x="4546889" y="2724997"/>
              <a:ext cx="2071111" cy="107037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Lige forbindelse 58">
              <a:extLst>
                <a:ext uri="{FF2B5EF4-FFF2-40B4-BE49-F238E27FC236}">
                  <a16:creationId xmlns:a16="http://schemas.microsoft.com/office/drawing/2014/main" id="{5A3A7B5B-1242-2A40-A889-C3D7BC6F9936}"/>
                </a:ext>
              </a:extLst>
            </p:cNvPr>
            <p:cNvCxnSpPr>
              <a:cxnSpLocks/>
            </p:cNvCxnSpPr>
            <p:nvPr/>
          </p:nvCxnSpPr>
          <p:spPr>
            <a:xfrm flipV="1">
              <a:off x="4527910" y="2758436"/>
              <a:ext cx="0" cy="109229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Lige forbindelse 59">
              <a:extLst>
                <a:ext uri="{FF2B5EF4-FFF2-40B4-BE49-F238E27FC236}">
                  <a16:creationId xmlns:a16="http://schemas.microsoft.com/office/drawing/2014/main" id="{EEB2BCEA-3589-E848-8A3E-6DFA87FD5CCC}"/>
                </a:ext>
              </a:extLst>
            </p:cNvPr>
            <p:cNvCxnSpPr>
              <a:cxnSpLocks/>
            </p:cNvCxnSpPr>
            <p:nvPr/>
          </p:nvCxnSpPr>
          <p:spPr>
            <a:xfrm flipH="1" flipV="1">
              <a:off x="4521834" y="2754204"/>
              <a:ext cx="1709876" cy="109098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Lige forbindelse 60">
              <a:extLst>
                <a:ext uri="{FF2B5EF4-FFF2-40B4-BE49-F238E27FC236}">
                  <a16:creationId xmlns:a16="http://schemas.microsoft.com/office/drawing/2014/main" id="{5DD472FD-B35F-FB4E-9EDF-59EB38BFEAF9}"/>
                </a:ext>
              </a:extLst>
            </p:cNvPr>
            <p:cNvCxnSpPr>
              <a:cxnSpLocks/>
            </p:cNvCxnSpPr>
            <p:nvPr/>
          </p:nvCxnSpPr>
          <p:spPr>
            <a:xfrm flipH="1">
              <a:off x="4514342" y="3850733"/>
              <a:ext cx="171736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Tekstfelt 79">
              <a:extLst>
                <a:ext uri="{FF2B5EF4-FFF2-40B4-BE49-F238E27FC236}">
                  <a16:creationId xmlns:a16="http://schemas.microsoft.com/office/drawing/2014/main" id="{95780A0D-08EF-6F40-A856-90CFAC0C734B}"/>
                </a:ext>
              </a:extLst>
            </p:cNvPr>
            <p:cNvSpPr txBox="1"/>
            <p:nvPr/>
          </p:nvSpPr>
          <p:spPr>
            <a:xfrm>
              <a:off x="6745512" y="3051671"/>
              <a:ext cx="835996" cy="184731"/>
            </a:xfrm>
            <a:prstGeom prst="rect">
              <a:avLst/>
            </a:prstGeom>
            <a:noFill/>
          </p:spPr>
          <p:txBody>
            <a:bodyPr wrap="square" rtlCol="0">
              <a:spAutoFit/>
            </a:bodyPr>
            <a:lstStyle/>
            <a:p>
              <a:pPr algn="ctr"/>
              <a:r>
                <a:rPr lang="da-DK" sz="1100" b="1"/>
                <a:t>Gevinst</a:t>
              </a:r>
              <a:r>
                <a:rPr lang="da-DK" sz="1100"/>
                <a:t>-ledelse</a:t>
              </a:r>
            </a:p>
          </p:txBody>
        </p:sp>
        <p:sp>
          <p:nvSpPr>
            <p:cNvPr id="35" name="Tekstfelt 80">
              <a:extLst>
                <a:ext uri="{FF2B5EF4-FFF2-40B4-BE49-F238E27FC236}">
                  <a16:creationId xmlns:a16="http://schemas.microsoft.com/office/drawing/2014/main" id="{CA95B145-91BA-6F49-AC98-58862A95DC53}"/>
                </a:ext>
              </a:extLst>
            </p:cNvPr>
            <p:cNvSpPr txBox="1"/>
            <p:nvPr/>
          </p:nvSpPr>
          <p:spPr>
            <a:xfrm>
              <a:off x="5363531" y="2822563"/>
              <a:ext cx="1079999" cy="184731"/>
            </a:xfrm>
            <a:prstGeom prst="rect">
              <a:avLst/>
            </a:prstGeom>
            <a:noFill/>
          </p:spPr>
          <p:txBody>
            <a:bodyPr wrap="square" rtlCol="0">
              <a:spAutoFit/>
            </a:bodyPr>
            <a:lstStyle/>
            <a:p>
              <a:pPr algn="ctr"/>
              <a:r>
                <a:rPr lang="da-DK" sz="1100" b="1"/>
                <a:t>Forandrings</a:t>
              </a:r>
              <a:r>
                <a:rPr lang="da-DK" sz="1100"/>
                <a:t>-ledelse</a:t>
              </a:r>
            </a:p>
          </p:txBody>
        </p:sp>
        <p:sp>
          <p:nvSpPr>
            <p:cNvPr id="36" name="Tekstfelt 83">
              <a:extLst>
                <a:ext uri="{FF2B5EF4-FFF2-40B4-BE49-F238E27FC236}">
                  <a16:creationId xmlns:a16="http://schemas.microsoft.com/office/drawing/2014/main" id="{512EECC1-A228-214B-9006-F40B4C1EB3A7}"/>
                </a:ext>
              </a:extLst>
            </p:cNvPr>
            <p:cNvSpPr txBox="1"/>
            <p:nvPr/>
          </p:nvSpPr>
          <p:spPr>
            <a:xfrm>
              <a:off x="4562100" y="3319138"/>
              <a:ext cx="835996" cy="184731"/>
            </a:xfrm>
            <a:prstGeom prst="rect">
              <a:avLst/>
            </a:prstGeom>
            <a:noFill/>
          </p:spPr>
          <p:txBody>
            <a:bodyPr wrap="square" rtlCol="0">
              <a:spAutoFit/>
            </a:bodyPr>
            <a:lstStyle/>
            <a:p>
              <a:pPr algn="ctr"/>
              <a:r>
                <a:rPr lang="da-DK" sz="1100" b="1" err="1"/>
                <a:t>Projekt</a:t>
              </a:r>
              <a:r>
                <a:rPr lang="da-DK" sz="1100" err="1"/>
                <a:t>-ledelse</a:t>
              </a:r>
              <a:endParaRPr lang="da-DK" sz="1100"/>
            </a:p>
          </p:txBody>
        </p:sp>
      </p:grpSp>
      <p:grpSp>
        <p:nvGrpSpPr>
          <p:cNvPr id="38" name="Group 37">
            <a:extLst>
              <a:ext uri="{FF2B5EF4-FFF2-40B4-BE49-F238E27FC236}">
                <a16:creationId xmlns:a16="http://schemas.microsoft.com/office/drawing/2014/main" id="{2B826AFD-1710-4C41-BC6B-ADDB423DAC8D}"/>
              </a:ext>
            </a:extLst>
          </p:cNvPr>
          <p:cNvGrpSpPr/>
          <p:nvPr/>
        </p:nvGrpSpPr>
        <p:grpSpPr>
          <a:xfrm>
            <a:off x="677334" y="6542963"/>
            <a:ext cx="1639540" cy="200055"/>
            <a:chOff x="5776314" y="6445661"/>
            <a:chExt cx="1639540" cy="200055"/>
          </a:xfrm>
        </p:grpSpPr>
        <p:pic>
          <p:nvPicPr>
            <p:cNvPr id="9" name="Picture 8">
              <a:extLst>
                <a:ext uri="{FF2B5EF4-FFF2-40B4-BE49-F238E27FC236}">
                  <a16:creationId xmlns:a16="http://schemas.microsoft.com/office/drawing/2014/main" id="{C1D45293-AD38-EE42-8334-1A2A0A8CB8B8}"/>
                </a:ext>
              </a:extLst>
            </p:cNvPr>
            <p:cNvPicPr>
              <a:picLocks noChangeAspect="1"/>
            </p:cNvPicPr>
            <p:nvPr/>
          </p:nvPicPr>
          <p:blipFill>
            <a:blip r:embed="rId3"/>
            <a:stretch>
              <a:fillRect/>
            </a:stretch>
          </p:blipFill>
          <p:spPr>
            <a:xfrm>
              <a:off x="6279230" y="6463141"/>
              <a:ext cx="1136624" cy="165096"/>
            </a:xfrm>
            <a:prstGeom prst="rect">
              <a:avLst/>
            </a:prstGeom>
          </p:spPr>
        </p:pic>
        <p:sp>
          <p:nvSpPr>
            <p:cNvPr id="37" name="Tekstfelt 8">
              <a:extLst>
                <a:ext uri="{FF2B5EF4-FFF2-40B4-BE49-F238E27FC236}">
                  <a16:creationId xmlns:a16="http://schemas.microsoft.com/office/drawing/2014/main" id="{243BAF5E-9818-4246-AD8B-EDF1EC40BE31}"/>
                </a:ext>
              </a:extLst>
            </p:cNvPr>
            <p:cNvSpPr txBox="1"/>
            <p:nvPr/>
          </p:nvSpPr>
          <p:spPr>
            <a:xfrm>
              <a:off x="5776314" y="6445661"/>
              <a:ext cx="591047" cy="200055"/>
            </a:xfrm>
            <a:prstGeom prst="rect">
              <a:avLst/>
            </a:prstGeom>
            <a:noFill/>
          </p:spPr>
          <p:txBody>
            <a:bodyPr wrap="square" rtlCol="0">
              <a:spAutoFit/>
            </a:bodyPr>
            <a:lstStyle/>
            <a:p>
              <a:pPr algn="ctr"/>
              <a:r>
                <a:rPr lang="da-DK" sz="700" b="1">
                  <a:solidFill>
                    <a:schemeClr val="tx1">
                      <a:lumMod val="75000"/>
                      <a:lumOff val="25000"/>
                    </a:schemeClr>
                  </a:solidFill>
                </a:rPr>
                <a:t>Model fra</a:t>
              </a:r>
            </a:p>
          </p:txBody>
        </p:sp>
      </p:grpSp>
    </p:spTree>
    <p:extLst>
      <p:ext uri="{BB962C8B-B14F-4D97-AF65-F5344CB8AC3E}">
        <p14:creationId xmlns:p14="http://schemas.microsoft.com/office/powerpoint/2010/main" val="2859193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Oval 88">
            <a:extLst>
              <a:ext uri="{FF2B5EF4-FFF2-40B4-BE49-F238E27FC236}">
                <a16:creationId xmlns:a16="http://schemas.microsoft.com/office/drawing/2014/main" id="{E6AD6E81-5EEE-2846-BCF5-13539C96884D}"/>
              </a:ext>
            </a:extLst>
          </p:cNvPr>
          <p:cNvSpPr/>
          <p:nvPr/>
        </p:nvSpPr>
        <p:spPr>
          <a:xfrm>
            <a:off x="5760192" y="3731575"/>
            <a:ext cx="45719" cy="457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1"/>
          </a:p>
        </p:txBody>
      </p:sp>
      <p:cxnSp>
        <p:nvCxnSpPr>
          <p:cNvPr id="91" name="Straight Connector 90">
            <a:extLst>
              <a:ext uri="{FF2B5EF4-FFF2-40B4-BE49-F238E27FC236}">
                <a16:creationId xmlns:a16="http://schemas.microsoft.com/office/drawing/2014/main" id="{7A5A90CE-6656-6549-A6C9-95DFAA6D9247}"/>
              </a:ext>
            </a:extLst>
          </p:cNvPr>
          <p:cNvCxnSpPr>
            <a:cxnSpLocks/>
            <a:stCxn id="89" idx="2"/>
          </p:cNvCxnSpPr>
          <p:nvPr/>
        </p:nvCxnSpPr>
        <p:spPr>
          <a:xfrm flipH="1">
            <a:off x="3569934" y="3754435"/>
            <a:ext cx="2190258" cy="248824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Arc 3">
            <a:extLst>
              <a:ext uri="{FF2B5EF4-FFF2-40B4-BE49-F238E27FC236}">
                <a16:creationId xmlns:a16="http://schemas.microsoft.com/office/drawing/2014/main" id="{26784403-5B95-F541-AE2D-DEF086627125}"/>
              </a:ext>
            </a:extLst>
          </p:cNvPr>
          <p:cNvSpPr/>
          <p:nvPr/>
        </p:nvSpPr>
        <p:spPr>
          <a:xfrm>
            <a:off x="3517727" y="1653169"/>
            <a:ext cx="4408214" cy="4408214"/>
          </a:xfrm>
          <a:prstGeom prst="arc">
            <a:avLst>
              <a:gd name="adj1" fmla="val 16074684"/>
              <a:gd name="adj2" fmla="val 3032336"/>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sz="600" noProof="1"/>
          </a:p>
        </p:txBody>
      </p:sp>
      <p:sp>
        <p:nvSpPr>
          <p:cNvPr id="5" name="Arc 4">
            <a:extLst>
              <a:ext uri="{FF2B5EF4-FFF2-40B4-BE49-F238E27FC236}">
                <a16:creationId xmlns:a16="http://schemas.microsoft.com/office/drawing/2014/main" id="{FCC557E1-FCCA-3949-9090-273258F097C1}"/>
              </a:ext>
            </a:extLst>
          </p:cNvPr>
          <p:cNvSpPr/>
          <p:nvPr/>
        </p:nvSpPr>
        <p:spPr>
          <a:xfrm>
            <a:off x="3799293" y="1934735"/>
            <a:ext cx="3845084" cy="3845084"/>
          </a:xfrm>
          <a:prstGeom prst="arc">
            <a:avLst>
              <a:gd name="adj1" fmla="val 16060722"/>
              <a:gd name="adj2" fmla="val 5313717"/>
            </a:avLst>
          </a:prstGeom>
          <a:ln w="762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sz="600" noProof="1"/>
          </a:p>
        </p:txBody>
      </p:sp>
      <p:sp>
        <p:nvSpPr>
          <p:cNvPr id="6" name="Arc 5">
            <a:extLst>
              <a:ext uri="{FF2B5EF4-FFF2-40B4-BE49-F238E27FC236}">
                <a16:creationId xmlns:a16="http://schemas.microsoft.com/office/drawing/2014/main" id="{84FAFFD7-C1A9-EC47-8A8E-24F5CA975091}"/>
              </a:ext>
            </a:extLst>
          </p:cNvPr>
          <p:cNvSpPr/>
          <p:nvPr/>
        </p:nvSpPr>
        <p:spPr>
          <a:xfrm>
            <a:off x="4112992" y="2248434"/>
            <a:ext cx="3217684" cy="3217684"/>
          </a:xfrm>
          <a:prstGeom prst="arc">
            <a:avLst>
              <a:gd name="adj1" fmla="val 16043123"/>
              <a:gd name="adj2" fmla="val 8005501"/>
            </a:avLst>
          </a:prstGeom>
          <a:ln w="762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sz="600" noProof="1"/>
          </a:p>
        </p:txBody>
      </p:sp>
      <p:sp>
        <p:nvSpPr>
          <p:cNvPr id="8" name="TextBox 7">
            <a:extLst>
              <a:ext uri="{FF2B5EF4-FFF2-40B4-BE49-F238E27FC236}">
                <a16:creationId xmlns:a16="http://schemas.microsoft.com/office/drawing/2014/main" id="{C3F32279-27D7-B348-AA19-32FF75499880}"/>
              </a:ext>
            </a:extLst>
          </p:cNvPr>
          <p:cNvSpPr txBox="1"/>
          <p:nvPr/>
        </p:nvSpPr>
        <p:spPr>
          <a:xfrm>
            <a:off x="866769" y="1531518"/>
            <a:ext cx="1814920" cy="215444"/>
          </a:xfrm>
          <a:prstGeom prst="rect">
            <a:avLst/>
          </a:prstGeom>
          <a:noFill/>
        </p:spPr>
        <p:txBody>
          <a:bodyPr wrap="none" rtlCol="0">
            <a:spAutoFit/>
          </a:bodyPr>
          <a:lstStyle/>
          <a:p>
            <a:r>
              <a:rPr lang="da-DK" sz="800" b="1" noProof="1"/>
              <a:t>Forretningsanalyse og prioritering</a:t>
            </a:r>
          </a:p>
        </p:txBody>
      </p:sp>
      <p:cxnSp>
        <p:nvCxnSpPr>
          <p:cNvPr id="9" name="Straight Connector 8">
            <a:extLst>
              <a:ext uri="{FF2B5EF4-FFF2-40B4-BE49-F238E27FC236}">
                <a16:creationId xmlns:a16="http://schemas.microsoft.com/office/drawing/2014/main" id="{F8FD6CBD-D0C5-3C48-9518-5C625768D1B8}"/>
              </a:ext>
            </a:extLst>
          </p:cNvPr>
          <p:cNvCxnSpPr>
            <a:cxnSpLocks/>
          </p:cNvCxnSpPr>
          <p:nvPr/>
        </p:nvCxnSpPr>
        <p:spPr>
          <a:xfrm>
            <a:off x="2794000" y="1639240"/>
            <a:ext cx="1649349" cy="0"/>
          </a:xfrm>
          <a:prstGeom prst="line">
            <a:avLst/>
          </a:prstGeom>
          <a:ln w="76200">
            <a:solidFill>
              <a:schemeClr val="accent3"/>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30EFDB7-2A82-F448-9483-10AB2B453060}"/>
              </a:ext>
            </a:extLst>
          </p:cNvPr>
          <p:cNvSpPr txBox="1"/>
          <p:nvPr/>
        </p:nvSpPr>
        <p:spPr>
          <a:xfrm>
            <a:off x="4642108" y="1525869"/>
            <a:ext cx="882036" cy="338554"/>
          </a:xfrm>
          <a:prstGeom prst="rect">
            <a:avLst/>
          </a:prstGeom>
          <a:noFill/>
        </p:spPr>
        <p:txBody>
          <a:bodyPr wrap="none" rtlCol="0">
            <a:spAutoFit/>
          </a:bodyPr>
          <a:lstStyle/>
          <a:p>
            <a:pPr algn="r"/>
            <a:r>
              <a:rPr lang="da-DK" sz="800" b="1" noProof="1"/>
              <a:t>Projektledelse</a:t>
            </a:r>
            <a:br>
              <a:rPr lang="da-DK" sz="800" b="1" noProof="1"/>
            </a:br>
            <a:r>
              <a:rPr lang="da-DK" sz="800" noProof="1"/>
              <a:t>- GTM og jer</a:t>
            </a:r>
          </a:p>
        </p:txBody>
      </p:sp>
      <p:sp>
        <p:nvSpPr>
          <p:cNvPr id="13" name="TextBox 12">
            <a:extLst>
              <a:ext uri="{FF2B5EF4-FFF2-40B4-BE49-F238E27FC236}">
                <a16:creationId xmlns:a16="http://schemas.microsoft.com/office/drawing/2014/main" id="{979276AD-5A77-C843-AFAA-BAB6CE252217}"/>
              </a:ext>
            </a:extLst>
          </p:cNvPr>
          <p:cNvSpPr txBox="1"/>
          <p:nvPr/>
        </p:nvSpPr>
        <p:spPr>
          <a:xfrm>
            <a:off x="4443349" y="1829628"/>
            <a:ext cx="1093633" cy="338554"/>
          </a:xfrm>
          <a:prstGeom prst="rect">
            <a:avLst/>
          </a:prstGeom>
          <a:noFill/>
        </p:spPr>
        <p:txBody>
          <a:bodyPr wrap="none" rtlCol="0">
            <a:spAutoFit/>
          </a:bodyPr>
          <a:lstStyle/>
          <a:p>
            <a:pPr algn="r"/>
            <a:r>
              <a:rPr lang="da-DK" sz="800" b="1" noProof="1"/>
              <a:t>Forandringsledelse</a:t>
            </a:r>
          </a:p>
          <a:p>
            <a:pPr algn="r"/>
            <a:r>
              <a:rPr lang="da-DK" sz="800" noProof="1"/>
              <a:t>- GTM og jer</a:t>
            </a:r>
          </a:p>
        </p:txBody>
      </p:sp>
      <p:sp>
        <p:nvSpPr>
          <p:cNvPr id="14" name="TextBox 13">
            <a:extLst>
              <a:ext uri="{FF2B5EF4-FFF2-40B4-BE49-F238E27FC236}">
                <a16:creationId xmlns:a16="http://schemas.microsoft.com/office/drawing/2014/main" id="{53A650D2-AAE7-6142-8D98-E452BD6E299C}"/>
              </a:ext>
            </a:extLst>
          </p:cNvPr>
          <p:cNvSpPr txBox="1"/>
          <p:nvPr/>
        </p:nvSpPr>
        <p:spPr>
          <a:xfrm>
            <a:off x="4589223" y="2143327"/>
            <a:ext cx="947759" cy="338554"/>
          </a:xfrm>
          <a:prstGeom prst="rect">
            <a:avLst/>
          </a:prstGeom>
          <a:noFill/>
        </p:spPr>
        <p:txBody>
          <a:bodyPr wrap="none" rtlCol="0">
            <a:spAutoFit/>
          </a:bodyPr>
          <a:lstStyle/>
          <a:p>
            <a:pPr algn="r"/>
            <a:r>
              <a:rPr lang="da-DK" sz="800" b="1" noProof="1"/>
              <a:t>Genvinstledelse</a:t>
            </a:r>
          </a:p>
          <a:p>
            <a:pPr algn="r"/>
            <a:r>
              <a:rPr lang="da-DK" sz="800" noProof="1"/>
              <a:t>- Jer og GTM</a:t>
            </a:r>
          </a:p>
        </p:txBody>
      </p:sp>
      <p:sp>
        <p:nvSpPr>
          <p:cNvPr id="18" name="Oval 17">
            <a:extLst>
              <a:ext uri="{FF2B5EF4-FFF2-40B4-BE49-F238E27FC236}">
                <a16:creationId xmlns:a16="http://schemas.microsoft.com/office/drawing/2014/main" id="{23BB0CFC-CD8E-4646-B9B7-0E07AA2886C6}"/>
              </a:ext>
            </a:extLst>
          </p:cNvPr>
          <p:cNvSpPr/>
          <p:nvPr/>
        </p:nvSpPr>
        <p:spPr>
          <a:xfrm>
            <a:off x="3058821" y="1562933"/>
            <a:ext cx="142779" cy="142779"/>
          </a:xfrm>
          <a:prstGeom prst="ellipse">
            <a:avLst/>
          </a:prstGeom>
          <a:solidFill>
            <a:schemeClr val="bg1"/>
          </a:solid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50" noProof="1"/>
          </a:p>
        </p:txBody>
      </p:sp>
      <p:sp>
        <p:nvSpPr>
          <p:cNvPr id="19" name="Oval 18">
            <a:extLst>
              <a:ext uri="{FF2B5EF4-FFF2-40B4-BE49-F238E27FC236}">
                <a16:creationId xmlns:a16="http://schemas.microsoft.com/office/drawing/2014/main" id="{E4E15FC0-75A2-E54B-B705-CBFD2ED08C7E}"/>
              </a:ext>
            </a:extLst>
          </p:cNvPr>
          <p:cNvSpPr/>
          <p:nvPr/>
        </p:nvSpPr>
        <p:spPr>
          <a:xfrm>
            <a:off x="3487707" y="1562933"/>
            <a:ext cx="142779" cy="142779"/>
          </a:xfrm>
          <a:prstGeom prst="ellipse">
            <a:avLst/>
          </a:prstGeom>
          <a:solidFill>
            <a:schemeClr val="bg1"/>
          </a:solid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50" noProof="1"/>
          </a:p>
        </p:txBody>
      </p:sp>
      <p:sp>
        <p:nvSpPr>
          <p:cNvPr id="20" name="TextBox 19">
            <a:extLst>
              <a:ext uri="{FF2B5EF4-FFF2-40B4-BE49-F238E27FC236}">
                <a16:creationId xmlns:a16="http://schemas.microsoft.com/office/drawing/2014/main" id="{13946E6B-44E0-2342-9235-6D56E27DC7C9}"/>
              </a:ext>
            </a:extLst>
          </p:cNvPr>
          <p:cNvSpPr txBox="1"/>
          <p:nvPr/>
        </p:nvSpPr>
        <p:spPr>
          <a:xfrm rot="16200000">
            <a:off x="2574499" y="940570"/>
            <a:ext cx="1124027" cy="184666"/>
          </a:xfrm>
          <a:prstGeom prst="rect">
            <a:avLst/>
          </a:prstGeom>
          <a:noFill/>
        </p:spPr>
        <p:txBody>
          <a:bodyPr wrap="none" rtlCol="0">
            <a:spAutoFit/>
          </a:bodyPr>
          <a:lstStyle/>
          <a:p>
            <a:r>
              <a:rPr lang="da-DK" sz="600" b="1" noProof="1"/>
              <a:t>Kortlægning af kandidater</a:t>
            </a:r>
          </a:p>
        </p:txBody>
      </p:sp>
      <p:sp>
        <p:nvSpPr>
          <p:cNvPr id="21" name="TextBox 20">
            <a:extLst>
              <a:ext uri="{FF2B5EF4-FFF2-40B4-BE49-F238E27FC236}">
                <a16:creationId xmlns:a16="http://schemas.microsoft.com/office/drawing/2014/main" id="{38748449-9081-C347-8369-1E2756E87B52}"/>
              </a:ext>
            </a:extLst>
          </p:cNvPr>
          <p:cNvSpPr txBox="1"/>
          <p:nvPr/>
        </p:nvSpPr>
        <p:spPr>
          <a:xfrm rot="16200000">
            <a:off x="3275742" y="1208832"/>
            <a:ext cx="599844" cy="184666"/>
          </a:xfrm>
          <a:prstGeom prst="rect">
            <a:avLst/>
          </a:prstGeom>
          <a:noFill/>
        </p:spPr>
        <p:txBody>
          <a:bodyPr wrap="none" rtlCol="0">
            <a:spAutoFit/>
          </a:bodyPr>
          <a:lstStyle/>
          <a:p>
            <a:r>
              <a:rPr lang="da-DK" sz="600" b="1" noProof="1"/>
              <a:t>Prioritering</a:t>
            </a:r>
          </a:p>
        </p:txBody>
      </p:sp>
      <p:sp>
        <p:nvSpPr>
          <p:cNvPr id="23" name="Oval 22">
            <a:extLst>
              <a:ext uri="{FF2B5EF4-FFF2-40B4-BE49-F238E27FC236}">
                <a16:creationId xmlns:a16="http://schemas.microsoft.com/office/drawing/2014/main" id="{5AF9B7DC-C3CC-C043-A082-605E01722B08}"/>
              </a:ext>
            </a:extLst>
          </p:cNvPr>
          <p:cNvSpPr/>
          <p:nvPr/>
        </p:nvSpPr>
        <p:spPr>
          <a:xfrm>
            <a:off x="5688803" y="1569897"/>
            <a:ext cx="142779" cy="142779"/>
          </a:xfrm>
          <a:prstGeom prst="ellipse">
            <a:avLst/>
          </a:prstGeom>
          <a:solidFill>
            <a:schemeClr val="bg1"/>
          </a:solid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50" noProof="1"/>
          </a:p>
        </p:txBody>
      </p:sp>
      <p:sp>
        <p:nvSpPr>
          <p:cNvPr id="24" name="TextBox 23">
            <a:extLst>
              <a:ext uri="{FF2B5EF4-FFF2-40B4-BE49-F238E27FC236}">
                <a16:creationId xmlns:a16="http://schemas.microsoft.com/office/drawing/2014/main" id="{3DA7F9BC-9FBA-5B49-AF97-3D7B81B8F486}"/>
              </a:ext>
            </a:extLst>
          </p:cNvPr>
          <p:cNvSpPr txBox="1"/>
          <p:nvPr/>
        </p:nvSpPr>
        <p:spPr>
          <a:xfrm rot="16707385">
            <a:off x="5630664" y="824869"/>
            <a:ext cx="1260281" cy="369332"/>
          </a:xfrm>
          <a:prstGeom prst="rect">
            <a:avLst/>
          </a:prstGeom>
          <a:noFill/>
        </p:spPr>
        <p:txBody>
          <a:bodyPr wrap="none" rtlCol="0">
            <a:spAutoFit/>
          </a:bodyPr>
          <a:lstStyle/>
          <a:p>
            <a:r>
              <a:rPr lang="da-DK" sz="600" b="1" noProof="1"/>
              <a:t>Kvalificering:</a:t>
            </a:r>
            <a:br>
              <a:rPr lang="da-DK" sz="600" b="1" noProof="1"/>
            </a:br>
            <a:r>
              <a:rPr lang="da-DK" sz="600" noProof="1"/>
              <a:t>Ønskelighed, gennemførbarhed</a:t>
            </a:r>
            <a:br>
              <a:rPr lang="da-DK" sz="600" noProof="1"/>
            </a:br>
            <a:r>
              <a:rPr lang="da-DK" sz="600" noProof="1"/>
              <a:t>og business case</a:t>
            </a:r>
          </a:p>
        </p:txBody>
      </p:sp>
      <p:sp>
        <p:nvSpPr>
          <p:cNvPr id="25" name="Oval 24">
            <a:extLst>
              <a:ext uri="{FF2B5EF4-FFF2-40B4-BE49-F238E27FC236}">
                <a16:creationId xmlns:a16="http://schemas.microsoft.com/office/drawing/2014/main" id="{77F9A7C4-DDBA-D54E-8408-829EE754CFC0}"/>
              </a:ext>
            </a:extLst>
          </p:cNvPr>
          <p:cNvSpPr/>
          <p:nvPr/>
        </p:nvSpPr>
        <p:spPr>
          <a:xfrm>
            <a:off x="6008093" y="1890242"/>
            <a:ext cx="142779" cy="142779"/>
          </a:xfrm>
          <a:prstGeom prst="ellipse">
            <a:avLst/>
          </a:prstGeom>
          <a:solidFill>
            <a:schemeClr val="bg1"/>
          </a:solidFill>
          <a:ln w="381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50" noProof="1"/>
          </a:p>
        </p:txBody>
      </p:sp>
      <p:sp>
        <p:nvSpPr>
          <p:cNvPr id="26" name="Oval 25">
            <a:extLst>
              <a:ext uri="{FF2B5EF4-FFF2-40B4-BE49-F238E27FC236}">
                <a16:creationId xmlns:a16="http://schemas.microsoft.com/office/drawing/2014/main" id="{CDE6ED05-92A1-274D-BC66-15C1BDC63C92}"/>
              </a:ext>
            </a:extLst>
          </p:cNvPr>
          <p:cNvSpPr/>
          <p:nvPr/>
        </p:nvSpPr>
        <p:spPr>
          <a:xfrm>
            <a:off x="5956643" y="2205960"/>
            <a:ext cx="142779" cy="142779"/>
          </a:xfrm>
          <a:prstGeom prst="ellipse">
            <a:avLst/>
          </a:prstGeom>
          <a:solidFill>
            <a:schemeClr val="bg1"/>
          </a:solidFill>
          <a:ln w="381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50" noProof="1"/>
          </a:p>
        </p:txBody>
      </p:sp>
      <p:sp>
        <p:nvSpPr>
          <p:cNvPr id="28" name="Oval 27">
            <a:extLst>
              <a:ext uri="{FF2B5EF4-FFF2-40B4-BE49-F238E27FC236}">
                <a16:creationId xmlns:a16="http://schemas.microsoft.com/office/drawing/2014/main" id="{1242E5D1-3BF1-7240-A78B-6B7679148309}"/>
              </a:ext>
            </a:extLst>
          </p:cNvPr>
          <p:cNvSpPr/>
          <p:nvPr/>
        </p:nvSpPr>
        <p:spPr>
          <a:xfrm>
            <a:off x="3973654" y="1560150"/>
            <a:ext cx="142779" cy="142779"/>
          </a:xfrm>
          <a:prstGeom prst="ellipse">
            <a:avLst/>
          </a:prstGeom>
          <a:solidFill>
            <a:schemeClr val="bg1"/>
          </a:solid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50" noProof="1"/>
          </a:p>
        </p:txBody>
      </p:sp>
      <p:sp>
        <p:nvSpPr>
          <p:cNvPr id="29" name="TextBox 28">
            <a:extLst>
              <a:ext uri="{FF2B5EF4-FFF2-40B4-BE49-F238E27FC236}">
                <a16:creationId xmlns:a16="http://schemas.microsoft.com/office/drawing/2014/main" id="{0F60AF9E-CE03-4449-9E1C-CFBB5334E528}"/>
              </a:ext>
            </a:extLst>
          </p:cNvPr>
          <p:cNvSpPr txBox="1"/>
          <p:nvPr/>
        </p:nvSpPr>
        <p:spPr>
          <a:xfrm rot="16200000">
            <a:off x="5281535" y="1029161"/>
            <a:ext cx="957314" cy="184666"/>
          </a:xfrm>
          <a:prstGeom prst="rect">
            <a:avLst/>
          </a:prstGeom>
          <a:noFill/>
        </p:spPr>
        <p:txBody>
          <a:bodyPr wrap="none" rtlCol="0">
            <a:spAutoFit/>
          </a:bodyPr>
          <a:lstStyle/>
          <a:p>
            <a:r>
              <a:rPr lang="da-DK" sz="600" b="1" noProof="1"/>
              <a:t>Etablering af projekt</a:t>
            </a:r>
          </a:p>
        </p:txBody>
      </p:sp>
      <p:sp>
        <p:nvSpPr>
          <p:cNvPr id="30" name="Oval 29">
            <a:extLst>
              <a:ext uri="{FF2B5EF4-FFF2-40B4-BE49-F238E27FC236}">
                <a16:creationId xmlns:a16="http://schemas.microsoft.com/office/drawing/2014/main" id="{3EDF98CB-C0B0-D843-B146-E4B825BE4806}"/>
              </a:ext>
            </a:extLst>
          </p:cNvPr>
          <p:cNvSpPr/>
          <p:nvPr/>
        </p:nvSpPr>
        <p:spPr>
          <a:xfrm>
            <a:off x="6057724" y="1614012"/>
            <a:ext cx="142779" cy="142779"/>
          </a:xfrm>
          <a:prstGeom prst="ellipse">
            <a:avLst/>
          </a:prstGeom>
          <a:solidFill>
            <a:schemeClr val="bg1"/>
          </a:solid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50" noProof="1"/>
          </a:p>
        </p:txBody>
      </p:sp>
      <p:sp>
        <p:nvSpPr>
          <p:cNvPr id="31" name="TextBox 30">
            <a:extLst>
              <a:ext uri="{FF2B5EF4-FFF2-40B4-BE49-F238E27FC236}">
                <a16:creationId xmlns:a16="http://schemas.microsoft.com/office/drawing/2014/main" id="{1418A90F-8914-5F4D-848B-2CD85C0AEBC5}"/>
              </a:ext>
            </a:extLst>
          </p:cNvPr>
          <p:cNvSpPr txBox="1"/>
          <p:nvPr/>
        </p:nvSpPr>
        <p:spPr>
          <a:xfrm rot="16200000">
            <a:off x="3554445" y="953560"/>
            <a:ext cx="990977" cy="276999"/>
          </a:xfrm>
          <a:prstGeom prst="rect">
            <a:avLst/>
          </a:prstGeom>
          <a:noFill/>
        </p:spPr>
        <p:txBody>
          <a:bodyPr wrap="none" rtlCol="0">
            <a:spAutoFit/>
          </a:bodyPr>
          <a:lstStyle/>
          <a:p>
            <a:r>
              <a:rPr lang="da-DK" sz="600" b="1" noProof="1"/>
              <a:t>Afklaring af deltagelse</a:t>
            </a:r>
          </a:p>
          <a:p>
            <a:r>
              <a:rPr lang="da-DK" sz="600" noProof="1"/>
              <a:t>- i videre kvalificering</a:t>
            </a:r>
          </a:p>
        </p:txBody>
      </p:sp>
      <p:sp>
        <p:nvSpPr>
          <p:cNvPr id="36" name="Oval 35">
            <a:extLst>
              <a:ext uri="{FF2B5EF4-FFF2-40B4-BE49-F238E27FC236}">
                <a16:creationId xmlns:a16="http://schemas.microsoft.com/office/drawing/2014/main" id="{8ED80616-090C-2246-AE9A-F09B5E16EBCF}"/>
              </a:ext>
            </a:extLst>
          </p:cNvPr>
          <p:cNvSpPr/>
          <p:nvPr/>
        </p:nvSpPr>
        <p:spPr>
          <a:xfrm>
            <a:off x="5692464" y="5717503"/>
            <a:ext cx="142779" cy="142779"/>
          </a:xfrm>
          <a:prstGeom prst="ellipse">
            <a:avLst/>
          </a:prstGeom>
          <a:solidFill>
            <a:schemeClr val="bg1"/>
          </a:solidFill>
          <a:ln w="381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50" noProof="1"/>
          </a:p>
        </p:txBody>
      </p:sp>
      <p:sp>
        <p:nvSpPr>
          <p:cNvPr id="37" name="Oval 36">
            <a:extLst>
              <a:ext uri="{FF2B5EF4-FFF2-40B4-BE49-F238E27FC236}">
                <a16:creationId xmlns:a16="http://schemas.microsoft.com/office/drawing/2014/main" id="{C0A83A0A-E2DD-F24C-BC4D-0BC50545F545}"/>
              </a:ext>
            </a:extLst>
          </p:cNvPr>
          <p:cNvSpPr/>
          <p:nvPr/>
        </p:nvSpPr>
        <p:spPr>
          <a:xfrm>
            <a:off x="7063614" y="5494854"/>
            <a:ext cx="142779" cy="142779"/>
          </a:xfrm>
          <a:prstGeom prst="ellipse">
            <a:avLst/>
          </a:prstGeom>
          <a:solidFill>
            <a:schemeClr val="bg1"/>
          </a:solid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50" noProof="1"/>
          </a:p>
        </p:txBody>
      </p:sp>
      <p:sp>
        <p:nvSpPr>
          <p:cNvPr id="46" name="Oval 45">
            <a:extLst>
              <a:ext uri="{FF2B5EF4-FFF2-40B4-BE49-F238E27FC236}">
                <a16:creationId xmlns:a16="http://schemas.microsoft.com/office/drawing/2014/main" id="{A7AE7B91-B695-0547-8F35-13BD74262300}"/>
              </a:ext>
            </a:extLst>
          </p:cNvPr>
          <p:cNvSpPr/>
          <p:nvPr/>
        </p:nvSpPr>
        <p:spPr>
          <a:xfrm>
            <a:off x="4552967" y="4953118"/>
            <a:ext cx="142779" cy="142779"/>
          </a:xfrm>
          <a:prstGeom prst="ellipse">
            <a:avLst/>
          </a:prstGeom>
          <a:solidFill>
            <a:schemeClr val="bg1"/>
          </a:solidFill>
          <a:ln w="381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50" noProof="1"/>
          </a:p>
        </p:txBody>
      </p:sp>
      <p:sp>
        <p:nvSpPr>
          <p:cNvPr id="47" name="Oval 46">
            <a:extLst>
              <a:ext uri="{FF2B5EF4-FFF2-40B4-BE49-F238E27FC236}">
                <a16:creationId xmlns:a16="http://schemas.microsoft.com/office/drawing/2014/main" id="{481C5A08-1CD4-0A4D-BE55-6D3D2779E2B0}"/>
              </a:ext>
            </a:extLst>
          </p:cNvPr>
          <p:cNvSpPr/>
          <p:nvPr/>
        </p:nvSpPr>
        <p:spPr>
          <a:xfrm>
            <a:off x="6319889" y="1973682"/>
            <a:ext cx="142779" cy="142779"/>
          </a:xfrm>
          <a:prstGeom prst="ellipse">
            <a:avLst/>
          </a:prstGeom>
          <a:solidFill>
            <a:schemeClr val="bg1"/>
          </a:solidFill>
          <a:ln w="381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50" noProof="1"/>
          </a:p>
        </p:txBody>
      </p:sp>
      <p:sp>
        <p:nvSpPr>
          <p:cNvPr id="48" name="Oval 47">
            <a:extLst>
              <a:ext uri="{FF2B5EF4-FFF2-40B4-BE49-F238E27FC236}">
                <a16:creationId xmlns:a16="http://schemas.microsoft.com/office/drawing/2014/main" id="{A63B8D2A-2104-BD41-BB11-D67A952E638D}"/>
              </a:ext>
            </a:extLst>
          </p:cNvPr>
          <p:cNvSpPr/>
          <p:nvPr/>
        </p:nvSpPr>
        <p:spPr>
          <a:xfrm>
            <a:off x="7852554" y="3808745"/>
            <a:ext cx="142779" cy="142779"/>
          </a:xfrm>
          <a:prstGeom prst="ellipse">
            <a:avLst/>
          </a:prstGeom>
          <a:solidFill>
            <a:schemeClr val="bg1"/>
          </a:solid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50" noProof="1"/>
          </a:p>
        </p:txBody>
      </p:sp>
      <p:sp>
        <p:nvSpPr>
          <p:cNvPr id="49" name="TextBox 48">
            <a:extLst>
              <a:ext uri="{FF2B5EF4-FFF2-40B4-BE49-F238E27FC236}">
                <a16:creationId xmlns:a16="http://schemas.microsoft.com/office/drawing/2014/main" id="{15645AB6-2C64-8C4B-9F4B-98514A39482C}"/>
              </a:ext>
            </a:extLst>
          </p:cNvPr>
          <p:cNvSpPr txBox="1"/>
          <p:nvPr/>
        </p:nvSpPr>
        <p:spPr>
          <a:xfrm>
            <a:off x="7995333" y="3754435"/>
            <a:ext cx="1766830" cy="276999"/>
          </a:xfrm>
          <a:prstGeom prst="rect">
            <a:avLst/>
          </a:prstGeom>
          <a:noFill/>
        </p:spPr>
        <p:txBody>
          <a:bodyPr wrap="none" rtlCol="0">
            <a:spAutoFit/>
          </a:bodyPr>
          <a:lstStyle/>
          <a:p>
            <a:r>
              <a:rPr lang="da-DK" sz="600" b="1" noProof="1"/>
              <a:t>Indkøb</a:t>
            </a:r>
          </a:p>
          <a:p>
            <a:r>
              <a:rPr lang="da-DK" sz="600" noProof="1"/>
              <a:t>Fælles indkøb af løsning eller udviklingsforløb</a:t>
            </a:r>
          </a:p>
        </p:txBody>
      </p:sp>
      <p:sp>
        <p:nvSpPr>
          <p:cNvPr id="50" name="TextBox 49">
            <a:extLst>
              <a:ext uri="{FF2B5EF4-FFF2-40B4-BE49-F238E27FC236}">
                <a16:creationId xmlns:a16="http://schemas.microsoft.com/office/drawing/2014/main" id="{070FE67D-ECA7-DC4F-BDBB-B0EE7335E286}"/>
              </a:ext>
            </a:extLst>
          </p:cNvPr>
          <p:cNvSpPr txBox="1"/>
          <p:nvPr/>
        </p:nvSpPr>
        <p:spPr>
          <a:xfrm rot="2912601">
            <a:off x="6948864" y="5977451"/>
            <a:ext cx="1261884" cy="184666"/>
          </a:xfrm>
          <a:prstGeom prst="rect">
            <a:avLst/>
          </a:prstGeom>
          <a:noFill/>
        </p:spPr>
        <p:txBody>
          <a:bodyPr wrap="none" rtlCol="0">
            <a:spAutoFit/>
          </a:bodyPr>
          <a:lstStyle/>
          <a:p>
            <a:r>
              <a:rPr lang="da-DK" sz="600" b="1" noProof="1"/>
              <a:t>Evaluering og dokumentation</a:t>
            </a:r>
          </a:p>
        </p:txBody>
      </p:sp>
      <p:sp>
        <p:nvSpPr>
          <p:cNvPr id="51" name="Oval 50">
            <a:extLst>
              <a:ext uri="{FF2B5EF4-FFF2-40B4-BE49-F238E27FC236}">
                <a16:creationId xmlns:a16="http://schemas.microsoft.com/office/drawing/2014/main" id="{ACC9F741-8228-0741-B8F8-837DB7121854}"/>
              </a:ext>
            </a:extLst>
          </p:cNvPr>
          <p:cNvSpPr/>
          <p:nvPr/>
        </p:nvSpPr>
        <p:spPr>
          <a:xfrm>
            <a:off x="7030461" y="2053965"/>
            <a:ext cx="142779" cy="142779"/>
          </a:xfrm>
          <a:prstGeom prst="ellipse">
            <a:avLst/>
          </a:prstGeom>
          <a:solidFill>
            <a:schemeClr val="bg1"/>
          </a:solid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50" noProof="1"/>
          </a:p>
        </p:txBody>
      </p:sp>
      <p:sp>
        <p:nvSpPr>
          <p:cNvPr id="52" name="TextBox 51">
            <a:extLst>
              <a:ext uri="{FF2B5EF4-FFF2-40B4-BE49-F238E27FC236}">
                <a16:creationId xmlns:a16="http://schemas.microsoft.com/office/drawing/2014/main" id="{B073CEA7-76BE-A746-959C-9E43A7BF8396}"/>
              </a:ext>
            </a:extLst>
          </p:cNvPr>
          <p:cNvSpPr txBox="1"/>
          <p:nvPr/>
        </p:nvSpPr>
        <p:spPr>
          <a:xfrm rot="18492739">
            <a:off x="6729440" y="1081868"/>
            <a:ext cx="2217274" cy="276999"/>
          </a:xfrm>
          <a:prstGeom prst="rect">
            <a:avLst/>
          </a:prstGeom>
          <a:noFill/>
        </p:spPr>
        <p:txBody>
          <a:bodyPr wrap="none" rtlCol="0">
            <a:spAutoFit/>
          </a:bodyPr>
          <a:lstStyle/>
          <a:p>
            <a:r>
              <a:rPr lang="da-DK" sz="600" b="1" noProof="1"/>
              <a:t>Funktionelle og non-funktionelle krav og acceptkriterier</a:t>
            </a:r>
            <a:br>
              <a:rPr lang="da-DK" sz="600" b="1" noProof="1"/>
            </a:br>
            <a:r>
              <a:rPr lang="da-DK" sz="600" noProof="1"/>
              <a:t>F.eks. udtrykt som </a:t>
            </a:r>
            <a:r>
              <a:rPr lang="da-DK" sz="600" i="1" noProof="1"/>
              <a:t>user stories</a:t>
            </a:r>
          </a:p>
        </p:txBody>
      </p:sp>
      <p:sp>
        <p:nvSpPr>
          <p:cNvPr id="53" name="Oval 52">
            <a:extLst>
              <a:ext uri="{FF2B5EF4-FFF2-40B4-BE49-F238E27FC236}">
                <a16:creationId xmlns:a16="http://schemas.microsoft.com/office/drawing/2014/main" id="{92FE995E-3796-334F-9902-65BD75F05A71}"/>
              </a:ext>
            </a:extLst>
          </p:cNvPr>
          <p:cNvSpPr/>
          <p:nvPr/>
        </p:nvSpPr>
        <p:spPr>
          <a:xfrm>
            <a:off x="7189561" y="3327528"/>
            <a:ext cx="142779" cy="142779"/>
          </a:xfrm>
          <a:prstGeom prst="ellipse">
            <a:avLst/>
          </a:prstGeom>
          <a:solidFill>
            <a:schemeClr val="bg1"/>
          </a:solidFill>
          <a:ln w="381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50" noProof="1"/>
          </a:p>
        </p:txBody>
      </p:sp>
      <p:sp>
        <p:nvSpPr>
          <p:cNvPr id="54" name="Oval 53">
            <a:extLst>
              <a:ext uri="{FF2B5EF4-FFF2-40B4-BE49-F238E27FC236}">
                <a16:creationId xmlns:a16="http://schemas.microsoft.com/office/drawing/2014/main" id="{49AE8E66-ECBD-3148-A88F-113F42602F1F}"/>
              </a:ext>
            </a:extLst>
          </p:cNvPr>
          <p:cNvSpPr/>
          <p:nvPr/>
        </p:nvSpPr>
        <p:spPr>
          <a:xfrm>
            <a:off x="7342306" y="2363442"/>
            <a:ext cx="142779" cy="142779"/>
          </a:xfrm>
          <a:prstGeom prst="ellipse">
            <a:avLst/>
          </a:prstGeom>
          <a:solidFill>
            <a:schemeClr val="bg1"/>
          </a:solid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50" noProof="1"/>
          </a:p>
        </p:txBody>
      </p:sp>
      <p:sp>
        <p:nvSpPr>
          <p:cNvPr id="55" name="TextBox 54">
            <a:extLst>
              <a:ext uri="{FF2B5EF4-FFF2-40B4-BE49-F238E27FC236}">
                <a16:creationId xmlns:a16="http://schemas.microsoft.com/office/drawing/2014/main" id="{A5D5C833-3959-7744-B740-6C6806789C65}"/>
              </a:ext>
            </a:extLst>
          </p:cNvPr>
          <p:cNvSpPr txBox="1"/>
          <p:nvPr/>
        </p:nvSpPr>
        <p:spPr>
          <a:xfrm rot="19106167">
            <a:off x="7302410" y="1868661"/>
            <a:ext cx="1241045" cy="276999"/>
          </a:xfrm>
          <a:prstGeom prst="rect">
            <a:avLst/>
          </a:prstGeom>
          <a:noFill/>
        </p:spPr>
        <p:txBody>
          <a:bodyPr wrap="none" rtlCol="0">
            <a:spAutoFit/>
          </a:bodyPr>
          <a:lstStyle/>
          <a:p>
            <a:r>
              <a:rPr lang="da-DK" sz="600" b="1" noProof="1"/>
              <a:t>Markedsdialog</a:t>
            </a:r>
          </a:p>
          <a:p>
            <a:r>
              <a:rPr lang="da-DK" sz="600" noProof="1"/>
              <a:t>Skal vi købe eller udvikle? OPI?</a:t>
            </a:r>
          </a:p>
        </p:txBody>
      </p:sp>
      <p:sp>
        <p:nvSpPr>
          <p:cNvPr id="56" name="Oval 55">
            <a:extLst>
              <a:ext uri="{FF2B5EF4-FFF2-40B4-BE49-F238E27FC236}">
                <a16:creationId xmlns:a16="http://schemas.microsoft.com/office/drawing/2014/main" id="{0594650F-2E5E-7D47-B2D9-FCD32675FA02}"/>
              </a:ext>
            </a:extLst>
          </p:cNvPr>
          <p:cNvSpPr/>
          <p:nvPr/>
        </p:nvSpPr>
        <p:spPr>
          <a:xfrm>
            <a:off x="7560035" y="4020580"/>
            <a:ext cx="142779" cy="142779"/>
          </a:xfrm>
          <a:prstGeom prst="ellipse">
            <a:avLst/>
          </a:prstGeom>
          <a:solidFill>
            <a:schemeClr val="bg1"/>
          </a:solidFill>
          <a:ln w="381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50" noProof="1"/>
          </a:p>
        </p:txBody>
      </p:sp>
      <p:sp>
        <p:nvSpPr>
          <p:cNvPr id="57" name="TextBox 56">
            <a:extLst>
              <a:ext uri="{FF2B5EF4-FFF2-40B4-BE49-F238E27FC236}">
                <a16:creationId xmlns:a16="http://schemas.microsoft.com/office/drawing/2014/main" id="{7DA77630-C1C7-AA41-88C6-32BB8B50DCE9}"/>
              </a:ext>
            </a:extLst>
          </p:cNvPr>
          <p:cNvSpPr txBox="1"/>
          <p:nvPr/>
        </p:nvSpPr>
        <p:spPr>
          <a:xfrm rot="17440130">
            <a:off x="6091976" y="926108"/>
            <a:ext cx="1350709" cy="369332"/>
          </a:xfrm>
          <a:prstGeom prst="rect">
            <a:avLst/>
          </a:prstGeom>
          <a:noFill/>
        </p:spPr>
        <p:txBody>
          <a:bodyPr wrap="square" rtlCol="0">
            <a:spAutoFit/>
          </a:bodyPr>
          <a:lstStyle/>
          <a:p>
            <a:r>
              <a:rPr lang="da-DK" sz="600" b="1" noProof="1"/>
              <a:t>”Awareness”</a:t>
            </a:r>
            <a:br>
              <a:rPr lang="da-DK" sz="600" b="1" noProof="1"/>
            </a:br>
            <a:r>
              <a:rPr lang="da-DK" sz="600" noProof="1"/>
              <a:t>Skab bevidsthed om hvorfor denne forandring er nødvendig</a:t>
            </a:r>
            <a:endParaRPr lang="da-DK" sz="600" i="1" noProof="1"/>
          </a:p>
        </p:txBody>
      </p:sp>
      <p:sp>
        <p:nvSpPr>
          <p:cNvPr id="58" name="TextBox 57">
            <a:extLst>
              <a:ext uri="{FF2B5EF4-FFF2-40B4-BE49-F238E27FC236}">
                <a16:creationId xmlns:a16="http://schemas.microsoft.com/office/drawing/2014/main" id="{1C817876-986F-DC48-AE9A-37A4061B2FE4}"/>
              </a:ext>
            </a:extLst>
          </p:cNvPr>
          <p:cNvSpPr txBox="1"/>
          <p:nvPr/>
        </p:nvSpPr>
        <p:spPr>
          <a:xfrm rot="17904587">
            <a:off x="6469590" y="1123699"/>
            <a:ext cx="1376101" cy="369332"/>
          </a:xfrm>
          <a:prstGeom prst="rect">
            <a:avLst/>
          </a:prstGeom>
          <a:noFill/>
        </p:spPr>
        <p:txBody>
          <a:bodyPr wrap="square" rtlCol="0">
            <a:spAutoFit/>
          </a:bodyPr>
          <a:lstStyle/>
          <a:p>
            <a:r>
              <a:rPr lang="da-DK" sz="600" b="1" noProof="1"/>
              <a:t>”Desire”</a:t>
            </a:r>
            <a:br>
              <a:rPr lang="da-DK" sz="600" b="1" noProof="1"/>
            </a:br>
            <a:r>
              <a:rPr lang="da-DK" sz="600" noProof="1"/>
              <a:t>Skab lyst til at være med til at deltage eller forme forandringen</a:t>
            </a:r>
            <a:endParaRPr lang="da-DK" sz="600" i="1" noProof="1"/>
          </a:p>
        </p:txBody>
      </p:sp>
      <p:sp>
        <p:nvSpPr>
          <p:cNvPr id="59" name="Oval 58">
            <a:extLst>
              <a:ext uri="{FF2B5EF4-FFF2-40B4-BE49-F238E27FC236}">
                <a16:creationId xmlns:a16="http://schemas.microsoft.com/office/drawing/2014/main" id="{FBF974DA-00C7-1E4F-80BB-4B893ABA3F72}"/>
              </a:ext>
            </a:extLst>
          </p:cNvPr>
          <p:cNvSpPr/>
          <p:nvPr/>
        </p:nvSpPr>
        <p:spPr>
          <a:xfrm>
            <a:off x="6579409" y="2097254"/>
            <a:ext cx="142779" cy="142779"/>
          </a:xfrm>
          <a:prstGeom prst="ellipse">
            <a:avLst/>
          </a:prstGeom>
          <a:solidFill>
            <a:schemeClr val="bg1"/>
          </a:solidFill>
          <a:ln w="381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50" noProof="1"/>
          </a:p>
        </p:txBody>
      </p:sp>
      <p:sp>
        <p:nvSpPr>
          <p:cNvPr id="60" name="TextBox 59">
            <a:extLst>
              <a:ext uri="{FF2B5EF4-FFF2-40B4-BE49-F238E27FC236}">
                <a16:creationId xmlns:a16="http://schemas.microsoft.com/office/drawing/2014/main" id="{796D09D9-DF7D-E54D-BC41-D409A3B16B6A}"/>
              </a:ext>
            </a:extLst>
          </p:cNvPr>
          <p:cNvSpPr txBox="1"/>
          <p:nvPr/>
        </p:nvSpPr>
        <p:spPr>
          <a:xfrm rot="393946">
            <a:off x="7921694" y="4134425"/>
            <a:ext cx="1539204" cy="276999"/>
          </a:xfrm>
          <a:prstGeom prst="rect">
            <a:avLst/>
          </a:prstGeom>
          <a:noFill/>
        </p:spPr>
        <p:txBody>
          <a:bodyPr wrap="none" rtlCol="0">
            <a:spAutoFit/>
          </a:bodyPr>
          <a:lstStyle/>
          <a:p>
            <a:r>
              <a:rPr lang="da-DK" sz="600" b="1" noProof="1"/>
              <a:t>”Knowledge”</a:t>
            </a:r>
            <a:br>
              <a:rPr lang="da-DK" sz="600" b="1" noProof="1"/>
            </a:br>
            <a:r>
              <a:rPr lang="da-DK" sz="600" noProof="1"/>
              <a:t>Giv viden til kunne deltage i forandring</a:t>
            </a:r>
            <a:endParaRPr lang="da-DK" sz="600" i="1" noProof="1"/>
          </a:p>
        </p:txBody>
      </p:sp>
      <p:sp>
        <p:nvSpPr>
          <p:cNvPr id="61" name="TextBox 60">
            <a:extLst>
              <a:ext uri="{FF2B5EF4-FFF2-40B4-BE49-F238E27FC236}">
                <a16:creationId xmlns:a16="http://schemas.microsoft.com/office/drawing/2014/main" id="{1CF7A71E-5237-FF4A-AC7B-8E849F56F610}"/>
              </a:ext>
            </a:extLst>
          </p:cNvPr>
          <p:cNvSpPr txBox="1"/>
          <p:nvPr/>
        </p:nvSpPr>
        <p:spPr>
          <a:xfrm rot="966111">
            <a:off x="7845983" y="4577020"/>
            <a:ext cx="1555234" cy="276999"/>
          </a:xfrm>
          <a:prstGeom prst="rect">
            <a:avLst/>
          </a:prstGeom>
          <a:noFill/>
        </p:spPr>
        <p:txBody>
          <a:bodyPr wrap="none" rtlCol="0">
            <a:spAutoFit/>
          </a:bodyPr>
          <a:lstStyle/>
          <a:p>
            <a:r>
              <a:rPr lang="da-DK" sz="600" b="1" noProof="1"/>
              <a:t>”Ability”</a:t>
            </a:r>
            <a:br>
              <a:rPr lang="da-DK" sz="600" b="1" noProof="1"/>
            </a:br>
            <a:r>
              <a:rPr lang="da-DK" sz="600" noProof="1"/>
              <a:t>Giv kompetencer til kunne gøre det nye</a:t>
            </a:r>
            <a:endParaRPr lang="da-DK" sz="600" i="1" noProof="1"/>
          </a:p>
        </p:txBody>
      </p:sp>
      <p:sp>
        <p:nvSpPr>
          <p:cNvPr id="63" name="Oval 62">
            <a:extLst>
              <a:ext uri="{FF2B5EF4-FFF2-40B4-BE49-F238E27FC236}">
                <a16:creationId xmlns:a16="http://schemas.microsoft.com/office/drawing/2014/main" id="{7A0C7B1D-7042-F44E-B884-DC567162FAEF}"/>
              </a:ext>
            </a:extLst>
          </p:cNvPr>
          <p:cNvSpPr/>
          <p:nvPr/>
        </p:nvSpPr>
        <p:spPr>
          <a:xfrm>
            <a:off x="7498604" y="4316406"/>
            <a:ext cx="142779" cy="142779"/>
          </a:xfrm>
          <a:prstGeom prst="ellipse">
            <a:avLst/>
          </a:prstGeom>
          <a:solidFill>
            <a:schemeClr val="bg1"/>
          </a:solidFill>
          <a:ln w="381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50" noProof="1"/>
          </a:p>
        </p:txBody>
      </p:sp>
      <p:sp>
        <p:nvSpPr>
          <p:cNvPr id="64" name="TextBox 63">
            <a:extLst>
              <a:ext uri="{FF2B5EF4-FFF2-40B4-BE49-F238E27FC236}">
                <a16:creationId xmlns:a16="http://schemas.microsoft.com/office/drawing/2014/main" id="{902EDF09-ABBF-8C47-BDF6-05FC5AF78CEC}"/>
              </a:ext>
            </a:extLst>
          </p:cNvPr>
          <p:cNvSpPr txBox="1"/>
          <p:nvPr/>
        </p:nvSpPr>
        <p:spPr>
          <a:xfrm rot="3766330">
            <a:off x="6093888" y="6112855"/>
            <a:ext cx="1228221" cy="276999"/>
          </a:xfrm>
          <a:prstGeom prst="rect">
            <a:avLst/>
          </a:prstGeom>
          <a:noFill/>
        </p:spPr>
        <p:txBody>
          <a:bodyPr wrap="none" rtlCol="0">
            <a:spAutoFit/>
          </a:bodyPr>
          <a:lstStyle/>
          <a:p>
            <a:r>
              <a:rPr lang="da-DK" sz="600" b="1" noProof="1"/>
              <a:t>”Reinforceent”</a:t>
            </a:r>
            <a:br>
              <a:rPr lang="da-DK" sz="600" b="1" noProof="1"/>
            </a:br>
            <a:r>
              <a:rPr lang="da-DK" sz="600" noProof="1"/>
              <a:t>Styrk og fasthold forandringen</a:t>
            </a:r>
            <a:endParaRPr lang="da-DK" sz="600" i="1" noProof="1"/>
          </a:p>
        </p:txBody>
      </p:sp>
      <p:sp>
        <p:nvSpPr>
          <p:cNvPr id="65" name="Oval 64">
            <a:extLst>
              <a:ext uri="{FF2B5EF4-FFF2-40B4-BE49-F238E27FC236}">
                <a16:creationId xmlns:a16="http://schemas.microsoft.com/office/drawing/2014/main" id="{5533343D-E434-C74A-81D2-61A419EF11E8}"/>
              </a:ext>
            </a:extLst>
          </p:cNvPr>
          <p:cNvSpPr/>
          <p:nvPr/>
        </p:nvSpPr>
        <p:spPr>
          <a:xfrm>
            <a:off x="6341334" y="5581532"/>
            <a:ext cx="142779" cy="142779"/>
          </a:xfrm>
          <a:prstGeom prst="ellipse">
            <a:avLst/>
          </a:prstGeom>
          <a:solidFill>
            <a:schemeClr val="bg1"/>
          </a:solidFill>
          <a:ln w="381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50" noProof="1"/>
          </a:p>
        </p:txBody>
      </p:sp>
      <p:sp>
        <p:nvSpPr>
          <p:cNvPr id="66" name="TextBox 65">
            <a:extLst>
              <a:ext uri="{FF2B5EF4-FFF2-40B4-BE49-F238E27FC236}">
                <a16:creationId xmlns:a16="http://schemas.microsoft.com/office/drawing/2014/main" id="{EEDB264A-EE21-234A-94BE-27D67435925A}"/>
              </a:ext>
            </a:extLst>
          </p:cNvPr>
          <p:cNvSpPr txBox="1"/>
          <p:nvPr/>
        </p:nvSpPr>
        <p:spPr>
          <a:xfrm rot="5400000">
            <a:off x="5336838" y="6181152"/>
            <a:ext cx="846707" cy="184666"/>
          </a:xfrm>
          <a:prstGeom prst="rect">
            <a:avLst/>
          </a:prstGeom>
          <a:noFill/>
        </p:spPr>
        <p:txBody>
          <a:bodyPr wrap="none" rtlCol="0">
            <a:spAutoFit/>
          </a:bodyPr>
          <a:lstStyle/>
          <a:p>
            <a:r>
              <a:rPr lang="da-DK" sz="600" b="1" noProof="1"/>
              <a:t>Evaluering og dok.</a:t>
            </a:r>
          </a:p>
        </p:txBody>
      </p:sp>
      <p:sp>
        <p:nvSpPr>
          <p:cNvPr id="67" name="Oval 66">
            <a:extLst>
              <a:ext uri="{FF2B5EF4-FFF2-40B4-BE49-F238E27FC236}">
                <a16:creationId xmlns:a16="http://schemas.microsoft.com/office/drawing/2014/main" id="{F4915BB9-8845-2D48-8F64-9CDE85C12E78}"/>
              </a:ext>
            </a:extLst>
          </p:cNvPr>
          <p:cNvSpPr/>
          <p:nvPr/>
        </p:nvSpPr>
        <p:spPr>
          <a:xfrm>
            <a:off x="7830486" y="3441992"/>
            <a:ext cx="142779" cy="142779"/>
          </a:xfrm>
          <a:prstGeom prst="ellipse">
            <a:avLst/>
          </a:prstGeom>
          <a:solidFill>
            <a:schemeClr val="bg1"/>
          </a:solid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50" noProof="1"/>
          </a:p>
        </p:txBody>
      </p:sp>
      <p:sp>
        <p:nvSpPr>
          <p:cNvPr id="68" name="TextBox 67">
            <a:extLst>
              <a:ext uri="{FF2B5EF4-FFF2-40B4-BE49-F238E27FC236}">
                <a16:creationId xmlns:a16="http://schemas.microsoft.com/office/drawing/2014/main" id="{DF719968-AF2D-2049-A7EF-4FFAADF2534C}"/>
              </a:ext>
            </a:extLst>
          </p:cNvPr>
          <p:cNvSpPr txBox="1"/>
          <p:nvPr/>
        </p:nvSpPr>
        <p:spPr>
          <a:xfrm rot="21101382">
            <a:off x="7954625" y="3294043"/>
            <a:ext cx="990977" cy="276999"/>
          </a:xfrm>
          <a:prstGeom prst="rect">
            <a:avLst/>
          </a:prstGeom>
          <a:noFill/>
        </p:spPr>
        <p:txBody>
          <a:bodyPr wrap="none" rtlCol="0">
            <a:spAutoFit/>
          </a:bodyPr>
          <a:lstStyle/>
          <a:p>
            <a:r>
              <a:rPr lang="da-DK" sz="600" b="1" noProof="1"/>
              <a:t>Afklaring af deltagelse</a:t>
            </a:r>
          </a:p>
          <a:p>
            <a:r>
              <a:rPr lang="da-DK" sz="600" noProof="1"/>
              <a:t>- i indkøb</a:t>
            </a:r>
          </a:p>
        </p:txBody>
      </p:sp>
      <p:sp>
        <p:nvSpPr>
          <p:cNvPr id="70" name="TextBox 69">
            <a:extLst>
              <a:ext uri="{FF2B5EF4-FFF2-40B4-BE49-F238E27FC236}">
                <a16:creationId xmlns:a16="http://schemas.microsoft.com/office/drawing/2014/main" id="{9766AC22-47E4-2F40-A68E-35A72CCD5F95}"/>
              </a:ext>
            </a:extLst>
          </p:cNvPr>
          <p:cNvSpPr txBox="1"/>
          <p:nvPr/>
        </p:nvSpPr>
        <p:spPr>
          <a:xfrm rot="20506339">
            <a:off x="7860341" y="2906606"/>
            <a:ext cx="1083951" cy="276999"/>
          </a:xfrm>
          <a:prstGeom prst="rect">
            <a:avLst/>
          </a:prstGeom>
          <a:noFill/>
        </p:spPr>
        <p:txBody>
          <a:bodyPr wrap="none" rtlCol="0">
            <a:spAutoFit/>
          </a:bodyPr>
          <a:lstStyle/>
          <a:p>
            <a:r>
              <a:rPr lang="da-DK" sz="600" b="1" noProof="1"/>
              <a:t>Genbesøge business case</a:t>
            </a:r>
          </a:p>
          <a:p>
            <a:r>
              <a:rPr lang="da-DK" sz="600" noProof="1"/>
              <a:t>- Fortsat en god idé?</a:t>
            </a:r>
          </a:p>
        </p:txBody>
      </p:sp>
      <p:sp>
        <p:nvSpPr>
          <p:cNvPr id="85" name="Oval 84">
            <a:extLst>
              <a:ext uri="{FF2B5EF4-FFF2-40B4-BE49-F238E27FC236}">
                <a16:creationId xmlns:a16="http://schemas.microsoft.com/office/drawing/2014/main" id="{AAB59895-C689-014C-A7E6-41123CE3BAE8}"/>
              </a:ext>
            </a:extLst>
          </p:cNvPr>
          <p:cNvSpPr/>
          <p:nvPr/>
        </p:nvSpPr>
        <p:spPr>
          <a:xfrm>
            <a:off x="3477831" y="1539686"/>
            <a:ext cx="203200" cy="203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1"/>
          </a:p>
        </p:txBody>
      </p:sp>
      <p:sp>
        <p:nvSpPr>
          <p:cNvPr id="86" name="Oval 85">
            <a:extLst>
              <a:ext uri="{FF2B5EF4-FFF2-40B4-BE49-F238E27FC236}">
                <a16:creationId xmlns:a16="http://schemas.microsoft.com/office/drawing/2014/main" id="{6F99D8BF-970D-C14A-AE83-F2CA29AF02C7}"/>
              </a:ext>
            </a:extLst>
          </p:cNvPr>
          <p:cNvSpPr/>
          <p:nvPr/>
        </p:nvSpPr>
        <p:spPr>
          <a:xfrm>
            <a:off x="899718" y="6061383"/>
            <a:ext cx="203200" cy="203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1"/>
          </a:p>
        </p:txBody>
      </p:sp>
      <p:sp>
        <p:nvSpPr>
          <p:cNvPr id="87" name="TextBox 86">
            <a:extLst>
              <a:ext uri="{FF2B5EF4-FFF2-40B4-BE49-F238E27FC236}">
                <a16:creationId xmlns:a16="http://schemas.microsoft.com/office/drawing/2014/main" id="{E2E91007-DF45-DB46-B31C-F1D5337E39B8}"/>
              </a:ext>
            </a:extLst>
          </p:cNvPr>
          <p:cNvSpPr txBox="1"/>
          <p:nvPr/>
        </p:nvSpPr>
        <p:spPr>
          <a:xfrm>
            <a:off x="1102918" y="6049139"/>
            <a:ext cx="721672" cy="215444"/>
          </a:xfrm>
          <a:prstGeom prst="rect">
            <a:avLst/>
          </a:prstGeom>
          <a:noFill/>
        </p:spPr>
        <p:txBody>
          <a:bodyPr wrap="none" rtlCol="0">
            <a:spAutoFit/>
          </a:bodyPr>
          <a:lstStyle/>
          <a:p>
            <a:r>
              <a:rPr lang="da-DK" sz="800" b="1" noProof="1"/>
              <a:t>Her står du</a:t>
            </a:r>
          </a:p>
        </p:txBody>
      </p:sp>
      <p:sp>
        <p:nvSpPr>
          <p:cNvPr id="88" name="TextBox 87">
            <a:extLst>
              <a:ext uri="{FF2B5EF4-FFF2-40B4-BE49-F238E27FC236}">
                <a16:creationId xmlns:a16="http://schemas.microsoft.com/office/drawing/2014/main" id="{BEDE86D0-B0A6-1644-96D7-A633D97C330F}"/>
              </a:ext>
            </a:extLst>
          </p:cNvPr>
          <p:cNvSpPr txBox="1"/>
          <p:nvPr/>
        </p:nvSpPr>
        <p:spPr>
          <a:xfrm rot="7816175">
            <a:off x="3554534" y="5458830"/>
            <a:ext cx="1260281" cy="184666"/>
          </a:xfrm>
          <a:prstGeom prst="rect">
            <a:avLst/>
          </a:prstGeom>
          <a:noFill/>
        </p:spPr>
        <p:txBody>
          <a:bodyPr wrap="none" rtlCol="0">
            <a:spAutoFit/>
          </a:bodyPr>
          <a:lstStyle/>
          <a:p>
            <a:r>
              <a:rPr lang="da-DK" sz="600" b="1" noProof="1"/>
              <a:t>Evaluering og dokumentation</a:t>
            </a:r>
          </a:p>
        </p:txBody>
      </p:sp>
      <p:sp>
        <p:nvSpPr>
          <p:cNvPr id="93" name="Oval 92">
            <a:extLst>
              <a:ext uri="{FF2B5EF4-FFF2-40B4-BE49-F238E27FC236}">
                <a16:creationId xmlns:a16="http://schemas.microsoft.com/office/drawing/2014/main" id="{3944A916-94C4-664B-8BD1-E2CF21C0A142}"/>
              </a:ext>
            </a:extLst>
          </p:cNvPr>
          <p:cNvSpPr/>
          <p:nvPr/>
        </p:nvSpPr>
        <p:spPr>
          <a:xfrm>
            <a:off x="6841471" y="4867780"/>
            <a:ext cx="142779" cy="142779"/>
          </a:xfrm>
          <a:prstGeom prst="ellipse">
            <a:avLst/>
          </a:prstGeom>
          <a:solidFill>
            <a:schemeClr val="bg1"/>
          </a:solidFill>
          <a:ln w="381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50" noProof="1"/>
          </a:p>
        </p:txBody>
      </p:sp>
      <p:sp>
        <p:nvSpPr>
          <p:cNvPr id="95" name="TextBox 94">
            <a:extLst>
              <a:ext uri="{FF2B5EF4-FFF2-40B4-BE49-F238E27FC236}">
                <a16:creationId xmlns:a16="http://schemas.microsoft.com/office/drawing/2014/main" id="{56C9579C-AD23-2048-B5AB-5F304B12A1B2}"/>
              </a:ext>
            </a:extLst>
          </p:cNvPr>
          <p:cNvSpPr txBox="1"/>
          <p:nvPr/>
        </p:nvSpPr>
        <p:spPr>
          <a:xfrm rot="2700000">
            <a:off x="7217884" y="5742212"/>
            <a:ext cx="1202573" cy="184666"/>
          </a:xfrm>
          <a:prstGeom prst="rect">
            <a:avLst/>
          </a:prstGeom>
          <a:noFill/>
        </p:spPr>
        <p:txBody>
          <a:bodyPr wrap="none" rtlCol="0">
            <a:spAutoFit/>
          </a:bodyPr>
          <a:lstStyle/>
          <a:p>
            <a:r>
              <a:rPr lang="da-DK" sz="600" b="1" noProof="1"/>
              <a:t>Forankring af gevinstledelse</a:t>
            </a:r>
          </a:p>
        </p:txBody>
      </p:sp>
      <p:sp>
        <p:nvSpPr>
          <p:cNvPr id="62" name="Title 1">
            <a:extLst>
              <a:ext uri="{FF2B5EF4-FFF2-40B4-BE49-F238E27FC236}">
                <a16:creationId xmlns:a16="http://schemas.microsoft.com/office/drawing/2014/main" id="{D6717CC8-87E8-4106-AAC4-D978700A43CE}"/>
              </a:ext>
            </a:extLst>
          </p:cNvPr>
          <p:cNvSpPr>
            <a:spLocks noGrp="1"/>
          </p:cNvSpPr>
          <p:nvPr>
            <p:ph type="title"/>
          </p:nvPr>
        </p:nvSpPr>
        <p:spPr>
          <a:xfrm>
            <a:off x="403206" y="2570359"/>
            <a:ext cx="3959858" cy="2196974"/>
          </a:xfrm>
        </p:spPr>
        <p:txBody>
          <a:bodyPr>
            <a:normAutofit fontScale="90000"/>
          </a:bodyPr>
          <a:lstStyle/>
          <a:p>
            <a:r>
              <a:rPr lang="da-DK" dirty="0"/>
              <a:t>GTM lægger et solidt sporarbejde for det hele projekt</a:t>
            </a:r>
          </a:p>
        </p:txBody>
      </p:sp>
    </p:spTree>
    <p:extLst>
      <p:ext uri="{BB962C8B-B14F-4D97-AF65-F5344CB8AC3E}">
        <p14:creationId xmlns:p14="http://schemas.microsoft.com/office/powerpoint/2010/main" val="2222765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B361BAB2-AC89-B442-803B-9D60B919D9B4}"/>
              </a:ext>
            </a:extLst>
          </p:cNvPr>
          <p:cNvPicPr>
            <a:picLocks noChangeAspect="1"/>
          </p:cNvPicPr>
          <p:nvPr/>
        </p:nvPicPr>
        <p:blipFill>
          <a:blip r:embed="rId2"/>
          <a:stretch>
            <a:fillRect/>
          </a:stretch>
        </p:blipFill>
        <p:spPr>
          <a:xfrm>
            <a:off x="623900" y="1270000"/>
            <a:ext cx="8051374" cy="5025565"/>
          </a:xfrm>
          <a:prstGeom prst="rect">
            <a:avLst/>
          </a:prstGeom>
        </p:spPr>
      </p:pic>
      <p:sp>
        <p:nvSpPr>
          <p:cNvPr id="2" name="Titel 1">
            <a:extLst>
              <a:ext uri="{FF2B5EF4-FFF2-40B4-BE49-F238E27FC236}">
                <a16:creationId xmlns:a16="http://schemas.microsoft.com/office/drawing/2014/main" id="{868E880B-2B15-4FF0-B3B5-431DED8C9BB0}"/>
              </a:ext>
            </a:extLst>
          </p:cNvPr>
          <p:cNvSpPr>
            <a:spLocks noGrp="1"/>
          </p:cNvSpPr>
          <p:nvPr>
            <p:ph type="title"/>
          </p:nvPr>
        </p:nvSpPr>
        <p:spPr>
          <a:xfrm>
            <a:off x="677334" y="609600"/>
            <a:ext cx="10181166" cy="1320800"/>
          </a:xfrm>
        </p:spPr>
        <p:txBody>
          <a:bodyPr/>
          <a:lstStyle/>
          <a:p>
            <a:r>
              <a:rPr lang="da-DK" dirty="0"/>
              <a:t>Top 5 GTM-initiativer som beriger partnerne</a:t>
            </a:r>
          </a:p>
        </p:txBody>
      </p:sp>
      <p:grpSp>
        <p:nvGrpSpPr>
          <p:cNvPr id="4" name="Gruppe 3">
            <a:extLst>
              <a:ext uri="{FF2B5EF4-FFF2-40B4-BE49-F238E27FC236}">
                <a16:creationId xmlns:a16="http://schemas.microsoft.com/office/drawing/2014/main" id="{F27C49E7-1AE9-4FF9-A511-6FD003AE2D06}"/>
              </a:ext>
            </a:extLst>
          </p:cNvPr>
          <p:cNvGrpSpPr/>
          <p:nvPr/>
        </p:nvGrpSpPr>
        <p:grpSpPr>
          <a:xfrm>
            <a:off x="8675274" y="3599806"/>
            <a:ext cx="4109027" cy="307777"/>
            <a:chOff x="6162503" y="4253709"/>
            <a:chExt cx="4109027" cy="307777"/>
          </a:xfrm>
        </p:grpSpPr>
        <p:cxnSp>
          <p:nvCxnSpPr>
            <p:cNvPr id="5" name="Straight Arrow Connector 9">
              <a:extLst>
                <a:ext uri="{FF2B5EF4-FFF2-40B4-BE49-F238E27FC236}">
                  <a16:creationId xmlns:a16="http://schemas.microsoft.com/office/drawing/2014/main" id="{910A57AC-0C90-4C54-8AE1-16030A164000}"/>
                </a:ext>
              </a:extLst>
            </p:cNvPr>
            <p:cNvCxnSpPr>
              <a:cxnSpLocks/>
            </p:cNvCxnSpPr>
            <p:nvPr/>
          </p:nvCxnSpPr>
          <p:spPr>
            <a:xfrm flipH="1">
              <a:off x="6162503" y="4438375"/>
              <a:ext cx="7703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10">
              <a:extLst>
                <a:ext uri="{FF2B5EF4-FFF2-40B4-BE49-F238E27FC236}">
                  <a16:creationId xmlns:a16="http://schemas.microsoft.com/office/drawing/2014/main" id="{81A65307-E7B7-4A00-8AF2-9ED64721030B}"/>
                </a:ext>
              </a:extLst>
            </p:cNvPr>
            <p:cNvSpPr txBox="1"/>
            <p:nvPr/>
          </p:nvSpPr>
          <p:spPr>
            <a:xfrm>
              <a:off x="6979690" y="4253709"/>
              <a:ext cx="3291840" cy="307777"/>
            </a:xfrm>
            <a:prstGeom prst="rect">
              <a:avLst/>
            </a:prstGeom>
            <a:noFill/>
          </p:spPr>
          <p:txBody>
            <a:bodyPr wrap="square" rtlCol="0">
              <a:spAutoFit/>
            </a:bodyPr>
            <a:lstStyle/>
            <a:p>
              <a:r>
                <a:rPr lang="da-DK" sz="1400" b="1" dirty="0"/>
                <a:t>84,6% stor værdi</a:t>
              </a:r>
            </a:p>
          </p:txBody>
        </p:sp>
      </p:grpSp>
      <p:grpSp>
        <p:nvGrpSpPr>
          <p:cNvPr id="7" name="Gruppe 6">
            <a:extLst>
              <a:ext uri="{FF2B5EF4-FFF2-40B4-BE49-F238E27FC236}">
                <a16:creationId xmlns:a16="http://schemas.microsoft.com/office/drawing/2014/main" id="{0839A92A-BE80-401D-A187-A81EBE1C559E}"/>
              </a:ext>
            </a:extLst>
          </p:cNvPr>
          <p:cNvGrpSpPr/>
          <p:nvPr/>
        </p:nvGrpSpPr>
        <p:grpSpPr>
          <a:xfrm>
            <a:off x="8675274" y="4142200"/>
            <a:ext cx="4109027" cy="307777"/>
            <a:chOff x="6162503" y="4253709"/>
            <a:chExt cx="4109027" cy="307777"/>
          </a:xfrm>
        </p:grpSpPr>
        <p:cxnSp>
          <p:nvCxnSpPr>
            <p:cNvPr id="8" name="Straight Arrow Connector 9">
              <a:extLst>
                <a:ext uri="{FF2B5EF4-FFF2-40B4-BE49-F238E27FC236}">
                  <a16:creationId xmlns:a16="http://schemas.microsoft.com/office/drawing/2014/main" id="{2A364C78-A9A7-4890-A3D0-66D125D2D575}"/>
                </a:ext>
              </a:extLst>
            </p:cNvPr>
            <p:cNvCxnSpPr>
              <a:cxnSpLocks/>
            </p:cNvCxnSpPr>
            <p:nvPr/>
          </p:nvCxnSpPr>
          <p:spPr>
            <a:xfrm flipH="1">
              <a:off x="6162503" y="4438375"/>
              <a:ext cx="7703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10">
              <a:extLst>
                <a:ext uri="{FF2B5EF4-FFF2-40B4-BE49-F238E27FC236}">
                  <a16:creationId xmlns:a16="http://schemas.microsoft.com/office/drawing/2014/main" id="{F3E465A0-2110-4B66-931B-1013E26FDBC6}"/>
                </a:ext>
              </a:extLst>
            </p:cNvPr>
            <p:cNvSpPr txBox="1"/>
            <p:nvPr/>
          </p:nvSpPr>
          <p:spPr>
            <a:xfrm>
              <a:off x="6979690" y="4253709"/>
              <a:ext cx="3291840" cy="307777"/>
            </a:xfrm>
            <a:prstGeom prst="rect">
              <a:avLst/>
            </a:prstGeom>
            <a:noFill/>
          </p:spPr>
          <p:txBody>
            <a:bodyPr wrap="square" rtlCol="0">
              <a:spAutoFit/>
            </a:bodyPr>
            <a:lstStyle/>
            <a:p>
              <a:r>
                <a:rPr lang="da-DK" sz="1400" b="1" dirty="0"/>
                <a:t>84,6% stor værdi</a:t>
              </a:r>
            </a:p>
          </p:txBody>
        </p:sp>
      </p:grpSp>
      <p:grpSp>
        <p:nvGrpSpPr>
          <p:cNvPr id="10" name="Gruppe 9">
            <a:extLst>
              <a:ext uri="{FF2B5EF4-FFF2-40B4-BE49-F238E27FC236}">
                <a16:creationId xmlns:a16="http://schemas.microsoft.com/office/drawing/2014/main" id="{FFE46610-09C6-4D85-9F1F-43994B8D1B6A}"/>
              </a:ext>
            </a:extLst>
          </p:cNvPr>
          <p:cNvGrpSpPr/>
          <p:nvPr/>
        </p:nvGrpSpPr>
        <p:grpSpPr>
          <a:xfrm>
            <a:off x="8675274" y="2602692"/>
            <a:ext cx="4109027" cy="307777"/>
            <a:chOff x="6162503" y="4253709"/>
            <a:chExt cx="4109027" cy="307777"/>
          </a:xfrm>
        </p:grpSpPr>
        <p:cxnSp>
          <p:nvCxnSpPr>
            <p:cNvPr id="11" name="Straight Arrow Connector 9">
              <a:extLst>
                <a:ext uri="{FF2B5EF4-FFF2-40B4-BE49-F238E27FC236}">
                  <a16:creationId xmlns:a16="http://schemas.microsoft.com/office/drawing/2014/main" id="{6A35C362-F3CF-4E2C-AC33-4B8850DA61B5}"/>
                </a:ext>
              </a:extLst>
            </p:cNvPr>
            <p:cNvCxnSpPr>
              <a:cxnSpLocks/>
            </p:cNvCxnSpPr>
            <p:nvPr/>
          </p:nvCxnSpPr>
          <p:spPr>
            <a:xfrm flipH="1">
              <a:off x="6162503" y="4438375"/>
              <a:ext cx="7703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0">
              <a:extLst>
                <a:ext uri="{FF2B5EF4-FFF2-40B4-BE49-F238E27FC236}">
                  <a16:creationId xmlns:a16="http://schemas.microsoft.com/office/drawing/2014/main" id="{19281E9A-0369-4606-85B4-52FDB9A4F603}"/>
                </a:ext>
              </a:extLst>
            </p:cNvPr>
            <p:cNvSpPr txBox="1"/>
            <p:nvPr/>
          </p:nvSpPr>
          <p:spPr>
            <a:xfrm>
              <a:off x="6979690" y="4253709"/>
              <a:ext cx="3291840" cy="307777"/>
            </a:xfrm>
            <a:prstGeom prst="rect">
              <a:avLst/>
            </a:prstGeom>
            <a:noFill/>
          </p:spPr>
          <p:txBody>
            <a:bodyPr wrap="square" rtlCol="0">
              <a:spAutoFit/>
            </a:bodyPr>
            <a:lstStyle/>
            <a:p>
              <a:r>
                <a:rPr lang="da-DK" sz="1400" b="1" dirty="0"/>
                <a:t>69,2% stor værdi</a:t>
              </a:r>
            </a:p>
          </p:txBody>
        </p:sp>
      </p:grpSp>
      <p:grpSp>
        <p:nvGrpSpPr>
          <p:cNvPr id="13" name="Gruppe 12">
            <a:extLst>
              <a:ext uri="{FF2B5EF4-FFF2-40B4-BE49-F238E27FC236}">
                <a16:creationId xmlns:a16="http://schemas.microsoft.com/office/drawing/2014/main" id="{6D56FF9F-6720-48F6-B7E4-B5C8DBE34303}"/>
              </a:ext>
            </a:extLst>
          </p:cNvPr>
          <p:cNvGrpSpPr/>
          <p:nvPr/>
        </p:nvGrpSpPr>
        <p:grpSpPr>
          <a:xfrm>
            <a:off x="8672060" y="5619113"/>
            <a:ext cx="4109027" cy="307777"/>
            <a:chOff x="6162503" y="4253709"/>
            <a:chExt cx="4109027" cy="307777"/>
          </a:xfrm>
        </p:grpSpPr>
        <p:cxnSp>
          <p:nvCxnSpPr>
            <p:cNvPr id="14" name="Straight Arrow Connector 9">
              <a:extLst>
                <a:ext uri="{FF2B5EF4-FFF2-40B4-BE49-F238E27FC236}">
                  <a16:creationId xmlns:a16="http://schemas.microsoft.com/office/drawing/2014/main" id="{F40B0883-05E7-44B6-A90F-F31457B90266}"/>
                </a:ext>
              </a:extLst>
            </p:cNvPr>
            <p:cNvCxnSpPr>
              <a:cxnSpLocks/>
            </p:cNvCxnSpPr>
            <p:nvPr/>
          </p:nvCxnSpPr>
          <p:spPr>
            <a:xfrm flipH="1">
              <a:off x="6162503" y="4438375"/>
              <a:ext cx="7703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0">
              <a:extLst>
                <a:ext uri="{FF2B5EF4-FFF2-40B4-BE49-F238E27FC236}">
                  <a16:creationId xmlns:a16="http://schemas.microsoft.com/office/drawing/2014/main" id="{F920F5EA-1F28-446C-BBE9-C9736CEA440F}"/>
                </a:ext>
              </a:extLst>
            </p:cNvPr>
            <p:cNvSpPr txBox="1"/>
            <p:nvPr/>
          </p:nvSpPr>
          <p:spPr>
            <a:xfrm>
              <a:off x="6979690" y="4253709"/>
              <a:ext cx="3291840" cy="307777"/>
            </a:xfrm>
            <a:prstGeom prst="rect">
              <a:avLst/>
            </a:prstGeom>
            <a:noFill/>
          </p:spPr>
          <p:txBody>
            <a:bodyPr wrap="square" rtlCol="0">
              <a:spAutoFit/>
            </a:bodyPr>
            <a:lstStyle/>
            <a:p>
              <a:r>
                <a:rPr lang="da-DK" sz="1400" dirty="0"/>
                <a:t>69,2% stor værdi</a:t>
              </a:r>
            </a:p>
          </p:txBody>
        </p:sp>
      </p:grpSp>
      <p:grpSp>
        <p:nvGrpSpPr>
          <p:cNvPr id="16" name="Gruppe 15">
            <a:extLst>
              <a:ext uri="{FF2B5EF4-FFF2-40B4-BE49-F238E27FC236}">
                <a16:creationId xmlns:a16="http://schemas.microsoft.com/office/drawing/2014/main" id="{23765691-77F0-4E15-BBB8-462141B63735}"/>
              </a:ext>
            </a:extLst>
          </p:cNvPr>
          <p:cNvGrpSpPr/>
          <p:nvPr/>
        </p:nvGrpSpPr>
        <p:grpSpPr>
          <a:xfrm>
            <a:off x="8672060" y="4619824"/>
            <a:ext cx="4109027" cy="307777"/>
            <a:chOff x="6162503" y="4253709"/>
            <a:chExt cx="4109027" cy="307777"/>
          </a:xfrm>
        </p:grpSpPr>
        <p:cxnSp>
          <p:nvCxnSpPr>
            <p:cNvPr id="17" name="Straight Arrow Connector 9">
              <a:extLst>
                <a:ext uri="{FF2B5EF4-FFF2-40B4-BE49-F238E27FC236}">
                  <a16:creationId xmlns:a16="http://schemas.microsoft.com/office/drawing/2014/main" id="{6E13E28D-A35D-4EE4-8AA3-662814B83473}"/>
                </a:ext>
              </a:extLst>
            </p:cNvPr>
            <p:cNvCxnSpPr>
              <a:cxnSpLocks/>
            </p:cNvCxnSpPr>
            <p:nvPr/>
          </p:nvCxnSpPr>
          <p:spPr>
            <a:xfrm flipH="1">
              <a:off x="6162503" y="4438375"/>
              <a:ext cx="7703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0">
              <a:extLst>
                <a:ext uri="{FF2B5EF4-FFF2-40B4-BE49-F238E27FC236}">
                  <a16:creationId xmlns:a16="http://schemas.microsoft.com/office/drawing/2014/main" id="{B7834971-CAF8-4D42-A951-34807B35A6C5}"/>
                </a:ext>
              </a:extLst>
            </p:cNvPr>
            <p:cNvSpPr txBox="1"/>
            <p:nvPr/>
          </p:nvSpPr>
          <p:spPr>
            <a:xfrm>
              <a:off x="6979690" y="4253709"/>
              <a:ext cx="3291840" cy="307777"/>
            </a:xfrm>
            <a:prstGeom prst="rect">
              <a:avLst/>
            </a:prstGeom>
            <a:noFill/>
          </p:spPr>
          <p:txBody>
            <a:bodyPr wrap="square" rtlCol="0">
              <a:spAutoFit/>
            </a:bodyPr>
            <a:lstStyle/>
            <a:p>
              <a:r>
                <a:rPr lang="da-DK" sz="1400" dirty="0"/>
                <a:t>61,5% stor værdi</a:t>
              </a:r>
            </a:p>
          </p:txBody>
        </p:sp>
      </p:grpSp>
    </p:spTree>
    <p:extLst>
      <p:ext uri="{BB962C8B-B14F-4D97-AF65-F5344CB8AC3E}">
        <p14:creationId xmlns:p14="http://schemas.microsoft.com/office/powerpoint/2010/main" val="3515531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DE638E9-E218-45C1-9A63-41B7795CB6A5}"/>
              </a:ext>
            </a:extLst>
          </p:cNvPr>
          <p:cNvSpPr>
            <a:spLocks noGrp="1"/>
          </p:cNvSpPr>
          <p:nvPr>
            <p:ph type="title"/>
          </p:nvPr>
        </p:nvSpPr>
        <p:spPr>
          <a:xfrm>
            <a:off x="1507067" y="2404534"/>
            <a:ext cx="7766936" cy="1646302"/>
          </a:xfrm>
        </p:spPr>
        <p:txBody>
          <a:bodyPr vert="horz" lIns="91440" tIns="45720" rIns="91440" bIns="45720" rtlCol="0" anchor="b">
            <a:normAutofit fontScale="90000"/>
          </a:bodyPr>
          <a:lstStyle/>
          <a:p>
            <a:pPr algn="r"/>
            <a:r>
              <a:rPr lang="en-US" sz="5400" dirty="0" err="1">
                <a:solidFill>
                  <a:srgbClr val="FFFFFF"/>
                </a:solidFill>
              </a:rPr>
              <a:t>Hvordan</a:t>
            </a:r>
            <a:r>
              <a:rPr lang="en-US" sz="5400" dirty="0">
                <a:solidFill>
                  <a:srgbClr val="FFFFFF"/>
                </a:solidFill>
              </a:rPr>
              <a:t> </a:t>
            </a:r>
            <a:r>
              <a:rPr lang="en-US" sz="5400" dirty="0" err="1">
                <a:solidFill>
                  <a:srgbClr val="FFFFFF"/>
                </a:solidFill>
              </a:rPr>
              <a:t>kontakter</a:t>
            </a:r>
            <a:r>
              <a:rPr lang="en-US" sz="5400" dirty="0">
                <a:solidFill>
                  <a:srgbClr val="FFFFFF"/>
                </a:solidFill>
              </a:rPr>
              <a:t> man </a:t>
            </a:r>
            <a:r>
              <a:rPr lang="en-US" sz="5400" dirty="0" err="1">
                <a:solidFill>
                  <a:srgbClr val="FFFFFF"/>
                </a:solidFill>
              </a:rPr>
              <a:t>GovTech</a:t>
            </a:r>
            <a:r>
              <a:rPr lang="en-US" sz="5400" dirty="0">
                <a:solidFill>
                  <a:srgbClr val="FFFFFF"/>
                </a:solidFill>
              </a:rPr>
              <a:t> Midtjylland?</a:t>
            </a:r>
          </a:p>
        </p:txBody>
      </p:sp>
    </p:spTree>
    <p:extLst>
      <p:ext uri="{BB962C8B-B14F-4D97-AF65-F5344CB8AC3E}">
        <p14:creationId xmlns:p14="http://schemas.microsoft.com/office/powerpoint/2010/main" val="491068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0C2C6-0192-DD44-BB3D-488FED815DAB}"/>
              </a:ext>
            </a:extLst>
          </p:cNvPr>
          <p:cNvSpPr>
            <a:spLocks noGrp="1"/>
          </p:cNvSpPr>
          <p:nvPr>
            <p:ph type="title"/>
          </p:nvPr>
        </p:nvSpPr>
        <p:spPr/>
        <p:txBody>
          <a:bodyPr/>
          <a:lstStyle/>
          <a:p>
            <a:r>
              <a:rPr lang="da-DK" dirty="0" err="1"/>
              <a:t>GovTech</a:t>
            </a:r>
            <a:r>
              <a:rPr lang="da-DK" dirty="0"/>
              <a:t> Midtjylland sekretariatet:</a:t>
            </a:r>
          </a:p>
        </p:txBody>
      </p:sp>
      <p:grpSp>
        <p:nvGrpSpPr>
          <p:cNvPr id="18" name="Group 17">
            <a:extLst>
              <a:ext uri="{FF2B5EF4-FFF2-40B4-BE49-F238E27FC236}">
                <a16:creationId xmlns:a16="http://schemas.microsoft.com/office/drawing/2014/main" id="{C7FDDDAB-EF51-004F-BD14-258EA2266D44}"/>
              </a:ext>
            </a:extLst>
          </p:cNvPr>
          <p:cNvGrpSpPr/>
          <p:nvPr/>
        </p:nvGrpSpPr>
        <p:grpSpPr>
          <a:xfrm>
            <a:off x="541219" y="3205641"/>
            <a:ext cx="4202777" cy="1430700"/>
            <a:chOff x="677334" y="1379334"/>
            <a:chExt cx="4202777" cy="1430700"/>
          </a:xfrm>
        </p:grpSpPr>
        <p:pic>
          <p:nvPicPr>
            <p:cNvPr id="4" name="Google Shape;407;p44">
              <a:extLst>
                <a:ext uri="{FF2B5EF4-FFF2-40B4-BE49-F238E27FC236}">
                  <a16:creationId xmlns:a16="http://schemas.microsoft.com/office/drawing/2014/main" id="{98741BA7-71D8-204D-ACDE-6F695B34CC1C}"/>
                </a:ext>
              </a:extLst>
            </p:cNvPr>
            <p:cNvPicPr preferRelativeResize="0"/>
            <p:nvPr/>
          </p:nvPicPr>
          <p:blipFill>
            <a:blip r:embed="rId3">
              <a:extLst>
                <a:ext uri="{BEBA8EAE-BF5A-486C-A8C5-ECC9F3942E4B}">
                  <a14:imgProps xmlns:a14="http://schemas.microsoft.com/office/drawing/2010/main">
                    <a14:imgLayer r:embed="rId4">
                      <a14:imgEffect>
                        <a14:saturation sat="0"/>
                      </a14:imgEffect>
                      <a14:imgEffect>
                        <a14:brightnessContrast contrast="24000"/>
                      </a14:imgEffect>
                    </a14:imgLayer>
                  </a14:imgProps>
                </a:ext>
              </a:extLst>
            </a:blip>
            <a:srcRect l="11674" r="11674"/>
            <a:stretch/>
          </p:blipFill>
          <p:spPr>
            <a:xfrm>
              <a:off x="677334" y="1379334"/>
              <a:ext cx="787698" cy="1073107"/>
            </a:xfrm>
            <a:prstGeom prst="snip2DiagRect">
              <a:avLst>
                <a:gd name="adj1" fmla="val 0"/>
                <a:gd name="adj2" fmla="val 16667"/>
              </a:avLst>
            </a:prstGeom>
            <a:noFill/>
            <a:ln>
              <a:noFill/>
            </a:ln>
          </p:spPr>
        </p:pic>
        <p:sp>
          <p:nvSpPr>
            <p:cNvPr id="5" name="Google Shape;410;p44">
              <a:extLst>
                <a:ext uri="{FF2B5EF4-FFF2-40B4-BE49-F238E27FC236}">
                  <a16:creationId xmlns:a16="http://schemas.microsoft.com/office/drawing/2014/main" id="{14284B4A-5B63-0E4B-AE26-D6FAF2F6633F}"/>
                </a:ext>
              </a:extLst>
            </p:cNvPr>
            <p:cNvSpPr txBox="1">
              <a:spLocks/>
            </p:cNvSpPr>
            <p:nvPr/>
          </p:nvSpPr>
          <p:spPr>
            <a:xfrm>
              <a:off x="1531092" y="1379334"/>
              <a:ext cx="2822245" cy="427500"/>
            </a:xfrm>
            <a:prstGeom prst="rect">
              <a:avLst/>
            </a:prstGeom>
          </p:spPr>
          <p:txBody>
            <a:bodyPr spcFirstLastPara="1" wrap="square" lIns="91425" tIns="91425" rIns="91425" bIns="91425" anchor="b"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en-GB" sz="1400"/>
                <a:t>Kim Søvsø</a:t>
              </a:r>
            </a:p>
          </p:txBody>
        </p:sp>
        <p:sp>
          <p:nvSpPr>
            <p:cNvPr id="6" name="Google Shape;411;p44">
              <a:extLst>
                <a:ext uri="{FF2B5EF4-FFF2-40B4-BE49-F238E27FC236}">
                  <a16:creationId xmlns:a16="http://schemas.microsoft.com/office/drawing/2014/main" id="{5369138F-19B9-4449-87F7-0474B0BF3042}"/>
                </a:ext>
              </a:extLst>
            </p:cNvPr>
            <p:cNvSpPr txBox="1">
              <a:spLocks/>
            </p:cNvSpPr>
            <p:nvPr/>
          </p:nvSpPr>
          <p:spPr>
            <a:xfrm>
              <a:off x="1531092" y="1806834"/>
              <a:ext cx="3349019" cy="1003200"/>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0"/>
                </a:spcBef>
                <a:buNone/>
              </a:pPr>
              <a:r>
                <a:rPr lang="en-GB" sz="1100" err="1"/>
                <a:t>Daglig</a:t>
              </a:r>
              <a:r>
                <a:rPr lang="en-GB" sz="1100"/>
                <a:t> </a:t>
              </a:r>
              <a:r>
                <a:rPr lang="en-GB" sz="1100" err="1"/>
                <a:t>leder</a:t>
              </a:r>
              <a:r>
                <a:rPr lang="en-GB" sz="1100"/>
                <a:t> GTM</a:t>
              </a:r>
            </a:p>
            <a:p>
              <a:pPr marL="0" indent="0">
                <a:spcBef>
                  <a:spcPts val="0"/>
                </a:spcBef>
                <a:buFont typeface="Wingdings 3" charset="2"/>
                <a:buNone/>
              </a:pPr>
              <a:r>
                <a:rPr lang="en-GB" sz="1100" err="1"/>
                <a:t>Afdelingsleder</a:t>
              </a:r>
              <a:r>
                <a:rPr lang="en-GB" sz="1100"/>
                <a:t> ITK</a:t>
              </a:r>
            </a:p>
          </p:txBody>
        </p:sp>
      </p:grpSp>
      <p:grpSp>
        <p:nvGrpSpPr>
          <p:cNvPr id="17" name="Group 16">
            <a:extLst>
              <a:ext uri="{FF2B5EF4-FFF2-40B4-BE49-F238E27FC236}">
                <a16:creationId xmlns:a16="http://schemas.microsoft.com/office/drawing/2014/main" id="{2F1587A3-5FE4-5248-94F6-3BCFFFD61C91}"/>
              </a:ext>
            </a:extLst>
          </p:cNvPr>
          <p:cNvGrpSpPr/>
          <p:nvPr/>
        </p:nvGrpSpPr>
        <p:grpSpPr>
          <a:xfrm>
            <a:off x="2935222" y="3205641"/>
            <a:ext cx="4202777" cy="1430700"/>
            <a:chOff x="677334" y="2651867"/>
            <a:chExt cx="4202777" cy="1430700"/>
          </a:xfrm>
        </p:grpSpPr>
        <p:pic>
          <p:nvPicPr>
            <p:cNvPr id="7" name="Google Shape;407;p44">
              <a:extLst>
                <a:ext uri="{FF2B5EF4-FFF2-40B4-BE49-F238E27FC236}">
                  <a16:creationId xmlns:a16="http://schemas.microsoft.com/office/drawing/2014/main" id="{BCAED445-2B4D-014A-BFB9-B9936465B059}"/>
                </a:ext>
              </a:extLst>
            </p:cNvPr>
            <p:cNvPicPr preferRelativeResize="0"/>
            <p:nvPr/>
          </p:nvPicPr>
          <p:blipFill>
            <a:blip r:embed="rId5">
              <a:extLst>
                <a:ext uri="{BEBA8EAE-BF5A-486C-A8C5-ECC9F3942E4B}">
                  <a14:imgProps xmlns:a14="http://schemas.microsoft.com/office/drawing/2010/main">
                    <a14:imgLayer r:embed="rId6">
                      <a14:imgEffect>
                        <a14:saturation sat="0"/>
                      </a14:imgEffect>
                    </a14:imgLayer>
                  </a14:imgProps>
                </a:ext>
              </a:extLst>
            </a:blip>
            <a:srcRect l="3000" r="3000"/>
            <a:stretch/>
          </p:blipFill>
          <p:spPr>
            <a:xfrm>
              <a:off x="677334" y="2651867"/>
              <a:ext cx="787698" cy="1073107"/>
            </a:xfrm>
            <a:prstGeom prst="snip2DiagRect">
              <a:avLst>
                <a:gd name="adj1" fmla="val 0"/>
                <a:gd name="adj2" fmla="val 16667"/>
              </a:avLst>
            </a:prstGeom>
            <a:noFill/>
            <a:ln>
              <a:noFill/>
            </a:ln>
          </p:spPr>
        </p:pic>
        <p:sp>
          <p:nvSpPr>
            <p:cNvPr id="8" name="Google Shape;410;p44">
              <a:extLst>
                <a:ext uri="{FF2B5EF4-FFF2-40B4-BE49-F238E27FC236}">
                  <a16:creationId xmlns:a16="http://schemas.microsoft.com/office/drawing/2014/main" id="{6D50D046-1BA8-DF4F-8CE3-2B4CE6FB9E83}"/>
                </a:ext>
              </a:extLst>
            </p:cNvPr>
            <p:cNvSpPr txBox="1">
              <a:spLocks/>
            </p:cNvSpPr>
            <p:nvPr/>
          </p:nvSpPr>
          <p:spPr>
            <a:xfrm>
              <a:off x="1531092" y="2651867"/>
              <a:ext cx="2822245" cy="427500"/>
            </a:xfrm>
            <a:prstGeom prst="rect">
              <a:avLst/>
            </a:prstGeom>
          </p:spPr>
          <p:txBody>
            <a:bodyPr spcFirstLastPara="1" wrap="square" lIns="91425" tIns="91425" rIns="91425" bIns="91425" anchor="b"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en-GB" sz="1400"/>
                <a:t>Anja </a:t>
              </a:r>
              <a:r>
                <a:rPr lang="en-GB" sz="1400" err="1"/>
                <a:t>Hald</a:t>
              </a:r>
              <a:endParaRPr lang="en-GB" sz="1400"/>
            </a:p>
          </p:txBody>
        </p:sp>
        <p:sp>
          <p:nvSpPr>
            <p:cNvPr id="9" name="Google Shape;411;p44">
              <a:extLst>
                <a:ext uri="{FF2B5EF4-FFF2-40B4-BE49-F238E27FC236}">
                  <a16:creationId xmlns:a16="http://schemas.microsoft.com/office/drawing/2014/main" id="{DC1FF770-27BA-6048-B889-F1BD664DA578}"/>
                </a:ext>
              </a:extLst>
            </p:cNvPr>
            <p:cNvSpPr txBox="1">
              <a:spLocks/>
            </p:cNvSpPr>
            <p:nvPr/>
          </p:nvSpPr>
          <p:spPr>
            <a:xfrm>
              <a:off x="1531092" y="3079367"/>
              <a:ext cx="3349019" cy="1003200"/>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0"/>
                </a:spcBef>
                <a:buFont typeface="Wingdings 3" charset="2"/>
                <a:buNone/>
              </a:pPr>
              <a:r>
                <a:rPr lang="en-GB" sz="1100" err="1"/>
                <a:t>Projektleder</a:t>
              </a:r>
              <a:endParaRPr lang="en-GB" sz="1100"/>
            </a:p>
          </p:txBody>
        </p:sp>
      </p:grpSp>
      <p:grpSp>
        <p:nvGrpSpPr>
          <p:cNvPr id="16" name="Group 15">
            <a:extLst>
              <a:ext uri="{FF2B5EF4-FFF2-40B4-BE49-F238E27FC236}">
                <a16:creationId xmlns:a16="http://schemas.microsoft.com/office/drawing/2014/main" id="{30EC1759-8A27-384C-B539-550430B8196C}"/>
              </a:ext>
            </a:extLst>
          </p:cNvPr>
          <p:cNvGrpSpPr/>
          <p:nvPr/>
        </p:nvGrpSpPr>
        <p:grpSpPr>
          <a:xfrm>
            <a:off x="5329225" y="3205641"/>
            <a:ext cx="4202777" cy="1430700"/>
            <a:chOff x="677334" y="3924400"/>
            <a:chExt cx="4202777" cy="1430700"/>
          </a:xfrm>
        </p:grpSpPr>
        <p:pic>
          <p:nvPicPr>
            <p:cNvPr id="10" name="Google Shape;407;p44">
              <a:extLst>
                <a:ext uri="{FF2B5EF4-FFF2-40B4-BE49-F238E27FC236}">
                  <a16:creationId xmlns:a16="http://schemas.microsoft.com/office/drawing/2014/main" id="{92DE1192-9A95-4F44-B347-95A906A8C3AA}"/>
                </a:ext>
              </a:extLst>
            </p:cNvPr>
            <p:cNvPicPr preferRelativeResize="0"/>
            <p:nvPr/>
          </p:nvPicPr>
          <p:blipFill>
            <a:blip r:embed="rId7">
              <a:extLst>
                <a:ext uri="{BEBA8EAE-BF5A-486C-A8C5-ECC9F3942E4B}">
                  <a14:imgProps xmlns:a14="http://schemas.microsoft.com/office/drawing/2010/main">
                    <a14:imgLayer r:embed="rId8">
                      <a14:imgEffect>
                        <a14:saturation sat="0"/>
                      </a14:imgEffect>
                    </a14:imgLayer>
                  </a14:imgProps>
                </a:ext>
              </a:extLst>
            </a:blip>
            <a:srcRect l="2482" r="2482"/>
            <a:stretch/>
          </p:blipFill>
          <p:spPr>
            <a:xfrm>
              <a:off x="677334" y="3924400"/>
              <a:ext cx="787698" cy="1073107"/>
            </a:xfrm>
            <a:prstGeom prst="snip2DiagRect">
              <a:avLst>
                <a:gd name="adj1" fmla="val 0"/>
                <a:gd name="adj2" fmla="val 16667"/>
              </a:avLst>
            </a:prstGeom>
            <a:noFill/>
            <a:ln>
              <a:noFill/>
            </a:ln>
          </p:spPr>
        </p:pic>
        <p:sp>
          <p:nvSpPr>
            <p:cNvPr id="11" name="Google Shape;410;p44">
              <a:extLst>
                <a:ext uri="{FF2B5EF4-FFF2-40B4-BE49-F238E27FC236}">
                  <a16:creationId xmlns:a16="http://schemas.microsoft.com/office/drawing/2014/main" id="{4D26836E-43C8-8C43-A62E-CED963749C33}"/>
                </a:ext>
              </a:extLst>
            </p:cNvPr>
            <p:cNvSpPr txBox="1">
              <a:spLocks/>
            </p:cNvSpPr>
            <p:nvPr/>
          </p:nvSpPr>
          <p:spPr>
            <a:xfrm>
              <a:off x="1531092" y="3924400"/>
              <a:ext cx="2822245" cy="427500"/>
            </a:xfrm>
            <a:prstGeom prst="rect">
              <a:avLst/>
            </a:prstGeom>
          </p:spPr>
          <p:txBody>
            <a:bodyPr spcFirstLastPara="1" wrap="square" lIns="91425" tIns="91425" rIns="91425" bIns="91425" anchor="b"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en-GB" sz="1400" err="1"/>
                <a:t>Søren</a:t>
              </a:r>
              <a:r>
                <a:rPr lang="en-GB" sz="1400"/>
                <a:t> </a:t>
              </a:r>
              <a:r>
                <a:rPr lang="en-GB" sz="1400" err="1"/>
                <a:t>Hald</a:t>
              </a:r>
              <a:endParaRPr lang="en-GB" sz="1400"/>
            </a:p>
          </p:txBody>
        </p:sp>
        <p:sp>
          <p:nvSpPr>
            <p:cNvPr id="12" name="Google Shape;411;p44">
              <a:extLst>
                <a:ext uri="{FF2B5EF4-FFF2-40B4-BE49-F238E27FC236}">
                  <a16:creationId xmlns:a16="http://schemas.microsoft.com/office/drawing/2014/main" id="{4CEE53F6-80AC-B74B-AF84-80EAEC7F90E1}"/>
                </a:ext>
              </a:extLst>
            </p:cNvPr>
            <p:cNvSpPr txBox="1">
              <a:spLocks/>
            </p:cNvSpPr>
            <p:nvPr/>
          </p:nvSpPr>
          <p:spPr>
            <a:xfrm>
              <a:off x="1531092" y="4351900"/>
              <a:ext cx="3349019" cy="1003200"/>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0"/>
                </a:spcBef>
                <a:buFont typeface="Wingdings 3" charset="2"/>
                <a:buNone/>
              </a:pPr>
              <a:r>
                <a:rPr lang="en-GB" sz="1100" err="1"/>
                <a:t>Projektleder</a:t>
              </a:r>
              <a:endParaRPr lang="en-GB" sz="1100"/>
            </a:p>
          </p:txBody>
        </p:sp>
      </p:grpSp>
      <p:grpSp>
        <p:nvGrpSpPr>
          <p:cNvPr id="3" name="Group 2">
            <a:extLst>
              <a:ext uri="{FF2B5EF4-FFF2-40B4-BE49-F238E27FC236}">
                <a16:creationId xmlns:a16="http://schemas.microsoft.com/office/drawing/2014/main" id="{305B4289-1BA1-7C45-B7C0-1AA3531C02AD}"/>
              </a:ext>
            </a:extLst>
          </p:cNvPr>
          <p:cNvGrpSpPr/>
          <p:nvPr/>
        </p:nvGrpSpPr>
        <p:grpSpPr>
          <a:xfrm>
            <a:off x="7723227" y="3205641"/>
            <a:ext cx="4202777" cy="1430700"/>
            <a:chOff x="677334" y="5196933"/>
            <a:chExt cx="4202777" cy="1430700"/>
          </a:xfrm>
        </p:grpSpPr>
        <p:pic>
          <p:nvPicPr>
            <p:cNvPr id="24" name="Google Shape;407;p44">
              <a:extLst>
                <a:ext uri="{FF2B5EF4-FFF2-40B4-BE49-F238E27FC236}">
                  <a16:creationId xmlns:a16="http://schemas.microsoft.com/office/drawing/2014/main" id="{8BD457D6-E633-8F47-8B19-D7F621067667}"/>
                </a:ext>
              </a:extLst>
            </p:cNvPr>
            <p:cNvPicPr preferRelativeResize="0"/>
            <p:nvPr/>
          </p:nvPicPr>
          <p:blipFill>
            <a:blip r:embed="rId9">
              <a:extLst>
                <a:ext uri="{BEBA8EAE-BF5A-486C-A8C5-ECC9F3942E4B}">
                  <a14:imgProps xmlns:a14="http://schemas.microsoft.com/office/drawing/2010/main">
                    <a14:imgLayer r:embed="rId10">
                      <a14:imgEffect>
                        <a14:saturation sat="0"/>
                      </a14:imgEffect>
                    </a14:imgLayer>
                  </a14:imgProps>
                </a:ext>
              </a:extLst>
            </a:blip>
            <a:srcRect l="13298" r="13298"/>
            <a:stretch/>
          </p:blipFill>
          <p:spPr>
            <a:xfrm>
              <a:off x="677334" y="5196933"/>
              <a:ext cx="787698" cy="1073107"/>
            </a:xfrm>
            <a:prstGeom prst="snip2DiagRect">
              <a:avLst>
                <a:gd name="adj1" fmla="val 0"/>
                <a:gd name="adj2" fmla="val 16667"/>
              </a:avLst>
            </a:prstGeom>
            <a:noFill/>
            <a:ln>
              <a:noFill/>
            </a:ln>
          </p:spPr>
        </p:pic>
        <p:sp>
          <p:nvSpPr>
            <p:cNvPr id="25" name="Google Shape;410;p44">
              <a:extLst>
                <a:ext uri="{FF2B5EF4-FFF2-40B4-BE49-F238E27FC236}">
                  <a16:creationId xmlns:a16="http://schemas.microsoft.com/office/drawing/2014/main" id="{C4B925A0-D95A-F847-B4FE-386A3124D894}"/>
                </a:ext>
              </a:extLst>
            </p:cNvPr>
            <p:cNvSpPr txBox="1">
              <a:spLocks/>
            </p:cNvSpPr>
            <p:nvPr/>
          </p:nvSpPr>
          <p:spPr>
            <a:xfrm>
              <a:off x="1531092" y="5196933"/>
              <a:ext cx="2822245" cy="427500"/>
            </a:xfrm>
            <a:prstGeom prst="rect">
              <a:avLst/>
            </a:prstGeom>
          </p:spPr>
          <p:txBody>
            <a:bodyPr spcFirstLastPara="1" wrap="square" lIns="91425" tIns="91425" rIns="91425" bIns="91425" anchor="b"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en-GB" sz="1400"/>
                <a:t>Alexander Ibsen</a:t>
              </a:r>
            </a:p>
          </p:txBody>
        </p:sp>
        <p:sp>
          <p:nvSpPr>
            <p:cNvPr id="26" name="Google Shape;411;p44">
              <a:extLst>
                <a:ext uri="{FF2B5EF4-FFF2-40B4-BE49-F238E27FC236}">
                  <a16:creationId xmlns:a16="http://schemas.microsoft.com/office/drawing/2014/main" id="{09E471E0-5C70-8A4D-B246-AE00E99312B2}"/>
                </a:ext>
              </a:extLst>
            </p:cNvPr>
            <p:cNvSpPr txBox="1">
              <a:spLocks/>
            </p:cNvSpPr>
            <p:nvPr/>
          </p:nvSpPr>
          <p:spPr>
            <a:xfrm>
              <a:off x="1531092" y="5624433"/>
              <a:ext cx="3349019" cy="1003200"/>
            </a:xfrm>
            <a:prstGeom prst="rect">
              <a:avLst/>
            </a:prstGeom>
          </p:spPr>
          <p:txBody>
            <a:bodyPr spcFirstLastPara="1" vert="horz" wrap="square" lIns="91425" tIns="91425" rIns="91425" bIns="91425" rtlCol="0" anchor="t" anchorCtr="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0"/>
                </a:spcBef>
                <a:buFont typeface="Wingdings 3" charset="2"/>
                <a:buNone/>
              </a:pPr>
              <a:r>
                <a:rPr lang="en-GB" sz="1100" err="1"/>
                <a:t>Projektmedarbejder</a:t>
              </a:r>
              <a:endParaRPr lang="en-GB" sz="1100"/>
            </a:p>
          </p:txBody>
        </p:sp>
      </p:grpSp>
      <p:sp>
        <p:nvSpPr>
          <p:cNvPr id="13" name="TextBox 12">
            <a:extLst>
              <a:ext uri="{FF2B5EF4-FFF2-40B4-BE49-F238E27FC236}">
                <a16:creationId xmlns:a16="http://schemas.microsoft.com/office/drawing/2014/main" id="{DD40DEB7-1105-614B-9DAA-BAB6515F792C}"/>
              </a:ext>
            </a:extLst>
          </p:cNvPr>
          <p:cNvSpPr txBox="1"/>
          <p:nvPr/>
        </p:nvSpPr>
        <p:spPr>
          <a:xfrm>
            <a:off x="541219" y="5402777"/>
            <a:ext cx="3196709" cy="646331"/>
          </a:xfrm>
          <a:prstGeom prst="rect">
            <a:avLst/>
          </a:prstGeom>
          <a:noFill/>
        </p:spPr>
        <p:txBody>
          <a:bodyPr wrap="none" rtlCol="0">
            <a:spAutoFit/>
          </a:bodyPr>
          <a:lstStyle/>
          <a:p>
            <a:r>
              <a:rPr lang="da-DK" dirty="0"/>
              <a:t>Skriv til os på:</a:t>
            </a:r>
          </a:p>
          <a:p>
            <a:r>
              <a:rPr lang="da-DK" dirty="0">
                <a:hlinkClick r:id="rId11"/>
              </a:rPr>
              <a:t>post@govtechmidtjylland.dk</a:t>
            </a:r>
            <a:r>
              <a:rPr lang="da-DK" dirty="0"/>
              <a:t> </a:t>
            </a:r>
          </a:p>
        </p:txBody>
      </p:sp>
    </p:spTree>
    <p:extLst>
      <p:ext uri="{BB962C8B-B14F-4D97-AF65-F5344CB8AC3E}">
        <p14:creationId xmlns:p14="http://schemas.microsoft.com/office/powerpoint/2010/main" val="141918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DE638E9-E218-45C1-9A63-41B7795CB6A5}"/>
              </a:ext>
            </a:extLst>
          </p:cNvPr>
          <p:cNvSpPr>
            <a:spLocks noGrp="1"/>
          </p:cNvSpPr>
          <p:nvPr>
            <p:ph type="title"/>
          </p:nvPr>
        </p:nvSpPr>
        <p:spPr>
          <a:xfrm>
            <a:off x="1507067" y="2404534"/>
            <a:ext cx="7766936" cy="1646302"/>
          </a:xfrm>
        </p:spPr>
        <p:txBody>
          <a:bodyPr vert="horz" lIns="91440" tIns="45720" rIns="91440" bIns="45720" rtlCol="0" anchor="b">
            <a:normAutofit fontScale="90000"/>
          </a:bodyPr>
          <a:lstStyle/>
          <a:p>
            <a:pPr algn="r"/>
            <a:r>
              <a:rPr lang="en-US" sz="5400" dirty="0" err="1">
                <a:solidFill>
                  <a:srgbClr val="FFFFFF"/>
                </a:solidFill>
              </a:rPr>
              <a:t>GovTech</a:t>
            </a:r>
            <a:r>
              <a:rPr lang="en-US" sz="5400" dirty="0">
                <a:solidFill>
                  <a:srgbClr val="FFFFFF"/>
                </a:solidFill>
              </a:rPr>
              <a:t> Midtjylland?</a:t>
            </a:r>
            <a:br>
              <a:rPr lang="en-US" sz="5400" dirty="0">
                <a:solidFill>
                  <a:srgbClr val="FFFFFF"/>
                </a:solidFill>
              </a:rPr>
            </a:br>
            <a:r>
              <a:rPr lang="en-US" sz="5400" dirty="0" err="1">
                <a:solidFill>
                  <a:srgbClr val="FFFFFF"/>
                </a:solidFill>
              </a:rPr>
              <a:t>Hvad</a:t>
            </a:r>
            <a:r>
              <a:rPr lang="en-US" sz="5400" dirty="0">
                <a:solidFill>
                  <a:srgbClr val="FFFFFF"/>
                </a:solidFill>
              </a:rPr>
              <a:t> er det?</a:t>
            </a:r>
          </a:p>
        </p:txBody>
      </p:sp>
    </p:spTree>
    <p:extLst>
      <p:ext uri="{BB962C8B-B14F-4D97-AF65-F5344CB8AC3E}">
        <p14:creationId xmlns:p14="http://schemas.microsoft.com/office/powerpoint/2010/main" val="952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ED1A51-835A-7E4E-9961-8119FC56C5D7}"/>
              </a:ext>
            </a:extLst>
          </p:cNvPr>
          <p:cNvPicPr>
            <a:picLocks noChangeAspect="1"/>
          </p:cNvPicPr>
          <p:nvPr/>
        </p:nvPicPr>
        <p:blipFill rotWithShape="1">
          <a:blip r:embed="rId2"/>
          <a:srcRect l="1424" t="11670" r="1610" b="3733"/>
          <a:stretch/>
        </p:blipFill>
        <p:spPr>
          <a:xfrm>
            <a:off x="677334" y="1861820"/>
            <a:ext cx="8056245" cy="4676916"/>
          </a:xfrm>
          <a:prstGeom prst="rect">
            <a:avLst/>
          </a:prstGeom>
        </p:spPr>
      </p:pic>
      <p:sp>
        <p:nvSpPr>
          <p:cNvPr id="2" name="Titel 1">
            <a:extLst>
              <a:ext uri="{FF2B5EF4-FFF2-40B4-BE49-F238E27FC236}">
                <a16:creationId xmlns:a16="http://schemas.microsoft.com/office/drawing/2014/main" id="{A69BC10F-6B38-47F2-BCEF-F074D2CC8AD4}"/>
              </a:ext>
            </a:extLst>
          </p:cNvPr>
          <p:cNvSpPr>
            <a:spLocks noGrp="1"/>
          </p:cNvSpPr>
          <p:nvPr>
            <p:ph type="title"/>
          </p:nvPr>
        </p:nvSpPr>
        <p:spPr/>
        <p:txBody>
          <a:bodyPr>
            <a:normAutofit fontScale="90000"/>
          </a:bodyPr>
          <a:lstStyle/>
          <a:p>
            <a:r>
              <a:rPr lang="da-DK" dirty="0"/>
              <a:t>Kontaktoplysninger og nyheder på website: </a:t>
            </a:r>
            <a:br>
              <a:rPr lang="da-DK" dirty="0"/>
            </a:br>
            <a:r>
              <a:rPr lang="da-DK" dirty="0"/>
              <a:t>www.govtechmidtjylland.dk</a:t>
            </a:r>
          </a:p>
        </p:txBody>
      </p:sp>
    </p:spTree>
    <p:extLst>
      <p:ext uri="{BB962C8B-B14F-4D97-AF65-F5344CB8AC3E}">
        <p14:creationId xmlns:p14="http://schemas.microsoft.com/office/powerpoint/2010/main" val="11496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26ED3B-0889-44B0-AFC6-6C9A74CB2945}"/>
              </a:ext>
            </a:extLst>
          </p:cNvPr>
          <p:cNvSpPr>
            <a:spLocks noGrp="1"/>
          </p:cNvSpPr>
          <p:nvPr>
            <p:ph type="title"/>
          </p:nvPr>
        </p:nvSpPr>
        <p:spPr/>
        <p:txBody>
          <a:bodyPr/>
          <a:lstStyle/>
          <a:p>
            <a:r>
              <a:rPr lang="da-DK" dirty="0"/>
              <a:t>Du kan også følge </a:t>
            </a:r>
            <a:r>
              <a:rPr lang="da-DK" dirty="0" err="1"/>
              <a:t>GovTech</a:t>
            </a:r>
            <a:r>
              <a:rPr lang="da-DK" dirty="0"/>
              <a:t> Midtjylland på </a:t>
            </a:r>
            <a:r>
              <a:rPr lang="da-DK" dirty="0" err="1"/>
              <a:t>Linkedin</a:t>
            </a:r>
            <a:endParaRPr lang="da-DK" dirty="0"/>
          </a:p>
        </p:txBody>
      </p:sp>
      <p:pic>
        <p:nvPicPr>
          <p:cNvPr id="4" name="Billede 3">
            <a:extLst>
              <a:ext uri="{FF2B5EF4-FFF2-40B4-BE49-F238E27FC236}">
                <a16:creationId xmlns:a16="http://schemas.microsoft.com/office/drawing/2014/main" id="{7B3AD755-A51B-43A3-B6CC-D6BC2CA47335}"/>
              </a:ext>
            </a:extLst>
          </p:cNvPr>
          <p:cNvPicPr>
            <a:picLocks noChangeAspect="1"/>
          </p:cNvPicPr>
          <p:nvPr/>
        </p:nvPicPr>
        <p:blipFill>
          <a:blip r:embed="rId2"/>
          <a:stretch>
            <a:fillRect/>
          </a:stretch>
        </p:blipFill>
        <p:spPr>
          <a:xfrm>
            <a:off x="1000934" y="2350096"/>
            <a:ext cx="7499739" cy="3364903"/>
          </a:xfrm>
          <a:prstGeom prst="rect">
            <a:avLst/>
          </a:prstGeom>
        </p:spPr>
      </p:pic>
    </p:spTree>
    <p:extLst>
      <p:ext uri="{BB962C8B-B14F-4D97-AF65-F5344CB8AC3E}">
        <p14:creationId xmlns:p14="http://schemas.microsoft.com/office/powerpoint/2010/main" val="283044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10" name="Straight Connector 9">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Shape 23">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4FA53818-5E9F-C544-88B2-05C8460D7324}"/>
              </a:ext>
            </a:extLst>
          </p:cNvPr>
          <p:cNvSpPr>
            <a:spLocks noGrp="1"/>
          </p:cNvSpPr>
          <p:nvPr>
            <p:ph type="ctrTitle"/>
          </p:nvPr>
        </p:nvSpPr>
        <p:spPr>
          <a:xfrm>
            <a:off x="4498507" y="2256577"/>
            <a:ext cx="6100582" cy="2849671"/>
          </a:xfrm>
        </p:spPr>
        <p:txBody>
          <a:bodyPr>
            <a:normAutofit/>
          </a:bodyPr>
          <a:lstStyle/>
          <a:p>
            <a:pPr algn="ctr"/>
            <a:r>
              <a:rPr lang="da-DK" sz="3200" dirty="0">
                <a:solidFill>
                  <a:srgbClr val="FFFFFF"/>
                </a:solidFill>
              </a:rPr>
              <a:t>Tak for jeres tid</a:t>
            </a:r>
          </a:p>
        </p:txBody>
      </p:sp>
      <p:sp>
        <p:nvSpPr>
          <p:cNvPr id="26" name="Isosceles Triangle 25">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5" name="Picture 4">
            <a:extLst>
              <a:ext uri="{FF2B5EF4-FFF2-40B4-BE49-F238E27FC236}">
                <a16:creationId xmlns:a16="http://schemas.microsoft.com/office/drawing/2014/main" id="{C6293D8F-3431-C14A-94AE-D7B0FECFF958}"/>
              </a:ext>
            </a:extLst>
          </p:cNvPr>
          <p:cNvPicPr>
            <a:picLocks noChangeAspect="1"/>
          </p:cNvPicPr>
          <p:nvPr/>
        </p:nvPicPr>
        <p:blipFill>
          <a:blip r:embed="rId3"/>
          <a:stretch>
            <a:fillRect/>
          </a:stretch>
        </p:blipFill>
        <p:spPr>
          <a:xfrm>
            <a:off x="5278909" y="996713"/>
            <a:ext cx="4262467" cy="2257663"/>
          </a:xfrm>
          <a:prstGeom prst="rect">
            <a:avLst/>
          </a:prstGeom>
        </p:spPr>
      </p:pic>
      <p:pic>
        <p:nvPicPr>
          <p:cNvPr id="6" name="Picture 5">
            <a:extLst>
              <a:ext uri="{FF2B5EF4-FFF2-40B4-BE49-F238E27FC236}">
                <a16:creationId xmlns:a16="http://schemas.microsoft.com/office/drawing/2014/main" id="{082BEE77-18CC-984C-81AF-44D8BA846DB8}"/>
              </a:ext>
            </a:extLst>
          </p:cNvPr>
          <p:cNvPicPr>
            <a:picLocks noChangeAspect="1"/>
          </p:cNvPicPr>
          <p:nvPr/>
        </p:nvPicPr>
        <p:blipFill>
          <a:blip r:embed="rId4"/>
          <a:stretch>
            <a:fillRect/>
          </a:stretch>
        </p:blipFill>
        <p:spPr>
          <a:xfrm>
            <a:off x="3881177" y="2950348"/>
            <a:ext cx="749300" cy="774700"/>
          </a:xfrm>
          <a:prstGeom prst="rect">
            <a:avLst/>
          </a:prstGeom>
        </p:spPr>
      </p:pic>
      <p:sp>
        <p:nvSpPr>
          <p:cNvPr id="4" name="Rectangle 3">
            <a:extLst>
              <a:ext uri="{FF2B5EF4-FFF2-40B4-BE49-F238E27FC236}">
                <a16:creationId xmlns:a16="http://schemas.microsoft.com/office/drawing/2014/main" id="{E610B718-3581-3045-B9A0-530BE6639C9F}"/>
              </a:ext>
            </a:extLst>
          </p:cNvPr>
          <p:cNvSpPr/>
          <p:nvPr/>
        </p:nvSpPr>
        <p:spPr>
          <a:xfrm>
            <a:off x="5179520" y="6069203"/>
            <a:ext cx="6824742" cy="523220"/>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err="1">
                <a:ln>
                  <a:noFill/>
                </a:ln>
                <a:solidFill>
                  <a:prstClr val="white"/>
                </a:solidFill>
                <a:effectLst/>
                <a:uLnTx/>
                <a:uFillTx/>
                <a:latin typeface="Trebuchet MS" panose="020B0603020202020204"/>
                <a:ea typeface="+mn-ea"/>
                <a:cs typeface="+mn-cs"/>
              </a:rPr>
              <a:t>www.govtechmidtjylland.dk</a:t>
            </a:r>
            <a:r>
              <a:rPr kumimoji="0" lang="da-DK" sz="1400" b="0" i="0" u="none" strike="noStrike" kern="1200" cap="none" spc="0" normalizeH="0" baseline="0" noProof="0">
                <a:ln>
                  <a:noFill/>
                </a:ln>
                <a:solidFill>
                  <a:prstClr val="white"/>
                </a:solidFill>
                <a:effectLst/>
                <a:uLnTx/>
                <a:uFillTx/>
                <a:latin typeface="Trebuchet MS" panose="020B0603020202020204"/>
                <a:ea typeface="+mn-ea"/>
                <a:cs typeface="+mn-cs"/>
              </a:rPr>
              <a:t>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err="1">
                <a:ln>
                  <a:noFill/>
                </a:ln>
                <a:solidFill>
                  <a:prstClr val="white"/>
                </a:solidFill>
                <a:effectLst/>
                <a:uLnTx/>
                <a:uFillTx/>
                <a:latin typeface="Trebuchet MS" panose="020B0603020202020204"/>
                <a:ea typeface="+mn-ea"/>
                <a:cs typeface="+mn-cs"/>
              </a:rPr>
              <a:t>linkedin.com</a:t>
            </a:r>
            <a:r>
              <a:rPr kumimoji="0" lang="da-DK" sz="1400" b="0" i="0" u="none" strike="noStrike" kern="1200" cap="none" spc="0" normalizeH="0" baseline="0" noProof="0">
                <a:ln>
                  <a:noFill/>
                </a:ln>
                <a:solidFill>
                  <a:prstClr val="white"/>
                </a:solidFill>
                <a:effectLst/>
                <a:uLnTx/>
                <a:uFillTx/>
                <a:latin typeface="Trebuchet MS" panose="020B0603020202020204"/>
                <a:ea typeface="+mn-ea"/>
                <a:cs typeface="+mn-cs"/>
              </a:rPr>
              <a:t>/</a:t>
            </a:r>
            <a:r>
              <a:rPr kumimoji="0" lang="da-DK" sz="1400" b="0" i="0" u="none" strike="noStrike" kern="1200" cap="none" spc="0" normalizeH="0" baseline="0" noProof="0" err="1">
                <a:ln>
                  <a:noFill/>
                </a:ln>
                <a:solidFill>
                  <a:prstClr val="white"/>
                </a:solidFill>
                <a:effectLst/>
                <a:uLnTx/>
                <a:uFillTx/>
                <a:latin typeface="Trebuchet MS" panose="020B0603020202020204"/>
                <a:ea typeface="+mn-ea"/>
                <a:cs typeface="+mn-cs"/>
              </a:rPr>
              <a:t>company</a:t>
            </a:r>
            <a:r>
              <a:rPr kumimoji="0" lang="da-DK" sz="1400" b="0" i="0" u="none" strike="noStrike" kern="1200" cap="none" spc="0" normalizeH="0" baseline="0" noProof="0">
                <a:ln>
                  <a:noFill/>
                </a:ln>
                <a:solidFill>
                  <a:prstClr val="white"/>
                </a:solidFill>
                <a:effectLst/>
                <a:uLnTx/>
                <a:uFillTx/>
                <a:latin typeface="Trebuchet MS" panose="020B0603020202020204"/>
                <a:ea typeface="+mn-ea"/>
                <a:cs typeface="+mn-cs"/>
              </a:rPr>
              <a:t>/</a:t>
            </a:r>
            <a:r>
              <a:rPr kumimoji="0" lang="da-DK" sz="1400" b="0" i="0" u="none" strike="noStrike" kern="1200" cap="none" spc="0" normalizeH="0" baseline="0" noProof="0" err="1">
                <a:ln>
                  <a:noFill/>
                </a:ln>
                <a:solidFill>
                  <a:prstClr val="white"/>
                </a:solidFill>
                <a:effectLst/>
                <a:uLnTx/>
                <a:uFillTx/>
                <a:latin typeface="Trebuchet MS" panose="020B0603020202020204"/>
                <a:ea typeface="+mn-ea"/>
                <a:cs typeface="+mn-cs"/>
              </a:rPr>
              <a:t>govtech-midtjylland</a:t>
            </a:r>
            <a:r>
              <a:rPr kumimoji="0" lang="da-DK" sz="1400" b="0" i="0" u="none" strike="noStrike" kern="1200" cap="none" spc="0" normalizeH="0" baseline="0" noProof="0">
                <a:ln>
                  <a:noFill/>
                </a:ln>
                <a:solidFill>
                  <a:prstClr val="white"/>
                </a:solidFill>
                <a:effectLst/>
                <a:uLnTx/>
                <a:uFillTx/>
                <a:latin typeface="Trebuchet MS" panose="020B0603020202020204"/>
                <a:ea typeface="+mn-ea"/>
                <a:cs typeface="+mn-cs"/>
              </a:rPr>
              <a:t>/</a:t>
            </a:r>
          </a:p>
        </p:txBody>
      </p:sp>
    </p:spTree>
    <p:extLst>
      <p:ext uri="{BB962C8B-B14F-4D97-AF65-F5344CB8AC3E}">
        <p14:creationId xmlns:p14="http://schemas.microsoft.com/office/powerpoint/2010/main" val="379666164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 name="Title 1">
            <a:extLst>
              <a:ext uri="{FF2B5EF4-FFF2-40B4-BE49-F238E27FC236}">
                <a16:creationId xmlns:a16="http://schemas.microsoft.com/office/drawing/2014/main" id="{390751FE-1020-43AE-9F5A-96333193DFDB}"/>
              </a:ext>
            </a:extLst>
          </p:cNvPr>
          <p:cNvSpPr txBox="1">
            <a:spLocks/>
          </p:cNvSpPr>
          <p:nvPr/>
        </p:nvSpPr>
        <p:spPr>
          <a:xfrm>
            <a:off x="692616" y="298022"/>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a-DK" dirty="0"/>
              <a:t>Forståelsesrammen:</a:t>
            </a:r>
          </a:p>
        </p:txBody>
      </p:sp>
      <p:pic>
        <p:nvPicPr>
          <p:cNvPr id="5" name="Billede 4">
            <a:extLst>
              <a:ext uri="{FF2B5EF4-FFF2-40B4-BE49-F238E27FC236}">
                <a16:creationId xmlns:a16="http://schemas.microsoft.com/office/drawing/2014/main" id="{F603BA14-9185-41C6-A0F5-E0AE6E84724C}"/>
              </a:ext>
            </a:extLst>
          </p:cNvPr>
          <p:cNvPicPr>
            <a:picLocks noChangeAspect="1"/>
          </p:cNvPicPr>
          <p:nvPr/>
        </p:nvPicPr>
        <p:blipFill rotWithShape="1">
          <a:blip r:embed="rId3"/>
          <a:srcRect l="2403" t="31862" r="2403" b="31601"/>
          <a:stretch/>
        </p:blipFill>
        <p:spPr>
          <a:xfrm>
            <a:off x="292924" y="1117191"/>
            <a:ext cx="11606151" cy="2505693"/>
          </a:xfrm>
          <a:prstGeom prst="rect">
            <a:avLst/>
          </a:prstGeom>
        </p:spPr>
      </p:pic>
      <p:pic>
        <p:nvPicPr>
          <p:cNvPr id="4" name="Billede 3">
            <a:extLst>
              <a:ext uri="{FF2B5EF4-FFF2-40B4-BE49-F238E27FC236}">
                <a16:creationId xmlns:a16="http://schemas.microsoft.com/office/drawing/2014/main" id="{ED9D2670-0DBC-43C0-A1D2-9C74AFD06643}"/>
              </a:ext>
            </a:extLst>
          </p:cNvPr>
          <p:cNvPicPr>
            <a:picLocks noChangeAspect="1"/>
          </p:cNvPicPr>
          <p:nvPr/>
        </p:nvPicPr>
        <p:blipFill rotWithShape="1">
          <a:blip r:embed="rId4"/>
          <a:srcRect t="5724"/>
          <a:stretch/>
        </p:blipFill>
        <p:spPr>
          <a:xfrm>
            <a:off x="2957588" y="3737610"/>
            <a:ext cx="6436844" cy="3120390"/>
          </a:xfrm>
          <a:prstGeom prst="rect">
            <a:avLst/>
          </a:prstGeom>
        </p:spPr>
      </p:pic>
    </p:spTree>
    <p:extLst>
      <p:ext uri="{BB962C8B-B14F-4D97-AF65-F5344CB8AC3E}">
        <p14:creationId xmlns:p14="http://schemas.microsoft.com/office/powerpoint/2010/main" val="3171048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1B7B3DFE-A681-4433-9D9B-575AA1ABBCAE}"/>
              </a:ext>
            </a:extLst>
          </p:cNvPr>
          <p:cNvSpPr>
            <a:spLocks noGrp="1"/>
          </p:cNvSpPr>
          <p:nvPr>
            <p:ph type="title"/>
          </p:nvPr>
        </p:nvSpPr>
        <p:spPr>
          <a:xfrm>
            <a:off x="7181723" y="609600"/>
            <a:ext cx="4512989" cy="2227730"/>
          </a:xfrm>
        </p:spPr>
        <p:txBody>
          <a:bodyPr anchor="ctr">
            <a:normAutofit/>
          </a:bodyPr>
          <a:lstStyle/>
          <a:p>
            <a:r>
              <a:rPr lang="da-DK">
                <a:solidFill>
                  <a:srgbClr val="FFFFFF"/>
                </a:solidFill>
              </a:rPr>
              <a:t>Visionen:</a:t>
            </a:r>
          </a:p>
        </p:txBody>
      </p:sp>
      <p:pic>
        <p:nvPicPr>
          <p:cNvPr id="7" name="Graphic 6" descr="By">
            <a:extLst>
              <a:ext uri="{FF2B5EF4-FFF2-40B4-BE49-F238E27FC236}">
                <a16:creationId xmlns:a16="http://schemas.microsoft.com/office/drawing/2014/main" id="{54985CE1-77BE-4B48-BAA9-14668CA1FF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251" y="1545062"/>
            <a:ext cx="3856774" cy="3856774"/>
          </a:xfrm>
          <a:prstGeom prst="rect">
            <a:avLst/>
          </a:prstGeom>
        </p:spPr>
      </p:pic>
      <p:sp>
        <p:nvSpPr>
          <p:cNvPr id="3" name="Pladsholder til indhold 2">
            <a:extLst>
              <a:ext uri="{FF2B5EF4-FFF2-40B4-BE49-F238E27FC236}">
                <a16:creationId xmlns:a16="http://schemas.microsoft.com/office/drawing/2014/main" id="{614F0178-08AC-4D4A-A65E-5549C5EF08BC}"/>
              </a:ext>
            </a:extLst>
          </p:cNvPr>
          <p:cNvSpPr>
            <a:spLocks noGrp="1"/>
          </p:cNvSpPr>
          <p:nvPr>
            <p:ph idx="1"/>
          </p:nvPr>
        </p:nvSpPr>
        <p:spPr>
          <a:xfrm>
            <a:off x="7181725" y="2837329"/>
            <a:ext cx="4512988" cy="3317938"/>
          </a:xfrm>
        </p:spPr>
        <p:txBody>
          <a:bodyPr anchor="t">
            <a:normAutofit/>
          </a:bodyPr>
          <a:lstStyle/>
          <a:p>
            <a:r>
              <a:rPr lang="da-DK">
                <a:solidFill>
                  <a:srgbClr val="FFFFFF"/>
                </a:solidFill>
              </a:rPr>
              <a:t>Visionen er at skabe et stærkt fællesskab om GovTech på tværs af kommunerne i den midtjyske region og Region Midtjylland.</a:t>
            </a:r>
          </a:p>
        </p:txBody>
      </p:sp>
    </p:spTree>
    <p:extLst>
      <p:ext uri="{BB962C8B-B14F-4D97-AF65-F5344CB8AC3E}">
        <p14:creationId xmlns:p14="http://schemas.microsoft.com/office/powerpoint/2010/main" val="1709949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DE638E9-E218-45C1-9A63-41B7795CB6A5}"/>
              </a:ext>
            </a:extLst>
          </p:cNvPr>
          <p:cNvSpPr>
            <a:spLocks noGrp="1"/>
          </p:cNvSpPr>
          <p:nvPr>
            <p:ph type="title"/>
          </p:nvPr>
        </p:nvSpPr>
        <p:spPr>
          <a:xfrm>
            <a:off x="1507067" y="2404534"/>
            <a:ext cx="7766936" cy="1646302"/>
          </a:xfrm>
        </p:spPr>
        <p:txBody>
          <a:bodyPr vert="horz" lIns="91440" tIns="45720" rIns="91440" bIns="45720" rtlCol="0" anchor="b">
            <a:normAutofit/>
          </a:bodyPr>
          <a:lstStyle/>
          <a:p>
            <a:pPr algn="r"/>
            <a:r>
              <a:rPr lang="en-US" sz="5400" dirty="0" err="1">
                <a:solidFill>
                  <a:srgbClr val="FFFFFF"/>
                </a:solidFill>
              </a:rPr>
              <a:t>Hvad</a:t>
            </a:r>
            <a:r>
              <a:rPr lang="en-US" sz="5400" dirty="0">
                <a:solidFill>
                  <a:srgbClr val="FFFFFF"/>
                </a:solidFill>
              </a:rPr>
              <a:t> </a:t>
            </a:r>
            <a:r>
              <a:rPr lang="en-US" sz="5400" dirty="0" err="1">
                <a:solidFill>
                  <a:srgbClr val="FFFFFF"/>
                </a:solidFill>
              </a:rPr>
              <a:t>betyder</a:t>
            </a:r>
            <a:r>
              <a:rPr lang="en-US" sz="5400" dirty="0">
                <a:solidFill>
                  <a:srgbClr val="FFFFFF"/>
                </a:solidFill>
              </a:rPr>
              <a:t> </a:t>
            </a:r>
            <a:r>
              <a:rPr lang="en-US" sz="5400" dirty="0" err="1">
                <a:solidFill>
                  <a:srgbClr val="FFFFFF"/>
                </a:solidFill>
              </a:rPr>
              <a:t>GovTech</a:t>
            </a:r>
            <a:r>
              <a:rPr lang="en-US" sz="5400" dirty="0">
                <a:solidFill>
                  <a:srgbClr val="FFFFFF"/>
                </a:solidFill>
              </a:rPr>
              <a:t>?</a:t>
            </a:r>
          </a:p>
        </p:txBody>
      </p:sp>
    </p:spTree>
    <p:extLst>
      <p:ext uri="{BB962C8B-B14F-4D97-AF65-F5344CB8AC3E}">
        <p14:creationId xmlns:p14="http://schemas.microsoft.com/office/powerpoint/2010/main" val="2296436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el 2">
            <a:extLst>
              <a:ext uri="{FF2B5EF4-FFF2-40B4-BE49-F238E27FC236}">
                <a16:creationId xmlns:a16="http://schemas.microsoft.com/office/drawing/2014/main" id="{7A640710-BFF7-4A61-8C46-4B2E8CA4722F}"/>
              </a:ext>
            </a:extLst>
          </p:cNvPr>
          <p:cNvSpPr>
            <a:spLocks noGrp="1"/>
          </p:cNvSpPr>
          <p:nvPr>
            <p:ph type="title"/>
          </p:nvPr>
        </p:nvSpPr>
        <p:spPr>
          <a:xfrm>
            <a:off x="643467" y="816638"/>
            <a:ext cx="3367359" cy="5224724"/>
          </a:xfrm>
        </p:spPr>
        <p:txBody>
          <a:bodyPr anchor="ctr">
            <a:normAutofit/>
          </a:bodyPr>
          <a:lstStyle/>
          <a:p>
            <a:r>
              <a:rPr lang="da-DK" dirty="0" err="1"/>
              <a:t>GovTech</a:t>
            </a:r>
            <a:r>
              <a:rPr lang="da-DK" dirty="0"/>
              <a:t>:</a:t>
            </a:r>
          </a:p>
        </p:txBody>
      </p:sp>
      <p:sp>
        <p:nvSpPr>
          <p:cNvPr id="4" name="Pladsholder til indhold 3">
            <a:extLst>
              <a:ext uri="{FF2B5EF4-FFF2-40B4-BE49-F238E27FC236}">
                <a16:creationId xmlns:a16="http://schemas.microsoft.com/office/drawing/2014/main" id="{50D3F664-9353-4E79-8A5A-C20D8D948242}"/>
              </a:ext>
            </a:extLst>
          </p:cNvPr>
          <p:cNvSpPr>
            <a:spLocks noGrp="1"/>
          </p:cNvSpPr>
          <p:nvPr>
            <p:ph idx="1"/>
          </p:nvPr>
        </p:nvSpPr>
        <p:spPr>
          <a:xfrm>
            <a:off x="4654295" y="816638"/>
            <a:ext cx="4619706" cy="5224724"/>
          </a:xfrm>
        </p:spPr>
        <p:txBody>
          <a:bodyPr anchor="ctr">
            <a:normAutofit/>
          </a:bodyPr>
          <a:lstStyle/>
          <a:p>
            <a:r>
              <a:rPr lang="da-DK" dirty="0" err="1"/>
              <a:t>GovTech</a:t>
            </a:r>
            <a:r>
              <a:rPr lang="da-DK" dirty="0"/>
              <a:t> handler om at benytte radikal ny teknologi såsom:</a:t>
            </a:r>
          </a:p>
          <a:p>
            <a:pPr lvl="1"/>
            <a:r>
              <a:rPr lang="da-DK" dirty="0"/>
              <a:t>Sensorer og </a:t>
            </a:r>
            <a:r>
              <a:rPr lang="da-DK" dirty="0" err="1"/>
              <a:t>IoT</a:t>
            </a:r>
            <a:endParaRPr lang="da-DK" dirty="0"/>
          </a:p>
          <a:p>
            <a:pPr lvl="1"/>
            <a:r>
              <a:rPr lang="da-DK" dirty="0"/>
              <a:t>Kunstig intelligens</a:t>
            </a:r>
          </a:p>
          <a:p>
            <a:pPr lvl="1"/>
            <a:r>
              <a:rPr lang="da-DK" dirty="0"/>
              <a:t>Blockchain</a:t>
            </a:r>
          </a:p>
          <a:p>
            <a:pPr lvl="1"/>
            <a:r>
              <a:rPr lang="da-DK" dirty="0"/>
              <a:t>Droner</a:t>
            </a:r>
          </a:p>
          <a:p>
            <a:pPr lvl="1"/>
            <a:r>
              <a:rPr lang="da-DK" dirty="0"/>
              <a:t>Robotter</a:t>
            </a:r>
          </a:p>
          <a:p>
            <a:pPr lvl="1"/>
            <a:r>
              <a:rPr lang="da-DK" dirty="0"/>
              <a:t>VR/AR mv.</a:t>
            </a:r>
          </a:p>
          <a:p>
            <a:pPr marL="457200" lvl="1" indent="0">
              <a:buNone/>
            </a:pPr>
            <a:r>
              <a:rPr lang="da-DK" dirty="0"/>
              <a:t>Med det formål at forbedre leveringen af offentlige tjenester gennem effektivitet og lavere omkostninger.</a:t>
            </a:r>
          </a:p>
        </p:txBody>
      </p:sp>
    </p:spTree>
    <p:extLst>
      <p:ext uri="{BB962C8B-B14F-4D97-AF65-F5344CB8AC3E}">
        <p14:creationId xmlns:p14="http://schemas.microsoft.com/office/powerpoint/2010/main" val="1266404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1142D765-1C48-4F5A-86BB-DD547101B020}"/>
              </a:ext>
            </a:extLst>
          </p:cNvPr>
          <p:cNvSpPr>
            <a:spLocks noGrp="1"/>
          </p:cNvSpPr>
          <p:nvPr>
            <p:ph type="title"/>
          </p:nvPr>
        </p:nvSpPr>
        <p:spPr>
          <a:xfrm>
            <a:off x="677334" y="609599"/>
            <a:ext cx="3843375" cy="5545667"/>
          </a:xfrm>
        </p:spPr>
        <p:txBody>
          <a:bodyPr anchor="ctr">
            <a:normAutofit/>
          </a:bodyPr>
          <a:lstStyle/>
          <a:p>
            <a:endParaRPr lang="da-DK">
              <a:solidFill>
                <a:schemeClr val="tx1">
                  <a:lumMod val="85000"/>
                  <a:lumOff val="15000"/>
                </a:schemeClr>
              </a:solidFill>
            </a:endParaRPr>
          </a:p>
        </p:txBody>
      </p:sp>
      <p:sp>
        <p:nvSpPr>
          <p:cNvPr id="3" name="Pladsholder til indhold 2">
            <a:extLst>
              <a:ext uri="{FF2B5EF4-FFF2-40B4-BE49-F238E27FC236}">
                <a16:creationId xmlns:a16="http://schemas.microsoft.com/office/drawing/2014/main" id="{470314F1-BD88-43E2-BA50-F40465EB3F9A}"/>
              </a:ext>
            </a:extLst>
          </p:cNvPr>
          <p:cNvSpPr>
            <a:spLocks noGrp="1"/>
          </p:cNvSpPr>
          <p:nvPr>
            <p:ph idx="1"/>
          </p:nvPr>
        </p:nvSpPr>
        <p:spPr>
          <a:xfrm>
            <a:off x="6116084" y="609600"/>
            <a:ext cx="5511296" cy="5545667"/>
          </a:xfrm>
        </p:spPr>
        <p:txBody>
          <a:bodyPr anchor="ctr">
            <a:normAutofit/>
          </a:bodyPr>
          <a:lstStyle/>
          <a:p>
            <a:r>
              <a:rPr lang="da-DK">
                <a:solidFill>
                  <a:srgbClr val="FFFFFF"/>
                </a:solidFill>
              </a:rPr>
              <a:t>GovTech handler også om at indgå i nye samarbejder med mindre leverandører og uddannelsesinstitutioner dels for at stimulere markedet og dels for at få adgang til nyeste viden på teknologiområderne.</a:t>
            </a:r>
          </a:p>
        </p:txBody>
      </p:sp>
    </p:spTree>
    <p:extLst>
      <p:ext uri="{BB962C8B-B14F-4D97-AF65-F5344CB8AC3E}">
        <p14:creationId xmlns:p14="http://schemas.microsoft.com/office/powerpoint/2010/main" val="277805957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
            <a:extLst>
              <a:ext uri="{FF2B5EF4-FFF2-40B4-BE49-F238E27FC236}">
                <a16:creationId xmlns:a16="http://schemas.microsoft.com/office/drawing/2014/main" id="{03206C33-6573-4805-9A07-C0E5B537E0F3}"/>
              </a:ext>
            </a:extLst>
          </p:cNvPr>
          <p:cNvSpPr/>
          <p:nvPr/>
        </p:nvSpPr>
        <p:spPr>
          <a:xfrm>
            <a:off x="1847979" y="2736127"/>
            <a:ext cx="2683340" cy="861532"/>
          </a:xfrm>
          <a:custGeom>
            <a:avLst/>
            <a:gdLst>
              <a:gd name="connsiteX0" fmla="*/ 0 w 2683340"/>
              <a:gd name="connsiteY0" fmla="*/ 0 h 861532"/>
              <a:gd name="connsiteX1" fmla="*/ 2683340 w 2683340"/>
              <a:gd name="connsiteY1" fmla="*/ 0 h 861532"/>
              <a:gd name="connsiteX2" fmla="*/ 2683340 w 2683340"/>
              <a:gd name="connsiteY2" fmla="*/ 861532 h 861532"/>
              <a:gd name="connsiteX3" fmla="*/ 0 w 2683340"/>
              <a:gd name="connsiteY3" fmla="*/ 861532 h 861532"/>
              <a:gd name="connsiteX4" fmla="*/ 0 w 2683340"/>
              <a:gd name="connsiteY4" fmla="*/ 0 h 861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3340" h="861532" extrusionOk="0">
                <a:moveTo>
                  <a:pt x="0" y="0"/>
                </a:moveTo>
                <a:cubicBezTo>
                  <a:pt x="1056102" y="-104805"/>
                  <a:pt x="1914418" y="-2020"/>
                  <a:pt x="2683340" y="0"/>
                </a:cubicBezTo>
                <a:cubicBezTo>
                  <a:pt x="2632355" y="151678"/>
                  <a:pt x="2632531" y="717098"/>
                  <a:pt x="2683340" y="861532"/>
                </a:cubicBezTo>
                <a:cubicBezTo>
                  <a:pt x="2305904" y="862017"/>
                  <a:pt x="279389" y="841690"/>
                  <a:pt x="0" y="861532"/>
                </a:cubicBezTo>
                <a:cubicBezTo>
                  <a:pt x="41003" y="453243"/>
                  <a:pt x="-14311" y="172614"/>
                  <a:pt x="0" y="0"/>
                </a:cubicBezTo>
                <a:close/>
              </a:path>
            </a:pathLst>
          </a:custGeom>
          <a:noFill/>
          <a:ln>
            <a:solidFill>
              <a:schemeClr val="accent1"/>
            </a:solidFill>
            <a:extLst>
              <a:ext uri="{C807C97D-BFC1-408E-A445-0C87EB9F89A2}">
                <ask:lineSketchStyleProps xmlns:ask="http://schemas.microsoft.com/office/drawing/2018/sketchyshapes" sd="103940048">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a:ln>
                  <a:noFill/>
                </a:ln>
                <a:solidFill>
                  <a:srgbClr val="1A3260"/>
                </a:solidFill>
                <a:effectLst/>
                <a:uLnTx/>
                <a:uFillTx/>
                <a:latin typeface="Trebuchet MS" panose="020B0603020202020204"/>
                <a:ea typeface="+mn-ea"/>
                <a:cs typeface="+mn-cs"/>
              </a:rPr>
              <a:t>Hjælpe med at sætte skub i den del af den kommunale digitalisering, der handler om forståelsen og udnyttelsen af ”</a:t>
            </a:r>
            <a:r>
              <a:rPr kumimoji="0" lang="da-DK" sz="1100" b="0" i="1" u="none" strike="noStrike" kern="1200" cap="none" spc="0" normalizeH="0" baseline="0" noProof="0" err="1">
                <a:ln>
                  <a:noFill/>
                </a:ln>
                <a:solidFill>
                  <a:srgbClr val="1A3260"/>
                </a:solidFill>
                <a:effectLst/>
                <a:uLnTx/>
                <a:uFillTx/>
                <a:latin typeface="Trebuchet MS" panose="020B0603020202020204"/>
                <a:ea typeface="+mn-ea"/>
                <a:cs typeface="+mn-cs"/>
              </a:rPr>
              <a:t>emerging</a:t>
            </a:r>
            <a:r>
              <a:rPr kumimoji="0" lang="da-DK" sz="1100" b="0" i="1" u="none" strike="noStrike" kern="1200" cap="none" spc="0" normalizeH="0" baseline="0" noProof="0">
                <a:ln>
                  <a:noFill/>
                </a:ln>
                <a:solidFill>
                  <a:srgbClr val="1A3260"/>
                </a:solidFill>
                <a:effectLst/>
                <a:uLnTx/>
                <a:uFillTx/>
                <a:latin typeface="Trebuchet MS" panose="020B0603020202020204"/>
                <a:ea typeface="+mn-ea"/>
                <a:cs typeface="+mn-cs"/>
              </a:rPr>
              <a:t> </a:t>
            </a:r>
            <a:r>
              <a:rPr kumimoji="0" lang="da-DK" sz="1100" b="0" i="1" u="none" strike="noStrike" kern="1200" cap="none" spc="0" normalizeH="0" baseline="0" noProof="0" err="1">
                <a:ln>
                  <a:noFill/>
                </a:ln>
                <a:solidFill>
                  <a:srgbClr val="1A3260"/>
                </a:solidFill>
                <a:effectLst/>
                <a:uLnTx/>
                <a:uFillTx/>
                <a:latin typeface="Trebuchet MS" panose="020B0603020202020204"/>
                <a:ea typeface="+mn-ea"/>
                <a:cs typeface="+mn-cs"/>
              </a:rPr>
              <a:t>technology</a:t>
            </a:r>
            <a:r>
              <a:rPr kumimoji="0" lang="da-DK" sz="1100" b="0" i="0" u="none" strike="noStrike" kern="1200" cap="none" spc="0" normalizeH="0" baseline="0" noProof="0">
                <a:ln>
                  <a:noFill/>
                </a:ln>
                <a:solidFill>
                  <a:srgbClr val="1A3260"/>
                </a:solidFill>
                <a:effectLst/>
                <a:uLnTx/>
                <a:uFillTx/>
                <a:latin typeface="Trebuchet MS" panose="020B0603020202020204"/>
                <a:ea typeface="+mn-ea"/>
                <a:cs typeface="+mn-cs"/>
              </a:rPr>
              <a:t>”</a:t>
            </a:r>
          </a:p>
        </p:txBody>
      </p:sp>
      <p:sp>
        <p:nvSpPr>
          <p:cNvPr id="33" name="Rectangle 4">
            <a:extLst>
              <a:ext uri="{FF2B5EF4-FFF2-40B4-BE49-F238E27FC236}">
                <a16:creationId xmlns:a16="http://schemas.microsoft.com/office/drawing/2014/main" id="{C03E4CDD-8EEF-4948-9775-8E22FFEE65C2}"/>
              </a:ext>
            </a:extLst>
          </p:cNvPr>
          <p:cNvSpPr/>
          <p:nvPr/>
        </p:nvSpPr>
        <p:spPr>
          <a:xfrm>
            <a:off x="677334" y="3700000"/>
            <a:ext cx="2542824" cy="861532"/>
          </a:xfrm>
          <a:custGeom>
            <a:avLst/>
            <a:gdLst>
              <a:gd name="connsiteX0" fmla="*/ 0 w 2542824"/>
              <a:gd name="connsiteY0" fmla="*/ 0 h 861532"/>
              <a:gd name="connsiteX1" fmla="*/ 2542824 w 2542824"/>
              <a:gd name="connsiteY1" fmla="*/ 0 h 861532"/>
              <a:gd name="connsiteX2" fmla="*/ 2542824 w 2542824"/>
              <a:gd name="connsiteY2" fmla="*/ 861532 h 861532"/>
              <a:gd name="connsiteX3" fmla="*/ 0 w 2542824"/>
              <a:gd name="connsiteY3" fmla="*/ 861532 h 861532"/>
              <a:gd name="connsiteX4" fmla="*/ 0 w 2542824"/>
              <a:gd name="connsiteY4" fmla="*/ 0 h 861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2824" h="861532" extrusionOk="0">
                <a:moveTo>
                  <a:pt x="0" y="0"/>
                </a:moveTo>
                <a:cubicBezTo>
                  <a:pt x="256817" y="-104805"/>
                  <a:pt x="1683009" y="-2020"/>
                  <a:pt x="2542824" y="0"/>
                </a:cubicBezTo>
                <a:cubicBezTo>
                  <a:pt x="2491839" y="151678"/>
                  <a:pt x="2492015" y="717098"/>
                  <a:pt x="2542824" y="861532"/>
                </a:cubicBezTo>
                <a:cubicBezTo>
                  <a:pt x="1468934" y="862017"/>
                  <a:pt x="1268843" y="841690"/>
                  <a:pt x="0" y="861532"/>
                </a:cubicBezTo>
                <a:cubicBezTo>
                  <a:pt x="41003" y="453243"/>
                  <a:pt x="-14311" y="172614"/>
                  <a:pt x="0" y="0"/>
                </a:cubicBezTo>
                <a:close/>
              </a:path>
            </a:pathLst>
          </a:custGeom>
          <a:noFill/>
          <a:ln>
            <a:solidFill>
              <a:schemeClr val="accent1"/>
            </a:solidFill>
            <a:extLst>
              <a:ext uri="{C807C97D-BFC1-408E-A445-0C87EB9F89A2}">
                <ask:lineSketchStyleProps xmlns:ask="http://schemas.microsoft.com/office/drawing/2018/sketchyshapes" sd="103940048">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a:ln>
                  <a:noFill/>
                </a:ln>
                <a:solidFill>
                  <a:srgbClr val="1A3260"/>
                </a:solidFill>
                <a:effectLst/>
                <a:uLnTx/>
                <a:uFillTx/>
                <a:latin typeface="Trebuchet MS" panose="020B0603020202020204"/>
                <a:ea typeface="+mn-ea"/>
                <a:cs typeface="+mn-cs"/>
              </a:rPr>
              <a:t>Fungere som arbejdsfællesskab og platform for at opkvalificere medarbejdere gennem projektdeltagelse og </a:t>
            </a:r>
            <a:r>
              <a:rPr kumimoji="0" lang="da-DK" sz="1100" b="0" i="0" u="none" strike="noStrike" kern="1200" cap="none" spc="0" normalizeH="0" baseline="0" noProof="0" err="1">
                <a:ln>
                  <a:noFill/>
                </a:ln>
                <a:solidFill>
                  <a:srgbClr val="1A3260"/>
                </a:solidFill>
                <a:effectLst/>
                <a:uLnTx/>
                <a:uFillTx/>
                <a:latin typeface="Trebuchet MS" panose="020B0603020202020204"/>
                <a:ea typeface="+mn-ea"/>
                <a:cs typeface="+mn-cs"/>
              </a:rPr>
              <a:t>indstationering</a:t>
            </a:r>
            <a:endParaRPr kumimoji="0" lang="da-DK" sz="1100" b="0" i="0" u="none" strike="noStrike" kern="1200" cap="none" spc="0" normalizeH="0" baseline="0" noProof="0">
              <a:ln>
                <a:noFill/>
              </a:ln>
              <a:solidFill>
                <a:srgbClr val="1A3260"/>
              </a:solidFill>
              <a:effectLst/>
              <a:uLnTx/>
              <a:uFillTx/>
              <a:latin typeface="Trebuchet MS" panose="020B0603020202020204"/>
              <a:ea typeface="+mn-ea"/>
              <a:cs typeface="+mn-cs"/>
            </a:endParaRPr>
          </a:p>
        </p:txBody>
      </p:sp>
      <p:sp>
        <p:nvSpPr>
          <p:cNvPr id="34" name="Rectangle 5">
            <a:extLst>
              <a:ext uri="{FF2B5EF4-FFF2-40B4-BE49-F238E27FC236}">
                <a16:creationId xmlns:a16="http://schemas.microsoft.com/office/drawing/2014/main" id="{40079B66-2569-4B77-B225-F5067434A851}"/>
              </a:ext>
            </a:extLst>
          </p:cNvPr>
          <p:cNvSpPr/>
          <p:nvPr/>
        </p:nvSpPr>
        <p:spPr>
          <a:xfrm>
            <a:off x="7714375" y="2019698"/>
            <a:ext cx="2275370" cy="722357"/>
          </a:xfrm>
          <a:custGeom>
            <a:avLst/>
            <a:gdLst>
              <a:gd name="connsiteX0" fmla="*/ 0 w 2275370"/>
              <a:gd name="connsiteY0" fmla="*/ 0 h 722357"/>
              <a:gd name="connsiteX1" fmla="*/ 2275370 w 2275370"/>
              <a:gd name="connsiteY1" fmla="*/ 0 h 722357"/>
              <a:gd name="connsiteX2" fmla="*/ 2275370 w 2275370"/>
              <a:gd name="connsiteY2" fmla="*/ 722357 h 722357"/>
              <a:gd name="connsiteX3" fmla="*/ 0 w 2275370"/>
              <a:gd name="connsiteY3" fmla="*/ 722357 h 722357"/>
              <a:gd name="connsiteX4" fmla="*/ 0 w 2275370"/>
              <a:gd name="connsiteY4" fmla="*/ 0 h 722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5370" h="722357" extrusionOk="0">
                <a:moveTo>
                  <a:pt x="0" y="0"/>
                </a:moveTo>
                <a:cubicBezTo>
                  <a:pt x="986253" y="-104805"/>
                  <a:pt x="1426192" y="-2020"/>
                  <a:pt x="2275370" y="0"/>
                </a:cubicBezTo>
                <a:cubicBezTo>
                  <a:pt x="2234757" y="272643"/>
                  <a:pt x="2323100" y="477022"/>
                  <a:pt x="2275370" y="722357"/>
                </a:cubicBezTo>
                <a:cubicBezTo>
                  <a:pt x="1562999" y="722842"/>
                  <a:pt x="616787" y="702515"/>
                  <a:pt x="0" y="722357"/>
                </a:cubicBezTo>
                <a:cubicBezTo>
                  <a:pt x="34562" y="426230"/>
                  <a:pt x="17945" y="321923"/>
                  <a:pt x="0" y="0"/>
                </a:cubicBezTo>
                <a:close/>
              </a:path>
            </a:pathLst>
          </a:custGeom>
          <a:noFill/>
          <a:ln>
            <a:solidFill>
              <a:schemeClr val="accent1"/>
            </a:solidFill>
            <a:extLst>
              <a:ext uri="{C807C97D-BFC1-408E-A445-0C87EB9F89A2}">
                <ask:lineSketchStyleProps xmlns:ask="http://schemas.microsoft.com/office/drawing/2018/sketchyshapes" sd="103940048">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a:ln>
                  <a:noFill/>
                </a:ln>
                <a:solidFill>
                  <a:srgbClr val="1A3260"/>
                </a:solidFill>
                <a:effectLst/>
                <a:uLnTx/>
                <a:uFillTx/>
                <a:latin typeface="Trebuchet MS" panose="020B0603020202020204"/>
                <a:ea typeface="+mn-ea"/>
                <a:cs typeface="+mn-cs"/>
              </a:rPr>
              <a:t>Stimulere det lokale erhvervsliv og gribe muligheden for vækst på området for Smart City-løsninger</a:t>
            </a:r>
          </a:p>
        </p:txBody>
      </p:sp>
      <p:sp>
        <p:nvSpPr>
          <p:cNvPr id="35" name="Rectangle 7">
            <a:extLst>
              <a:ext uri="{FF2B5EF4-FFF2-40B4-BE49-F238E27FC236}">
                <a16:creationId xmlns:a16="http://schemas.microsoft.com/office/drawing/2014/main" id="{A077CAD3-125D-4E45-A43E-988E9F9642BA}"/>
              </a:ext>
            </a:extLst>
          </p:cNvPr>
          <p:cNvSpPr/>
          <p:nvPr/>
        </p:nvSpPr>
        <p:spPr>
          <a:xfrm>
            <a:off x="5068274" y="5791846"/>
            <a:ext cx="2542824" cy="861532"/>
          </a:xfrm>
          <a:custGeom>
            <a:avLst/>
            <a:gdLst>
              <a:gd name="connsiteX0" fmla="*/ 0 w 2542824"/>
              <a:gd name="connsiteY0" fmla="*/ 0 h 861532"/>
              <a:gd name="connsiteX1" fmla="*/ 2542824 w 2542824"/>
              <a:gd name="connsiteY1" fmla="*/ 0 h 861532"/>
              <a:gd name="connsiteX2" fmla="*/ 2542824 w 2542824"/>
              <a:gd name="connsiteY2" fmla="*/ 861532 h 861532"/>
              <a:gd name="connsiteX3" fmla="*/ 0 w 2542824"/>
              <a:gd name="connsiteY3" fmla="*/ 861532 h 861532"/>
              <a:gd name="connsiteX4" fmla="*/ 0 w 2542824"/>
              <a:gd name="connsiteY4" fmla="*/ 0 h 861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2824" h="861532" extrusionOk="0">
                <a:moveTo>
                  <a:pt x="0" y="0"/>
                </a:moveTo>
                <a:cubicBezTo>
                  <a:pt x="256817" y="-104805"/>
                  <a:pt x="1683009" y="-2020"/>
                  <a:pt x="2542824" y="0"/>
                </a:cubicBezTo>
                <a:cubicBezTo>
                  <a:pt x="2491839" y="151678"/>
                  <a:pt x="2492015" y="717098"/>
                  <a:pt x="2542824" y="861532"/>
                </a:cubicBezTo>
                <a:cubicBezTo>
                  <a:pt x="1468934" y="862017"/>
                  <a:pt x="1268843" y="841690"/>
                  <a:pt x="0" y="861532"/>
                </a:cubicBezTo>
                <a:cubicBezTo>
                  <a:pt x="41003" y="453243"/>
                  <a:pt x="-14311" y="172614"/>
                  <a:pt x="0" y="0"/>
                </a:cubicBezTo>
                <a:close/>
              </a:path>
            </a:pathLst>
          </a:custGeom>
          <a:noFill/>
          <a:ln>
            <a:solidFill>
              <a:schemeClr val="accent1"/>
            </a:solidFill>
            <a:extLst>
              <a:ext uri="{C807C97D-BFC1-408E-A445-0C87EB9F89A2}">
                <ask:lineSketchStyleProps xmlns:ask="http://schemas.microsoft.com/office/drawing/2018/sketchyshapes" sd="103940048">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a:ln>
                  <a:noFill/>
                </a:ln>
                <a:solidFill>
                  <a:srgbClr val="1A3260"/>
                </a:solidFill>
                <a:effectLst/>
                <a:uLnTx/>
                <a:uFillTx/>
                <a:latin typeface="Trebuchet MS" panose="020B0603020202020204"/>
                <a:ea typeface="+mn-ea"/>
                <a:cs typeface="+mn-cs"/>
              </a:rPr>
              <a:t>Etablere og koordinere </a:t>
            </a:r>
            <a:r>
              <a:rPr kumimoji="0" lang="da-DK" sz="1100" b="0" i="0" u="none" strike="noStrike" kern="1200" cap="none" spc="0" normalizeH="0" baseline="0" noProof="0" err="1">
                <a:ln>
                  <a:noFill/>
                </a:ln>
                <a:solidFill>
                  <a:srgbClr val="1A3260"/>
                </a:solidFill>
                <a:effectLst/>
                <a:uLnTx/>
                <a:uFillTx/>
                <a:latin typeface="Trebuchet MS" panose="020B0603020202020204"/>
                <a:ea typeface="+mn-ea"/>
                <a:cs typeface="+mn-cs"/>
              </a:rPr>
              <a:t>vidensopsamling</a:t>
            </a:r>
            <a:r>
              <a:rPr kumimoji="0" lang="da-DK" sz="1100" b="0" i="0" u="none" strike="noStrike" kern="1200" cap="none" spc="0" normalizeH="0" baseline="0" noProof="0">
                <a:ln>
                  <a:noFill/>
                </a:ln>
                <a:solidFill>
                  <a:srgbClr val="1A3260"/>
                </a:solidFill>
                <a:effectLst/>
                <a:uLnTx/>
                <a:uFillTx/>
                <a:latin typeface="Trebuchet MS" panose="020B0603020202020204"/>
                <a:ea typeface="+mn-ea"/>
                <a:cs typeface="+mn-cs"/>
              </a:rPr>
              <a:t> og –deling inden for Smart City-feltet på tværs af aktørerne i regionen</a:t>
            </a:r>
          </a:p>
        </p:txBody>
      </p:sp>
      <p:sp>
        <p:nvSpPr>
          <p:cNvPr id="36" name="Rectangle 8">
            <a:extLst>
              <a:ext uri="{FF2B5EF4-FFF2-40B4-BE49-F238E27FC236}">
                <a16:creationId xmlns:a16="http://schemas.microsoft.com/office/drawing/2014/main" id="{0466A2CD-EF0C-4696-9AC0-74A9B6B5C4F7}"/>
              </a:ext>
            </a:extLst>
          </p:cNvPr>
          <p:cNvSpPr/>
          <p:nvPr/>
        </p:nvSpPr>
        <p:spPr>
          <a:xfrm>
            <a:off x="8340151" y="5501706"/>
            <a:ext cx="2790595" cy="768464"/>
          </a:xfrm>
          <a:custGeom>
            <a:avLst/>
            <a:gdLst>
              <a:gd name="connsiteX0" fmla="*/ 0 w 2790595"/>
              <a:gd name="connsiteY0" fmla="*/ 0 h 768464"/>
              <a:gd name="connsiteX1" fmla="*/ 2790595 w 2790595"/>
              <a:gd name="connsiteY1" fmla="*/ 0 h 768464"/>
              <a:gd name="connsiteX2" fmla="*/ 2790595 w 2790595"/>
              <a:gd name="connsiteY2" fmla="*/ 768464 h 768464"/>
              <a:gd name="connsiteX3" fmla="*/ 0 w 2790595"/>
              <a:gd name="connsiteY3" fmla="*/ 768464 h 768464"/>
              <a:gd name="connsiteX4" fmla="*/ 0 w 2790595"/>
              <a:gd name="connsiteY4" fmla="*/ 0 h 768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0595" h="768464" extrusionOk="0">
                <a:moveTo>
                  <a:pt x="0" y="0"/>
                </a:moveTo>
                <a:cubicBezTo>
                  <a:pt x="716508" y="-104805"/>
                  <a:pt x="1801160" y="-2020"/>
                  <a:pt x="2790595" y="0"/>
                </a:cubicBezTo>
                <a:cubicBezTo>
                  <a:pt x="2753950" y="369089"/>
                  <a:pt x="2815347" y="550352"/>
                  <a:pt x="2790595" y="768464"/>
                </a:cubicBezTo>
                <a:cubicBezTo>
                  <a:pt x="1721915" y="768949"/>
                  <a:pt x="440474" y="748622"/>
                  <a:pt x="0" y="768464"/>
                </a:cubicBezTo>
                <a:cubicBezTo>
                  <a:pt x="-509" y="635358"/>
                  <a:pt x="59983" y="85847"/>
                  <a:pt x="0" y="0"/>
                </a:cubicBezTo>
                <a:close/>
              </a:path>
            </a:pathLst>
          </a:custGeom>
          <a:noFill/>
          <a:ln>
            <a:solidFill>
              <a:schemeClr val="accent1"/>
            </a:solidFill>
            <a:extLst>
              <a:ext uri="{C807C97D-BFC1-408E-A445-0C87EB9F89A2}">
                <ask:lineSketchStyleProps xmlns:ask="http://schemas.microsoft.com/office/drawing/2018/sketchyshapes" sd="103940048">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a:ln>
                  <a:noFill/>
                </a:ln>
                <a:solidFill>
                  <a:srgbClr val="1A3260"/>
                </a:solidFill>
                <a:effectLst/>
                <a:uLnTx/>
                <a:uFillTx/>
                <a:latin typeface="Trebuchet MS" panose="020B0603020202020204"/>
                <a:ea typeface="+mn-ea"/>
                <a:cs typeface="+mn-cs"/>
              </a:rPr>
              <a:t>Danne fælles brohoved mod nationale og EU-aktiviteter – KL, DIGST, ERST, OASC omkring f.eks. datastandardisering</a:t>
            </a:r>
          </a:p>
        </p:txBody>
      </p:sp>
      <p:sp>
        <p:nvSpPr>
          <p:cNvPr id="37" name="Oval 9">
            <a:extLst>
              <a:ext uri="{FF2B5EF4-FFF2-40B4-BE49-F238E27FC236}">
                <a16:creationId xmlns:a16="http://schemas.microsoft.com/office/drawing/2014/main" id="{A4515609-73C2-4878-9699-99DACE9FD295}"/>
              </a:ext>
            </a:extLst>
          </p:cNvPr>
          <p:cNvSpPr/>
          <p:nvPr/>
        </p:nvSpPr>
        <p:spPr>
          <a:xfrm>
            <a:off x="5494455" y="1715902"/>
            <a:ext cx="1792060" cy="1794980"/>
          </a:xfrm>
          <a:custGeom>
            <a:avLst/>
            <a:gdLst>
              <a:gd name="connsiteX0" fmla="*/ 0 w 1792060"/>
              <a:gd name="connsiteY0" fmla="*/ 897490 h 1794980"/>
              <a:gd name="connsiteX1" fmla="*/ 896030 w 1792060"/>
              <a:gd name="connsiteY1" fmla="*/ 0 h 1794980"/>
              <a:gd name="connsiteX2" fmla="*/ 1792060 w 1792060"/>
              <a:gd name="connsiteY2" fmla="*/ 897490 h 1794980"/>
              <a:gd name="connsiteX3" fmla="*/ 896030 w 1792060"/>
              <a:gd name="connsiteY3" fmla="*/ 1794980 h 1794980"/>
              <a:gd name="connsiteX4" fmla="*/ 0 w 1792060"/>
              <a:gd name="connsiteY4" fmla="*/ 897490 h 179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060" h="1794980" fill="none" extrusionOk="0">
                <a:moveTo>
                  <a:pt x="0" y="897490"/>
                </a:moveTo>
                <a:cubicBezTo>
                  <a:pt x="46777" y="363677"/>
                  <a:pt x="438226" y="-60235"/>
                  <a:pt x="896030" y="0"/>
                </a:cubicBezTo>
                <a:cubicBezTo>
                  <a:pt x="1419451" y="-68100"/>
                  <a:pt x="1760274" y="358607"/>
                  <a:pt x="1792060" y="897490"/>
                </a:cubicBezTo>
                <a:cubicBezTo>
                  <a:pt x="1776954" y="1459032"/>
                  <a:pt x="1336864" y="1752816"/>
                  <a:pt x="896030" y="1794980"/>
                </a:cubicBezTo>
                <a:cubicBezTo>
                  <a:pt x="403924" y="1884632"/>
                  <a:pt x="72852" y="1352136"/>
                  <a:pt x="0" y="897490"/>
                </a:cubicBezTo>
                <a:close/>
              </a:path>
              <a:path w="1792060" h="1794980" stroke="0" extrusionOk="0">
                <a:moveTo>
                  <a:pt x="0" y="897490"/>
                </a:moveTo>
                <a:cubicBezTo>
                  <a:pt x="93180" y="386549"/>
                  <a:pt x="398113" y="9991"/>
                  <a:pt x="896030" y="0"/>
                </a:cubicBezTo>
                <a:cubicBezTo>
                  <a:pt x="1342753" y="-45230"/>
                  <a:pt x="1764298" y="345645"/>
                  <a:pt x="1792060" y="897490"/>
                </a:cubicBezTo>
                <a:cubicBezTo>
                  <a:pt x="1785654" y="1341610"/>
                  <a:pt x="1383249" y="1773595"/>
                  <a:pt x="896030" y="1794980"/>
                </a:cubicBezTo>
                <a:cubicBezTo>
                  <a:pt x="407932" y="1728469"/>
                  <a:pt x="5266" y="1399680"/>
                  <a:pt x="0" y="897490"/>
                </a:cubicBezTo>
                <a:close/>
              </a:path>
            </a:pathLst>
          </a:custGeom>
          <a:solidFill>
            <a:schemeClr val="accent1"/>
          </a:solidFill>
          <a:ln>
            <a:extLst>
              <a:ext uri="{C807C97D-BFC1-408E-A445-0C87EB9F89A2}">
                <ask:lineSketchStyleProps xmlns:ask="http://schemas.microsoft.com/office/drawing/2018/sketchyshapes" sd="109148564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a:ln>
                  <a:noFill/>
                </a:ln>
                <a:solidFill>
                  <a:prstClr val="white"/>
                </a:solidFill>
                <a:effectLst/>
                <a:uLnTx/>
                <a:uFillTx/>
                <a:latin typeface="Trebuchet MS" panose="020B0603020202020204"/>
                <a:ea typeface="+mn-ea"/>
                <a:cs typeface="+mn-cs"/>
              </a:rPr>
              <a:t>Stimulere erhvervslivet</a:t>
            </a:r>
          </a:p>
        </p:txBody>
      </p:sp>
      <p:sp>
        <p:nvSpPr>
          <p:cNvPr id="38" name="Oval 10">
            <a:extLst>
              <a:ext uri="{FF2B5EF4-FFF2-40B4-BE49-F238E27FC236}">
                <a16:creationId xmlns:a16="http://schemas.microsoft.com/office/drawing/2014/main" id="{4D04353E-5ADD-4450-9E2D-44306E717F8B}"/>
              </a:ext>
            </a:extLst>
          </p:cNvPr>
          <p:cNvSpPr/>
          <p:nvPr/>
        </p:nvSpPr>
        <p:spPr>
          <a:xfrm>
            <a:off x="6757487" y="3826755"/>
            <a:ext cx="1792060" cy="1794980"/>
          </a:xfrm>
          <a:custGeom>
            <a:avLst/>
            <a:gdLst>
              <a:gd name="connsiteX0" fmla="*/ 0 w 1792060"/>
              <a:gd name="connsiteY0" fmla="*/ 897490 h 1794980"/>
              <a:gd name="connsiteX1" fmla="*/ 896030 w 1792060"/>
              <a:gd name="connsiteY1" fmla="*/ 0 h 1794980"/>
              <a:gd name="connsiteX2" fmla="*/ 1792060 w 1792060"/>
              <a:gd name="connsiteY2" fmla="*/ 897490 h 1794980"/>
              <a:gd name="connsiteX3" fmla="*/ 896030 w 1792060"/>
              <a:gd name="connsiteY3" fmla="*/ 1794980 h 1794980"/>
              <a:gd name="connsiteX4" fmla="*/ 0 w 1792060"/>
              <a:gd name="connsiteY4" fmla="*/ 897490 h 179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060" h="1794980" fill="none" extrusionOk="0">
                <a:moveTo>
                  <a:pt x="0" y="897490"/>
                </a:moveTo>
                <a:cubicBezTo>
                  <a:pt x="46777" y="363677"/>
                  <a:pt x="438226" y="-60235"/>
                  <a:pt x="896030" y="0"/>
                </a:cubicBezTo>
                <a:cubicBezTo>
                  <a:pt x="1419451" y="-68100"/>
                  <a:pt x="1760274" y="358607"/>
                  <a:pt x="1792060" y="897490"/>
                </a:cubicBezTo>
                <a:cubicBezTo>
                  <a:pt x="1776954" y="1459032"/>
                  <a:pt x="1336864" y="1752816"/>
                  <a:pt x="896030" y="1794980"/>
                </a:cubicBezTo>
                <a:cubicBezTo>
                  <a:pt x="403924" y="1884632"/>
                  <a:pt x="72852" y="1352136"/>
                  <a:pt x="0" y="897490"/>
                </a:cubicBezTo>
                <a:close/>
              </a:path>
              <a:path w="1792060" h="1794980" stroke="0" extrusionOk="0">
                <a:moveTo>
                  <a:pt x="0" y="897490"/>
                </a:moveTo>
                <a:cubicBezTo>
                  <a:pt x="93180" y="386549"/>
                  <a:pt x="398113" y="9991"/>
                  <a:pt x="896030" y="0"/>
                </a:cubicBezTo>
                <a:cubicBezTo>
                  <a:pt x="1342753" y="-45230"/>
                  <a:pt x="1764298" y="345645"/>
                  <a:pt x="1792060" y="897490"/>
                </a:cubicBezTo>
                <a:cubicBezTo>
                  <a:pt x="1785654" y="1341610"/>
                  <a:pt x="1383249" y="1773595"/>
                  <a:pt x="896030" y="1794980"/>
                </a:cubicBezTo>
                <a:cubicBezTo>
                  <a:pt x="407932" y="1728469"/>
                  <a:pt x="5266" y="1399680"/>
                  <a:pt x="0" y="897490"/>
                </a:cubicBezTo>
                <a:close/>
              </a:path>
            </a:pathLst>
          </a:custGeom>
          <a:solidFill>
            <a:schemeClr val="accent1"/>
          </a:solidFill>
          <a:ln>
            <a:extLst>
              <a:ext uri="{C807C97D-BFC1-408E-A445-0C87EB9F89A2}">
                <ask:lineSketchStyleProps xmlns:ask="http://schemas.microsoft.com/office/drawing/2018/sketchyshapes" sd="109148564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a:ln>
                  <a:noFill/>
                </a:ln>
                <a:solidFill>
                  <a:prstClr val="white"/>
                </a:solidFill>
                <a:effectLst/>
                <a:uLnTx/>
                <a:uFillTx/>
                <a:latin typeface="Trebuchet MS" panose="020B0603020202020204"/>
                <a:ea typeface="+mn-ea"/>
                <a:cs typeface="+mn-cs"/>
              </a:rPr>
              <a:t>Positionere regionen</a:t>
            </a:r>
          </a:p>
        </p:txBody>
      </p:sp>
      <p:sp>
        <p:nvSpPr>
          <p:cNvPr id="39" name="Oval 11">
            <a:extLst>
              <a:ext uri="{FF2B5EF4-FFF2-40B4-BE49-F238E27FC236}">
                <a16:creationId xmlns:a16="http://schemas.microsoft.com/office/drawing/2014/main" id="{7381D077-3C7E-461B-BEBE-E81513DB7C92}"/>
              </a:ext>
            </a:extLst>
          </p:cNvPr>
          <p:cNvSpPr/>
          <p:nvPr/>
        </p:nvSpPr>
        <p:spPr>
          <a:xfrm>
            <a:off x="4178150" y="3835378"/>
            <a:ext cx="1792060" cy="1794980"/>
          </a:xfrm>
          <a:custGeom>
            <a:avLst/>
            <a:gdLst>
              <a:gd name="connsiteX0" fmla="*/ 0 w 1792060"/>
              <a:gd name="connsiteY0" fmla="*/ 897490 h 1794980"/>
              <a:gd name="connsiteX1" fmla="*/ 896030 w 1792060"/>
              <a:gd name="connsiteY1" fmla="*/ 0 h 1794980"/>
              <a:gd name="connsiteX2" fmla="*/ 1792060 w 1792060"/>
              <a:gd name="connsiteY2" fmla="*/ 897490 h 1794980"/>
              <a:gd name="connsiteX3" fmla="*/ 896030 w 1792060"/>
              <a:gd name="connsiteY3" fmla="*/ 1794980 h 1794980"/>
              <a:gd name="connsiteX4" fmla="*/ 0 w 1792060"/>
              <a:gd name="connsiteY4" fmla="*/ 897490 h 179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060" h="1794980" fill="none" extrusionOk="0">
                <a:moveTo>
                  <a:pt x="0" y="897490"/>
                </a:moveTo>
                <a:cubicBezTo>
                  <a:pt x="46777" y="363677"/>
                  <a:pt x="438226" y="-60235"/>
                  <a:pt x="896030" y="0"/>
                </a:cubicBezTo>
                <a:cubicBezTo>
                  <a:pt x="1419451" y="-68100"/>
                  <a:pt x="1760274" y="358607"/>
                  <a:pt x="1792060" y="897490"/>
                </a:cubicBezTo>
                <a:cubicBezTo>
                  <a:pt x="1776954" y="1459032"/>
                  <a:pt x="1336864" y="1752816"/>
                  <a:pt x="896030" y="1794980"/>
                </a:cubicBezTo>
                <a:cubicBezTo>
                  <a:pt x="403924" y="1884632"/>
                  <a:pt x="72852" y="1352136"/>
                  <a:pt x="0" y="897490"/>
                </a:cubicBezTo>
                <a:close/>
              </a:path>
              <a:path w="1792060" h="1794980" stroke="0" extrusionOk="0">
                <a:moveTo>
                  <a:pt x="0" y="897490"/>
                </a:moveTo>
                <a:cubicBezTo>
                  <a:pt x="93180" y="386549"/>
                  <a:pt x="398113" y="9991"/>
                  <a:pt x="896030" y="0"/>
                </a:cubicBezTo>
                <a:cubicBezTo>
                  <a:pt x="1342753" y="-45230"/>
                  <a:pt x="1764298" y="345645"/>
                  <a:pt x="1792060" y="897490"/>
                </a:cubicBezTo>
                <a:cubicBezTo>
                  <a:pt x="1785654" y="1341610"/>
                  <a:pt x="1383249" y="1773595"/>
                  <a:pt x="896030" y="1794980"/>
                </a:cubicBezTo>
                <a:cubicBezTo>
                  <a:pt x="407932" y="1728469"/>
                  <a:pt x="5266" y="1399680"/>
                  <a:pt x="0" y="897490"/>
                </a:cubicBezTo>
                <a:close/>
              </a:path>
            </a:pathLst>
          </a:custGeom>
          <a:solidFill>
            <a:schemeClr val="accent1"/>
          </a:solidFill>
          <a:ln>
            <a:extLst>
              <a:ext uri="{C807C97D-BFC1-408E-A445-0C87EB9F89A2}">
                <ask:lineSketchStyleProps xmlns:ask="http://schemas.microsoft.com/office/drawing/2018/sketchyshapes" sd="109148564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a:ln>
                  <a:noFill/>
                </a:ln>
                <a:solidFill>
                  <a:prstClr val="white"/>
                </a:solidFill>
                <a:effectLst/>
                <a:uLnTx/>
                <a:uFillTx/>
                <a:latin typeface="Trebuchet MS" panose="020B0603020202020204"/>
                <a:ea typeface="+mn-ea"/>
                <a:cs typeface="+mn-cs"/>
              </a:rPr>
              <a:t>Skabe effektiviseringer</a:t>
            </a:r>
          </a:p>
        </p:txBody>
      </p:sp>
      <p:sp>
        <p:nvSpPr>
          <p:cNvPr id="40" name="Rectangle 12">
            <a:extLst>
              <a:ext uri="{FF2B5EF4-FFF2-40B4-BE49-F238E27FC236}">
                <a16:creationId xmlns:a16="http://schemas.microsoft.com/office/drawing/2014/main" id="{F50AC921-1F8D-4F31-8B65-F8858D16984B}"/>
              </a:ext>
            </a:extLst>
          </p:cNvPr>
          <p:cNvSpPr/>
          <p:nvPr/>
        </p:nvSpPr>
        <p:spPr>
          <a:xfrm>
            <a:off x="2475447" y="1772556"/>
            <a:ext cx="2542824" cy="861532"/>
          </a:xfrm>
          <a:custGeom>
            <a:avLst/>
            <a:gdLst>
              <a:gd name="connsiteX0" fmla="*/ 0 w 2542824"/>
              <a:gd name="connsiteY0" fmla="*/ 0 h 861532"/>
              <a:gd name="connsiteX1" fmla="*/ 2542824 w 2542824"/>
              <a:gd name="connsiteY1" fmla="*/ 0 h 861532"/>
              <a:gd name="connsiteX2" fmla="*/ 2542824 w 2542824"/>
              <a:gd name="connsiteY2" fmla="*/ 861532 h 861532"/>
              <a:gd name="connsiteX3" fmla="*/ 0 w 2542824"/>
              <a:gd name="connsiteY3" fmla="*/ 861532 h 861532"/>
              <a:gd name="connsiteX4" fmla="*/ 0 w 2542824"/>
              <a:gd name="connsiteY4" fmla="*/ 0 h 861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2824" h="861532" extrusionOk="0">
                <a:moveTo>
                  <a:pt x="0" y="0"/>
                </a:moveTo>
                <a:cubicBezTo>
                  <a:pt x="256817" y="-104805"/>
                  <a:pt x="1683009" y="-2020"/>
                  <a:pt x="2542824" y="0"/>
                </a:cubicBezTo>
                <a:cubicBezTo>
                  <a:pt x="2491839" y="151678"/>
                  <a:pt x="2492015" y="717098"/>
                  <a:pt x="2542824" y="861532"/>
                </a:cubicBezTo>
                <a:cubicBezTo>
                  <a:pt x="1468934" y="862017"/>
                  <a:pt x="1268843" y="841690"/>
                  <a:pt x="0" y="861532"/>
                </a:cubicBezTo>
                <a:cubicBezTo>
                  <a:pt x="41003" y="453243"/>
                  <a:pt x="-14311" y="172614"/>
                  <a:pt x="0" y="0"/>
                </a:cubicBezTo>
                <a:close/>
              </a:path>
            </a:pathLst>
          </a:custGeom>
          <a:noFill/>
          <a:ln>
            <a:solidFill>
              <a:schemeClr val="accent1"/>
            </a:solidFill>
            <a:extLst>
              <a:ext uri="{C807C97D-BFC1-408E-A445-0C87EB9F89A2}">
                <ask:lineSketchStyleProps xmlns:ask="http://schemas.microsoft.com/office/drawing/2018/sketchyshapes" sd="103940048">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a:ln>
                  <a:noFill/>
                </a:ln>
                <a:solidFill>
                  <a:srgbClr val="1A3260"/>
                </a:solidFill>
                <a:effectLst/>
                <a:uLnTx/>
                <a:uFillTx/>
                <a:latin typeface="Trebuchet MS" panose="020B0603020202020204"/>
                <a:ea typeface="+mn-ea"/>
                <a:cs typeface="+mn-cs"/>
              </a:rPr>
              <a:t>Fungere som fællesskab for udvikling, indkøb og implementering af konkrete løsninger baseret på f.eks. </a:t>
            </a:r>
            <a:r>
              <a:rPr kumimoji="0" lang="da-DK" sz="1100" b="0" i="0" u="none" strike="noStrike" kern="1200" cap="none" spc="0" normalizeH="0" baseline="0" noProof="0" err="1">
                <a:ln>
                  <a:noFill/>
                </a:ln>
                <a:solidFill>
                  <a:srgbClr val="1A3260"/>
                </a:solidFill>
                <a:effectLst/>
                <a:uLnTx/>
                <a:uFillTx/>
                <a:latin typeface="Trebuchet MS" panose="020B0603020202020204"/>
                <a:ea typeface="+mn-ea"/>
                <a:cs typeface="+mn-cs"/>
              </a:rPr>
              <a:t>IoT</a:t>
            </a:r>
            <a:r>
              <a:rPr kumimoji="0" lang="da-DK" sz="1100" b="0" i="0" u="none" strike="noStrike" kern="1200" cap="none" spc="0" normalizeH="0" baseline="0" noProof="0">
                <a:ln>
                  <a:noFill/>
                </a:ln>
                <a:solidFill>
                  <a:srgbClr val="1A3260"/>
                </a:solidFill>
                <a:effectLst/>
                <a:uLnTx/>
                <a:uFillTx/>
                <a:latin typeface="Trebuchet MS" panose="020B0603020202020204"/>
                <a:ea typeface="+mn-ea"/>
                <a:cs typeface="+mn-cs"/>
              </a:rPr>
              <a:t>, droner, robotter m.v.</a:t>
            </a:r>
          </a:p>
        </p:txBody>
      </p:sp>
      <p:sp>
        <p:nvSpPr>
          <p:cNvPr id="41" name="Oval 13">
            <a:extLst>
              <a:ext uri="{FF2B5EF4-FFF2-40B4-BE49-F238E27FC236}">
                <a16:creationId xmlns:a16="http://schemas.microsoft.com/office/drawing/2014/main" id="{553FF936-03E1-4FDD-B5AD-CE1BE245C944}"/>
              </a:ext>
            </a:extLst>
          </p:cNvPr>
          <p:cNvSpPr/>
          <p:nvPr/>
        </p:nvSpPr>
        <p:spPr>
          <a:xfrm>
            <a:off x="5503894" y="3038739"/>
            <a:ext cx="1792060" cy="1794980"/>
          </a:xfrm>
          <a:custGeom>
            <a:avLst/>
            <a:gdLst>
              <a:gd name="connsiteX0" fmla="*/ 0 w 1792060"/>
              <a:gd name="connsiteY0" fmla="*/ 897490 h 1794980"/>
              <a:gd name="connsiteX1" fmla="*/ 896030 w 1792060"/>
              <a:gd name="connsiteY1" fmla="*/ 0 h 1794980"/>
              <a:gd name="connsiteX2" fmla="*/ 1792060 w 1792060"/>
              <a:gd name="connsiteY2" fmla="*/ 897490 h 1794980"/>
              <a:gd name="connsiteX3" fmla="*/ 896030 w 1792060"/>
              <a:gd name="connsiteY3" fmla="*/ 1794980 h 1794980"/>
              <a:gd name="connsiteX4" fmla="*/ 0 w 1792060"/>
              <a:gd name="connsiteY4" fmla="*/ 897490 h 179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060" h="1794980" fill="none" extrusionOk="0">
                <a:moveTo>
                  <a:pt x="0" y="897490"/>
                </a:moveTo>
                <a:cubicBezTo>
                  <a:pt x="46777" y="363677"/>
                  <a:pt x="438226" y="-60235"/>
                  <a:pt x="896030" y="0"/>
                </a:cubicBezTo>
                <a:cubicBezTo>
                  <a:pt x="1419451" y="-68100"/>
                  <a:pt x="1760274" y="358607"/>
                  <a:pt x="1792060" y="897490"/>
                </a:cubicBezTo>
                <a:cubicBezTo>
                  <a:pt x="1776954" y="1459032"/>
                  <a:pt x="1336864" y="1752816"/>
                  <a:pt x="896030" y="1794980"/>
                </a:cubicBezTo>
                <a:cubicBezTo>
                  <a:pt x="403924" y="1884632"/>
                  <a:pt x="72852" y="1352136"/>
                  <a:pt x="0" y="897490"/>
                </a:cubicBezTo>
                <a:close/>
              </a:path>
              <a:path w="1792060" h="1794980" stroke="0" extrusionOk="0">
                <a:moveTo>
                  <a:pt x="0" y="897490"/>
                </a:moveTo>
                <a:cubicBezTo>
                  <a:pt x="93180" y="386549"/>
                  <a:pt x="398113" y="9991"/>
                  <a:pt x="896030" y="0"/>
                </a:cubicBezTo>
                <a:cubicBezTo>
                  <a:pt x="1342753" y="-45230"/>
                  <a:pt x="1764298" y="345645"/>
                  <a:pt x="1792060" y="897490"/>
                </a:cubicBezTo>
                <a:cubicBezTo>
                  <a:pt x="1785654" y="1341610"/>
                  <a:pt x="1383249" y="1773595"/>
                  <a:pt x="896030" y="1794980"/>
                </a:cubicBezTo>
                <a:cubicBezTo>
                  <a:pt x="407932" y="1728469"/>
                  <a:pt x="5266" y="1399680"/>
                  <a:pt x="0" y="897490"/>
                </a:cubicBezTo>
                <a:close/>
              </a:path>
            </a:pathLst>
          </a:custGeom>
          <a:solidFill>
            <a:schemeClr val="accent2"/>
          </a:solidFill>
          <a:ln>
            <a:extLst>
              <a:ext uri="{C807C97D-BFC1-408E-A445-0C87EB9F89A2}">
                <ask:lineSketchStyleProps xmlns:ask="http://schemas.microsoft.com/office/drawing/2018/sketchyshapes" sd="109148564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err="1">
                <a:ln>
                  <a:noFill/>
                </a:ln>
                <a:solidFill>
                  <a:prstClr val="white"/>
                </a:solidFill>
                <a:effectLst/>
                <a:uLnTx/>
                <a:uFillTx/>
                <a:latin typeface="Trebuchet MS" panose="020B0603020202020204"/>
                <a:ea typeface="+mn-ea"/>
                <a:cs typeface="+mn-cs"/>
              </a:rPr>
              <a:t>GovTech</a:t>
            </a:r>
            <a:r>
              <a:rPr kumimoji="0" lang="da-DK" sz="1100" b="0" i="0" u="none" strike="noStrike" kern="1200" cap="none" spc="0" normalizeH="0" baseline="0" noProof="0">
                <a:ln>
                  <a:noFill/>
                </a:ln>
                <a:solidFill>
                  <a:prstClr val="white"/>
                </a:solidFill>
                <a:effectLst/>
                <a:uLnTx/>
                <a:uFillTx/>
                <a:latin typeface="Trebuchet MS" panose="020B0603020202020204"/>
                <a:ea typeface="+mn-ea"/>
                <a:cs typeface="+mn-cs"/>
              </a:rPr>
              <a:t> Midtjylland</a:t>
            </a:r>
          </a:p>
        </p:txBody>
      </p:sp>
      <p:sp>
        <p:nvSpPr>
          <p:cNvPr id="42" name="Rectangle 14">
            <a:extLst>
              <a:ext uri="{FF2B5EF4-FFF2-40B4-BE49-F238E27FC236}">
                <a16:creationId xmlns:a16="http://schemas.microsoft.com/office/drawing/2014/main" id="{FB8ABD59-EDFD-4BEA-9333-AE32B617CB07}"/>
              </a:ext>
            </a:extLst>
          </p:cNvPr>
          <p:cNvSpPr/>
          <p:nvPr/>
        </p:nvSpPr>
        <p:spPr>
          <a:xfrm>
            <a:off x="1656807" y="5584725"/>
            <a:ext cx="2683340" cy="861532"/>
          </a:xfrm>
          <a:custGeom>
            <a:avLst/>
            <a:gdLst>
              <a:gd name="connsiteX0" fmla="*/ 0 w 2683340"/>
              <a:gd name="connsiteY0" fmla="*/ 0 h 861532"/>
              <a:gd name="connsiteX1" fmla="*/ 2683340 w 2683340"/>
              <a:gd name="connsiteY1" fmla="*/ 0 h 861532"/>
              <a:gd name="connsiteX2" fmla="*/ 2683340 w 2683340"/>
              <a:gd name="connsiteY2" fmla="*/ 861532 h 861532"/>
              <a:gd name="connsiteX3" fmla="*/ 0 w 2683340"/>
              <a:gd name="connsiteY3" fmla="*/ 861532 h 861532"/>
              <a:gd name="connsiteX4" fmla="*/ 0 w 2683340"/>
              <a:gd name="connsiteY4" fmla="*/ 0 h 861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3340" h="861532" extrusionOk="0">
                <a:moveTo>
                  <a:pt x="0" y="0"/>
                </a:moveTo>
                <a:cubicBezTo>
                  <a:pt x="1056102" y="-104805"/>
                  <a:pt x="1914418" y="-2020"/>
                  <a:pt x="2683340" y="0"/>
                </a:cubicBezTo>
                <a:cubicBezTo>
                  <a:pt x="2632355" y="151678"/>
                  <a:pt x="2632531" y="717098"/>
                  <a:pt x="2683340" y="861532"/>
                </a:cubicBezTo>
                <a:cubicBezTo>
                  <a:pt x="2305904" y="862017"/>
                  <a:pt x="279389" y="841690"/>
                  <a:pt x="0" y="861532"/>
                </a:cubicBezTo>
                <a:cubicBezTo>
                  <a:pt x="41003" y="453243"/>
                  <a:pt x="-14311" y="172614"/>
                  <a:pt x="0" y="0"/>
                </a:cubicBezTo>
                <a:close/>
              </a:path>
            </a:pathLst>
          </a:custGeom>
          <a:noFill/>
          <a:ln>
            <a:solidFill>
              <a:schemeClr val="accent1"/>
            </a:solidFill>
            <a:extLst>
              <a:ext uri="{C807C97D-BFC1-408E-A445-0C87EB9F89A2}">
                <ask:lineSketchStyleProps xmlns:ask="http://schemas.microsoft.com/office/drawing/2018/sketchyshapes" sd="103940048">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a:ln>
                  <a:noFill/>
                </a:ln>
                <a:solidFill>
                  <a:srgbClr val="1A3260"/>
                </a:solidFill>
                <a:effectLst/>
                <a:uLnTx/>
                <a:uFillTx/>
                <a:latin typeface="Trebuchet MS" panose="020B0603020202020204"/>
                <a:ea typeface="+mn-ea"/>
                <a:cs typeface="+mn-cs"/>
              </a:rPr>
              <a:t>Producere lavpraktiske redskaber til brug i kommunerne – OPI-skabeloner, formuleringer til indkøb, </a:t>
            </a:r>
            <a:r>
              <a:rPr kumimoji="0" lang="da-DK" sz="1100" b="0" i="0" u="none" strike="noStrike" kern="1200" cap="none" spc="0" normalizeH="0" baseline="0" noProof="0" err="1">
                <a:ln>
                  <a:noFill/>
                </a:ln>
                <a:solidFill>
                  <a:srgbClr val="1A3260"/>
                </a:solidFill>
                <a:effectLst/>
                <a:uLnTx/>
                <a:uFillTx/>
                <a:latin typeface="Trebuchet MS" panose="020B0603020202020204"/>
                <a:ea typeface="+mn-ea"/>
                <a:cs typeface="+mn-cs"/>
              </a:rPr>
              <a:t>best</a:t>
            </a:r>
            <a:r>
              <a:rPr kumimoji="0" lang="da-DK" sz="1100" b="0" i="0" u="none" strike="noStrike" kern="1200" cap="none" spc="0" normalizeH="0" baseline="0" noProof="0">
                <a:ln>
                  <a:noFill/>
                </a:ln>
                <a:solidFill>
                  <a:srgbClr val="1A3260"/>
                </a:solidFill>
                <a:effectLst/>
                <a:uLnTx/>
                <a:uFillTx/>
                <a:latin typeface="Trebuchet MS" panose="020B0603020202020204"/>
                <a:ea typeface="+mn-ea"/>
                <a:cs typeface="+mn-cs"/>
              </a:rPr>
              <a:t> </a:t>
            </a:r>
            <a:r>
              <a:rPr kumimoji="0" lang="da-DK" sz="1100" b="0" i="0" u="none" strike="noStrike" kern="1200" cap="none" spc="0" normalizeH="0" baseline="0" noProof="0" err="1">
                <a:ln>
                  <a:noFill/>
                </a:ln>
                <a:solidFill>
                  <a:srgbClr val="1A3260"/>
                </a:solidFill>
                <a:effectLst/>
                <a:uLnTx/>
                <a:uFillTx/>
                <a:latin typeface="Trebuchet MS" panose="020B0603020202020204"/>
                <a:ea typeface="+mn-ea"/>
                <a:cs typeface="+mn-cs"/>
              </a:rPr>
              <a:t>practice</a:t>
            </a:r>
            <a:r>
              <a:rPr kumimoji="0" lang="da-DK" sz="1100" b="0" i="0" u="none" strike="noStrike" kern="1200" cap="none" spc="0" normalizeH="0" baseline="0" noProof="0">
                <a:ln>
                  <a:noFill/>
                </a:ln>
                <a:solidFill>
                  <a:srgbClr val="1A3260"/>
                </a:solidFill>
                <a:effectLst/>
                <a:uLnTx/>
                <a:uFillTx/>
                <a:latin typeface="Trebuchet MS" panose="020B0603020202020204"/>
                <a:ea typeface="+mn-ea"/>
                <a:cs typeface="+mn-cs"/>
              </a:rPr>
              <a:t> templates m.v.</a:t>
            </a:r>
          </a:p>
        </p:txBody>
      </p:sp>
      <p:sp>
        <p:nvSpPr>
          <p:cNvPr id="43" name="Rectangle 15">
            <a:extLst>
              <a:ext uri="{FF2B5EF4-FFF2-40B4-BE49-F238E27FC236}">
                <a16:creationId xmlns:a16="http://schemas.microsoft.com/office/drawing/2014/main" id="{BC65A29F-FF9F-4B14-BDBC-6C25C2C71E53}"/>
              </a:ext>
            </a:extLst>
          </p:cNvPr>
          <p:cNvSpPr/>
          <p:nvPr/>
        </p:nvSpPr>
        <p:spPr>
          <a:xfrm>
            <a:off x="1089353" y="4806187"/>
            <a:ext cx="2442021" cy="514855"/>
          </a:xfrm>
          <a:custGeom>
            <a:avLst/>
            <a:gdLst>
              <a:gd name="connsiteX0" fmla="*/ 0 w 2442021"/>
              <a:gd name="connsiteY0" fmla="*/ 0 h 514855"/>
              <a:gd name="connsiteX1" fmla="*/ 2442021 w 2442021"/>
              <a:gd name="connsiteY1" fmla="*/ 0 h 514855"/>
              <a:gd name="connsiteX2" fmla="*/ 2442021 w 2442021"/>
              <a:gd name="connsiteY2" fmla="*/ 514855 h 514855"/>
              <a:gd name="connsiteX3" fmla="*/ 0 w 2442021"/>
              <a:gd name="connsiteY3" fmla="*/ 514855 h 514855"/>
              <a:gd name="connsiteX4" fmla="*/ 0 w 2442021"/>
              <a:gd name="connsiteY4" fmla="*/ 0 h 514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2021" h="514855" extrusionOk="0">
                <a:moveTo>
                  <a:pt x="0" y="0"/>
                </a:moveTo>
                <a:cubicBezTo>
                  <a:pt x="952181" y="-104805"/>
                  <a:pt x="1609224" y="-2020"/>
                  <a:pt x="2442021" y="0"/>
                </a:cubicBezTo>
                <a:cubicBezTo>
                  <a:pt x="2416469" y="230076"/>
                  <a:pt x="2426305" y="366981"/>
                  <a:pt x="2442021" y="514855"/>
                </a:cubicBezTo>
                <a:cubicBezTo>
                  <a:pt x="1820222" y="515340"/>
                  <a:pt x="483430" y="495013"/>
                  <a:pt x="0" y="514855"/>
                </a:cubicBezTo>
                <a:cubicBezTo>
                  <a:pt x="-19669" y="271033"/>
                  <a:pt x="14895" y="120667"/>
                  <a:pt x="0" y="0"/>
                </a:cubicBezTo>
                <a:close/>
              </a:path>
            </a:pathLst>
          </a:custGeom>
          <a:noFill/>
          <a:ln>
            <a:solidFill>
              <a:schemeClr val="accent1"/>
            </a:solidFill>
            <a:extLst>
              <a:ext uri="{C807C97D-BFC1-408E-A445-0C87EB9F89A2}">
                <ask:lineSketchStyleProps xmlns:ask="http://schemas.microsoft.com/office/drawing/2018/sketchyshapes" sd="103940048">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a:ln>
                  <a:noFill/>
                </a:ln>
                <a:solidFill>
                  <a:srgbClr val="1A3260"/>
                </a:solidFill>
                <a:effectLst/>
                <a:uLnTx/>
                <a:uFillTx/>
                <a:latin typeface="Trebuchet MS" panose="020B0603020202020204"/>
                <a:ea typeface="+mn-ea"/>
                <a:cs typeface="+mn-cs"/>
              </a:rPr>
              <a:t>Være arbejdsfællesskab, hvor ressourcerne kan puljes og 2+2 = 5</a:t>
            </a:r>
          </a:p>
        </p:txBody>
      </p:sp>
      <p:sp>
        <p:nvSpPr>
          <p:cNvPr id="44" name="Rectangle 16">
            <a:extLst>
              <a:ext uri="{FF2B5EF4-FFF2-40B4-BE49-F238E27FC236}">
                <a16:creationId xmlns:a16="http://schemas.microsoft.com/office/drawing/2014/main" id="{5DAA7549-DB54-4166-BD40-2129CA80CD1F}"/>
              </a:ext>
            </a:extLst>
          </p:cNvPr>
          <p:cNvSpPr/>
          <p:nvPr/>
        </p:nvSpPr>
        <p:spPr>
          <a:xfrm>
            <a:off x="8528296" y="3026003"/>
            <a:ext cx="2366331" cy="827319"/>
          </a:xfrm>
          <a:custGeom>
            <a:avLst/>
            <a:gdLst>
              <a:gd name="connsiteX0" fmla="*/ 0 w 2366331"/>
              <a:gd name="connsiteY0" fmla="*/ 0 h 827319"/>
              <a:gd name="connsiteX1" fmla="*/ 2366331 w 2366331"/>
              <a:gd name="connsiteY1" fmla="*/ 0 h 827319"/>
              <a:gd name="connsiteX2" fmla="*/ 2366331 w 2366331"/>
              <a:gd name="connsiteY2" fmla="*/ 827319 h 827319"/>
              <a:gd name="connsiteX3" fmla="*/ 0 w 2366331"/>
              <a:gd name="connsiteY3" fmla="*/ 827319 h 827319"/>
              <a:gd name="connsiteX4" fmla="*/ 0 w 2366331"/>
              <a:gd name="connsiteY4" fmla="*/ 0 h 82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6331" h="827319" extrusionOk="0">
                <a:moveTo>
                  <a:pt x="0" y="0"/>
                </a:moveTo>
                <a:cubicBezTo>
                  <a:pt x="695107" y="-104805"/>
                  <a:pt x="1220755" y="-2020"/>
                  <a:pt x="2366331" y="0"/>
                </a:cubicBezTo>
                <a:cubicBezTo>
                  <a:pt x="2371509" y="125606"/>
                  <a:pt x="2416446" y="639455"/>
                  <a:pt x="2366331" y="827319"/>
                </a:cubicBezTo>
                <a:cubicBezTo>
                  <a:pt x="1360528" y="827804"/>
                  <a:pt x="645020" y="807477"/>
                  <a:pt x="0" y="827319"/>
                </a:cubicBezTo>
                <a:cubicBezTo>
                  <a:pt x="39757" y="609811"/>
                  <a:pt x="37991" y="165103"/>
                  <a:pt x="0" y="0"/>
                </a:cubicBezTo>
                <a:close/>
              </a:path>
            </a:pathLst>
          </a:custGeom>
          <a:noFill/>
          <a:ln>
            <a:solidFill>
              <a:schemeClr val="accent1"/>
            </a:solidFill>
            <a:extLst>
              <a:ext uri="{C807C97D-BFC1-408E-A445-0C87EB9F89A2}">
                <ask:lineSketchStyleProps xmlns:ask="http://schemas.microsoft.com/office/drawing/2018/sketchyshapes" sd="103940048">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a:ln>
                  <a:noFill/>
                </a:ln>
                <a:solidFill>
                  <a:srgbClr val="1A3260"/>
                </a:solidFill>
                <a:effectLst/>
                <a:uLnTx/>
                <a:uFillTx/>
                <a:latin typeface="Trebuchet MS" panose="020B0603020202020204"/>
                <a:ea typeface="+mn-ea"/>
                <a:cs typeface="+mn-cs"/>
              </a:rPr>
              <a:t>Etablere udviklingspartnerskaber med erhvervsliv og uddannelsesinstitutioner – være fælles indgang til omverdenen</a:t>
            </a:r>
          </a:p>
        </p:txBody>
      </p:sp>
      <p:sp>
        <p:nvSpPr>
          <p:cNvPr id="45" name="Rectangle 17">
            <a:extLst>
              <a:ext uri="{FF2B5EF4-FFF2-40B4-BE49-F238E27FC236}">
                <a16:creationId xmlns:a16="http://schemas.microsoft.com/office/drawing/2014/main" id="{039FC736-B64E-4140-83F6-C81CB665B547}"/>
              </a:ext>
            </a:extLst>
          </p:cNvPr>
          <p:cNvSpPr/>
          <p:nvPr/>
        </p:nvSpPr>
        <p:spPr>
          <a:xfrm>
            <a:off x="8792634" y="4522634"/>
            <a:ext cx="1903383" cy="571799"/>
          </a:xfrm>
          <a:custGeom>
            <a:avLst/>
            <a:gdLst>
              <a:gd name="connsiteX0" fmla="*/ 0 w 1903383"/>
              <a:gd name="connsiteY0" fmla="*/ 0 h 571799"/>
              <a:gd name="connsiteX1" fmla="*/ 1903383 w 1903383"/>
              <a:gd name="connsiteY1" fmla="*/ 0 h 571799"/>
              <a:gd name="connsiteX2" fmla="*/ 1903383 w 1903383"/>
              <a:gd name="connsiteY2" fmla="*/ 571799 h 571799"/>
              <a:gd name="connsiteX3" fmla="*/ 0 w 1903383"/>
              <a:gd name="connsiteY3" fmla="*/ 571799 h 571799"/>
              <a:gd name="connsiteX4" fmla="*/ 0 w 1903383"/>
              <a:gd name="connsiteY4" fmla="*/ 0 h 571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383" h="571799" extrusionOk="0">
                <a:moveTo>
                  <a:pt x="0" y="0"/>
                </a:moveTo>
                <a:cubicBezTo>
                  <a:pt x="604220" y="-104805"/>
                  <a:pt x="1192310" y="-2020"/>
                  <a:pt x="1903383" y="0"/>
                </a:cubicBezTo>
                <a:cubicBezTo>
                  <a:pt x="1852619" y="84325"/>
                  <a:pt x="1940568" y="350071"/>
                  <a:pt x="1903383" y="571799"/>
                </a:cubicBezTo>
                <a:cubicBezTo>
                  <a:pt x="1149678" y="572284"/>
                  <a:pt x="734254" y="551957"/>
                  <a:pt x="0" y="571799"/>
                </a:cubicBezTo>
                <a:cubicBezTo>
                  <a:pt x="28113" y="438522"/>
                  <a:pt x="-34750" y="228418"/>
                  <a:pt x="0" y="0"/>
                </a:cubicBezTo>
                <a:close/>
              </a:path>
            </a:pathLst>
          </a:custGeom>
          <a:noFill/>
          <a:ln>
            <a:solidFill>
              <a:schemeClr val="accent1"/>
            </a:solidFill>
            <a:extLst>
              <a:ext uri="{C807C97D-BFC1-408E-A445-0C87EB9F89A2}">
                <ask:lineSketchStyleProps xmlns:ask="http://schemas.microsoft.com/office/drawing/2018/sketchyshapes" sd="103940048">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a:ln>
                  <a:noFill/>
                </a:ln>
                <a:solidFill>
                  <a:srgbClr val="1A3260"/>
                </a:solidFill>
                <a:effectLst/>
                <a:uLnTx/>
                <a:uFillTx/>
                <a:latin typeface="Trebuchet MS" panose="020B0603020202020204"/>
                <a:ea typeface="+mn-ea"/>
                <a:cs typeface="+mn-cs"/>
              </a:rPr>
              <a:t>Tiltrække nationale og EU-midler som samlet enhed</a:t>
            </a:r>
          </a:p>
        </p:txBody>
      </p:sp>
      <p:sp>
        <p:nvSpPr>
          <p:cNvPr id="46" name="Title 1">
            <a:extLst>
              <a:ext uri="{FF2B5EF4-FFF2-40B4-BE49-F238E27FC236}">
                <a16:creationId xmlns:a16="http://schemas.microsoft.com/office/drawing/2014/main" id="{662ACF03-9514-43E3-B531-ACC82A3E9F3C}"/>
              </a:ext>
            </a:extLst>
          </p:cNvPr>
          <p:cNvSpPr txBox="1">
            <a:spLocks/>
          </p:cNvSpPr>
          <p:nvPr/>
        </p:nvSpPr>
        <p:spPr>
          <a:xfrm>
            <a:off x="676791" y="267486"/>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da-DK" sz="3600" b="0" i="0" u="none" strike="noStrike" kern="1200" cap="none" spc="0" normalizeH="0" baseline="0" noProof="0" dirty="0">
                <a:ln>
                  <a:noFill/>
                </a:ln>
                <a:solidFill>
                  <a:srgbClr val="5FCBEF"/>
                </a:solidFill>
                <a:effectLst/>
                <a:uLnTx/>
                <a:uFillTx/>
                <a:latin typeface="Trebuchet MS" panose="020B0603020202020204"/>
                <a:ea typeface="+mj-ea"/>
                <a:cs typeface="+mj-cs"/>
              </a:rPr>
              <a:t>Formål er således at være et Regionalt kraftcenter, der skal…</a:t>
            </a:r>
          </a:p>
        </p:txBody>
      </p:sp>
    </p:spTree>
    <p:extLst>
      <p:ext uri="{BB962C8B-B14F-4D97-AF65-F5344CB8AC3E}">
        <p14:creationId xmlns:p14="http://schemas.microsoft.com/office/powerpoint/2010/main" val="200384202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0AE47D0B7FE1C438EFD06FF4E797F34" ma:contentTypeVersion="11" ma:contentTypeDescription="Opret et nyt dokument." ma:contentTypeScope="" ma:versionID="384c74cb65f6fb893d0b66d51271199e">
  <xsd:schema xmlns:xsd="http://www.w3.org/2001/XMLSchema" xmlns:xs="http://www.w3.org/2001/XMLSchema" xmlns:p="http://schemas.microsoft.com/office/2006/metadata/properties" xmlns:ns2="9a0a2e2b-68c1-48f4-8f1c-748d0b96cf94" xmlns:ns3="373498e5-e71e-4ace-9a2c-de17850136d9" targetNamespace="http://schemas.microsoft.com/office/2006/metadata/properties" ma:root="true" ma:fieldsID="7d87d4289c76b135bcd7a7640cfe72f2" ns2:_="" ns3:_="">
    <xsd:import namespace="9a0a2e2b-68c1-48f4-8f1c-748d0b96cf94"/>
    <xsd:import namespace="373498e5-e71e-4ace-9a2c-de17850136d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0a2e2b-68c1-48f4-8f1c-748d0b96cf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73498e5-e71e-4ace-9a2c-de17850136d9"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AD4B81-B12B-4168-BC06-536B54887BC1}">
  <ds:schemaRefs>
    <ds:schemaRef ds:uri="http://schemas.microsoft.com/sharepoint/v3/contenttype/forms"/>
  </ds:schemaRefs>
</ds:datastoreItem>
</file>

<file path=customXml/itemProps2.xml><?xml version="1.0" encoding="utf-8"?>
<ds:datastoreItem xmlns:ds="http://schemas.openxmlformats.org/officeDocument/2006/customXml" ds:itemID="{F20E1CE3-7448-4CEC-B345-50661C7E1760}">
  <ds:schemaRefs>
    <ds:schemaRef ds:uri="http://schemas.openxmlformats.org/package/2006/metadata/core-properties"/>
    <ds:schemaRef ds:uri="http://schemas.microsoft.com/office/2006/documentManagement/types"/>
    <ds:schemaRef ds:uri="http://purl.org/dc/elements/1.1/"/>
    <ds:schemaRef ds:uri="http://www.w3.org/XML/1998/namespace"/>
    <ds:schemaRef ds:uri="http://purl.org/dc/terms/"/>
    <ds:schemaRef ds:uri="373498e5-e71e-4ace-9a2c-de17850136d9"/>
    <ds:schemaRef ds:uri="http://schemas.microsoft.com/office/infopath/2007/PartnerControls"/>
    <ds:schemaRef ds:uri="9a0a2e2b-68c1-48f4-8f1c-748d0b96cf94"/>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B73310D5-633F-46AE-BB52-DDB7805CB149}"/>
</file>

<file path=docProps/app.xml><?xml version="1.0" encoding="utf-8"?>
<Properties xmlns="http://schemas.openxmlformats.org/officeDocument/2006/extended-properties" xmlns:vt="http://schemas.openxmlformats.org/officeDocument/2006/docPropsVTypes">
  <Template>TM03457491[[fn=Metropol]]</Template>
  <TotalTime>252</TotalTime>
  <Words>2368</Words>
  <Application>Microsoft Macintosh PowerPoint</Application>
  <PresentationFormat>Widescreen</PresentationFormat>
  <Paragraphs>323</Paragraphs>
  <Slides>32</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Gill Sans MT</vt:lpstr>
      <vt:lpstr>Symbol</vt:lpstr>
      <vt:lpstr>Times New Roman</vt:lpstr>
      <vt:lpstr>Trebuchet MS</vt:lpstr>
      <vt:lpstr>Wingdings 3</vt:lpstr>
      <vt:lpstr>Facet</vt:lpstr>
      <vt:lpstr>GENEREL PRÆSENTATION - vejledning</vt:lpstr>
      <vt:lpstr>PowerPoint Presentation</vt:lpstr>
      <vt:lpstr>GovTech Midtjylland? Hvad er det?</vt:lpstr>
      <vt:lpstr>PowerPoint Presentation</vt:lpstr>
      <vt:lpstr>Visionen:</vt:lpstr>
      <vt:lpstr>Hvad betyder GovTech?</vt:lpstr>
      <vt:lpstr>GovTech:</vt:lpstr>
      <vt:lpstr>PowerPoint Presentation</vt:lpstr>
      <vt:lpstr>PowerPoint Presentation</vt:lpstr>
      <vt:lpstr>Skabe vækst for Smart City-løsninger</vt:lpstr>
      <vt:lpstr>Hvem styrer GovTech Midtjylland?</vt:lpstr>
      <vt:lpstr>Organisering / Governance</vt:lpstr>
      <vt:lpstr>Opgaver og roller</vt:lpstr>
      <vt:lpstr>Hvad hjælper GTM partnerne med?</vt:lpstr>
      <vt:lpstr>Ydelser/fokusområder i GTM</vt:lpstr>
      <vt:lpstr>GovTech Midtjylland er således et fællesskab for udvikling, indkøb og implementering af konkrete løsninger.</vt:lpstr>
      <vt:lpstr>Hvilke løsninger arbejder GTM med?</vt:lpstr>
      <vt:lpstr>PowerPoint Presentation</vt:lpstr>
      <vt:lpstr>Processen for en IoT-indsats</vt:lpstr>
      <vt:lpstr>IoT der understøtter forretningsbehov</vt:lpstr>
      <vt:lpstr>Fundamentet for det videre arbejde</vt:lpstr>
      <vt:lpstr>Effektiviseringspotentialet og prioritering</vt:lpstr>
      <vt:lpstr>Vejspærringer for innovation med IoT</vt:lpstr>
      <vt:lpstr>Barrierer for at bringe ny teknologi i anvendelse</vt:lpstr>
      <vt:lpstr>GTM har fokus på hele projekt</vt:lpstr>
      <vt:lpstr>GTM lægger et solidt sporarbejde for det hele projekt</vt:lpstr>
      <vt:lpstr>Top 5 GTM-initiativer som beriger partnerne</vt:lpstr>
      <vt:lpstr>Hvordan kontakter man GovTech Midtjylland?</vt:lpstr>
      <vt:lpstr>GovTech Midtjylland sekretariatet:</vt:lpstr>
      <vt:lpstr>Kontaktoplysninger og nyheder på website:  www.govtechmidtjylland.dk</vt:lpstr>
      <vt:lpstr>Du kan også følge GovTech Midtjylland på Linkedin</vt:lpstr>
      <vt:lpstr>Tak for jeres tid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Oplæg for Strategisk Styregruppe</dc:title>
  <dc:creator>Kim Stannov Søvsø</dc:creator>
  <cp:lastModifiedBy>Kim Stannov Søvsø</cp:lastModifiedBy>
  <cp:revision>17</cp:revision>
  <dcterms:created xsi:type="dcterms:W3CDTF">2021-01-05T21:17:40Z</dcterms:created>
  <dcterms:modified xsi:type="dcterms:W3CDTF">2021-08-30T09:19:27Z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0x01010070AE47D0B7FE1C438EFD06FF4E797F34</vt:lpwstr>
  </property>
</Properties>
</file>