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emf" ContentType="image/x-emf"/>
  <Default Extension="jpeg" ContentType="image/jpeg"/>
  <Default Extension="kl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42"/>
  </p:notesMasterIdLst>
  <p:sldIdLst>
    <p:sldId id="1438" r:id="rId2"/>
    <p:sldId id="1437" r:id="rId3"/>
    <p:sldId id="1432" r:id="rId4"/>
    <p:sldId id="1475" r:id="rId5"/>
    <p:sldId id="1474" r:id="rId6"/>
    <p:sldId id="358" r:id="rId7"/>
    <p:sldId id="359" r:id="rId8"/>
    <p:sldId id="1473" r:id="rId9"/>
    <p:sldId id="1259" r:id="rId10"/>
    <p:sldId id="1461" r:id="rId11"/>
    <p:sldId id="1430" r:id="rId12"/>
    <p:sldId id="1357" r:id="rId13"/>
    <p:sldId id="1256" r:id="rId14"/>
    <p:sldId id="1302" r:id="rId15"/>
    <p:sldId id="1226" r:id="rId16"/>
    <p:sldId id="390" r:id="rId17"/>
    <p:sldId id="274" r:id="rId18"/>
    <p:sldId id="1093" r:id="rId19"/>
    <p:sldId id="379" r:id="rId20"/>
    <p:sldId id="339" r:id="rId21"/>
    <p:sldId id="413" r:id="rId22"/>
    <p:sldId id="1222" r:id="rId23"/>
    <p:sldId id="276" r:id="rId24"/>
    <p:sldId id="577" r:id="rId25"/>
    <p:sldId id="1352" r:id="rId26"/>
    <p:sldId id="1351" r:id="rId27"/>
    <p:sldId id="1354" r:id="rId28"/>
    <p:sldId id="1412" r:id="rId29"/>
    <p:sldId id="1355" r:id="rId30"/>
    <p:sldId id="580" r:id="rId31"/>
    <p:sldId id="305" r:id="rId32"/>
    <p:sldId id="1038" r:id="rId33"/>
    <p:sldId id="582" r:id="rId34"/>
    <p:sldId id="1149" r:id="rId35"/>
    <p:sldId id="835" r:id="rId36"/>
    <p:sldId id="576" r:id="rId37"/>
    <p:sldId id="526" r:id="rId38"/>
    <p:sldId id="257" r:id="rId39"/>
    <p:sldId id="1237" r:id="rId40"/>
    <p:sldId id="575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31E"/>
    <a:srgbClr val="000100"/>
    <a:srgbClr val="AD1221"/>
    <a:srgbClr val="141313"/>
    <a:srgbClr val="1D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9846" autoAdjust="0"/>
  </p:normalViewPr>
  <p:slideViewPr>
    <p:cSldViewPr snapToGrid="0" snapToObjects="1">
      <p:cViewPr varScale="1">
        <p:scale>
          <a:sx n="85" d="100"/>
          <a:sy n="85" d="100"/>
        </p:scale>
        <p:origin x="68" y="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3EB7E-2311-4F9D-9FBD-AFE52D48115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0056F0-B9C3-4683-8B23-FE6C7F71B4CB}">
      <dgm:prSet/>
      <dgm:spPr/>
      <dgm:t>
        <a:bodyPr/>
        <a:lstStyle/>
        <a:p>
          <a:pPr>
            <a:defRPr cap="all"/>
          </a:pPr>
          <a:r>
            <a:rPr lang="da-DK" dirty="0"/>
            <a:t>1.bølge: </a:t>
          </a:r>
          <a:r>
            <a:rPr lang="da-DK" u="sng" dirty="0"/>
            <a:t>Mit barn </a:t>
          </a:r>
          <a:r>
            <a:rPr lang="da-DK" dirty="0"/>
            <a:t>ligner Bruce Lee…..</a:t>
          </a:r>
          <a:endParaRPr lang="en-US" dirty="0"/>
        </a:p>
      </dgm:t>
    </dgm:pt>
    <dgm:pt modelId="{E0EE124F-0B42-47DF-8ED6-0CCEEDC9ACF1}" type="parTrans" cxnId="{58ECE033-F270-487E-8A3D-6A121DF8D1AE}">
      <dgm:prSet/>
      <dgm:spPr/>
      <dgm:t>
        <a:bodyPr/>
        <a:lstStyle/>
        <a:p>
          <a:endParaRPr lang="en-US"/>
        </a:p>
      </dgm:t>
    </dgm:pt>
    <dgm:pt modelId="{3D9E26C2-6A2A-4150-91A0-289B4BE21A84}" type="sibTrans" cxnId="{58ECE033-F270-487E-8A3D-6A121DF8D1AE}">
      <dgm:prSet/>
      <dgm:spPr/>
      <dgm:t>
        <a:bodyPr/>
        <a:lstStyle/>
        <a:p>
          <a:endParaRPr lang="en-US"/>
        </a:p>
      </dgm:t>
    </dgm:pt>
    <dgm:pt modelId="{73E1E945-2D42-4CB7-A619-AE7C0E6869C6}">
      <dgm:prSet/>
      <dgm:spPr/>
      <dgm:t>
        <a:bodyPr/>
        <a:lstStyle/>
        <a:p>
          <a:pPr>
            <a:defRPr cap="all"/>
          </a:pPr>
          <a:r>
            <a:rPr lang="da-DK" dirty="0"/>
            <a:t>2. bølge: Jeg vil gå til KARATE fordi </a:t>
          </a:r>
          <a:r>
            <a:rPr lang="da-DK" u="sng" dirty="0"/>
            <a:t>Line</a:t>
          </a:r>
          <a:r>
            <a:rPr lang="da-DK" dirty="0"/>
            <a:t> gør det…. – en arena for selvvalg…..</a:t>
          </a:r>
          <a:endParaRPr lang="en-US" dirty="0"/>
        </a:p>
      </dgm:t>
    </dgm:pt>
    <dgm:pt modelId="{40DC70F2-D44C-4C70-AEEA-EE06CF6C4D6F}" type="parTrans" cxnId="{4424D3E7-A273-49D7-B994-4B505D3D2389}">
      <dgm:prSet/>
      <dgm:spPr/>
      <dgm:t>
        <a:bodyPr/>
        <a:lstStyle/>
        <a:p>
          <a:endParaRPr lang="en-US"/>
        </a:p>
      </dgm:t>
    </dgm:pt>
    <dgm:pt modelId="{3C54F259-E121-4669-99EB-E82456B40CB4}" type="sibTrans" cxnId="{4424D3E7-A273-49D7-B994-4B505D3D2389}">
      <dgm:prSet/>
      <dgm:spPr/>
      <dgm:t>
        <a:bodyPr/>
        <a:lstStyle/>
        <a:p>
          <a:endParaRPr lang="en-US"/>
        </a:p>
      </dgm:t>
    </dgm:pt>
    <dgm:pt modelId="{DD06B073-1C40-4962-B4B1-ADF220864AA2}">
      <dgm:prSet/>
      <dgm:spPr/>
      <dgm:t>
        <a:bodyPr/>
        <a:lstStyle/>
        <a:p>
          <a:pPr>
            <a:defRPr cap="all"/>
          </a:pPr>
          <a:r>
            <a:rPr lang="da-DK" dirty="0"/>
            <a:t>3. bølge: </a:t>
          </a:r>
          <a:r>
            <a:rPr lang="da-DK" u="sng" dirty="0"/>
            <a:t>Jeg </a:t>
          </a:r>
          <a:r>
            <a:rPr lang="da-DK" dirty="0"/>
            <a:t>vil GÅ til </a:t>
          </a:r>
          <a:r>
            <a:rPr lang="da-DK" dirty="0" err="1"/>
            <a:t>KArate</a:t>
          </a:r>
          <a:r>
            <a:rPr lang="da-DK" dirty="0"/>
            <a:t> </a:t>
          </a:r>
          <a:r>
            <a:rPr lang="da-DK" u="sng" dirty="0"/>
            <a:t>jeg</a:t>
          </a:r>
          <a:r>
            <a:rPr lang="da-DK" dirty="0"/>
            <a:t> synes det er fantastisk at…..</a:t>
          </a:r>
          <a:endParaRPr lang="en-US" dirty="0"/>
        </a:p>
      </dgm:t>
    </dgm:pt>
    <dgm:pt modelId="{AC96BFC4-3429-47F3-AA2E-16D8E7E330E7}" type="parTrans" cxnId="{778D4BCB-5758-4FD7-B841-DBB14356976D}">
      <dgm:prSet/>
      <dgm:spPr/>
      <dgm:t>
        <a:bodyPr/>
        <a:lstStyle/>
        <a:p>
          <a:endParaRPr lang="en-US"/>
        </a:p>
      </dgm:t>
    </dgm:pt>
    <dgm:pt modelId="{BA2426D7-8574-459C-B04F-D0E6F4A5982E}" type="sibTrans" cxnId="{778D4BCB-5758-4FD7-B841-DBB14356976D}">
      <dgm:prSet/>
      <dgm:spPr/>
      <dgm:t>
        <a:bodyPr/>
        <a:lstStyle/>
        <a:p>
          <a:endParaRPr lang="en-US"/>
        </a:p>
      </dgm:t>
    </dgm:pt>
    <dgm:pt modelId="{4C5B62DB-0004-45A0-9462-CCE2671D20D9}" type="pres">
      <dgm:prSet presAssocID="{A7C3EB7E-2311-4F9D-9FBD-AFE52D481153}" presName="vert0" presStyleCnt="0">
        <dgm:presLayoutVars>
          <dgm:dir/>
          <dgm:animOne val="branch"/>
          <dgm:animLvl val="lvl"/>
        </dgm:presLayoutVars>
      </dgm:prSet>
      <dgm:spPr/>
    </dgm:pt>
    <dgm:pt modelId="{877D5904-8816-4EE9-833A-946A4CB9F9A2}" type="pres">
      <dgm:prSet presAssocID="{F90056F0-B9C3-4683-8B23-FE6C7F71B4CB}" presName="thickLine" presStyleLbl="alignNode1" presStyleIdx="0" presStyleCnt="3"/>
      <dgm:spPr/>
    </dgm:pt>
    <dgm:pt modelId="{57BF228F-DEDA-4FFD-B74E-2C09ACFA5818}" type="pres">
      <dgm:prSet presAssocID="{F90056F0-B9C3-4683-8B23-FE6C7F71B4CB}" presName="horz1" presStyleCnt="0"/>
      <dgm:spPr/>
    </dgm:pt>
    <dgm:pt modelId="{7F54CF90-3F19-4049-B0CB-095D658C4A06}" type="pres">
      <dgm:prSet presAssocID="{F90056F0-B9C3-4683-8B23-FE6C7F71B4CB}" presName="tx1" presStyleLbl="revTx" presStyleIdx="0" presStyleCnt="3"/>
      <dgm:spPr/>
    </dgm:pt>
    <dgm:pt modelId="{48A61F67-D33B-4184-8616-FE7D1FEA1002}" type="pres">
      <dgm:prSet presAssocID="{F90056F0-B9C3-4683-8B23-FE6C7F71B4CB}" presName="vert1" presStyleCnt="0"/>
      <dgm:spPr/>
    </dgm:pt>
    <dgm:pt modelId="{2CA4B727-E67E-451F-8519-1DEEE0257686}" type="pres">
      <dgm:prSet presAssocID="{73E1E945-2D42-4CB7-A619-AE7C0E6869C6}" presName="thickLine" presStyleLbl="alignNode1" presStyleIdx="1" presStyleCnt="3"/>
      <dgm:spPr/>
    </dgm:pt>
    <dgm:pt modelId="{B53FF398-A0F2-4EA3-9F65-82EAEA291E19}" type="pres">
      <dgm:prSet presAssocID="{73E1E945-2D42-4CB7-A619-AE7C0E6869C6}" presName="horz1" presStyleCnt="0"/>
      <dgm:spPr/>
    </dgm:pt>
    <dgm:pt modelId="{C0BAA676-3C5C-4C11-A051-2462D4599D34}" type="pres">
      <dgm:prSet presAssocID="{73E1E945-2D42-4CB7-A619-AE7C0E6869C6}" presName="tx1" presStyleLbl="revTx" presStyleIdx="1" presStyleCnt="3"/>
      <dgm:spPr/>
    </dgm:pt>
    <dgm:pt modelId="{CA2BD3FA-8AB8-40E1-AF2A-5C508D664F16}" type="pres">
      <dgm:prSet presAssocID="{73E1E945-2D42-4CB7-A619-AE7C0E6869C6}" presName="vert1" presStyleCnt="0"/>
      <dgm:spPr/>
    </dgm:pt>
    <dgm:pt modelId="{A5D30F70-2EEA-43BC-8006-70FACD11B21C}" type="pres">
      <dgm:prSet presAssocID="{DD06B073-1C40-4962-B4B1-ADF220864AA2}" presName="thickLine" presStyleLbl="alignNode1" presStyleIdx="2" presStyleCnt="3"/>
      <dgm:spPr/>
    </dgm:pt>
    <dgm:pt modelId="{8ECBED31-8C25-4F11-9A48-5025C61E46F5}" type="pres">
      <dgm:prSet presAssocID="{DD06B073-1C40-4962-B4B1-ADF220864AA2}" presName="horz1" presStyleCnt="0"/>
      <dgm:spPr/>
    </dgm:pt>
    <dgm:pt modelId="{BA3122C1-1527-4F9F-87AB-76188E117329}" type="pres">
      <dgm:prSet presAssocID="{DD06B073-1C40-4962-B4B1-ADF220864AA2}" presName="tx1" presStyleLbl="revTx" presStyleIdx="2" presStyleCnt="3"/>
      <dgm:spPr/>
    </dgm:pt>
    <dgm:pt modelId="{5F4696FB-E99C-404D-AC42-5F3015917480}" type="pres">
      <dgm:prSet presAssocID="{DD06B073-1C40-4962-B4B1-ADF220864AA2}" presName="vert1" presStyleCnt="0"/>
      <dgm:spPr/>
    </dgm:pt>
  </dgm:ptLst>
  <dgm:cxnLst>
    <dgm:cxn modelId="{FD9DEB19-5630-4084-A26C-E1DDA0CFB7BF}" type="presOf" srcId="{73E1E945-2D42-4CB7-A619-AE7C0E6869C6}" destId="{C0BAA676-3C5C-4C11-A051-2462D4599D34}" srcOrd="0" destOrd="0" presId="urn:microsoft.com/office/officeart/2008/layout/LinedList"/>
    <dgm:cxn modelId="{167F8422-0DC2-4FDD-B9CE-4295D5F7D5CA}" type="presOf" srcId="{F90056F0-B9C3-4683-8B23-FE6C7F71B4CB}" destId="{7F54CF90-3F19-4049-B0CB-095D658C4A06}" srcOrd="0" destOrd="0" presId="urn:microsoft.com/office/officeart/2008/layout/LinedList"/>
    <dgm:cxn modelId="{58ECE033-F270-487E-8A3D-6A121DF8D1AE}" srcId="{A7C3EB7E-2311-4F9D-9FBD-AFE52D481153}" destId="{F90056F0-B9C3-4683-8B23-FE6C7F71B4CB}" srcOrd="0" destOrd="0" parTransId="{E0EE124F-0B42-47DF-8ED6-0CCEEDC9ACF1}" sibTransId="{3D9E26C2-6A2A-4150-91A0-289B4BE21A84}"/>
    <dgm:cxn modelId="{0E0FCB4C-3BE7-4269-A35E-0E23B810B84F}" type="presOf" srcId="{A7C3EB7E-2311-4F9D-9FBD-AFE52D481153}" destId="{4C5B62DB-0004-45A0-9462-CCE2671D20D9}" srcOrd="0" destOrd="0" presId="urn:microsoft.com/office/officeart/2008/layout/LinedList"/>
    <dgm:cxn modelId="{41D95FC8-9BCB-4575-A581-C3B4A34DF722}" type="presOf" srcId="{DD06B073-1C40-4962-B4B1-ADF220864AA2}" destId="{BA3122C1-1527-4F9F-87AB-76188E117329}" srcOrd="0" destOrd="0" presId="urn:microsoft.com/office/officeart/2008/layout/LinedList"/>
    <dgm:cxn modelId="{778D4BCB-5758-4FD7-B841-DBB14356976D}" srcId="{A7C3EB7E-2311-4F9D-9FBD-AFE52D481153}" destId="{DD06B073-1C40-4962-B4B1-ADF220864AA2}" srcOrd="2" destOrd="0" parTransId="{AC96BFC4-3429-47F3-AA2E-16D8E7E330E7}" sibTransId="{BA2426D7-8574-459C-B04F-D0E6F4A5982E}"/>
    <dgm:cxn modelId="{4424D3E7-A273-49D7-B994-4B505D3D2389}" srcId="{A7C3EB7E-2311-4F9D-9FBD-AFE52D481153}" destId="{73E1E945-2D42-4CB7-A619-AE7C0E6869C6}" srcOrd="1" destOrd="0" parTransId="{40DC70F2-D44C-4C70-AEEA-EE06CF6C4D6F}" sibTransId="{3C54F259-E121-4669-99EB-E82456B40CB4}"/>
    <dgm:cxn modelId="{E4B88C94-7C6D-485F-B195-24DF8EF9AC90}" type="presParOf" srcId="{4C5B62DB-0004-45A0-9462-CCE2671D20D9}" destId="{877D5904-8816-4EE9-833A-946A4CB9F9A2}" srcOrd="0" destOrd="0" presId="urn:microsoft.com/office/officeart/2008/layout/LinedList"/>
    <dgm:cxn modelId="{742FF684-0861-44A6-9EE8-5D8F6B71EA13}" type="presParOf" srcId="{4C5B62DB-0004-45A0-9462-CCE2671D20D9}" destId="{57BF228F-DEDA-4FFD-B74E-2C09ACFA5818}" srcOrd="1" destOrd="0" presId="urn:microsoft.com/office/officeart/2008/layout/LinedList"/>
    <dgm:cxn modelId="{508BAE99-2850-4B67-A990-9313C6DFB316}" type="presParOf" srcId="{57BF228F-DEDA-4FFD-B74E-2C09ACFA5818}" destId="{7F54CF90-3F19-4049-B0CB-095D658C4A06}" srcOrd="0" destOrd="0" presId="urn:microsoft.com/office/officeart/2008/layout/LinedList"/>
    <dgm:cxn modelId="{0C5ACFD3-42A8-4A75-86E7-7723AD68C71E}" type="presParOf" srcId="{57BF228F-DEDA-4FFD-B74E-2C09ACFA5818}" destId="{48A61F67-D33B-4184-8616-FE7D1FEA1002}" srcOrd="1" destOrd="0" presId="urn:microsoft.com/office/officeart/2008/layout/LinedList"/>
    <dgm:cxn modelId="{FAF463F6-F27D-4CFC-8FE1-CCC2CD90FF0F}" type="presParOf" srcId="{4C5B62DB-0004-45A0-9462-CCE2671D20D9}" destId="{2CA4B727-E67E-451F-8519-1DEEE0257686}" srcOrd="2" destOrd="0" presId="urn:microsoft.com/office/officeart/2008/layout/LinedList"/>
    <dgm:cxn modelId="{74438E9F-59D2-473E-ACE9-964D1BA7AD84}" type="presParOf" srcId="{4C5B62DB-0004-45A0-9462-CCE2671D20D9}" destId="{B53FF398-A0F2-4EA3-9F65-82EAEA291E19}" srcOrd="3" destOrd="0" presId="urn:microsoft.com/office/officeart/2008/layout/LinedList"/>
    <dgm:cxn modelId="{E5A20D82-BED7-4552-9B6F-2F47C4009BB7}" type="presParOf" srcId="{B53FF398-A0F2-4EA3-9F65-82EAEA291E19}" destId="{C0BAA676-3C5C-4C11-A051-2462D4599D34}" srcOrd="0" destOrd="0" presId="urn:microsoft.com/office/officeart/2008/layout/LinedList"/>
    <dgm:cxn modelId="{BC0BE1AF-1F1C-4EC2-8E44-6F9497FCF880}" type="presParOf" srcId="{B53FF398-A0F2-4EA3-9F65-82EAEA291E19}" destId="{CA2BD3FA-8AB8-40E1-AF2A-5C508D664F16}" srcOrd="1" destOrd="0" presId="urn:microsoft.com/office/officeart/2008/layout/LinedList"/>
    <dgm:cxn modelId="{37927365-D9AB-4F35-A07F-A6B842568C0A}" type="presParOf" srcId="{4C5B62DB-0004-45A0-9462-CCE2671D20D9}" destId="{A5D30F70-2EEA-43BC-8006-70FACD11B21C}" srcOrd="4" destOrd="0" presId="urn:microsoft.com/office/officeart/2008/layout/LinedList"/>
    <dgm:cxn modelId="{37442F32-06B8-4425-93DA-C7E8C3DF7B39}" type="presParOf" srcId="{4C5B62DB-0004-45A0-9462-CCE2671D20D9}" destId="{8ECBED31-8C25-4F11-9A48-5025C61E46F5}" srcOrd="5" destOrd="0" presId="urn:microsoft.com/office/officeart/2008/layout/LinedList"/>
    <dgm:cxn modelId="{25976B29-5696-444A-B0FC-08ECE74F08BA}" type="presParOf" srcId="{8ECBED31-8C25-4F11-9A48-5025C61E46F5}" destId="{BA3122C1-1527-4F9F-87AB-76188E117329}" srcOrd="0" destOrd="0" presId="urn:microsoft.com/office/officeart/2008/layout/LinedList"/>
    <dgm:cxn modelId="{4A760E4B-44F8-450D-8F86-5DDDC4B5C9C8}" type="presParOf" srcId="{8ECBED31-8C25-4F11-9A48-5025C61E46F5}" destId="{5F4696FB-E99C-404D-AC42-5F30159174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14C2C-CE1A-4FE2-B45F-7F0C9CACCA6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89952C2-C970-4FB8-B6BE-676FEC21D58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21st Century Skills:</a:t>
          </a:r>
          <a:endParaRPr lang="en-US"/>
        </a:p>
      </dgm:t>
    </dgm:pt>
    <dgm:pt modelId="{8CC77AC3-19F7-472A-99EE-AA0C0471FDE0}" type="parTrans" cxnId="{721457A0-CD49-4A5C-A14F-532A0963EA90}">
      <dgm:prSet/>
      <dgm:spPr/>
      <dgm:t>
        <a:bodyPr/>
        <a:lstStyle/>
        <a:p>
          <a:endParaRPr lang="en-US"/>
        </a:p>
      </dgm:t>
    </dgm:pt>
    <dgm:pt modelId="{C10C5C5B-1018-4BAC-99DE-623135AE2E21}" type="sibTrans" cxnId="{721457A0-CD49-4A5C-A14F-532A0963EA90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E28806D-DA25-4BF3-997A-86E7F10B2519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Det at kunne være udenfor sin </a:t>
          </a:r>
          <a:r>
            <a:rPr lang="da-DK" b="1"/>
            <a:t>comfortzone</a:t>
          </a:r>
          <a:r>
            <a:rPr lang="da-DK"/>
            <a:t>…..</a:t>
          </a:r>
          <a:endParaRPr lang="en-US"/>
        </a:p>
      </dgm:t>
    </dgm:pt>
    <dgm:pt modelId="{ABFCC5DF-EAEB-4CF6-A3D2-544BD8627B41}" type="parTrans" cxnId="{2C00DCB5-F2AC-44F2-B3BA-52F18A44D3D3}">
      <dgm:prSet/>
      <dgm:spPr/>
      <dgm:t>
        <a:bodyPr/>
        <a:lstStyle/>
        <a:p>
          <a:endParaRPr lang="en-US"/>
        </a:p>
      </dgm:t>
    </dgm:pt>
    <dgm:pt modelId="{00EC5A2F-90FE-4073-9E1B-CBC6B002DD9E}" type="sibTrans" cxnId="{2C00DCB5-F2AC-44F2-B3BA-52F18A44D3D3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F2B930B4-8E99-47AE-92A5-71D00AC582F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/>
            <a:t>Eksperimentere </a:t>
          </a:r>
          <a:r>
            <a:rPr lang="da-DK"/>
            <a:t>– og turde fejle…</a:t>
          </a:r>
          <a:endParaRPr lang="en-US"/>
        </a:p>
      </dgm:t>
    </dgm:pt>
    <dgm:pt modelId="{20DEBE2D-C42F-45D4-BA45-CCEC6D2F3732}" type="parTrans" cxnId="{C2F953F5-DE60-4CCB-A12E-02CE9C82DF19}">
      <dgm:prSet/>
      <dgm:spPr/>
      <dgm:t>
        <a:bodyPr/>
        <a:lstStyle/>
        <a:p>
          <a:endParaRPr lang="en-US"/>
        </a:p>
      </dgm:t>
    </dgm:pt>
    <dgm:pt modelId="{D1FA04FA-AB59-4C4E-9AAC-FB70A9853552}" type="sibTrans" cxnId="{C2F953F5-DE60-4CCB-A12E-02CE9C82DF19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F059E7A-8A6D-497E-858A-BB8260E9997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Evnen og viljen til </a:t>
          </a:r>
          <a:r>
            <a:rPr lang="da-DK" b="1"/>
            <a:t>samarbejde</a:t>
          </a:r>
          <a:endParaRPr lang="en-US"/>
        </a:p>
      </dgm:t>
    </dgm:pt>
    <dgm:pt modelId="{D452876F-85E4-4202-9EDB-721D0478BB78}" type="parTrans" cxnId="{97C92281-F708-4D7F-931F-1C7B996117AF}">
      <dgm:prSet/>
      <dgm:spPr/>
      <dgm:t>
        <a:bodyPr/>
        <a:lstStyle/>
        <a:p>
          <a:endParaRPr lang="en-US"/>
        </a:p>
      </dgm:t>
    </dgm:pt>
    <dgm:pt modelId="{EEFD417F-78F7-4C5D-B416-C270E694523F}" type="sibTrans" cxnId="{97C92281-F708-4D7F-931F-1C7B996117AF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1F4F896B-9C54-4A05-B7C3-50F613E0BDB9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/>
            <a:t>Kreativitet</a:t>
          </a:r>
          <a:endParaRPr lang="en-US"/>
        </a:p>
      </dgm:t>
    </dgm:pt>
    <dgm:pt modelId="{990D629B-E751-439E-A2DA-6B437B3D81ED}" type="parTrans" cxnId="{0914E616-3105-4DA9-9E4E-3E3BECC07DB6}">
      <dgm:prSet/>
      <dgm:spPr/>
      <dgm:t>
        <a:bodyPr/>
        <a:lstStyle/>
        <a:p>
          <a:endParaRPr lang="en-US"/>
        </a:p>
      </dgm:t>
    </dgm:pt>
    <dgm:pt modelId="{FBFCF724-B77B-4768-B914-B95261E07B79}" type="sibTrans" cxnId="{0914E616-3105-4DA9-9E4E-3E3BECC07DB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53740879-CFF0-4AA8-B948-AB45BF95320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Kritisk sans – ikke bare ”Hvad?” men også ”</a:t>
          </a:r>
          <a:r>
            <a:rPr lang="da-DK" b="1"/>
            <a:t>Hvorfor</a:t>
          </a:r>
          <a:r>
            <a:rPr lang="da-DK"/>
            <a:t>?”</a:t>
          </a:r>
          <a:endParaRPr lang="en-US"/>
        </a:p>
      </dgm:t>
    </dgm:pt>
    <dgm:pt modelId="{920FFB78-7859-444A-999C-8A78D5165225}" type="parTrans" cxnId="{99D0FAD5-9CF9-4537-9603-49901D2F91CF}">
      <dgm:prSet/>
      <dgm:spPr/>
      <dgm:t>
        <a:bodyPr/>
        <a:lstStyle/>
        <a:p>
          <a:endParaRPr lang="en-US"/>
        </a:p>
      </dgm:t>
    </dgm:pt>
    <dgm:pt modelId="{1C6E5E82-47D5-4BA1-87D1-AA30D4F22221}" type="sibTrans" cxnId="{99D0FAD5-9CF9-4537-9603-49901D2F91CF}">
      <dgm:prSet/>
      <dgm:spPr/>
      <dgm:t>
        <a:bodyPr/>
        <a:lstStyle/>
        <a:p>
          <a:endParaRPr lang="en-US"/>
        </a:p>
      </dgm:t>
    </dgm:pt>
    <dgm:pt modelId="{53D06948-6CAB-4628-A50F-E374E1365848}" type="pres">
      <dgm:prSet presAssocID="{C5F14C2C-CE1A-4FE2-B45F-7F0C9CACCA6F}" presName="root" presStyleCnt="0">
        <dgm:presLayoutVars>
          <dgm:dir/>
          <dgm:resizeHandles val="exact"/>
        </dgm:presLayoutVars>
      </dgm:prSet>
      <dgm:spPr/>
    </dgm:pt>
    <dgm:pt modelId="{608D6B70-4CCD-40F8-97BD-FF43CA4D9DF4}" type="pres">
      <dgm:prSet presAssocID="{C5F14C2C-CE1A-4FE2-B45F-7F0C9CACCA6F}" presName="container" presStyleCnt="0">
        <dgm:presLayoutVars>
          <dgm:dir/>
          <dgm:resizeHandles val="exact"/>
        </dgm:presLayoutVars>
      </dgm:prSet>
      <dgm:spPr/>
    </dgm:pt>
    <dgm:pt modelId="{C053B048-9A0B-4A7F-B766-7C5C5B805632}" type="pres">
      <dgm:prSet presAssocID="{889952C2-C970-4FB8-B6BE-676FEC21D58D}" presName="compNode" presStyleCnt="0"/>
      <dgm:spPr/>
    </dgm:pt>
    <dgm:pt modelId="{D9749358-2B55-4197-9BE8-87C8EFAEBEB8}" type="pres">
      <dgm:prSet presAssocID="{889952C2-C970-4FB8-B6BE-676FEC21D58D}" presName="iconBgRect" presStyleLbl="bgShp" presStyleIdx="0" presStyleCnt="6"/>
      <dgm:spPr/>
    </dgm:pt>
    <dgm:pt modelId="{5425FB40-DEB1-4375-8528-0B96075770CF}" type="pres">
      <dgm:prSet presAssocID="{889952C2-C970-4FB8-B6BE-676FEC21D58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9A2B8A63-84E4-4078-ADC0-4430A563EB40}" type="pres">
      <dgm:prSet presAssocID="{889952C2-C970-4FB8-B6BE-676FEC21D58D}" presName="spaceRect" presStyleCnt="0"/>
      <dgm:spPr/>
    </dgm:pt>
    <dgm:pt modelId="{CE14C92B-688C-4FA1-832A-EFC872C6D004}" type="pres">
      <dgm:prSet presAssocID="{889952C2-C970-4FB8-B6BE-676FEC21D58D}" presName="textRect" presStyleLbl="revTx" presStyleIdx="0" presStyleCnt="6">
        <dgm:presLayoutVars>
          <dgm:chMax val="1"/>
          <dgm:chPref val="1"/>
        </dgm:presLayoutVars>
      </dgm:prSet>
      <dgm:spPr/>
    </dgm:pt>
    <dgm:pt modelId="{43658218-221A-41BB-8FF5-81F924BED967}" type="pres">
      <dgm:prSet presAssocID="{C10C5C5B-1018-4BAC-99DE-623135AE2E21}" presName="sibTrans" presStyleLbl="sibTrans2D1" presStyleIdx="0" presStyleCnt="0"/>
      <dgm:spPr/>
    </dgm:pt>
    <dgm:pt modelId="{FEAF161E-937D-4ACA-9FA1-7C887AF678CD}" type="pres">
      <dgm:prSet presAssocID="{9E28806D-DA25-4BF3-997A-86E7F10B2519}" presName="compNode" presStyleCnt="0"/>
      <dgm:spPr/>
    </dgm:pt>
    <dgm:pt modelId="{773B59BB-962D-4BA5-AC9A-1D2F4E4C31C9}" type="pres">
      <dgm:prSet presAssocID="{9E28806D-DA25-4BF3-997A-86E7F10B2519}" presName="iconBgRect" presStyleLbl="bgShp" presStyleIdx="1" presStyleCnt="6"/>
      <dgm:spPr/>
    </dgm:pt>
    <dgm:pt modelId="{7D74E1B6-A5E4-4D56-8D95-7992573B0085}" type="pres">
      <dgm:prSet presAssocID="{9E28806D-DA25-4BF3-997A-86E7F10B251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162C754-65B0-4574-AFA7-1BFDA76164BB}" type="pres">
      <dgm:prSet presAssocID="{9E28806D-DA25-4BF3-997A-86E7F10B2519}" presName="spaceRect" presStyleCnt="0"/>
      <dgm:spPr/>
    </dgm:pt>
    <dgm:pt modelId="{4931FBAA-FE85-41ED-80EC-04BBA9B94559}" type="pres">
      <dgm:prSet presAssocID="{9E28806D-DA25-4BF3-997A-86E7F10B2519}" presName="textRect" presStyleLbl="revTx" presStyleIdx="1" presStyleCnt="6">
        <dgm:presLayoutVars>
          <dgm:chMax val="1"/>
          <dgm:chPref val="1"/>
        </dgm:presLayoutVars>
      </dgm:prSet>
      <dgm:spPr/>
    </dgm:pt>
    <dgm:pt modelId="{B883BC74-40ED-469E-9305-B280DAC06261}" type="pres">
      <dgm:prSet presAssocID="{00EC5A2F-90FE-4073-9E1B-CBC6B002DD9E}" presName="sibTrans" presStyleLbl="sibTrans2D1" presStyleIdx="0" presStyleCnt="0"/>
      <dgm:spPr/>
    </dgm:pt>
    <dgm:pt modelId="{1F077DA7-7397-4297-A55B-E44CB2FF7752}" type="pres">
      <dgm:prSet presAssocID="{F2B930B4-8E99-47AE-92A5-71D00AC582F8}" presName="compNode" presStyleCnt="0"/>
      <dgm:spPr/>
    </dgm:pt>
    <dgm:pt modelId="{87BE8DAB-8B38-4536-B513-4458D15CE368}" type="pres">
      <dgm:prSet presAssocID="{F2B930B4-8E99-47AE-92A5-71D00AC582F8}" presName="iconBgRect" presStyleLbl="bgShp" presStyleIdx="2" presStyleCnt="6"/>
      <dgm:spPr/>
    </dgm:pt>
    <dgm:pt modelId="{35B4FF1B-1D69-4760-ADCF-BCC4DB176D36}" type="pres">
      <dgm:prSet presAssocID="{F2B930B4-8E99-47AE-92A5-71D00AC582F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354DD751-5085-468B-AE16-CFD6F700726D}" type="pres">
      <dgm:prSet presAssocID="{F2B930B4-8E99-47AE-92A5-71D00AC582F8}" presName="spaceRect" presStyleCnt="0"/>
      <dgm:spPr/>
    </dgm:pt>
    <dgm:pt modelId="{25B1C7A5-352D-49F9-B2B1-F8BFF7CBBFA6}" type="pres">
      <dgm:prSet presAssocID="{F2B930B4-8E99-47AE-92A5-71D00AC582F8}" presName="textRect" presStyleLbl="revTx" presStyleIdx="2" presStyleCnt="6">
        <dgm:presLayoutVars>
          <dgm:chMax val="1"/>
          <dgm:chPref val="1"/>
        </dgm:presLayoutVars>
      </dgm:prSet>
      <dgm:spPr/>
    </dgm:pt>
    <dgm:pt modelId="{6C34B30A-8771-4965-9974-2F62E0B1038A}" type="pres">
      <dgm:prSet presAssocID="{D1FA04FA-AB59-4C4E-9AAC-FB70A9853552}" presName="sibTrans" presStyleLbl="sibTrans2D1" presStyleIdx="0" presStyleCnt="0"/>
      <dgm:spPr/>
    </dgm:pt>
    <dgm:pt modelId="{41A53623-1B25-4B9D-B41C-002BEC7D2381}" type="pres">
      <dgm:prSet presAssocID="{8F059E7A-8A6D-497E-858A-BB8260E99971}" presName="compNode" presStyleCnt="0"/>
      <dgm:spPr/>
    </dgm:pt>
    <dgm:pt modelId="{4B5C766F-B1CB-4B4E-A5CD-9DF9AB363F26}" type="pres">
      <dgm:prSet presAssocID="{8F059E7A-8A6D-497E-858A-BB8260E99971}" presName="iconBgRect" presStyleLbl="bgShp" presStyleIdx="3" presStyleCnt="6"/>
      <dgm:spPr/>
    </dgm:pt>
    <dgm:pt modelId="{41A8E2F1-99DF-4AB6-BABB-BB5B9A516105}" type="pres">
      <dgm:prSet presAssocID="{8F059E7A-8A6D-497E-858A-BB8260E9997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0BDA1D9-C63D-4CF4-BF5E-B01344855C37}" type="pres">
      <dgm:prSet presAssocID="{8F059E7A-8A6D-497E-858A-BB8260E99971}" presName="spaceRect" presStyleCnt="0"/>
      <dgm:spPr/>
    </dgm:pt>
    <dgm:pt modelId="{71BCC728-076B-41A8-8607-98CD2BE227CF}" type="pres">
      <dgm:prSet presAssocID="{8F059E7A-8A6D-497E-858A-BB8260E99971}" presName="textRect" presStyleLbl="revTx" presStyleIdx="3" presStyleCnt="6">
        <dgm:presLayoutVars>
          <dgm:chMax val="1"/>
          <dgm:chPref val="1"/>
        </dgm:presLayoutVars>
      </dgm:prSet>
      <dgm:spPr/>
    </dgm:pt>
    <dgm:pt modelId="{42C56CD6-8FF8-40AC-9946-47C0892F8470}" type="pres">
      <dgm:prSet presAssocID="{EEFD417F-78F7-4C5D-B416-C270E694523F}" presName="sibTrans" presStyleLbl="sibTrans2D1" presStyleIdx="0" presStyleCnt="0"/>
      <dgm:spPr/>
    </dgm:pt>
    <dgm:pt modelId="{A3FDDE61-97E0-4FA4-A6BA-F9B411820C64}" type="pres">
      <dgm:prSet presAssocID="{1F4F896B-9C54-4A05-B7C3-50F613E0BDB9}" presName="compNode" presStyleCnt="0"/>
      <dgm:spPr/>
    </dgm:pt>
    <dgm:pt modelId="{7180B427-30ED-4244-87B0-D6E6484AEF83}" type="pres">
      <dgm:prSet presAssocID="{1F4F896B-9C54-4A05-B7C3-50F613E0BDB9}" presName="iconBgRect" presStyleLbl="bgShp" presStyleIdx="4" presStyleCnt="6"/>
      <dgm:spPr/>
    </dgm:pt>
    <dgm:pt modelId="{A78E609A-1834-4A0F-A7AF-EE41CB1C6B55}" type="pres">
      <dgm:prSet presAssocID="{1F4F896B-9C54-4A05-B7C3-50F613E0BDB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897DA8CB-BDA0-4851-B6E7-E7A3983F2573}" type="pres">
      <dgm:prSet presAssocID="{1F4F896B-9C54-4A05-B7C3-50F613E0BDB9}" presName="spaceRect" presStyleCnt="0"/>
      <dgm:spPr/>
    </dgm:pt>
    <dgm:pt modelId="{1AEFF6E7-4439-4A61-9AD6-81C6F283CA83}" type="pres">
      <dgm:prSet presAssocID="{1F4F896B-9C54-4A05-B7C3-50F613E0BDB9}" presName="textRect" presStyleLbl="revTx" presStyleIdx="4" presStyleCnt="6">
        <dgm:presLayoutVars>
          <dgm:chMax val="1"/>
          <dgm:chPref val="1"/>
        </dgm:presLayoutVars>
      </dgm:prSet>
      <dgm:spPr/>
    </dgm:pt>
    <dgm:pt modelId="{6A3A67FB-3953-4F61-844D-723093F2BC53}" type="pres">
      <dgm:prSet presAssocID="{FBFCF724-B77B-4768-B914-B95261E07B79}" presName="sibTrans" presStyleLbl="sibTrans2D1" presStyleIdx="0" presStyleCnt="0"/>
      <dgm:spPr/>
    </dgm:pt>
    <dgm:pt modelId="{C7D110FC-4BF7-499E-A43F-20DE9842740D}" type="pres">
      <dgm:prSet presAssocID="{53740879-CFF0-4AA8-B948-AB45BF953208}" presName="compNode" presStyleCnt="0"/>
      <dgm:spPr/>
    </dgm:pt>
    <dgm:pt modelId="{EBF90FBB-1360-4DD3-849D-956F6CBE8E92}" type="pres">
      <dgm:prSet presAssocID="{53740879-CFF0-4AA8-B948-AB45BF953208}" presName="iconBgRect" presStyleLbl="bgShp" presStyleIdx="5" presStyleCnt="6"/>
      <dgm:spPr/>
    </dgm:pt>
    <dgm:pt modelId="{B4089F3E-5C83-4323-BF93-2090364A3A62}" type="pres">
      <dgm:prSet presAssocID="{53740879-CFF0-4AA8-B948-AB45BF95320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8593CFC8-9E9D-49CE-80B5-C5D184D42112}" type="pres">
      <dgm:prSet presAssocID="{53740879-CFF0-4AA8-B948-AB45BF953208}" presName="spaceRect" presStyleCnt="0"/>
      <dgm:spPr/>
    </dgm:pt>
    <dgm:pt modelId="{49A6002B-0DB8-482D-9D88-AB8EAA0EE8DE}" type="pres">
      <dgm:prSet presAssocID="{53740879-CFF0-4AA8-B948-AB45BF95320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19B2B0D-B671-4CA9-9EA1-9267B414ADA2}" type="presOf" srcId="{EEFD417F-78F7-4C5D-B416-C270E694523F}" destId="{42C56CD6-8FF8-40AC-9946-47C0892F8470}" srcOrd="0" destOrd="0" presId="urn:microsoft.com/office/officeart/2018/2/layout/IconCircleList"/>
    <dgm:cxn modelId="{9B1FEF13-D55D-406E-A8D4-E05244CD6854}" type="presOf" srcId="{9E28806D-DA25-4BF3-997A-86E7F10B2519}" destId="{4931FBAA-FE85-41ED-80EC-04BBA9B94559}" srcOrd="0" destOrd="0" presId="urn:microsoft.com/office/officeart/2018/2/layout/IconCircleList"/>
    <dgm:cxn modelId="{0914E616-3105-4DA9-9E4E-3E3BECC07DB6}" srcId="{C5F14C2C-CE1A-4FE2-B45F-7F0C9CACCA6F}" destId="{1F4F896B-9C54-4A05-B7C3-50F613E0BDB9}" srcOrd="4" destOrd="0" parTransId="{990D629B-E751-439E-A2DA-6B437B3D81ED}" sibTransId="{FBFCF724-B77B-4768-B914-B95261E07B79}"/>
    <dgm:cxn modelId="{C6A30419-8CD4-4CDA-A427-D6726F26542B}" type="presOf" srcId="{FBFCF724-B77B-4768-B914-B95261E07B79}" destId="{6A3A67FB-3953-4F61-844D-723093F2BC53}" srcOrd="0" destOrd="0" presId="urn:microsoft.com/office/officeart/2018/2/layout/IconCircleList"/>
    <dgm:cxn modelId="{69F44D4A-C257-4433-AC1F-F346D618EF87}" type="presOf" srcId="{00EC5A2F-90FE-4073-9E1B-CBC6B002DD9E}" destId="{B883BC74-40ED-469E-9305-B280DAC06261}" srcOrd="0" destOrd="0" presId="urn:microsoft.com/office/officeart/2018/2/layout/IconCircleList"/>
    <dgm:cxn modelId="{82FBD56F-A163-4851-983B-B7E5934F7384}" type="presOf" srcId="{C5F14C2C-CE1A-4FE2-B45F-7F0C9CACCA6F}" destId="{53D06948-6CAB-4628-A50F-E374E1365848}" srcOrd="0" destOrd="0" presId="urn:microsoft.com/office/officeart/2018/2/layout/IconCircleList"/>
    <dgm:cxn modelId="{8AE5EF55-29B9-48E8-9986-D53F1C1E4457}" type="presOf" srcId="{1F4F896B-9C54-4A05-B7C3-50F613E0BDB9}" destId="{1AEFF6E7-4439-4A61-9AD6-81C6F283CA83}" srcOrd="0" destOrd="0" presId="urn:microsoft.com/office/officeart/2018/2/layout/IconCircleList"/>
    <dgm:cxn modelId="{BBBB007D-450C-4F61-B253-2CC3B0BD165D}" type="presOf" srcId="{C10C5C5B-1018-4BAC-99DE-623135AE2E21}" destId="{43658218-221A-41BB-8FF5-81F924BED967}" srcOrd="0" destOrd="0" presId="urn:microsoft.com/office/officeart/2018/2/layout/IconCircleList"/>
    <dgm:cxn modelId="{97C92281-F708-4D7F-931F-1C7B996117AF}" srcId="{C5F14C2C-CE1A-4FE2-B45F-7F0C9CACCA6F}" destId="{8F059E7A-8A6D-497E-858A-BB8260E99971}" srcOrd="3" destOrd="0" parTransId="{D452876F-85E4-4202-9EDB-721D0478BB78}" sibTransId="{EEFD417F-78F7-4C5D-B416-C270E694523F}"/>
    <dgm:cxn modelId="{97977D8B-954D-40D7-A562-4405CA9CB1AC}" type="presOf" srcId="{53740879-CFF0-4AA8-B948-AB45BF953208}" destId="{49A6002B-0DB8-482D-9D88-AB8EAA0EE8DE}" srcOrd="0" destOrd="0" presId="urn:microsoft.com/office/officeart/2018/2/layout/IconCircleList"/>
    <dgm:cxn modelId="{05E29C8D-A50F-41F9-A061-F8F73A6294A2}" type="presOf" srcId="{D1FA04FA-AB59-4C4E-9AAC-FB70A9853552}" destId="{6C34B30A-8771-4965-9974-2F62E0B1038A}" srcOrd="0" destOrd="0" presId="urn:microsoft.com/office/officeart/2018/2/layout/IconCircleList"/>
    <dgm:cxn modelId="{721457A0-CD49-4A5C-A14F-532A0963EA90}" srcId="{C5F14C2C-CE1A-4FE2-B45F-7F0C9CACCA6F}" destId="{889952C2-C970-4FB8-B6BE-676FEC21D58D}" srcOrd="0" destOrd="0" parTransId="{8CC77AC3-19F7-472A-99EE-AA0C0471FDE0}" sibTransId="{C10C5C5B-1018-4BAC-99DE-623135AE2E21}"/>
    <dgm:cxn modelId="{A73FCEA5-8CB1-46A4-85B9-BFAC0F89883C}" type="presOf" srcId="{889952C2-C970-4FB8-B6BE-676FEC21D58D}" destId="{CE14C92B-688C-4FA1-832A-EFC872C6D004}" srcOrd="0" destOrd="0" presId="urn:microsoft.com/office/officeart/2018/2/layout/IconCircleList"/>
    <dgm:cxn modelId="{2C00DCB5-F2AC-44F2-B3BA-52F18A44D3D3}" srcId="{C5F14C2C-CE1A-4FE2-B45F-7F0C9CACCA6F}" destId="{9E28806D-DA25-4BF3-997A-86E7F10B2519}" srcOrd="1" destOrd="0" parTransId="{ABFCC5DF-EAEB-4CF6-A3D2-544BD8627B41}" sibTransId="{00EC5A2F-90FE-4073-9E1B-CBC6B002DD9E}"/>
    <dgm:cxn modelId="{66AF79C9-9A27-48DF-9CEA-9D162D859DA0}" type="presOf" srcId="{F2B930B4-8E99-47AE-92A5-71D00AC582F8}" destId="{25B1C7A5-352D-49F9-B2B1-F8BFF7CBBFA6}" srcOrd="0" destOrd="0" presId="urn:microsoft.com/office/officeart/2018/2/layout/IconCircleList"/>
    <dgm:cxn modelId="{99D0FAD5-9CF9-4537-9603-49901D2F91CF}" srcId="{C5F14C2C-CE1A-4FE2-B45F-7F0C9CACCA6F}" destId="{53740879-CFF0-4AA8-B948-AB45BF953208}" srcOrd="5" destOrd="0" parTransId="{920FFB78-7859-444A-999C-8A78D5165225}" sibTransId="{1C6E5E82-47D5-4BA1-87D1-AA30D4F22221}"/>
    <dgm:cxn modelId="{C2F953F5-DE60-4CCB-A12E-02CE9C82DF19}" srcId="{C5F14C2C-CE1A-4FE2-B45F-7F0C9CACCA6F}" destId="{F2B930B4-8E99-47AE-92A5-71D00AC582F8}" srcOrd="2" destOrd="0" parTransId="{20DEBE2D-C42F-45D4-BA45-CCEC6D2F3732}" sibTransId="{D1FA04FA-AB59-4C4E-9AAC-FB70A9853552}"/>
    <dgm:cxn modelId="{6A5E50F9-AF8A-435A-847D-59F21BE56BE5}" type="presOf" srcId="{8F059E7A-8A6D-497E-858A-BB8260E99971}" destId="{71BCC728-076B-41A8-8607-98CD2BE227CF}" srcOrd="0" destOrd="0" presId="urn:microsoft.com/office/officeart/2018/2/layout/IconCircleList"/>
    <dgm:cxn modelId="{55BE08F5-93A0-49E8-9B04-30395244512C}" type="presParOf" srcId="{53D06948-6CAB-4628-A50F-E374E1365848}" destId="{608D6B70-4CCD-40F8-97BD-FF43CA4D9DF4}" srcOrd="0" destOrd="0" presId="urn:microsoft.com/office/officeart/2018/2/layout/IconCircleList"/>
    <dgm:cxn modelId="{A29D899E-8585-43EC-849F-59355E0F4B9F}" type="presParOf" srcId="{608D6B70-4CCD-40F8-97BD-FF43CA4D9DF4}" destId="{C053B048-9A0B-4A7F-B766-7C5C5B805632}" srcOrd="0" destOrd="0" presId="urn:microsoft.com/office/officeart/2018/2/layout/IconCircleList"/>
    <dgm:cxn modelId="{8CCAFB11-B216-4399-BB73-456924390A23}" type="presParOf" srcId="{C053B048-9A0B-4A7F-B766-7C5C5B805632}" destId="{D9749358-2B55-4197-9BE8-87C8EFAEBEB8}" srcOrd="0" destOrd="0" presId="urn:microsoft.com/office/officeart/2018/2/layout/IconCircleList"/>
    <dgm:cxn modelId="{37C31EA0-1449-4EA1-BBB8-F6F6EB2CE2B0}" type="presParOf" srcId="{C053B048-9A0B-4A7F-B766-7C5C5B805632}" destId="{5425FB40-DEB1-4375-8528-0B96075770CF}" srcOrd="1" destOrd="0" presId="urn:microsoft.com/office/officeart/2018/2/layout/IconCircleList"/>
    <dgm:cxn modelId="{961FA658-FD97-498A-86F6-2555469876EC}" type="presParOf" srcId="{C053B048-9A0B-4A7F-B766-7C5C5B805632}" destId="{9A2B8A63-84E4-4078-ADC0-4430A563EB40}" srcOrd="2" destOrd="0" presId="urn:microsoft.com/office/officeart/2018/2/layout/IconCircleList"/>
    <dgm:cxn modelId="{44CC37E8-D112-4663-B737-D2D52905E6E5}" type="presParOf" srcId="{C053B048-9A0B-4A7F-B766-7C5C5B805632}" destId="{CE14C92B-688C-4FA1-832A-EFC872C6D004}" srcOrd="3" destOrd="0" presId="urn:microsoft.com/office/officeart/2018/2/layout/IconCircleList"/>
    <dgm:cxn modelId="{D91F2990-D7A3-430A-8E21-7744397611B5}" type="presParOf" srcId="{608D6B70-4CCD-40F8-97BD-FF43CA4D9DF4}" destId="{43658218-221A-41BB-8FF5-81F924BED967}" srcOrd="1" destOrd="0" presId="urn:microsoft.com/office/officeart/2018/2/layout/IconCircleList"/>
    <dgm:cxn modelId="{EA6011DB-1165-4056-9EF8-43A4E7381B60}" type="presParOf" srcId="{608D6B70-4CCD-40F8-97BD-FF43CA4D9DF4}" destId="{FEAF161E-937D-4ACA-9FA1-7C887AF678CD}" srcOrd="2" destOrd="0" presId="urn:microsoft.com/office/officeart/2018/2/layout/IconCircleList"/>
    <dgm:cxn modelId="{52E7B8FF-1B16-4CFA-AC4F-8F64AC26943A}" type="presParOf" srcId="{FEAF161E-937D-4ACA-9FA1-7C887AF678CD}" destId="{773B59BB-962D-4BA5-AC9A-1D2F4E4C31C9}" srcOrd="0" destOrd="0" presId="urn:microsoft.com/office/officeart/2018/2/layout/IconCircleList"/>
    <dgm:cxn modelId="{41A88913-4790-4589-AF02-B9A450543D01}" type="presParOf" srcId="{FEAF161E-937D-4ACA-9FA1-7C887AF678CD}" destId="{7D74E1B6-A5E4-4D56-8D95-7992573B0085}" srcOrd="1" destOrd="0" presId="urn:microsoft.com/office/officeart/2018/2/layout/IconCircleList"/>
    <dgm:cxn modelId="{61B2B420-FAE7-49EE-95AD-049C681A2222}" type="presParOf" srcId="{FEAF161E-937D-4ACA-9FA1-7C887AF678CD}" destId="{9162C754-65B0-4574-AFA7-1BFDA76164BB}" srcOrd="2" destOrd="0" presId="urn:microsoft.com/office/officeart/2018/2/layout/IconCircleList"/>
    <dgm:cxn modelId="{4987436A-60AF-4DA8-B012-CC485397340C}" type="presParOf" srcId="{FEAF161E-937D-4ACA-9FA1-7C887AF678CD}" destId="{4931FBAA-FE85-41ED-80EC-04BBA9B94559}" srcOrd="3" destOrd="0" presId="urn:microsoft.com/office/officeart/2018/2/layout/IconCircleList"/>
    <dgm:cxn modelId="{AF6E1E47-B631-41D5-BE1F-2E2BB0449799}" type="presParOf" srcId="{608D6B70-4CCD-40F8-97BD-FF43CA4D9DF4}" destId="{B883BC74-40ED-469E-9305-B280DAC06261}" srcOrd="3" destOrd="0" presId="urn:microsoft.com/office/officeart/2018/2/layout/IconCircleList"/>
    <dgm:cxn modelId="{87650CAE-2930-4017-BE2D-4055C473AD90}" type="presParOf" srcId="{608D6B70-4CCD-40F8-97BD-FF43CA4D9DF4}" destId="{1F077DA7-7397-4297-A55B-E44CB2FF7752}" srcOrd="4" destOrd="0" presId="urn:microsoft.com/office/officeart/2018/2/layout/IconCircleList"/>
    <dgm:cxn modelId="{FF29F5B3-C3E6-4F44-8E9B-95C6569F4CAD}" type="presParOf" srcId="{1F077DA7-7397-4297-A55B-E44CB2FF7752}" destId="{87BE8DAB-8B38-4536-B513-4458D15CE368}" srcOrd="0" destOrd="0" presId="urn:microsoft.com/office/officeart/2018/2/layout/IconCircleList"/>
    <dgm:cxn modelId="{0891E92E-6266-43F3-BA4D-700F03308456}" type="presParOf" srcId="{1F077DA7-7397-4297-A55B-E44CB2FF7752}" destId="{35B4FF1B-1D69-4760-ADCF-BCC4DB176D36}" srcOrd="1" destOrd="0" presId="urn:microsoft.com/office/officeart/2018/2/layout/IconCircleList"/>
    <dgm:cxn modelId="{AE4361AB-4FE0-492D-8C5A-DF4B382B9094}" type="presParOf" srcId="{1F077DA7-7397-4297-A55B-E44CB2FF7752}" destId="{354DD751-5085-468B-AE16-CFD6F700726D}" srcOrd="2" destOrd="0" presId="urn:microsoft.com/office/officeart/2018/2/layout/IconCircleList"/>
    <dgm:cxn modelId="{55483613-FBFC-4730-BEFB-CF3AB92BFEA6}" type="presParOf" srcId="{1F077DA7-7397-4297-A55B-E44CB2FF7752}" destId="{25B1C7A5-352D-49F9-B2B1-F8BFF7CBBFA6}" srcOrd="3" destOrd="0" presId="urn:microsoft.com/office/officeart/2018/2/layout/IconCircleList"/>
    <dgm:cxn modelId="{14850705-CAD7-4FDF-AC9B-2301C8658EDD}" type="presParOf" srcId="{608D6B70-4CCD-40F8-97BD-FF43CA4D9DF4}" destId="{6C34B30A-8771-4965-9974-2F62E0B1038A}" srcOrd="5" destOrd="0" presId="urn:microsoft.com/office/officeart/2018/2/layout/IconCircleList"/>
    <dgm:cxn modelId="{4EFE38F0-98AC-46D6-8BA0-9B78708F312A}" type="presParOf" srcId="{608D6B70-4CCD-40F8-97BD-FF43CA4D9DF4}" destId="{41A53623-1B25-4B9D-B41C-002BEC7D2381}" srcOrd="6" destOrd="0" presId="urn:microsoft.com/office/officeart/2018/2/layout/IconCircleList"/>
    <dgm:cxn modelId="{D6E3ADFC-9425-43D9-841D-08C91EE35E93}" type="presParOf" srcId="{41A53623-1B25-4B9D-B41C-002BEC7D2381}" destId="{4B5C766F-B1CB-4B4E-A5CD-9DF9AB363F26}" srcOrd="0" destOrd="0" presId="urn:microsoft.com/office/officeart/2018/2/layout/IconCircleList"/>
    <dgm:cxn modelId="{D1396AE4-A990-4C31-8568-FE15E9D08F01}" type="presParOf" srcId="{41A53623-1B25-4B9D-B41C-002BEC7D2381}" destId="{41A8E2F1-99DF-4AB6-BABB-BB5B9A516105}" srcOrd="1" destOrd="0" presId="urn:microsoft.com/office/officeart/2018/2/layout/IconCircleList"/>
    <dgm:cxn modelId="{AA751ED2-BAC5-4EE3-BC97-500F446C2F4A}" type="presParOf" srcId="{41A53623-1B25-4B9D-B41C-002BEC7D2381}" destId="{E0BDA1D9-C63D-4CF4-BF5E-B01344855C37}" srcOrd="2" destOrd="0" presId="urn:microsoft.com/office/officeart/2018/2/layout/IconCircleList"/>
    <dgm:cxn modelId="{77910BD0-4725-4579-AF3A-24E095D569E5}" type="presParOf" srcId="{41A53623-1B25-4B9D-B41C-002BEC7D2381}" destId="{71BCC728-076B-41A8-8607-98CD2BE227CF}" srcOrd="3" destOrd="0" presId="urn:microsoft.com/office/officeart/2018/2/layout/IconCircleList"/>
    <dgm:cxn modelId="{2AF5D3BF-10C7-4215-B46C-B333F0D8398E}" type="presParOf" srcId="{608D6B70-4CCD-40F8-97BD-FF43CA4D9DF4}" destId="{42C56CD6-8FF8-40AC-9946-47C0892F8470}" srcOrd="7" destOrd="0" presId="urn:microsoft.com/office/officeart/2018/2/layout/IconCircleList"/>
    <dgm:cxn modelId="{57E19922-0054-41F8-AAD5-496A053B714F}" type="presParOf" srcId="{608D6B70-4CCD-40F8-97BD-FF43CA4D9DF4}" destId="{A3FDDE61-97E0-4FA4-A6BA-F9B411820C64}" srcOrd="8" destOrd="0" presId="urn:microsoft.com/office/officeart/2018/2/layout/IconCircleList"/>
    <dgm:cxn modelId="{F296E3DC-04A4-44BD-AA69-21CC01A337C4}" type="presParOf" srcId="{A3FDDE61-97E0-4FA4-A6BA-F9B411820C64}" destId="{7180B427-30ED-4244-87B0-D6E6484AEF83}" srcOrd="0" destOrd="0" presId="urn:microsoft.com/office/officeart/2018/2/layout/IconCircleList"/>
    <dgm:cxn modelId="{5CD67B8E-929A-46C1-82C6-C03D0C77F172}" type="presParOf" srcId="{A3FDDE61-97E0-4FA4-A6BA-F9B411820C64}" destId="{A78E609A-1834-4A0F-A7AF-EE41CB1C6B55}" srcOrd="1" destOrd="0" presId="urn:microsoft.com/office/officeart/2018/2/layout/IconCircleList"/>
    <dgm:cxn modelId="{CF44C4DE-7F1A-40F1-AF9B-DED177E0E570}" type="presParOf" srcId="{A3FDDE61-97E0-4FA4-A6BA-F9B411820C64}" destId="{897DA8CB-BDA0-4851-B6E7-E7A3983F2573}" srcOrd="2" destOrd="0" presId="urn:microsoft.com/office/officeart/2018/2/layout/IconCircleList"/>
    <dgm:cxn modelId="{AEAA5A1B-69F7-496A-9C80-B30B57F5AA45}" type="presParOf" srcId="{A3FDDE61-97E0-4FA4-A6BA-F9B411820C64}" destId="{1AEFF6E7-4439-4A61-9AD6-81C6F283CA83}" srcOrd="3" destOrd="0" presId="urn:microsoft.com/office/officeart/2018/2/layout/IconCircleList"/>
    <dgm:cxn modelId="{03E7085A-17B8-49B6-8AC9-C8807552BD62}" type="presParOf" srcId="{608D6B70-4CCD-40F8-97BD-FF43CA4D9DF4}" destId="{6A3A67FB-3953-4F61-844D-723093F2BC53}" srcOrd="9" destOrd="0" presId="urn:microsoft.com/office/officeart/2018/2/layout/IconCircleList"/>
    <dgm:cxn modelId="{3FDC1045-CB51-4D8F-A8DA-C27CCBADCF06}" type="presParOf" srcId="{608D6B70-4CCD-40F8-97BD-FF43CA4D9DF4}" destId="{C7D110FC-4BF7-499E-A43F-20DE9842740D}" srcOrd="10" destOrd="0" presId="urn:microsoft.com/office/officeart/2018/2/layout/IconCircleList"/>
    <dgm:cxn modelId="{D9BA42F2-0563-408B-A692-24244581D51C}" type="presParOf" srcId="{C7D110FC-4BF7-499E-A43F-20DE9842740D}" destId="{EBF90FBB-1360-4DD3-849D-956F6CBE8E92}" srcOrd="0" destOrd="0" presId="urn:microsoft.com/office/officeart/2018/2/layout/IconCircleList"/>
    <dgm:cxn modelId="{267F348A-E104-4569-BAB6-2612FE21ED8C}" type="presParOf" srcId="{C7D110FC-4BF7-499E-A43F-20DE9842740D}" destId="{B4089F3E-5C83-4323-BF93-2090364A3A62}" srcOrd="1" destOrd="0" presId="urn:microsoft.com/office/officeart/2018/2/layout/IconCircleList"/>
    <dgm:cxn modelId="{B8BDD6D9-6D94-4EE5-A8D4-1B1B6341F8D3}" type="presParOf" srcId="{C7D110FC-4BF7-499E-A43F-20DE9842740D}" destId="{8593CFC8-9E9D-49CE-80B5-C5D184D42112}" srcOrd="2" destOrd="0" presId="urn:microsoft.com/office/officeart/2018/2/layout/IconCircleList"/>
    <dgm:cxn modelId="{441761B2-D749-4829-96CE-3BC91B648E84}" type="presParOf" srcId="{C7D110FC-4BF7-499E-A43F-20DE9842740D}" destId="{49A6002B-0DB8-482D-9D88-AB8EAA0EE8D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D5904-8816-4EE9-833A-946A4CB9F9A2}">
      <dsp:nvSpPr>
        <dsp:cNvPr id="0" name=""/>
        <dsp:cNvSpPr/>
      </dsp:nvSpPr>
      <dsp:spPr>
        <a:xfrm>
          <a:off x="0" y="2027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4CF90-3F19-4049-B0CB-095D658C4A06}">
      <dsp:nvSpPr>
        <dsp:cNvPr id="0" name=""/>
        <dsp:cNvSpPr/>
      </dsp:nvSpPr>
      <dsp:spPr>
        <a:xfrm>
          <a:off x="0" y="2027"/>
          <a:ext cx="517538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700" kern="1200" dirty="0"/>
            <a:t>1.bølge: </a:t>
          </a:r>
          <a:r>
            <a:rPr lang="da-DK" sz="2700" u="sng" kern="1200" dirty="0"/>
            <a:t>Mit barn </a:t>
          </a:r>
          <a:r>
            <a:rPr lang="da-DK" sz="2700" kern="1200" dirty="0"/>
            <a:t>ligner Bruce Lee…..</a:t>
          </a:r>
          <a:endParaRPr lang="en-US" sz="2700" kern="1200" dirty="0"/>
        </a:p>
      </dsp:txBody>
      <dsp:txXfrm>
        <a:off x="0" y="2027"/>
        <a:ext cx="5175384" cy="1382683"/>
      </dsp:txXfrm>
    </dsp:sp>
    <dsp:sp modelId="{2CA4B727-E67E-451F-8519-1DEEE0257686}">
      <dsp:nvSpPr>
        <dsp:cNvPr id="0" name=""/>
        <dsp:cNvSpPr/>
      </dsp:nvSpPr>
      <dsp:spPr>
        <a:xfrm>
          <a:off x="0" y="1384711"/>
          <a:ext cx="517538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AA676-3C5C-4C11-A051-2462D4599D34}">
      <dsp:nvSpPr>
        <dsp:cNvPr id="0" name=""/>
        <dsp:cNvSpPr/>
      </dsp:nvSpPr>
      <dsp:spPr>
        <a:xfrm>
          <a:off x="0" y="1384711"/>
          <a:ext cx="517538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700" kern="1200" dirty="0"/>
            <a:t>2. bølge: Jeg vil gå til KARATE fordi </a:t>
          </a:r>
          <a:r>
            <a:rPr lang="da-DK" sz="2700" u="sng" kern="1200" dirty="0"/>
            <a:t>Line</a:t>
          </a:r>
          <a:r>
            <a:rPr lang="da-DK" sz="2700" kern="1200" dirty="0"/>
            <a:t> gør det…. – en arena for selvvalg…..</a:t>
          </a:r>
          <a:endParaRPr lang="en-US" sz="2700" kern="1200" dirty="0"/>
        </a:p>
      </dsp:txBody>
      <dsp:txXfrm>
        <a:off x="0" y="1384711"/>
        <a:ext cx="5175384" cy="1382683"/>
      </dsp:txXfrm>
    </dsp:sp>
    <dsp:sp modelId="{A5D30F70-2EEA-43BC-8006-70FACD11B21C}">
      <dsp:nvSpPr>
        <dsp:cNvPr id="0" name=""/>
        <dsp:cNvSpPr/>
      </dsp:nvSpPr>
      <dsp:spPr>
        <a:xfrm>
          <a:off x="0" y="2767394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122C1-1527-4F9F-87AB-76188E117329}">
      <dsp:nvSpPr>
        <dsp:cNvPr id="0" name=""/>
        <dsp:cNvSpPr/>
      </dsp:nvSpPr>
      <dsp:spPr>
        <a:xfrm>
          <a:off x="0" y="2767394"/>
          <a:ext cx="517538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700" kern="1200" dirty="0"/>
            <a:t>3. bølge: </a:t>
          </a:r>
          <a:r>
            <a:rPr lang="da-DK" sz="2700" u="sng" kern="1200" dirty="0"/>
            <a:t>Jeg </a:t>
          </a:r>
          <a:r>
            <a:rPr lang="da-DK" sz="2700" kern="1200" dirty="0"/>
            <a:t>vil GÅ til </a:t>
          </a:r>
          <a:r>
            <a:rPr lang="da-DK" sz="2700" kern="1200" dirty="0" err="1"/>
            <a:t>KArate</a:t>
          </a:r>
          <a:r>
            <a:rPr lang="da-DK" sz="2700" kern="1200" dirty="0"/>
            <a:t> </a:t>
          </a:r>
          <a:r>
            <a:rPr lang="da-DK" sz="2700" u="sng" kern="1200" dirty="0"/>
            <a:t>jeg</a:t>
          </a:r>
          <a:r>
            <a:rPr lang="da-DK" sz="2700" kern="1200" dirty="0"/>
            <a:t> synes det er fantastisk at…..</a:t>
          </a:r>
          <a:endParaRPr lang="en-US" sz="2700" kern="1200" dirty="0"/>
        </a:p>
      </dsp:txBody>
      <dsp:txXfrm>
        <a:off x="0" y="2767394"/>
        <a:ext cx="5175384" cy="1382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49358-2B55-4197-9BE8-87C8EFAEBEB8}">
      <dsp:nvSpPr>
        <dsp:cNvPr id="0" name=""/>
        <dsp:cNvSpPr/>
      </dsp:nvSpPr>
      <dsp:spPr>
        <a:xfrm>
          <a:off x="1649" y="473480"/>
          <a:ext cx="604209" cy="604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5FB40-DEB1-4375-8528-0B96075770CF}">
      <dsp:nvSpPr>
        <dsp:cNvPr id="0" name=""/>
        <dsp:cNvSpPr/>
      </dsp:nvSpPr>
      <dsp:spPr>
        <a:xfrm>
          <a:off x="128533" y="600364"/>
          <a:ext cx="350441" cy="350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4C92B-688C-4FA1-832A-EFC872C6D004}">
      <dsp:nvSpPr>
        <dsp:cNvPr id="0" name=""/>
        <dsp:cNvSpPr/>
      </dsp:nvSpPr>
      <dsp:spPr>
        <a:xfrm>
          <a:off x="735332" y="473480"/>
          <a:ext cx="1424207" cy="60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21st Century Skills:</a:t>
          </a:r>
          <a:endParaRPr lang="en-US" sz="1200" kern="1200"/>
        </a:p>
      </dsp:txBody>
      <dsp:txXfrm>
        <a:off x="735332" y="473480"/>
        <a:ext cx="1424207" cy="604209"/>
      </dsp:txXfrm>
    </dsp:sp>
    <dsp:sp modelId="{773B59BB-962D-4BA5-AC9A-1D2F4E4C31C9}">
      <dsp:nvSpPr>
        <dsp:cNvPr id="0" name=""/>
        <dsp:cNvSpPr/>
      </dsp:nvSpPr>
      <dsp:spPr>
        <a:xfrm>
          <a:off x="2407697" y="473480"/>
          <a:ext cx="604209" cy="6042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4E1B6-A5E4-4D56-8D95-7992573B0085}">
      <dsp:nvSpPr>
        <dsp:cNvPr id="0" name=""/>
        <dsp:cNvSpPr/>
      </dsp:nvSpPr>
      <dsp:spPr>
        <a:xfrm>
          <a:off x="2534581" y="600364"/>
          <a:ext cx="350441" cy="350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1FBAA-FE85-41ED-80EC-04BBA9B94559}">
      <dsp:nvSpPr>
        <dsp:cNvPr id="0" name=""/>
        <dsp:cNvSpPr/>
      </dsp:nvSpPr>
      <dsp:spPr>
        <a:xfrm>
          <a:off x="3141380" y="473480"/>
          <a:ext cx="1424207" cy="60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Det at kunne være udenfor sin </a:t>
          </a:r>
          <a:r>
            <a:rPr lang="da-DK" sz="1200" b="1" kern="1200"/>
            <a:t>comfortzone</a:t>
          </a:r>
          <a:r>
            <a:rPr lang="da-DK" sz="1200" kern="1200"/>
            <a:t>…..</a:t>
          </a:r>
          <a:endParaRPr lang="en-US" sz="1200" kern="1200"/>
        </a:p>
      </dsp:txBody>
      <dsp:txXfrm>
        <a:off x="3141380" y="473480"/>
        <a:ext cx="1424207" cy="604209"/>
      </dsp:txXfrm>
    </dsp:sp>
    <dsp:sp modelId="{87BE8DAB-8B38-4536-B513-4458D15CE368}">
      <dsp:nvSpPr>
        <dsp:cNvPr id="0" name=""/>
        <dsp:cNvSpPr/>
      </dsp:nvSpPr>
      <dsp:spPr>
        <a:xfrm>
          <a:off x="1649" y="1787442"/>
          <a:ext cx="604209" cy="6042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4FF1B-1D69-4760-ADCF-BCC4DB176D36}">
      <dsp:nvSpPr>
        <dsp:cNvPr id="0" name=""/>
        <dsp:cNvSpPr/>
      </dsp:nvSpPr>
      <dsp:spPr>
        <a:xfrm>
          <a:off x="128533" y="1914326"/>
          <a:ext cx="350441" cy="350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1C7A5-352D-49F9-B2B1-F8BFF7CBBFA6}">
      <dsp:nvSpPr>
        <dsp:cNvPr id="0" name=""/>
        <dsp:cNvSpPr/>
      </dsp:nvSpPr>
      <dsp:spPr>
        <a:xfrm>
          <a:off x="735332" y="1787442"/>
          <a:ext cx="1424207" cy="60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/>
            <a:t>Eksperimentere </a:t>
          </a:r>
          <a:r>
            <a:rPr lang="da-DK" sz="1200" kern="1200"/>
            <a:t>– og turde fejle…</a:t>
          </a:r>
          <a:endParaRPr lang="en-US" sz="1200" kern="1200"/>
        </a:p>
      </dsp:txBody>
      <dsp:txXfrm>
        <a:off x="735332" y="1787442"/>
        <a:ext cx="1424207" cy="604209"/>
      </dsp:txXfrm>
    </dsp:sp>
    <dsp:sp modelId="{4B5C766F-B1CB-4B4E-A5CD-9DF9AB363F26}">
      <dsp:nvSpPr>
        <dsp:cNvPr id="0" name=""/>
        <dsp:cNvSpPr/>
      </dsp:nvSpPr>
      <dsp:spPr>
        <a:xfrm>
          <a:off x="2407697" y="1787442"/>
          <a:ext cx="604209" cy="6042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8E2F1-99DF-4AB6-BABB-BB5B9A516105}">
      <dsp:nvSpPr>
        <dsp:cNvPr id="0" name=""/>
        <dsp:cNvSpPr/>
      </dsp:nvSpPr>
      <dsp:spPr>
        <a:xfrm>
          <a:off x="2534581" y="1914326"/>
          <a:ext cx="350441" cy="3504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CC728-076B-41A8-8607-98CD2BE227CF}">
      <dsp:nvSpPr>
        <dsp:cNvPr id="0" name=""/>
        <dsp:cNvSpPr/>
      </dsp:nvSpPr>
      <dsp:spPr>
        <a:xfrm>
          <a:off x="3141380" y="1787442"/>
          <a:ext cx="1424207" cy="60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Evnen og viljen til </a:t>
          </a:r>
          <a:r>
            <a:rPr lang="da-DK" sz="1200" b="1" kern="1200"/>
            <a:t>samarbejde</a:t>
          </a:r>
          <a:endParaRPr lang="en-US" sz="1200" kern="1200"/>
        </a:p>
      </dsp:txBody>
      <dsp:txXfrm>
        <a:off x="3141380" y="1787442"/>
        <a:ext cx="1424207" cy="604209"/>
      </dsp:txXfrm>
    </dsp:sp>
    <dsp:sp modelId="{7180B427-30ED-4244-87B0-D6E6484AEF83}">
      <dsp:nvSpPr>
        <dsp:cNvPr id="0" name=""/>
        <dsp:cNvSpPr/>
      </dsp:nvSpPr>
      <dsp:spPr>
        <a:xfrm>
          <a:off x="1649" y="3101403"/>
          <a:ext cx="604209" cy="6042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E609A-1834-4A0F-A7AF-EE41CB1C6B55}">
      <dsp:nvSpPr>
        <dsp:cNvPr id="0" name=""/>
        <dsp:cNvSpPr/>
      </dsp:nvSpPr>
      <dsp:spPr>
        <a:xfrm>
          <a:off x="128533" y="3228287"/>
          <a:ext cx="350441" cy="3504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FF6E7-4439-4A61-9AD6-81C6F283CA83}">
      <dsp:nvSpPr>
        <dsp:cNvPr id="0" name=""/>
        <dsp:cNvSpPr/>
      </dsp:nvSpPr>
      <dsp:spPr>
        <a:xfrm>
          <a:off x="735332" y="3101403"/>
          <a:ext cx="1424207" cy="60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/>
            <a:t>Kreativitet</a:t>
          </a:r>
          <a:endParaRPr lang="en-US" sz="1200" kern="1200"/>
        </a:p>
      </dsp:txBody>
      <dsp:txXfrm>
        <a:off x="735332" y="3101403"/>
        <a:ext cx="1424207" cy="604209"/>
      </dsp:txXfrm>
    </dsp:sp>
    <dsp:sp modelId="{EBF90FBB-1360-4DD3-849D-956F6CBE8E92}">
      <dsp:nvSpPr>
        <dsp:cNvPr id="0" name=""/>
        <dsp:cNvSpPr/>
      </dsp:nvSpPr>
      <dsp:spPr>
        <a:xfrm>
          <a:off x="2407697" y="3101403"/>
          <a:ext cx="604209" cy="604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89F3E-5C83-4323-BF93-2090364A3A62}">
      <dsp:nvSpPr>
        <dsp:cNvPr id="0" name=""/>
        <dsp:cNvSpPr/>
      </dsp:nvSpPr>
      <dsp:spPr>
        <a:xfrm>
          <a:off x="2534581" y="3228287"/>
          <a:ext cx="350441" cy="3504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6002B-0DB8-482D-9D88-AB8EAA0EE8DE}">
      <dsp:nvSpPr>
        <dsp:cNvPr id="0" name=""/>
        <dsp:cNvSpPr/>
      </dsp:nvSpPr>
      <dsp:spPr>
        <a:xfrm>
          <a:off x="3141380" y="3101403"/>
          <a:ext cx="1424207" cy="60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Kritisk sans – ikke bare ”Hvad?” men også ”</a:t>
          </a:r>
          <a:r>
            <a:rPr lang="da-DK" sz="1200" b="1" kern="1200"/>
            <a:t>Hvorfor</a:t>
          </a:r>
          <a:r>
            <a:rPr lang="da-DK" sz="1200" kern="1200"/>
            <a:t>?”</a:t>
          </a:r>
          <a:endParaRPr lang="en-US" sz="1200" kern="1200"/>
        </a:p>
      </dsp:txBody>
      <dsp:txXfrm>
        <a:off x="3141380" y="3101403"/>
        <a:ext cx="1424207" cy="604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85092-7149-433F-8C87-BE6C941BA326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86A2-5A74-4CE6-A2F4-904CC3D7E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03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4EE7-A5A3-4C4B-8947-3B98F8A48F1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9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4EE7-A5A3-4C4B-8947-3B98F8A48F1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7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Kan tilpasses, hvor vi tager celler ud af tabellen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13D8F-A951-461A-AFCC-65B29E62E90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03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45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20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60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lysgrå-b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628650" y="2030526"/>
            <a:ext cx="7886700" cy="2410846"/>
          </a:xfr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dirty="0"/>
              <a:t>Mit punkt</a:t>
            </a:r>
          </a:p>
          <a:p>
            <a:pPr lvl="0"/>
            <a:r>
              <a:rPr lang="da-DK" dirty="0"/>
              <a:t>Mit punkt</a:t>
            </a:r>
          </a:p>
          <a:p>
            <a:pPr lvl="0"/>
            <a:r>
              <a:rPr lang="da-DK" dirty="0"/>
              <a:t>(lys grå baggrund)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0F59-5D42-4195-AFF5-E22438431493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E9CE-21B3-40BF-82AC-5327D0DDDD53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714375" y="1794102"/>
            <a:ext cx="498022" cy="7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628651" y="214652"/>
            <a:ext cx="4609205" cy="1428750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OVERSKIRFT HUSK STORE BOGSTAVER </a:t>
            </a:r>
          </a:p>
        </p:txBody>
      </p:sp>
    </p:spTree>
    <p:extLst>
      <p:ext uri="{BB962C8B-B14F-4D97-AF65-F5344CB8AC3E}">
        <p14:creationId xmlns:p14="http://schemas.microsoft.com/office/powerpoint/2010/main" val="57849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9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72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86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665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349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603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56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4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565F-1CEA-4889-ADA6-931DB46B175B}" type="datetimeFigureOut">
              <a:rPr lang="da-DK" smtClean="0"/>
              <a:t>20-04-2021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46CA-3A1F-48F3-8E9C-114EBCFC74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315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k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DD84C-CC20-4726-8B91-82B5CDBE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221" y="1047216"/>
            <a:ext cx="3501193" cy="3655413"/>
          </a:xfrm>
        </p:spPr>
        <p:txBody>
          <a:bodyPr>
            <a:normAutofit/>
          </a:bodyPr>
          <a:lstStyle/>
          <a:p>
            <a:pPr algn="ctr"/>
            <a:r>
              <a:rPr lang="da-DK" sz="2400" dirty="0"/>
              <a:t>”…I gamle dage gik  man til spejder, gymnastik og fodbold for at være sammen med sine venner – det gør man ikke mere…!”</a:t>
            </a:r>
            <a:br>
              <a:rPr lang="da-DK" sz="2400" dirty="0"/>
            </a:br>
            <a:r>
              <a:rPr lang="da-DK" sz="2400" dirty="0"/>
              <a:t>- nogle få perspektiver på fritidslivets potentialer</a:t>
            </a:r>
            <a:br>
              <a:rPr lang="da-DK" sz="1600" dirty="0"/>
            </a:br>
            <a:br>
              <a:rPr lang="da-DK" sz="1600" dirty="0"/>
            </a:br>
            <a:br>
              <a:rPr lang="da-DK" sz="1600" dirty="0"/>
            </a:br>
            <a:r>
              <a:rPr lang="da-DK" sz="1600" dirty="0"/>
              <a:t>Århus 20-4-2021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9916" cy="2661397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0" y="2881640"/>
            <a:ext cx="2490867" cy="2261859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5897" y="1872501"/>
            <a:ext cx="2338578" cy="233857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 descr="Et billede, der indeholder græs, udendørs, person, træ&#10;&#10;Automatisk genereret beskrivelse">
            <a:extLst>
              <a:ext uri="{FF2B5EF4-FFF2-40B4-BE49-F238E27FC236}">
                <a16:creationId xmlns:a16="http://schemas.microsoft.com/office/drawing/2014/main" id="{496E7F63-C27C-4590-9279-FDE1BDFBC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0" r="25302" b="4"/>
          <a:stretch/>
        </p:blipFill>
        <p:spPr>
          <a:xfrm>
            <a:off x="2669341" y="1995945"/>
            <a:ext cx="2091690" cy="209169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Pladsholder til indhold 4" descr="Et billede, der indeholder græs, person, himmel, fodbold&#10;&#10;Automatisk genereret beskrivelse">
            <a:extLst>
              <a:ext uri="{FF2B5EF4-FFF2-40B4-BE49-F238E27FC236}">
                <a16:creationId xmlns:a16="http://schemas.microsoft.com/office/drawing/2014/main" id="{86CE9C34-DD1E-47E9-AF74-DAAE987D4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2" r="-4" b="11290"/>
          <a:stretch/>
        </p:blipFill>
        <p:spPr>
          <a:xfrm>
            <a:off x="20" y="10"/>
            <a:ext cx="2975959" cy="253745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9" name="Billede 8" descr="Et billede, der indeholder græs, person, udendørs, sidder&#10;&#10;Automatisk genereret beskrivelse">
            <a:extLst>
              <a:ext uri="{FF2B5EF4-FFF2-40B4-BE49-F238E27FC236}">
                <a16:creationId xmlns:a16="http://schemas.microsoft.com/office/drawing/2014/main" id="{FAE6EEE2-D98E-4195-AA98-445DB52DB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35" r="11313" b="-3"/>
          <a:stretch/>
        </p:blipFill>
        <p:spPr>
          <a:xfrm>
            <a:off x="3618" y="3005445"/>
            <a:ext cx="2366304" cy="2138061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196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E5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C3107C-49F6-4FF4-A7FC-E3282EC7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464010"/>
            <a:ext cx="1960404" cy="35959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700" dirty="0">
                <a:solidFill>
                  <a:srgbClr val="FFFFFF"/>
                </a:solidFill>
              </a:rPr>
              <a:t>“I </a:t>
            </a:r>
            <a:r>
              <a:rPr lang="en-US" sz="2700" dirty="0" err="1">
                <a:solidFill>
                  <a:srgbClr val="FFFFFF"/>
                </a:solidFill>
              </a:rPr>
              <a:t>gamle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dage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kom</a:t>
            </a:r>
            <a:r>
              <a:rPr lang="en-US" sz="2700" dirty="0">
                <a:solidFill>
                  <a:srgbClr val="FFFFFF"/>
                </a:solidFill>
              </a:rPr>
              <a:t> man </a:t>
            </a:r>
            <a:r>
              <a:rPr lang="en-US" sz="2700" dirty="0" err="1">
                <a:solidFill>
                  <a:srgbClr val="FFFFFF"/>
                </a:solidFill>
              </a:rPr>
              <a:t>sammen</a:t>
            </a:r>
            <a:r>
              <a:rPr lang="en-US" sz="2700" dirty="0">
                <a:solidFill>
                  <a:srgbClr val="FFFFFF"/>
                </a:solidFill>
              </a:rPr>
              <a:t> sine </a:t>
            </a:r>
            <a:r>
              <a:rPr lang="en-US" sz="2700" dirty="0" err="1">
                <a:solidFill>
                  <a:srgbClr val="FFFFFF"/>
                </a:solidFill>
              </a:rPr>
              <a:t>venner</a:t>
            </a:r>
            <a:r>
              <a:rPr lang="en-US" sz="2700" dirty="0">
                <a:solidFill>
                  <a:srgbClr val="FFFFFF"/>
                </a:solidFill>
              </a:rPr>
              <a:t> – I </a:t>
            </a:r>
            <a:r>
              <a:rPr lang="en-US" sz="2700" dirty="0" err="1">
                <a:solidFill>
                  <a:srgbClr val="FFFFFF"/>
                </a:solidFill>
              </a:rPr>
              <a:t>dag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kommer</a:t>
            </a:r>
            <a:r>
              <a:rPr lang="en-US" sz="2700" dirty="0">
                <a:solidFill>
                  <a:srgbClr val="FFFFFF"/>
                </a:solidFill>
              </a:rPr>
              <a:t> man med sine </a:t>
            </a:r>
            <a:r>
              <a:rPr lang="en-US" sz="2700" dirty="0" err="1">
                <a:solidFill>
                  <a:srgbClr val="FFFFFF"/>
                </a:solidFill>
              </a:rPr>
              <a:t>forældre</a:t>
            </a:r>
            <a:r>
              <a:rPr lang="en-US" sz="2700" dirty="0">
                <a:solidFill>
                  <a:srgbClr val="FFFFFF"/>
                </a:solidFill>
              </a:rPr>
              <a:t>!” og de </a:t>
            </a:r>
            <a:r>
              <a:rPr lang="en-US" sz="2700" dirty="0" err="1">
                <a:solidFill>
                  <a:srgbClr val="FFFFFF"/>
                </a:solidFill>
              </a:rPr>
              <a:t>skal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også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forstå</a:t>
            </a:r>
            <a:r>
              <a:rPr lang="en-US" sz="2700" dirty="0">
                <a:solidFill>
                  <a:srgbClr val="FFFFFF"/>
                </a:solidFill>
              </a:rPr>
              <a:t> “</a:t>
            </a:r>
            <a:r>
              <a:rPr lang="en-US" sz="2700" dirty="0" err="1">
                <a:solidFill>
                  <a:srgbClr val="FFFFFF"/>
                </a:solidFill>
              </a:rPr>
              <a:t>projektet</a:t>
            </a:r>
            <a:r>
              <a:rPr lang="en-US" sz="2700" dirty="0">
                <a:solidFill>
                  <a:srgbClr val="FFFFFF"/>
                </a:solidFill>
              </a:rPr>
              <a:t>”…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36347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græs, udendørs, person, sport&#10;&#10;Automatisk genereret beskrivelse">
            <a:extLst>
              <a:ext uri="{FF2B5EF4-FFF2-40B4-BE49-F238E27FC236}">
                <a16:creationId xmlns:a16="http://schemas.microsoft.com/office/drawing/2014/main" id="{A78A6DE2-AD72-4450-BECE-463ACB701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2" r="7490"/>
          <a:stretch/>
        </p:blipFill>
        <p:spPr>
          <a:xfrm>
            <a:off x="732188" y="706903"/>
            <a:ext cx="5372416" cy="36062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728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F5CE4-A429-41A7-8F6F-FF09489D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/>
              <a:t>Hvad er </a:t>
            </a:r>
            <a:r>
              <a:rPr lang="da-DK" dirty="0" err="1"/>
              <a:t>transfervalue</a:t>
            </a:r>
            <a:r>
              <a:rPr lang="da-DK" dirty="0"/>
              <a:t> fra fritidsaktiviteter til resten af deres liv?</a:t>
            </a:r>
          </a:p>
        </p:txBody>
      </p:sp>
      <p:pic>
        <p:nvPicPr>
          <p:cNvPr id="5" name="Pladsholder til indhold 4" descr="Et billede, der indeholder bordservice, plade, clipart, service&#10;&#10;Beskrivelse, der er oprettet med meget høj sikkerhed">
            <a:extLst>
              <a:ext uri="{FF2B5EF4-FFF2-40B4-BE49-F238E27FC236}">
                <a16:creationId xmlns:a16="http://schemas.microsoft.com/office/drawing/2014/main" id="{07568476-B2B4-4975-9FC2-2A120E805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281" y="1548606"/>
            <a:ext cx="5357707" cy="2324100"/>
          </a:xfrm>
        </p:spPr>
      </p:pic>
    </p:spTree>
    <p:extLst>
      <p:ext uri="{BB962C8B-B14F-4D97-AF65-F5344CB8AC3E}">
        <p14:creationId xmlns:p14="http://schemas.microsoft.com/office/powerpoint/2010/main" val="185236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7C63D-63BD-4D31-8372-CD80591C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325"/>
              <a:t>Lære man noget af, at gå til spejder, fodbold og </a:t>
            </a:r>
            <a:r>
              <a:rPr lang="da-DK" sz="2325" err="1"/>
              <a:t>hestning</a:t>
            </a:r>
            <a:r>
              <a:rPr lang="da-DK" sz="2325"/>
              <a:t>?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4CFBA6E-B9B0-459F-BF5D-474CD5E12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9793"/>
              </p:ext>
            </p:extLst>
          </p:nvPr>
        </p:nvGraphicFramePr>
        <p:xfrm>
          <a:off x="860425" y="1419623"/>
          <a:ext cx="7416008" cy="292378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309248">
                  <a:extLst>
                    <a:ext uri="{9D8B030D-6E8A-4147-A177-3AD203B41FA5}">
                      <a16:colId xmlns:a16="http://schemas.microsoft.com/office/drawing/2014/main" val="1486437055"/>
                    </a:ext>
                  </a:extLst>
                </a:gridCol>
                <a:gridCol w="1569602">
                  <a:extLst>
                    <a:ext uri="{9D8B030D-6E8A-4147-A177-3AD203B41FA5}">
                      <a16:colId xmlns:a16="http://schemas.microsoft.com/office/drawing/2014/main" val="2534671116"/>
                    </a:ext>
                  </a:extLst>
                </a:gridCol>
                <a:gridCol w="1514528">
                  <a:extLst>
                    <a:ext uri="{9D8B030D-6E8A-4147-A177-3AD203B41FA5}">
                      <a16:colId xmlns:a16="http://schemas.microsoft.com/office/drawing/2014/main" val="2903745093"/>
                    </a:ext>
                  </a:extLst>
                </a:gridCol>
                <a:gridCol w="1073938">
                  <a:extLst>
                    <a:ext uri="{9D8B030D-6E8A-4147-A177-3AD203B41FA5}">
                      <a16:colId xmlns:a16="http://schemas.microsoft.com/office/drawing/2014/main" val="592230011"/>
                    </a:ext>
                  </a:extLst>
                </a:gridCol>
                <a:gridCol w="1948692">
                  <a:extLst>
                    <a:ext uri="{9D8B030D-6E8A-4147-A177-3AD203B41FA5}">
                      <a16:colId xmlns:a16="http://schemas.microsoft.com/office/drawing/2014/main" val="3532254718"/>
                    </a:ext>
                  </a:extLst>
                </a:gridCol>
              </a:tblGrid>
              <a:tr h="4872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Aktivitet 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191968" marT="63989" marB="639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Går til vilkårlig fritidsaktivitet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accent4"/>
                          </a:solidFill>
                          <a:effectLst/>
                        </a:rPr>
                        <a:t>Går ikke til fritidsaktivitet</a:t>
                      </a:r>
                      <a:endParaRPr lang="da-DK" sz="1100" b="1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accent4"/>
                          </a:solidFill>
                          <a:effectLst/>
                        </a:rPr>
                        <a:t>Går til idræt</a:t>
                      </a:r>
                      <a:endParaRPr lang="da-DK" sz="1100" b="1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Går til anden fritidsaktivitet end idræt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301885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Ensomhed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191968" marT="63989" marB="63989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14,0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accent4"/>
                          </a:solidFill>
                          <a:effectLst/>
                        </a:rPr>
                        <a:t>16,2</a:t>
                      </a:r>
                      <a:endParaRPr lang="da-DK" sz="1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accent4"/>
                          </a:solidFill>
                          <a:effectLst/>
                        </a:rPr>
                        <a:t>12,8</a:t>
                      </a:r>
                      <a:endParaRPr lang="da-DK" sz="1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15,9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95312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Vejer tilpas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191968" marT="63989" marB="63989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53,8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accent4"/>
                          </a:solidFill>
                          <a:effectLst/>
                        </a:rPr>
                        <a:t>49,3</a:t>
                      </a:r>
                      <a:endParaRPr lang="da-DK" sz="1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accent4"/>
                          </a:solidFill>
                          <a:effectLst/>
                        </a:rPr>
                        <a:t>57,3</a:t>
                      </a:r>
                      <a:endParaRPr lang="da-DK" sz="1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48,7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33886"/>
                  </a:ext>
                </a:extLst>
              </a:tr>
              <a:tr h="4872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Tilfreds med krop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191968" marT="63989" marB="63989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45,4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accent4"/>
                          </a:solidFill>
                          <a:effectLst/>
                        </a:rPr>
                        <a:t>40,2</a:t>
                      </a:r>
                      <a:endParaRPr lang="da-DK" sz="1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accent4"/>
                          </a:solidFill>
                          <a:effectLst/>
                        </a:rPr>
                        <a:t>47,9</a:t>
                      </a:r>
                      <a:endParaRPr lang="da-DK" sz="1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41,3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26879"/>
                  </a:ext>
                </a:extLst>
              </a:tr>
              <a:tr h="658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Føler jeg er god nok som jer er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191968" marT="63989" marB="63989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69,7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accent4"/>
                          </a:solidFill>
                          <a:effectLst/>
                        </a:rPr>
                        <a:t>64,0</a:t>
                      </a:r>
                      <a:endParaRPr lang="da-DK" sz="1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accent4"/>
                          </a:solidFill>
                          <a:effectLst/>
                        </a:rPr>
                        <a:t>72,9</a:t>
                      </a:r>
                      <a:endParaRPr lang="da-DK" sz="1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64,4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669633"/>
                  </a:ext>
                </a:extLst>
              </a:tr>
              <a:tr h="658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Tør række  hånden op i timen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191968" marT="63989" marB="63989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51,3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accent4"/>
                          </a:solidFill>
                          <a:effectLst/>
                        </a:rPr>
                        <a:t>39,5</a:t>
                      </a:r>
                      <a:endParaRPr lang="da-DK" sz="110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accent4"/>
                          </a:solidFill>
                          <a:effectLst/>
                        </a:rPr>
                        <a:t>55,0</a:t>
                      </a:r>
                      <a:endParaRPr lang="da-DK" sz="1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43,8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979" marR="63989" marT="63989" marB="6398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11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9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C8B70-11CC-41DD-AE74-5326650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36190"/>
            <a:ext cx="7890527" cy="994172"/>
          </a:xfrm>
        </p:spPr>
        <p:txBody>
          <a:bodyPr>
            <a:normAutofit/>
          </a:bodyPr>
          <a:lstStyle/>
          <a:p>
            <a:pPr algn="ctr"/>
            <a:r>
              <a:rPr lang="da-DK" sz="2100" dirty="0"/>
              <a:t>”…Når man i mange år ikke har rakt hånden op i timen ,er det som om, at forbindelsen mellem arm og hjerne er forsvundet…”(Pige 9.kl)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D19C08-3895-42ED-9137-655FF6A1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43856"/>
            <a:ext cx="3702050" cy="29888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500" dirty="0"/>
          </a:p>
        </p:txBody>
      </p:sp>
      <p:pic>
        <p:nvPicPr>
          <p:cNvPr id="6" name="Billede 5" descr="Et billede, der indeholder beklædning, mand, hoppende, mad&#10;&#10;Automatisk genereret beskrivelse">
            <a:extLst>
              <a:ext uri="{FF2B5EF4-FFF2-40B4-BE49-F238E27FC236}">
                <a16:creationId xmlns:a16="http://schemas.microsoft.com/office/drawing/2014/main" id="{2C6E6694-BE21-4286-8999-501C89880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r="7924"/>
          <a:stretch/>
        </p:blipFill>
        <p:spPr>
          <a:xfrm>
            <a:off x="4813300" y="2061160"/>
            <a:ext cx="3701978" cy="21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51435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D72B8-83CB-4B1C-965F-004FD869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2400300" cy="99417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endParaRPr lang="en-US" sz="2000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18646444-4C9C-41E1-9A78-C7D59597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24003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/>
              <a:t>Nedslag</a:t>
            </a:r>
            <a:r>
              <a:rPr lang="en-US" sz="2000" dirty="0"/>
              <a:t> 2</a:t>
            </a:r>
          </a:p>
          <a:p>
            <a:pPr marL="0" indent="0" algn="ctr">
              <a:buNone/>
            </a:pPr>
            <a:r>
              <a:rPr lang="en-US" sz="2000" dirty="0" err="1"/>
              <a:t>Rekruttering</a:t>
            </a:r>
            <a:r>
              <a:rPr lang="en-US" sz="2000" dirty="0"/>
              <a:t> og “</a:t>
            </a:r>
            <a:r>
              <a:rPr lang="en-US" sz="2000" dirty="0" err="1"/>
              <a:t>udvikling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relationen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udøverne</a:t>
            </a:r>
            <a:r>
              <a:rPr lang="en-US" sz="2000" dirty="0"/>
              <a:t>” – </a:t>
            </a:r>
            <a:r>
              <a:rPr lang="en-US" sz="2000" dirty="0" err="1"/>
              <a:t>nogle</a:t>
            </a:r>
            <a:r>
              <a:rPr lang="en-US" sz="2000" dirty="0"/>
              <a:t> </a:t>
            </a:r>
            <a:r>
              <a:rPr lang="en-US" sz="2000" dirty="0" err="1"/>
              <a:t>få</a:t>
            </a:r>
            <a:r>
              <a:rPr lang="en-US" sz="2000" dirty="0"/>
              <a:t> </a:t>
            </a:r>
            <a:r>
              <a:rPr lang="en-US" sz="2000" dirty="0" err="1"/>
              <a:t>perspektiver</a:t>
            </a:r>
            <a:r>
              <a:rPr lang="en-US" sz="2000" dirty="0"/>
              <a:t> </a:t>
            </a:r>
            <a:r>
              <a:rPr lang="en-US" sz="2000" dirty="0" err="1"/>
              <a:t>perspektiver</a:t>
            </a:r>
            <a:r>
              <a:rPr lang="en-US" sz="2000" dirty="0"/>
              <a:t>!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9208" y="718980"/>
            <a:ext cx="4702194" cy="3708933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884F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dsholder til indhold 6" descr="Et billede, der indeholder kvinde, køkken, stående, mand&#10;&#10;Automatisk genereret beskrivelse">
            <a:extLst>
              <a:ext uri="{FF2B5EF4-FFF2-40B4-BE49-F238E27FC236}">
                <a16:creationId xmlns:a16="http://schemas.microsoft.com/office/drawing/2014/main" id="{D439470E-6E02-408B-AFC2-44804AAD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3" r="1" b="1"/>
          <a:stretch/>
        </p:blipFill>
        <p:spPr>
          <a:xfrm>
            <a:off x="4202779" y="943896"/>
            <a:ext cx="4229140" cy="32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D5F7B7-7249-4FA9-9264-E55A7A07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80617"/>
            <a:ext cx="2563994" cy="4187361"/>
          </a:xfrm>
        </p:spPr>
        <p:txBody>
          <a:bodyPr anchor="ctr">
            <a:normAutofit/>
          </a:bodyPr>
          <a:lstStyle/>
          <a:p>
            <a:r>
              <a:rPr lang="da-DK" sz="3200"/>
              <a:t>Rekruttering og motivation……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20588" y="2597039"/>
            <a:ext cx="4057650" cy="13716"/>
          </a:xfrm>
          <a:custGeom>
            <a:avLst/>
            <a:gdLst>
              <a:gd name="connsiteX0" fmla="*/ 0 w 4057650"/>
              <a:gd name="connsiteY0" fmla="*/ 0 h 13716"/>
              <a:gd name="connsiteX1" fmla="*/ 757428 w 4057650"/>
              <a:gd name="connsiteY1" fmla="*/ 0 h 13716"/>
              <a:gd name="connsiteX2" fmla="*/ 1474279 w 4057650"/>
              <a:gd name="connsiteY2" fmla="*/ 0 h 13716"/>
              <a:gd name="connsiteX3" fmla="*/ 2191131 w 4057650"/>
              <a:gd name="connsiteY3" fmla="*/ 0 h 13716"/>
              <a:gd name="connsiteX4" fmla="*/ 2745676 w 4057650"/>
              <a:gd name="connsiteY4" fmla="*/ 0 h 13716"/>
              <a:gd name="connsiteX5" fmla="*/ 3340798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272284 w 4057650"/>
              <a:gd name="connsiteY10" fmla="*/ 13716 h 13716"/>
              <a:gd name="connsiteX11" fmla="*/ 1555432 w 4057650"/>
              <a:gd name="connsiteY11" fmla="*/ 13716 h 13716"/>
              <a:gd name="connsiteX12" fmla="*/ 960310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  <a:gd name="connsiteX0" fmla="*/ 0 w 4057650"/>
              <a:gd name="connsiteY0" fmla="*/ 0 h 13716"/>
              <a:gd name="connsiteX1" fmla="*/ 635698 w 4057650"/>
              <a:gd name="connsiteY1" fmla="*/ 0 h 13716"/>
              <a:gd name="connsiteX2" fmla="*/ 1190244 w 4057650"/>
              <a:gd name="connsiteY2" fmla="*/ 0 h 13716"/>
              <a:gd name="connsiteX3" fmla="*/ 1947672 w 4057650"/>
              <a:gd name="connsiteY3" fmla="*/ 0 h 13716"/>
              <a:gd name="connsiteX4" fmla="*/ 2583370 w 4057650"/>
              <a:gd name="connsiteY4" fmla="*/ 0 h 13716"/>
              <a:gd name="connsiteX5" fmla="*/ 3219069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150555 w 4057650"/>
              <a:gd name="connsiteY10" fmla="*/ 13716 h 13716"/>
              <a:gd name="connsiteX11" fmla="*/ 1474280 w 4057650"/>
              <a:gd name="connsiteY11" fmla="*/ 13716 h 13716"/>
              <a:gd name="connsiteX12" fmla="*/ 838581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3716" fill="none" extrusionOk="0">
                <a:moveTo>
                  <a:pt x="0" y="0"/>
                </a:moveTo>
                <a:cubicBezTo>
                  <a:pt x="367148" y="-8908"/>
                  <a:pt x="517612" y="4501"/>
                  <a:pt x="757428" y="0"/>
                </a:cubicBezTo>
                <a:cubicBezTo>
                  <a:pt x="1032602" y="-7253"/>
                  <a:pt x="1110097" y="-4084"/>
                  <a:pt x="1474279" y="0"/>
                </a:cubicBezTo>
                <a:cubicBezTo>
                  <a:pt x="1838373" y="-7421"/>
                  <a:pt x="1905070" y="-3632"/>
                  <a:pt x="2191131" y="0"/>
                </a:cubicBezTo>
                <a:cubicBezTo>
                  <a:pt x="2479083" y="8044"/>
                  <a:pt x="2590278" y="-15025"/>
                  <a:pt x="2745676" y="0"/>
                </a:cubicBezTo>
                <a:cubicBezTo>
                  <a:pt x="2939709" y="9877"/>
                  <a:pt x="3136017" y="-24028"/>
                  <a:pt x="3340798" y="0"/>
                </a:cubicBezTo>
                <a:cubicBezTo>
                  <a:pt x="3577524" y="19058"/>
                  <a:pt x="3755433" y="-7221"/>
                  <a:pt x="4057650" y="0"/>
                </a:cubicBezTo>
                <a:cubicBezTo>
                  <a:pt x="4057445" y="4501"/>
                  <a:pt x="4058270" y="7438"/>
                  <a:pt x="4057650" y="13716"/>
                </a:cubicBezTo>
                <a:cubicBezTo>
                  <a:pt x="3746991" y="46900"/>
                  <a:pt x="3642040" y="-13712"/>
                  <a:pt x="3381375" y="13716"/>
                </a:cubicBezTo>
                <a:cubicBezTo>
                  <a:pt x="3142532" y="64771"/>
                  <a:pt x="2955382" y="-7162"/>
                  <a:pt x="2826830" y="13716"/>
                </a:cubicBezTo>
                <a:cubicBezTo>
                  <a:pt x="2734164" y="26064"/>
                  <a:pt x="2422331" y="12987"/>
                  <a:pt x="2272284" y="13716"/>
                </a:cubicBezTo>
                <a:cubicBezTo>
                  <a:pt x="2111408" y="20158"/>
                  <a:pt x="1888168" y="21489"/>
                  <a:pt x="1555432" y="13716"/>
                </a:cubicBezTo>
                <a:cubicBezTo>
                  <a:pt x="1389125" y="3117"/>
                  <a:pt x="1177551" y="39730"/>
                  <a:pt x="960310" y="13716"/>
                </a:cubicBezTo>
                <a:cubicBezTo>
                  <a:pt x="875922" y="-39900"/>
                  <a:pt x="323458" y="10262"/>
                  <a:pt x="0" y="13716"/>
                </a:cubicBezTo>
                <a:cubicBezTo>
                  <a:pt x="-331" y="11187"/>
                  <a:pt x="993" y="6491"/>
                  <a:pt x="0" y="0"/>
                </a:cubicBezTo>
                <a:close/>
              </a:path>
              <a:path w="4057650" h="13716" stroke="0" extrusionOk="0">
                <a:moveTo>
                  <a:pt x="0" y="0"/>
                </a:moveTo>
                <a:cubicBezTo>
                  <a:pt x="242151" y="36334"/>
                  <a:pt x="500401" y="29139"/>
                  <a:pt x="635698" y="0"/>
                </a:cubicBezTo>
                <a:cubicBezTo>
                  <a:pt x="783144" y="-32004"/>
                  <a:pt x="950843" y="-4485"/>
                  <a:pt x="1190244" y="0"/>
                </a:cubicBezTo>
                <a:cubicBezTo>
                  <a:pt x="1493739" y="37672"/>
                  <a:pt x="1683931" y="-5135"/>
                  <a:pt x="1947672" y="0"/>
                </a:cubicBezTo>
                <a:cubicBezTo>
                  <a:pt x="2231467" y="29157"/>
                  <a:pt x="2283780" y="-18583"/>
                  <a:pt x="2583370" y="0"/>
                </a:cubicBezTo>
                <a:cubicBezTo>
                  <a:pt x="2879743" y="13186"/>
                  <a:pt x="3001896" y="40538"/>
                  <a:pt x="3219069" y="0"/>
                </a:cubicBezTo>
                <a:cubicBezTo>
                  <a:pt x="3480307" y="-5034"/>
                  <a:pt x="3756341" y="17550"/>
                  <a:pt x="4057650" y="0"/>
                </a:cubicBezTo>
                <a:cubicBezTo>
                  <a:pt x="4056913" y="2900"/>
                  <a:pt x="4056504" y="10718"/>
                  <a:pt x="4057650" y="13716"/>
                </a:cubicBezTo>
                <a:cubicBezTo>
                  <a:pt x="3866391" y="10757"/>
                  <a:pt x="3683092" y="22641"/>
                  <a:pt x="3381375" y="13716"/>
                </a:cubicBezTo>
                <a:cubicBezTo>
                  <a:pt x="3077442" y="-36111"/>
                  <a:pt x="2959293" y="-9904"/>
                  <a:pt x="2826830" y="13716"/>
                </a:cubicBezTo>
                <a:cubicBezTo>
                  <a:pt x="2745586" y="48996"/>
                  <a:pt x="2366651" y="54820"/>
                  <a:pt x="2150555" y="13716"/>
                </a:cubicBezTo>
                <a:cubicBezTo>
                  <a:pt x="1889766" y="-21926"/>
                  <a:pt x="1744011" y="-27260"/>
                  <a:pt x="1474280" y="13716"/>
                </a:cubicBezTo>
                <a:cubicBezTo>
                  <a:pt x="1211536" y="18423"/>
                  <a:pt x="970196" y="30950"/>
                  <a:pt x="838581" y="13716"/>
                </a:cubicBezTo>
                <a:cubicBezTo>
                  <a:pt x="683899" y="-9022"/>
                  <a:pt x="224248" y="-47016"/>
                  <a:pt x="0" y="13716"/>
                </a:cubicBezTo>
                <a:cubicBezTo>
                  <a:pt x="324" y="6999"/>
                  <a:pt x="221" y="2972"/>
                  <a:pt x="0" y="0"/>
                </a:cubicBezTo>
                <a:close/>
              </a:path>
              <a:path w="4057650" h="13716" fill="none" stroke="0" extrusionOk="0">
                <a:moveTo>
                  <a:pt x="0" y="0"/>
                </a:moveTo>
                <a:cubicBezTo>
                  <a:pt x="358409" y="-4652"/>
                  <a:pt x="486702" y="12101"/>
                  <a:pt x="757428" y="0"/>
                </a:cubicBezTo>
                <a:cubicBezTo>
                  <a:pt x="1022678" y="-8760"/>
                  <a:pt x="1108573" y="-4098"/>
                  <a:pt x="1474279" y="0"/>
                </a:cubicBezTo>
                <a:cubicBezTo>
                  <a:pt x="1819257" y="16644"/>
                  <a:pt x="1919656" y="-4532"/>
                  <a:pt x="2191131" y="0"/>
                </a:cubicBezTo>
                <a:cubicBezTo>
                  <a:pt x="2458468" y="10266"/>
                  <a:pt x="2618941" y="-8527"/>
                  <a:pt x="2745676" y="0"/>
                </a:cubicBezTo>
                <a:cubicBezTo>
                  <a:pt x="2931643" y="26136"/>
                  <a:pt x="3158142" y="-56944"/>
                  <a:pt x="3340798" y="0"/>
                </a:cubicBezTo>
                <a:cubicBezTo>
                  <a:pt x="3532039" y="10299"/>
                  <a:pt x="3748090" y="-3814"/>
                  <a:pt x="4057650" y="0"/>
                </a:cubicBezTo>
                <a:cubicBezTo>
                  <a:pt x="4057333" y="4276"/>
                  <a:pt x="4057768" y="7437"/>
                  <a:pt x="4057650" y="13716"/>
                </a:cubicBezTo>
                <a:cubicBezTo>
                  <a:pt x="3759943" y="44812"/>
                  <a:pt x="3655385" y="-12313"/>
                  <a:pt x="3381375" y="13716"/>
                </a:cubicBezTo>
                <a:cubicBezTo>
                  <a:pt x="3117080" y="43667"/>
                  <a:pt x="2965830" y="11179"/>
                  <a:pt x="2826830" y="13716"/>
                </a:cubicBezTo>
                <a:cubicBezTo>
                  <a:pt x="2719180" y="50001"/>
                  <a:pt x="2405341" y="23637"/>
                  <a:pt x="2272284" y="13716"/>
                </a:cubicBezTo>
                <a:cubicBezTo>
                  <a:pt x="2146521" y="37825"/>
                  <a:pt x="1920511" y="43731"/>
                  <a:pt x="1555432" y="13716"/>
                </a:cubicBezTo>
                <a:cubicBezTo>
                  <a:pt x="1341297" y="-14932"/>
                  <a:pt x="1185337" y="6286"/>
                  <a:pt x="960310" y="13716"/>
                </a:cubicBezTo>
                <a:cubicBezTo>
                  <a:pt x="797841" y="-31644"/>
                  <a:pt x="348704" y="-84402"/>
                  <a:pt x="0" y="13716"/>
                </a:cubicBezTo>
                <a:cubicBezTo>
                  <a:pt x="-929" y="10136"/>
                  <a:pt x="7" y="679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057650"/>
                      <a:gd name="connsiteY0" fmla="*/ 0 h 13716"/>
                      <a:gd name="connsiteX1" fmla="*/ 757428 w 4057650"/>
                      <a:gd name="connsiteY1" fmla="*/ 0 h 13716"/>
                      <a:gd name="connsiteX2" fmla="*/ 1474279 w 4057650"/>
                      <a:gd name="connsiteY2" fmla="*/ 0 h 13716"/>
                      <a:gd name="connsiteX3" fmla="*/ 2191131 w 4057650"/>
                      <a:gd name="connsiteY3" fmla="*/ 0 h 13716"/>
                      <a:gd name="connsiteX4" fmla="*/ 2745676 w 4057650"/>
                      <a:gd name="connsiteY4" fmla="*/ 0 h 13716"/>
                      <a:gd name="connsiteX5" fmla="*/ 3340798 w 4057650"/>
                      <a:gd name="connsiteY5" fmla="*/ 0 h 13716"/>
                      <a:gd name="connsiteX6" fmla="*/ 4057650 w 4057650"/>
                      <a:gd name="connsiteY6" fmla="*/ 0 h 13716"/>
                      <a:gd name="connsiteX7" fmla="*/ 4057650 w 4057650"/>
                      <a:gd name="connsiteY7" fmla="*/ 13716 h 13716"/>
                      <a:gd name="connsiteX8" fmla="*/ 3381375 w 4057650"/>
                      <a:gd name="connsiteY8" fmla="*/ 13716 h 13716"/>
                      <a:gd name="connsiteX9" fmla="*/ 2826830 w 4057650"/>
                      <a:gd name="connsiteY9" fmla="*/ 13716 h 13716"/>
                      <a:gd name="connsiteX10" fmla="*/ 2272284 w 4057650"/>
                      <a:gd name="connsiteY10" fmla="*/ 13716 h 13716"/>
                      <a:gd name="connsiteX11" fmla="*/ 1555432 w 4057650"/>
                      <a:gd name="connsiteY11" fmla="*/ 13716 h 13716"/>
                      <a:gd name="connsiteX12" fmla="*/ 960310 w 4057650"/>
                      <a:gd name="connsiteY12" fmla="*/ 13716 h 13716"/>
                      <a:gd name="connsiteX13" fmla="*/ 0 w 4057650"/>
                      <a:gd name="connsiteY13" fmla="*/ 13716 h 13716"/>
                      <a:gd name="connsiteX14" fmla="*/ 0 w 4057650"/>
                      <a:gd name="connsiteY14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57650" h="13716" fill="none" extrusionOk="0">
                        <a:moveTo>
                          <a:pt x="0" y="0"/>
                        </a:moveTo>
                        <a:cubicBezTo>
                          <a:pt x="371182" y="3227"/>
                          <a:pt x="494372" y="9222"/>
                          <a:pt x="757428" y="0"/>
                        </a:cubicBezTo>
                        <a:cubicBezTo>
                          <a:pt x="1020484" y="-9222"/>
                          <a:pt x="1116719" y="-4357"/>
                          <a:pt x="1474279" y="0"/>
                        </a:cubicBezTo>
                        <a:cubicBezTo>
                          <a:pt x="1831839" y="4357"/>
                          <a:pt x="1920973" y="-11809"/>
                          <a:pt x="2191131" y="0"/>
                        </a:cubicBezTo>
                        <a:cubicBezTo>
                          <a:pt x="2461289" y="11809"/>
                          <a:pt x="2589480" y="-22604"/>
                          <a:pt x="2745676" y="0"/>
                        </a:cubicBezTo>
                        <a:cubicBezTo>
                          <a:pt x="2901872" y="22604"/>
                          <a:pt x="3136452" y="-12306"/>
                          <a:pt x="3340798" y="0"/>
                        </a:cubicBezTo>
                        <a:cubicBezTo>
                          <a:pt x="3545144" y="12306"/>
                          <a:pt x="3766934" y="-21556"/>
                          <a:pt x="4057650" y="0"/>
                        </a:cubicBezTo>
                        <a:cubicBezTo>
                          <a:pt x="4057378" y="4708"/>
                          <a:pt x="4057987" y="7132"/>
                          <a:pt x="4057650" y="13716"/>
                        </a:cubicBezTo>
                        <a:cubicBezTo>
                          <a:pt x="3743404" y="35553"/>
                          <a:pt x="3625516" y="-19495"/>
                          <a:pt x="3381375" y="13716"/>
                        </a:cubicBezTo>
                        <a:cubicBezTo>
                          <a:pt x="3137235" y="46927"/>
                          <a:pt x="2946571" y="-4571"/>
                          <a:pt x="2826830" y="13716"/>
                        </a:cubicBezTo>
                        <a:cubicBezTo>
                          <a:pt x="2707090" y="32003"/>
                          <a:pt x="2402756" y="-3140"/>
                          <a:pt x="2272284" y="13716"/>
                        </a:cubicBezTo>
                        <a:cubicBezTo>
                          <a:pt x="2141812" y="30572"/>
                          <a:pt x="1895935" y="13627"/>
                          <a:pt x="1555432" y="13716"/>
                        </a:cubicBezTo>
                        <a:cubicBezTo>
                          <a:pt x="1214929" y="13805"/>
                          <a:pt x="1103072" y="9931"/>
                          <a:pt x="960310" y="13716"/>
                        </a:cubicBezTo>
                        <a:cubicBezTo>
                          <a:pt x="817548" y="17501"/>
                          <a:pt x="402272" y="-33931"/>
                          <a:pt x="0" y="13716"/>
                        </a:cubicBezTo>
                        <a:cubicBezTo>
                          <a:pt x="-460" y="10837"/>
                          <a:pt x="38" y="6680"/>
                          <a:pt x="0" y="0"/>
                        </a:cubicBezTo>
                        <a:close/>
                      </a:path>
                      <a:path w="4057650" h="13716" stroke="0" extrusionOk="0">
                        <a:moveTo>
                          <a:pt x="0" y="0"/>
                        </a:moveTo>
                        <a:cubicBezTo>
                          <a:pt x="248348" y="13145"/>
                          <a:pt x="486117" y="25042"/>
                          <a:pt x="635698" y="0"/>
                        </a:cubicBezTo>
                        <a:cubicBezTo>
                          <a:pt x="785279" y="-25042"/>
                          <a:pt x="917762" y="-5537"/>
                          <a:pt x="1190244" y="0"/>
                        </a:cubicBezTo>
                        <a:cubicBezTo>
                          <a:pt x="1462726" y="5537"/>
                          <a:pt x="1667120" y="-21232"/>
                          <a:pt x="1947672" y="0"/>
                        </a:cubicBezTo>
                        <a:cubicBezTo>
                          <a:pt x="2228224" y="21232"/>
                          <a:pt x="2280631" y="-21698"/>
                          <a:pt x="2583370" y="0"/>
                        </a:cubicBezTo>
                        <a:cubicBezTo>
                          <a:pt x="2886109" y="21698"/>
                          <a:pt x="3022941" y="19647"/>
                          <a:pt x="3219069" y="0"/>
                        </a:cubicBezTo>
                        <a:cubicBezTo>
                          <a:pt x="3415197" y="-19647"/>
                          <a:pt x="3747500" y="26991"/>
                          <a:pt x="4057650" y="0"/>
                        </a:cubicBezTo>
                        <a:cubicBezTo>
                          <a:pt x="4056980" y="3019"/>
                          <a:pt x="4057134" y="10425"/>
                          <a:pt x="4057650" y="13716"/>
                        </a:cubicBezTo>
                        <a:cubicBezTo>
                          <a:pt x="3865148" y="-7885"/>
                          <a:pt x="3702543" y="44896"/>
                          <a:pt x="3381375" y="13716"/>
                        </a:cubicBezTo>
                        <a:cubicBezTo>
                          <a:pt x="3060208" y="-17464"/>
                          <a:pt x="2956571" y="-13250"/>
                          <a:pt x="2826830" y="13716"/>
                        </a:cubicBezTo>
                        <a:cubicBezTo>
                          <a:pt x="2697089" y="40682"/>
                          <a:pt x="2411031" y="38582"/>
                          <a:pt x="2150555" y="13716"/>
                        </a:cubicBezTo>
                        <a:cubicBezTo>
                          <a:pt x="1890080" y="-11150"/>
                          <a:pt x="1741827" y="-5187"/>
                          <a:pt x="1474280" y="13716"/>
                        </a:cubicBezTo>
                        <a:cubicBezTo>
                          <a:pt x="1206734" y="32619"/>
                          <a:pt x="998203" y="28763"/>
                          <a:pt x="838581" y="13716"/>
                        </a:cubicBezTo>
                        <a:cubicBezTo>
                          <a:pt x="678959" y="-1331"/>
                          <a:pt x="187101" y="-17784"/>
                          <a:pt x="0" y="13716"/>
                        </a:cubicBezTo>
                        <a:cubicBezTo>
                          <a:pt x="-114" y="7033"/>
                          <a:pt x="103" y="34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Pladsholder til indhold 2">
            <a:extLst>
              <a:ext uri="{FF2B5EF4-FFF2-40B4-BE49-F238E27FC236}">
                <a16:creationId xmlns:a16="http://schemas.microsoft.com/office/drawing/2014/main" id="{587F8CF3-3B79-4723-A732-C0DBFBC76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82120"/>
              </p:ext>
            </p:extLst>
          </p:nvPr>
        </p:nvGraphicFramePr>
        <p:xfrm>
          <a:off x="3486013" y="480616"/>
          <a:ext cx="5175384" cy="415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66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a-DK">
                <a:solidFill>
                  <a:schemeClr val="accent1"/>
                </a:solidFill>
              </a:rPr>
              <a:t>Man går til træning for at blive bedre – ikke for at få nye venner!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da-DK" sz="1700" i="1"/>
              <a:t>Er der nogen fra træning, du er blevet venner med?</a:t>
            </a:r>
            <a:endParaRPr lang="da-DK" sz="170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da-DK" sz="1700"/>
              <a:t>- Altså, det er ikke nogen, jeg er sammen med efter træning. Men vi følges tit efter træning.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da-DK" sz="1700" i="1"/>
              <a:t>Hvorfor ikke?</a:t>
            </a:r>
            <a:endParaRPr lang="da-DK" sz="170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da-DK" sz="1700"/>
              <a:t>- Vi har det sådan, at vi går til sport sammen, og det er her vi hygger os. </a:t>
            </a:r>
            <a:br>
              <a:rPr lang="da-DK" sz="1700" i="1"/>
            </a:br>
            <a:r>
              <a:rPr lang="da-DK" sz="1700" i="1"/>
              <a:t>Kunne du godt tænke dig det var anderledes?</a:t>
            </a:r>
            <a:endParaRPr lang="da-DK" sz="170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da-DK" sz="1700"/>
              <a:t>- Altså, det er fint nok, men det kunne nu også være hyggeligt, hvis man nogle gange kunne tage hjem til hinanden efter skole og lære hinanden bedre at kende. </a:t>
            </a:r>
            <a:br>
              <a:rPr lang="da-DK" sz="1700"/>
            </a:br>
            <a:r>
              <a:rPr lang="da-DK" sz="1700"/>
              <a:t>(Alberte, 4. klasse)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da-DK" sz="170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da-DK" sz="170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da-DK"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UR_logo_2017_Hvid CUR_lar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t="31226" r="29754" b="29734"/>
          <a:stretch/>
        </p:blipFill>
        <p:spPr>
          <a:xfrm>
            <a:off x="1242674" y="4463700"/>
            <a:ext cx="938524" cy="59811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Hvad er vigtigst, når man går til en fritidsaktivitet for piger og drenge?</a:t>
            </a:r>
            <a:endParaRPr lang="en-GB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B4CC827F-D7A8-4571-A869-422E38F17BE0}"/>
              </a:ext>
            </a:extLst>
          </p:cNvPr>
          <p:cNvGraphicFramePr>
            <a:graphicFrameLocks noGrp="1"/>
          </p:cNvGraphicFramePr>
          <p:nvPr/>
        </p:nvGraphicFramePr>
        <p:xfrm>
          <a:off x="1584961" y="1280161"/>
          <a:ext cx="6073141" cy="3265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773">
                  <a:extLst>
                    <a:ext uri="{9D8B030D-6E8A-4147-A177-3AD203B41FA5}">
                      <a16:colId xmlns:a16="http://schemas.microsoft.com/office/drawing/2014/main" val="3450115928"/>
                    </a:ext>
                  </a:extLst>
                </a:gridCol>
                <a:gridCol w="1154992">
                  <a:extLst>
                    <a:ext uri="{9D8B030D-6E8A-4147-A177-3AD203B41FA5}">
                      <a16:colId xmlns:a16="http://schemas.microsoft.com/office/drawing/2014/main" val="4228332750"/>
                    </a:ext>
                  </a:extLst>
                </a:gridCol>
                <a:gridCol w="1176884">
                  <a:extLst>
                    <a:ext uri="{9D8B030D-6E8A-4147-A177-3AD203B41FA5}">
                      <a16:colId xmlns:a16="http://schemas.microsoft.com/office/drawing/2014/main" val="2513519958"/>
                    </a:ext>
                  </a:extLst>
                </a:gridCol>
                <a:gridCol w="962492">
                  <a:extLst>
                    <a:ext uri="{9D8B030D-6E8A-4147-A177-3AD203B41FA5}">
                      <a16:colId xmlns:a16="http://schemas.microsoft.com/office/drawing/2014/main" val="3237786318"/>
                    </a:ext>
                  </a:extLst>
                </a:gridCol>
              </a:tblGrid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Vigtigt til fritidsaktivitet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Drenge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Piger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59670"/>
                  </a:ext>
                </a:extLst>
              </a:tr>
              <a:tr h="309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1. Have det sjovt*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87,9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88,2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75886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2. Blive bedre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77,9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78,8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29962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3. Være sammen med venner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74,2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73,5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24251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4. At have det godt med undervisere**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73,7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085692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5. Have det godt med andre børn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72,8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354747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6. Være en del af et fællesskab**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71,4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67,7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62655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7. Dygtige undervisere*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68,1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65,3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9095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8. At træne eller øve meget**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58,6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61,2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56,3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47105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9. Holde mig i form***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57,1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62,4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06358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10. Få nye venner**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47,6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44,1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50,7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730248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11. At mine forældre er interesserede*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42,7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42,5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494736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12. At det er tæt på hvor jeg bor***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23,7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28,2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60506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13. Vinde***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17,3</a:t>
                      </a:r>
                      <a:endParaRPr lang="da-DK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51435" marR="51435" marT="0" marB="0">
                    <a:solidFill>
                      <a:schemeClr val="accent1">
                        <a:tint val="40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87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2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UR_logo_2017_Hvid CUR_lar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t="31226" r="29754" b="29734"/>
          <a:stretch/>
        </p:blipFill>
        <p:spPr>
          <a:xfrm>
            <a:off x="1242674" y="4463700"/>
            <a:ext cx="938524" cy="59811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2960" y="257176"/>
            <a:ext cx="7543800" cy="714375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forældrene</a:t>
            </a:r>
            <a:r>
              <a:rPr lang="en-GB" dirty="0"/>
              <a:t> </a:t>
            </a:r>
            <a:r>
              <a:rPr lang="en-GB" dirty="0" err="1"/>
              <a:t>enige</a:t>
            </a:r>
            <a:r>
              <a:rPr lang="en-GB" dirty="0"/>
              <a:t>?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8CFFECD-B037-43FB-A49A-D9006CD0F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12081"/>
              </p:ext>
            </p:extLst>
          </p:nvPr>
        </p:nvGraphicFramePr>
        <p:xfrm>
          <a:off x="1711935" y="971550"/>
          <a:ext cx="5676900" cy="369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417">
                  <a:extLst>
                    <a:ext uri="{9D8B030D-6E8A-4147-A177-3AD203B41FA5}">
                      <a16:colId xmlns:a16="http://schemas.microsoft.com/office/drawing/2014/main" val="1495906765"/>
                    </a:ext>
                  </a:extLst>
                </a:gridCol>
                <a:gridCol w="3103483">
                  <a:extLst>
                    <a:ext uri="{9D8B030D-6E8A-4147-A177-3AD203B41FA5}">
                      <a16:colId xmlns:a16="http://schemas.microsoft.com/office/drawing/2014/main" val="35393121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effectLst/>
                        </a:rPr>
                        <a:t>Hvad synes børnene er vigtigt til fritidsaktivitet?</a:t>
                      </a:r>
                      <a:endParaRPr lang="da-DK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effectLst/>
                        </a:rPr>
                        <a:t>Hvad tror du, dit barn synes er mest vigtigt til sin fritidsaktivitet?</a:t>
                      </a:r>
                      <a:endParaRPr lang="da-DK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768318"/>
                  </a:ext>
                </a:extLst>
              </a:tr>
              <a:tr h="414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1. Have det sjovt (87,9)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1. Have det sjovt (95,4)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531338"/>
                  </a:ext>
                </a:extLst>
              </a:tr>
              <a:tr h="2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rgbClr val="FFFF00"/>
                          </a:solidFill>
                          <a:effectLst/>
                        </a:rPr>
                        <a:t>2. Blive bedre (77,9)</a:t>
                      </a:r>
                      <a:endParaRPr lang="da-DK" sz="1200" b="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2. Have det godt med andre (92,5)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2986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3. Være sammen med venner (74,2)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3. At have det godt med undervisere / trænere (87,6)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993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4. At have det godt med undervisere (73,7)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4. Være del af fællesskab (86,1)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506050"/>
                  </a:ext>
                </a:extLst>
              </a:tr>
              <a:tr h="2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5. Have det godt med andre børn (72,8)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5. Være sammen med venner (85,1)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296226"/>
                  </a:ext>
                </a:extLst>
              </a:tr>
              <a:tr h="2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6. Være en del af et fællesskab (71,4)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rgbClr val="00B0F0"/>
                          </a:solidFill>
                          <a:effectLst/>
                        </a:rPr>
                        <a:t>6. At forældre er interesserede (77,6)</a:t>
                      </a:r>
                      <a:endParaRPr lang="da-DK" sz="1200" b="0">
                        <a:solidFill>
                          <a:srgbClr val="00B0F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753971"/>
                  </a:ext>
                </a:extLst>
              </a:tr>
              <a:tr h="2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7. Dygtige undervisere (68,1)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rgbClr val="00B0F0"/>
                          </a:solidFill>
                          <a:effectLst/>
                        </a:rPr>
                        <a:t>7. Blive bedre (68,8)</a:t>
                      </a:r>
                      <a:endParaRPr lang="da-DK" sz="1200" b="0" dirty="0">
                        <a:solidFill>
                          <a:srgbClr val="00B0F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992204"/>
                  </a:ext>
                </a:extLst>
              </a:tr>
              <a:tr h="2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8. At træne eller øve meget (58,6)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8. At trænere / undervisere er dygtige (64,4)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546992"/>
                  </a:ext>
                </a:extLst>
              </a:tr>
              <a:tr h="2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9. Holde mig i form (57,1)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9. Få nye venner (47,5)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93135"/>
                  </a:ext>
                </a:extLst>
              </a:tr>
              <a:tr h="2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10. Få nye venner (47,6)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10. Holde sig i form (44,1)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84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rgbClr val="FFFF00"/>
                          </a:solidFill>
                          <a:effectLst/>
                        </a:rPr>
                        <a:t>11. At mine forældre er interesserede (42,7)</a:t>
                      </a:r>
                      <a:endParaRPr lang="da-DK" sz="1200" b="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11. Tæt på hvor han/hun bor (39,8)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248674"/>
                  </a:ext>
                </a:extLst>
              </a:tr>
              <a:tr h="2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12. At det er tæt på hvor jeg bor (23,7)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</a:rPr>
                        <a:t>12. Træner eller øver meget (25,1)</a:t>
                      </a:r>
                      <a:endParaRPr lang="da-DK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458721"/>
                  </a:ext>
                </a:extLst>
              </a:tr>
              <a:tr h="2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13. Vinde (17,3)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</a:rPr>
                        <a:t>13. At vinde (19)</a:t>
                      </a:r>
                      <a:endParaRPr lang="da-DK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28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68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/>
              <a:t>Det er vigtigt at vi lærer </a:t>
            </a:r>
            <a:r>
              <a:rPr lang="da-DK" dirty="0" err="1"/>
              <a:t>noget!-</a:t>
            </a:r>
            <a:r>
              <a:rPr lang="da-DK" dirty="0"/>
              <a:t> et spillerperspektiv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i="1" dirty="0"/>
              <a:t> Hvad er vigtigt når man går til </a:t>
            </a:r>
            <a:r>
              <a:rPr lang="da-DK" sz="1800" i="1" dirty="0" err="1"/>
              <a:t>fodbold?A</a:t>
            </a:r>
            <a:endParaRPr lang="da-DK" sz="1800" i="1" dirty="0"/>
          </a:p>
          <a:p>
            <a:pPr marL="0" indent="0">
              <a:buNone/>
            </a:pPr>
            <a:r>
              <a:rPr lang="da-DK" sz="1800" i="1" dirty="0"/>
              <a:t>A</a:t>
            </a:r>
            <a:r>
              <a:rPr lang="da-DK" dirty="0"/>
              <a:t>t man lærer nye ting og har en god træner der forklarer tingene meget godt!</a:t>
            </a:r>
          </a:p>
          <a:p>
            <a:pPr marL="0" indent="0">
              <a:buNone/>
            </a:pPr>
            <a:r>
              <a:rPr lang="da-DK" sz="1800" b="1" i="1" dirty="0"/>
              <a:t>Kan I sige lidt mere … Hvad mener I med en god træner?</a:t>
            </a:r>
            <a:endParaRPr lang="da-DK" sz="1800" b="1" dirty="0"/>
          </a:p>
          <a:p>
            <a:pPr marL="0" indent="0">
              <a:buNone/>
            </a:pPr>
            <a:r>
              <a:rPr lang="da-DK" sz="1800" dirty="0"/>
              <a:t> En god træner, det er en, som lærer én meget. Lærer én meget og forklarer tingene godt. Ved at forklare tingene to gange. Og viser os det!</a:t>
            </a:r>
          </a:p>
          <a:p>
            <a:pPr marL="0" indent="0">
              <a:buNone/>
            </a:pPr>
            <a:r>
              <a:rPr lang="da-DK" sz="1800" dirty="0"/>
              <a:t> (U12-spillere)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2632472"/>
            <a:ext cx="5319162" cy="222587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BACBC-CBFA-4675-86B8-D9472C67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2859715"/>
            <a:ext cx="4848966" cy="1137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 når jeg ikke…..</a:t>
            </a:r>
          </a:p>
        </p:txBody>
      </p:sp>
      <p:pic>
        <p:nvPicPr>
          <p:cNvPr id="4" name="Pladsholder til indhold 3" descr="Et billede, der indeholder græs, udendørs, person&#10;&#10;Automatisk genereret beskrivelse">
            <a:extLst>
              <a:ext uri="{FF2B5EF4-FFF2-40B4-BE49-F238E27FC236}">
                <a16:creationId xmlns:a16="http://schemas.microsoft.com/office/drawing/2014/main" id="{16654B6B-D7B9-454D-AE75-6675AE203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2" r="-1" b="39866"/>
          <a:stretch/>
        </p:blipFill>
        <p:spPr>
          <a:xfrm>
            <a:off x="238226" y="224522"/>
            <a:ext cx="3120339" cy="2286903"/>
          </a:xfrm>
          <a:prstGeom prst="rect">
            <a:avLst/>
          </a:prstGeom>
        </p:spPr>
      </p:pic>
      <p:pic>
        <p:nvPicPr>
          <p:cNvPr id="5" name="Pladsholder til indhold 4" descr="Et billede, der indeholder græs, fodbold, barn, bygning&#10;&#10;Automatisk genereret beskrivelse">
            <a:extLst>
              <a:ext uri="{FF2B5EF4-FFF2-40B4-BE49-F238E27FC236}">
                <a16:creationId xmlns:a16="http://schemas.microsoft.com/office/drawing/2014/main" id="{CA2CED5A-E354-4256-84C4-2F2499781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36" b="27088"/>
          <a:stretch/>
        </p:blipFill>
        <p:spPr>
          <a:xfrm>
            <a:off x="3490722" y="224522"/>
            <a:ext cx="5412813" cy="225614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4082314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 descr="Et billede, der indeholder græs, poserer, person, foto&#10;&#10;Automatisk genereret beskrivelse">
            <a:extLst>
              <a:ext uri="{FF2B5EF4-FFF2-40B4-BE49-F238E27FC236}">
                <a16:creationId xmlns:a16="http://schemas.microsoft.com/office/drawing/2014/main" id="{5A6B0F37-BBFB-4133-AC86-8D5991E3E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8" r="5659" b="-4"/>
          <a:stretch/>
        </p:blipFill>
        <p:spPr>
          <a:xfrm>
            <a:off x="238226" y="2632074"/>
            <a:ext cx="3120339" cy="227012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BD920F5-7DB0-4851-BBCC-250A3DD42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238" y="856488"/>
            <a:ext cx="6097524" cy="34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5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/>
              <a:t>De er her for det </a:t>
            </a:r>
            <a:r>
              <a:rPr lang="da-DK" dirty="0" err="1"/>
              <a:t>sociale……-</a:t>
            </a:r>
            <a:r>
              <a:rPr lang="da-DK" dirty="0"/>
              <a:t> et trænerperspektiv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i="1" dirty="0"/>
              <a:t> Hvad er vigtigst for jeres spillere i forbindelse med, at de går til fodbold?</a:t>
            </a:r>
            <a:endParaRPr lang="da-DK" sz="2800" dirty="0"/>
          </a:p>
          <a:p>
            <a:pPr lvl="0"/>
            <a:r>
              <a:rPr lang="da-DK" sz="2800" dirty="0"/>
              <a:t>Det gør de for kammeratskabets skyld. Og for at røre sig. Og for at spille med bolden.</a:t>
            </a:r>
          </a:p>
          <a:p>
            <a:r>
              <a:rPr lang="da-DK" sz="2800" i="1" dirty="0"/>
              <a:t> Vil de også gerne blive bedre?</a:t>
            </a:r>
            <a:endParaRPr lang="da-DK" sz="2800" dirty="0"/>
          </a:p>
          <a:p>
            <a:pPr lvl="0"/>
            <a:r>
              <a:rPr lang="da-DK" sz="2800" dirty="0"/>
              <a:t>Det synes jeg ikke, er det, som vi oplever. </a:t>
            </a:r>
          </a:p>
          <a:p>
            <a:pPr lvl="0"/>
            <a:r>
              <a:rPr lang="da-DK" sz="2800" dirty="0"/>
              <a:t>(Børnetræner)</a:t>
            </a:r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A2D2864-B928-41CB-A38B-7BC3A83CE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pPr algn="ctr"/>
            <a:r>
              <a:rPr lang="da-DK" altLang="da-DK" sz="1400" dirty="0"/>
              <a:t>Og hvad er så vigtig forud for at man går i gang med at dyrke fritidsaktivitet når man er 13 år gammel?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7D9AD23-A2DF-441D-B9EC-7777BC107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3039" y="1747878"/>
            <a:ext cx="3419569" cy="2984689"/>
          </a:xfrm>
        </p:spPr>
        <p:txBody>
          <a:bodyPr anchor="ctr">
            <a:normAutofit fontScale="92500" lnSpcReduction="20000"/>
          </a:bodyPr>
          <a:lstStyle/>
          <a:p>
            <a:pPr marL="1371600" lvl="4" indent="0" algn="ctr">
              <a:buNone/>
            </a:pPr>
            <a:r>
              <a:rPr lang="da-DK" altLang="da-DK" sz="1100" dirty="0"/>
              <a:t>                                                                             		    								</a:t>
            </a:r>
            <a:r>
              <a:rPr lang="da-DK" altLang="da-DK" sz="1800" dirty="0"/>
              <a:t>		</a:t>
            </a:r>
          </a:p>
          <a:p>
            <a:pPr marL="0" indent="0" algn="ctr">
              <a:buNone/>
            </a:pPr>
            <a:r>
              <a:rPr lang="da-DK" altLang="da-DK" sz="1800" dirty="0"/>
              <a:t>At der er nogen på mit niveau		</a:t>
            </a:r>
          </a:p>
          <a:p>
            <a:pPr marL="0" indent="0" algn="ctr">
              <a:buNone/>
            </a:pPr>
            <a:r>
              <a:rPr lang="da-DK" altLang="da-DK" sz="1800" dirty="0"/>
              <a:t>At det er sammen med nogen, jeg kender      </a:t>
            </a:r>
          </a:p>
          <a:p>
            <a:pPr algn="ctr">
              <a:buFont typeface="StarSymbol" charset="0"/>
              <a:buNone/>
            </a:pPr>
            <a:r>
              <a:rPr lang="da-DK" altLang="da-DK" sz="1800" dirty="0"/>
              <a:t>	</a:t>
            </a:r>
          </a:p>
          <a:p>
            <a:pPr algn="ctr">
              <a:buFont typeface="StarSymbol" charset="0"/>
              <a:buNone/>
            </a:pPr>
            <a:r>
              <a:rPr lang="da-DK" altLang="da-DK" sz="1800" dirty="0"/>
              <a:t>	Og denne gruppe af ”sene startere” vil gerne spille synkron-bowling, gå til </a:t>
            </a:r>
            <a:r>
              <a:rPr lang="da-DK" altLang="da-DK" sz="1800" dirty="0" err="1"/>
              <a:t>pælesidning</a:t>
            </a:r>
            <a:r>
              <a:rPr lang="da-DK" altLang="da-DK" sz="1800" dirty="0"/>
              <a:t>, skiudspring eller </a:t>
            </a:r>
            <a:r>
              <a:rPr lang="da-DK" altLang="da-DK" sz="1800" dirty="0" err="1"/>
              <a:t>unicycling</a:t>
            </a:r>
            <a:r>
              <a:rPr lang="da-DK" altLang="da-DK" sz="1800" dirty="0"/>
              <a:t>….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 descr="Et billede, der indeholder person, vej, skøjter, rider&#10;&#10;Automatisk genereret beskrivelse">
            <a:extLst>
              <a:ext uri="{FF2B5EF4-FFF2-40B4-BE49-F238E27FC236}">
                <a16:creationId xmlns:a16="http://schemas.microsoft.com/office/drawing/2014/main" id="{C0DB0C25-DCD3-44BE-ADB0-9ACC31FBF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9" r="16716"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57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26E81-F849-444D-A0BA-76745A92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1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378"/>
            <a:r>
              <a:rPr lang="en-US" sz="3100" dirty="0">
                <a:solidFill>
                  <a:srgbClr val="FFFFFF"/>
                </a:solidFill>
              </a:rPr>
              <a:t>Eller </a:t>
            </a:r>
            <a:r>
              <a:rPr lang="en-US" sz="3100" dirty="0" err="1">
                <a:solidFill>
                  <a:srgbClr val="FFFFFF"/>
                </a:solidFill>
              </a:rPr>
              <a:t>gå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til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fodbold</a:t>
            </a:r>
            <a:r>
              <a:rPr lang="en-US" sz="3100" dirty="0">
                <a:solidFill>
                  <a:srgbClr val="FFFFFF"/>
                </a:solidFill>
              </a:rPr>
              <a:t> med sort </a:t>
            </a:r>
            <a:r>
              <a:rPr lang="en-US" sz="3100" dirty="0" err="1">
                <a:solidFill>
                  <a:srgbClr val="FFFFFF"/>
                </a:solidFill>
              </a:rPr>
              <a:t>bælte</a:t>
            </a:r>
            <a:r>
              <a:rPr lang="en-US" sz="3100" dirty="0">
                <a:solidFill>
                  <a:srgbClr val="FFFFFF"/>
                </a:solidFill>
              </a:rPr>
              <a:t>…..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932CD67-0355-47A8-A100-FE64B7C7B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367" y="733915"/>
            <a:ext cx="4915159" cy="36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34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port, vand, vandpolo, rider&#10;&#10;Automatisk genereret beskrivelse">
            <a:extLst>
              <a:ext uri="{FF2B5EF4-FFF2-40B4-BE49-F238E27FC236}">
                <a16:creationId xmlns:a16="http://schemas.microsoft.com/office/drawing/2014/main" id="{10EA9ABC-7F31-48F0-86CD-66F0ACBAF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5F936E5-8B5E-4ACF-BC6F-66898CA16746}"/>
              </a:ext>
            </a:extLst>
          </p:cNvPr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latin typeface="Gill Sans MT" panose="020B0502020104020203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4C1759D-8F9B-411E-8B3C-3090229274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8591" y="75092"/>
            <a:ext cx="948458" cy="60356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AD1CE947-A16B-44E4-A644-F055D839F12F}"/>
              </a:ext>
            </a:extLst>
          </p:cNvPr>
          <p:cNvSpPr/>
          <p:nvPr/>
        </p:nvSpPr>
        <p:spPr>
          <a:xfrm>
            <a:off x="179280" y="349747"/>
            <a:ext cx="846004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da-DK" sz="3600" b="1" spc="450" dirty="0">
                <a:ln w="12700">
                  <a:solidFill>
                    <a:srgbClr val="9B9B9B"/>
                  </a:solidFill>
                  <a:prstDash val="solid"/>
                </a:ln>
                <a:solidFill>
                  <a:srgbClr val="103E56"/>
                </a:solidFill>
                <a:effectLst>
                  <a:outerShdw dist="38100" dir="2700000" algn="bl" rotWithShape="0">
                    <a:srgbClr val="EB6625"/>
                  </a:outerShdw>
                </a:effectLst>
                <a:latin typeface="Agency FB" panose="020B0503020202020204" pitchFamily="34" charset="0"/>
              </a:rPr>
              <a:t>FRAVALG AF FRITIDSAKTIVITETER</a:t>
            </a:r>
          </a:p>
        </p:txBody>
      </p:sp>
      <p:pic>
        <p:nvPicPr>
          <p:cNvPr id="19" name="Picture 2" descr="logo | Mary Fonden">
            <a:extLst>
              <a:ext uri="{FF2B5EF4-FFF2-40B4-BE49-F238E27FC236}">
                <a16:creationId xmlns:a16="http://schemas.microsoft.com/office/drawing/2014/main" id="{731454E9-2F46-4649-BA32-CD6FC5AF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0" y="4559510"/>
            <a:ext cx="1141485" cy="3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AFB874D3-4F7E-4B6C-B53D-A59A8222B987}"/>
              </a:ext>
            </a:extLst>
          </p:cNvPr>
          <p:cNvSpPr/>
          <p:nvPr/>
        </p:nvSpPr>
        <p:spPr>
          <a:xfrm>
            <a:off x="274545" y="1076325"/>
            <a:ext cx="6545356" cy="3388519"/>
          </a:xfrm>
          <a:custGeom>
            <a:avLst/>
            <a:gdLst>
              <a:gd name="connsiteX0" fmla="*/ 0 w 6545356"/>
              <a:gd name="connsiteY0" fmla="*/ 296834 h 3388519"/>
              <a:gd name="connsiteX1" fmla="*/ 296834 w 6545356"/>
              <a:gd name="connsiteY1" fmla="*/ 0 h 3388519"/>
              <a:gd name="connsiteX2" fmla="*/ 772969 w 6545356"/>
              <a:gd name="connsiteY2" fmla="*/ 0 h 3388519"/>
              <a:gd name="connsiteX3" fmla="*/ 1308621 w 6545356"/>
              <a:gd name="connsiteY3" fmla="*/ 0 h 3388519"/>
              <a:gd name="connsiteX4" fmla="*/ 1903790 w 6545356"/>
              <a:gd name="connsiteY4" fmla="*/ 0 h 3388519"/>
              <a:gd name="connsiteX5" fmla="*/ 2379925 w 6545356"/>
              <a:gd name="connsiteY5" fmla="*/ 0 h 3388519"/>
              <a:gd name="connsiteX6" fmla="*/ 3094127 w 6545356"/>
              <a:gd name="connsiteY6" fmla="*/ 0 h 3388519"/>
              <a:gd name="connsiteX7" fmla="*/ 3689296 w 6545356"/>
              <a:gd name="connsiteY7" fmla="*/ 0 h 3388519"/>
              <a:gd name="connsiteX8" fmla="*/ 4403499 w 6545356"/>
              <a:gd name="connsiteY8" fmla="*/ 0 h 3388519"/>
              <a:gd name="connsiteX9" fmla="*/ 5058184 w 6545356"/>
              <a:gd name="connsiteY9" fmla="*/ 0 h 3388519"/>
              <a:gd name="connsiteX10" fmla="*/ 5593836 w 6545356"/>
              <a:gd name="connsiteY10" fmla="*/ 0 h 3388519"/>
              <a:gd name="connsiteX11" fmla="*/ 6248522 w 6545356"/>
              <a:gd name="connsiteY11" fmla="*/ 0 h 3388519"/>
              <a:gd name="connsiteX12" fmla="*/ 6545356 w 6545356"/>
              <a:gd name="connsiteY12" fmla="*/ 296834 h 3388519"/>
              <a:gd name="connsiteX13" fmla="*/ 6545356 w 6545356"/>
              <a:gd name="connsiteY13" fmla="*/ 855804 h 3388519"/>
              <a:gd name="connsiteX14" fmla="*/ 6545356 w 6545356"/>
              <a:gd name="connsiteY14" fmla="*/ 1470671 h 3388519"/>
              <a:gd name="connsiteX15" fmla="*/ 6545356 w 6545356"/>
              <a:gd name="connsiteY15" fmla="*/ 2029642 h 3388519"/>
              <a:gd name="connsiteX16" fmla="*/ 6545356 w 6545356"/>
              <a:gd name="connsiteY16" fmla="*/ 3091685 h 3388519"/>
              <a:gd name="connsiteX17" fmla="*/ 6248522 w 6545356"/>
              <a:gd name="connsiteY17" fmla="*/ 3388519 h 3388519"/>
              <a:gd name="connsiteX18" fmla="*/ 5593836 w 6545356"/>
              <a:gd name="connsiteY18" fmla="*/ 3388519 h 3388519"/>
              <a:gd name="connsiteX19" fmla="*/ 4939151 w 6545356"/>
              <a:gd name="connsiteY19" fmla="*/ 3388519 h 3388519"/>
              <a:gd name="connsiteX20" fmla="*/ 4224948 w 6545356"/>
              <a:gd name="connsiteY20" fmla="*/ 3388519 h 3388519"/>
              <a:gd name="connsiteX21" fmla="*/ 3570262 w 6545356"/>
              <a:gd name="connsiteY21" fmla="*/ 3388519 h 3388519"/>
              <a:gd name="connsiteX22" fmla="*/ 2856060 w 6545356"/>
              <a:gd name="connsiteY22" fmla="*/ 3388519 h 3388519"/>
              <a:gd name="connsiteX23" fmla="*/ 2201374 w 6545356"/>
              <a:gd name="connsiteY23" fmla="*/ 3388519 h 3388519"/>
              <a:gd name="connsiteX24" fmla="*/ 1725239 w 6545356"/>
              <a:gd name="connsiteY24" fmla="*/ 3388519 h 3388519"/>
              <a:gd name="connsiteX25" fmla="*/ 1070553 w 6545356"/>
              <a:gd name="connsiteY25" fmla="*/ 3388519 h 3388519"/>
              <a:gd name="connsiteX26" fmla="*/ 296834 w 6545356"/>
              <a:gd name="connsiteY26" fmla="*/ 3388519 h 3388519"/>
              <a:gd name="connsiteX27" fmla="*/ 0 w 6545356"/>
              <a:gd name="connsiteY27" fmla="*/ 3091685 h 3388519"/>
              <a:gd name="connsiteX28" fmla="*/ 0 w 6545356"/>
              <a:gd name="connsiteY28" fmla="*/ 2560663 h 3388519"/>
              <a:gd name="connsiteX29" fmla="*/ 0 w 6545356"/>
              <a:gd name="connsiteY29" fmla="*/ 2057590 h 3388519"/>
              <a:gd name="connsiteX30" fmla="*/ 0 w 6545356"/>
              <a:gd name="connsiteY30" fmla="*/ 1498620 h 3388519"/>
              <a:gd name="connsiteX31" fmla="*/ 0 w 6545356"/>
              <a:gd name="connsiteY31" fmla="*/ 939650 h 3388519"/>
              <a:gd name="connsiteX32" fmla="*/ 0 w 6545356"/>
              <a:gd name="connsiteY32" fmla="*/ 296834 h 338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45356" h="3388519" fill="none" extrusionOk="0">
                <a:moveTo>
                  <a:pt x="0" y="296834"/>
                </a:moveTo>
                <a:cubicBezTo>
                  <a:pt x="35905" y="123394"/>
                  <a:pt x="129986" y="20162"/>
                  <a:pt x="296834" y="0"/>
                </a:cubicBezTo>
                <a:cubicBezTo>
                  <a:pt x="398628" y="-34764"/>
                  <a:pt x="553797" y="53055"/>
                  <a:pt x="772969" y="0"/>
                </a:cubicBezTo>
                <a:cubicBezTo>
                  <a:pt x="992141" y="-53055"/>
                  <a:pt x="1113045" y="45399"/>
                  <a:pt x="1308621" y="0"/>
                </a:cubicBezTo>
                <a:cubicBezTo>
                  <a:pt x="1504197" y="-45399"/>
                  <a:pt x="1680376" y="46786"/>
                  <a:pt x="1903790" y="0"/>
                </a:cubicBezTo>
                <a:cubicBezTo>
                  <a:pt x="2127204" y="-46786"/>
                  <a:pt x="2254658" y="39271"/>
                  <a:pt x="2379925" y="0"/>
                </a:cubicBezTo>
                <a:cubicBezTo>
                  <a:pt x="2505193" y="-39271"/>
                  <a:pt x="2922471" y="38105"/>
                  <a:pt x="3094127" y="0"/>
                </a:cubicBezTo>
                <a:cubicBezTo>
                  <a:pt x="3265783" y="-38105"/>
                  <a:pt x="3398436" y="63129"/>
                  <a:pt x="3689296" y="0"/>
                </a:cubicBezTo>
                <a:cubicBezTo>
                  <a:pt x="3980156" y="-63129"/>
                  <a:pt x="4097434" y="52618"/>
                  <a:pt x="4403499" y="0"/>
                </a:cubicBezTo>
                <a:cubicBezTo>
                  <a:pt x="4709564" y="-52618"/>
                  <a:pt x="4926418" y="29321"/>
                  <a:pt x="5058184" y="0"/>
                </a:cubicBezTo>
                <a:cubicBezTo>
                  <a:pt x="5189950" y="-29321"/>
                  <a:pt x="5406195" y="38519"/>
                  <a:pt x="5593836" y="0"/>
                </a:cubicBezTo>
                <a:cubicBezTo>
                  <a:pt x="5781477" y="-38519"/>
                  <a:pt x="5941839" y="52682"/>
                  <a:pt x="6248522" y="0"/>
                </a:cubicBezTo>
                <a:cubicBezTo>
                  <a:pt x="6412964" y="22976"/>
                  <a:pt x="6558536" y="121070"/>
                  <a:pt x="6545356" y="296834"/>
                </a:cubicBezTo>
                <a:cubicBezTo>
                  <a:pt x="6564417" y="534419"/>
                  <a:pt x="6534612" y="654429"/>
                  <a:pt x="6545356" y="855804"/>
                </a:cubicBezTo>
                <a:cubicBezTo>
                  <a:pt x="6556100" y="1057179"/>
                  <a:pt x="6497633" y="1297364"/>
                  <a:pt x="6545356" y="1470671"/>
                </a:cubicBezTo>
                <a:cubicBezTo>
                  <a:pt x="6593079" y="1643978"/>
                  <a:pt x="6530659" y="1846396"/>
                  <a:pt x="6545356" y="2029642"/>
                </a:cubicBezTo>
                <a:cubicBezTo>
                  <a:pt x="6560053" y="2212888"/>
                  <a:pt x="6539822" y="2566638"/>
                  <a:pt x="6545356" y="3091685"/>
                </a:cubicBezTo>
                <a:cubicBezTo>
                  <a:pt x="6557429" y="3281383"/>
                  <a:pt x="6411532" y="3392310"/>
                  <a:pt x="6248522" y="3388519"/>
                </a:cubicBezTo>
                <a:cubicBezTo>
                  <a:pt x="5948700" y="3460813"/>
                  <a:pt x="5859362" y="3333672"/>
                  <a:pt x="5593836" y="3388519"/>
                </a:cubicBezTo>
                <a:cubicBezTo>
                  <a:pt x="5328310" y="3443366"/>
                  <a:pt x="5107197" y="3344462"/>
                  <a:pt x="4939151" y="3388519"/>
                </a:cubicBezTo>
                <a:cubicBezTo>
                  <a:pt x="4771106" y="3432576"/>
                  <a:pt x="4560507" y="3322842"/>
                  <a:pt x="4224948" y="3388519"/>
                </a:cubicBezTo>
                <a:cubicBezTo>
                  <a:pt x="3889389" y="3454196"/>
                  <a:pt x="3882299" y="3310572"/>
                  <a:pt x="3570262" y="3388519"/>
                </a:cubicBezTo>
                <a:cubicBezTo>
                  <a:pt x="3258225" y="3466466"/>
                  <a:pt x="2999491" y="3368874"/>
                  <a:pt x="2856060" y="3388519"/>
                </a:cubicBezTo>
                <a:cubicBezTo>
                  <a:pt x="2712629" y="3408164"/>
                  <a:pt x="2400743" y="3317321"/>
                  <a:pt x="2201374" y="3388519"/>
                </a:cubicBezTo>
                <a:cubicBezTo>
                  <a:pt x="2002005" y="3459717"/>
                  <a:pt x="1880701" y="3342250"/>
                  <a:pt x="1725239" y="3388519"/>
                </a:cubicBezTo>
                <a:cubicBezTo>
                  <a:pt x="1569777" y="3434788"/>
                  <a:pt x="1349853" y="3333909"/>
                  <a:pt x="1070553" y="3388519"/>
                </a:cubicBezTo>
                <a:cubicBezTo>
                  <a:pt x="791253" y="3443129"/>
                  <a:pt x="474487" y="3349894"/>
                  <a:pt x="296834" y="3388519"/>
                </a:cubicBezTo>
                <a:cubicBezTo>
                  <a:pt x="105894" y="3395007"/>
                  <a:pt x="15009" y="3296789"/>
                  <a:pt x="0" y="3091685"/>
                </a:cubicBezTo>
                <a:cubicBezTo>
                  <a:pt x="-52636" y="2896047"/>
                  <a:pt x="57830" y="2728924"/>
                  <a:pt x="0" y="2560663"/>
                </a:cubicBezTo>
                <a:cubicBezTo>
                  <a:pt x="-57830" y="2392402"/>
                  <a:pt x="49049" y="2258561"/>
                  <a:pt x="0" y="2057590"/>
                </a:cubicBezTo>
                <a:cubicBezTo>
                  <a:pt x="-49049" y="1856619"/>
                  <a:pt x="41507" y="1702433"/>
                  <a:pt x="0" y="1498620"/>
                </a:cubicBezTo>
                <a:cubicBezTo>
                  <a:pt x="-41507" y="1294807"/>
                  <a:pt x="48263" y="1105432"/>
                  <a:pt x="0" y="939650"/>
                </a:cubicBezTo>
                <a:cubicBezTo>
                  <a:pt x="-48263" y="773868"/>
                  <a:pt x="53295" y="465702"/>
                  <a:pt x="0" y="296834"/>
                </a:cubicBezTo>
                <a:close/>
              </a:path>
              <a:path w="6545356" h="3388519" stroke="0" extrusionOk="0">
                <a:moveTo>
                  <a:pt x="0" y="296834"/>
                </a:moveTo>
                <a:cubicBezTo>
                  <a:pt x="-30940" y="113813"/>
                  <a:pt x="106806" y="9793"/>
                  <a:pt x="296834" y="0"/>
                </a:cubicBezTo>
                <a:cubicBezTo>
                  <a:pt x="632400" y="-22894"/>
                  <a:pt x="684835" y="77874"/>
                  <a:pt x="1011037" y="0"/>
                </a:cubicBezTo>
                <a:cubicBezTo>
                  <a:pt x="1337239" y="-77874"/>
                  <a:pt x="1369250" y="47142"/>
                  <a:pt x="1546688" y="0"/>
                </a:cubicBezTo>
                <a:cubicBezTo>
                  <a:pt x="1724126" y="-47142"/>
                  <a:pt x="1904276" y="49371"/>
                  <a:pt x="2022824" y="0"/>
                </a:cubicBezTo>
                <a:cubicBezTo>
                  <a:pt x="2141372" y="-49371"/>
                  <a:pt x="2454255" y="49279"/>
                  <a:pt x="2677509" y="0"/>
                </a:cubicBezTo>
                <a:cubicBezTo>
                  <a:pt x="2900763" y="-49279"/>
                  <a:pt x="3090564" y="16493"/>
                  <a:pt x="3213161" y="0"/>
                </a:cubicBezTo>
                <a:cubicBezTo>
                  <a:pt x="3335758" y="-16493"/>
                  <a:pt x="3725283" y="21912"/>
                  <a:pt x="3927364" y="0"/>
                </a:cubicBezTo>
                <a:cubicBezTo>
                  <a:pt x="4129445" y="-21912"/>
                  <a:pt x="4304873" y="6483"/>
                  <a:pt x="4403499" y="0"/>
                </a:cubicBezTo>
                <a:cubicBezTo>
                  <a:pt x="4502126" y="-6483"/>
                  <a:pt x="4885746" y="53267"/>
                  <a:pt x="5117701" y="0"/>
                </a:cubicBezTo>
                <a:cubicBezTo>
                  <a:pt x="5349656" y="-53267"/>
                  <a:pt x="5383849" y="30387"/>
                  <a:pt x="5534319" y="0"/>
                </a:cubicBezTo>
                <a:cubicBezTo>
                  <a:pt x="5684789" y="-30387"/>
                  <a:pt x="6071875" y="3400"/>
                  <a:pt x="6248522" y="0"/>
                </a:cubicBezTo>
                <a:cubicBezTo>
                  <a:pt x="6428042" y="23197"/>
                  <a:pt x="6547503" y="155130"/>
                  <a:pt x="6545356" y="296834"/>
                </a:cubicBezTo>
                <a:cubicBezTo>
                  <a:pt x="6561794" y="431757"/>
                  <a:pt x="6508142" y="561101"/>
                  <a:pt x="6545356" y="771959"/>
                </a:cubicBezTo>
                <a:cubicBezTo>
                  <a:pt x="6582570" y="982818"/>
                  <a:pt x="6482437" y="1121070"/>
                  <a:pt x="6545356" y="1386826"/>
                </a:cubicBezTo>
                <a:cubicBezTo>
                  <a:pt x="6608275" y="1652582"/>
                  <a:pt x="6544082" y="1681800"/>
                  <a:pt x="6545356" y="1889899"/>
                </a:cubicBezTo>
                <a:cubicBezTo>
                  <a:pt x="6546630" y="2097998"/>
                  <a:pt x="6482948" y="2182496"/>
                  <a:pt x="6545356" y="2448869"/>
                </a:cubicBezTo>
                <a:cubicBezTo>
                  <a:pt x="6607764" y="2715242"/>
                  <a:pt x="6533000" y="2827956"/>
                  <a:pt x="6545356" y="3091685"/>
                </a:cubicBezTo>
                <a:cubicBezTo>
                  <a:pt x="6539754" y="3238771"/>
                  <a:pt x="6424351" y="3386103"/>
                  <a:pt x="6248522" y="3388519"/>
                </a:cubicBezTo>
                <a:cubicBezTo>
                  <a:pt x="6077002" y="3427430"/>
                  <a:pt x="5967731" y="3350875"/>
                  <a:pt x="5831904" y="3388519"/>
                </a:cubicBezTo>
                <a:cubicBezTo>
                  <a:pt x="5696077" y="3426163"/>
                  <a:pt x="5459936" y="3322155"/>
                  <a:pt x="5117701" y="3388519"/>
                </a:cubicBezTo>
                <a:cubicBezTo>
                  <a:pt x="4775466" y="3454883"/>
                  <a:pt x="4750937" y="3333557"/>
                  <a:pt x="4522532" y="3388519"/>
                </a:cubicBezTo>
                <a:cubicBezTo>
                  <a:pt x="4294127" y="3443481"/>
                  <a:pt x="4270572" y="3357263"/>
                  <a:pt x="4046397" y="3388519"/>
                </a:cubicBezTo>
                <a:cubicBezTo>
                  <a:pt x="3822222" y="3419775"/>
                  <a:pt x="3687612" y="3317733"/>
                  <a:pt x="3451229" y="3388519"/>
                </a:cubicBezTo>
                <a:cubicBezTo>
                  <a:pt x="3214846" y="3459305"/>
                  <a:pt x="3164619" y="3343477"/>
                  <a:pt x="3034610" y="3388519"/>
                </a:cubicBezTo>
                <a:cubicBezTo>
                  <a:pt x="2904601" y="3433561"/>
                  <a:pt x="2816218" y="3344877"/>
                  <a:pt x="2617992" y="3388519"/>
                </a:cubicBezTo>
                <a:cubicBezTo>
                  <a:pt x="2419766" y="3432161"/>
                  <a:pt x="2292790" y="3324450"/>
                  <a:pt x="2022824" y="3388519"/>
                </a:cubicBezTo>
                <a:cubicBezTo>
                  <a:pt x="1752858" y="3452588"/>
                  <a:pt x="1774887" y="3344326"/>
                  <a:pt x="1546688" y="3388519"/>
                </a:cubicBezTo>
                <a:cubicBezTo>
                  <a:pt x="1318489" y="3432712"/>
                  <a:pt x="1172957" y="3373327"/>
                  <a:pt x="892003" y="3388519"/>
                </a:cubicBezTo>
                <a:cubicBezTo>
                  <a:pt x="611049" y="3403711"/>
                  <a:pt x="510498" y="3382599"/>
                  <a:pt x="296834" y="3388519"/>
                </a:cubicBezTo>
                <a:cubicBezTo>
                  <a:pt x="128468" y="3402327"/>
                  <a:pt x="-3706" y="3243951"/>
                  <a:pt x="0" y="3091685"/>
                </a:cubicBezTo>
                <a:cubicBezTo>
                  <a:pt x="-44724" y="2832125"/>
                  <a:pt x="33092" y="2709808"/>
                  <a:pt x="0" y="2532715"/>
                </a:cubicBezTo>
                <a:cubicBezTo>
                  <a:pt x="-33092" y="2355622"/>
                  <a:pt x="26199" y="2222943"/>
                  <a:pt x="0" y="2029642"/>
                </a:cubicBezTo>
                <a:cubicBezTo>
                  <a:pt x="-26199" y="1836341"/>
                  <a:pt x="40715" y="1670539"/>
                  <a:pt x="0" y="1554517"/>
                </a:cubicBezTo>
                <a:cubicBezTo>
                  <a:pt x="-40715" y="1438496"/>
                  <a:pt x="30165" y="1223990"/>
                  <a:pt x="0" y="1051444"/>
                </a:cubicBezTo>
                <a:cubicBezTo>
                  <a:pt x="-30165" y="878898"/>
                  <a:pt x="39640" y="513292"/>
                  <a:pt x="0" y="296834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 w="28575">
            <a:solidFill>
              <a:srgbClr val="EB662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876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F7B213FC-4C44-4DCB-8AA8-9F92639259C0}"/>
              </a:ext>
            </a:extLst>
          </p:cNvPr>
          <p:cNvGraphicFramePr>
            <a:graphicFrameLocks noGrp="1"/>
          </p:cNvGraphicFramePr>
          <p:nvPr/>
        </p:nvGraphicFramePr>
        <p:xfrm>
          <a:off x="421485" y="1665102"/>
          <a:ext cx="6251474" cy="2617854"/>
        </p:xfrm>
        <a:graphic>
          <a:graphicData uri="http://schemas.openxmlformats.org/drawingml/2006/table">
            <a:tbl>
              <a:tblPr firstRow="1" firstCol="1" bandRow="1"/>
              <a:tblGrid>
                <a:gridCol w="2638118">
                  <a:extLst>
                    <a:ext uri="{9D8B030D-6E8A-4147-A177-3AD203B41FA5}">
                      <a16:colId xmlns:a16="http://schemas.microsoft.com/office/drawing/2014/main" val="489570242"/>
                    </a:ext>
                  </a:extLst>
                </a:gridCol>
                <a:gridCol w="903339">
                  <a:extLst>
                    <a:ext uri="{9D8B030D-6E8A-4147-A177-3AD203B41FA5}">
                      <a16:colId xmlns:a16="http://schemas.microsoft.com/office/drawing/2014/main" val="4007029040"/>
                    </a:ext>
                  </a:extLst>
                </a:gridCol>
                <a:gridCol w="903339">
                  <a:extLst>
                    <a:ext uri="{9D8B030D-6E8A-4147-A177-3AD203B41FA5}">
                      <a16:colId xmlns:a16="http://schemas.microsoft.com/office/drawing/2014/main" val="3230046946"/>
                    </a:ext>
                  </a:extLst>
                </a:gridCol>
                <a:gridCol w="903339">
                  <a:extLst>
                    <a:ext uri="{9D8B030D-6E8A-4147-A177-3AD203B41FA5}">
                      <a16:colId xmlns:a16="http://schemas.microsoft.com/office/drawing/2014/main" val="2480938585"/>
                    </a:ext>
                  </a:extLst>
                </a:gridCol>
                <a:gridCol w="903339">
                  <a:extLst>
                    <a:ext uri="{9D8B030D-6E8A-4147-A177-3AD203B41FA5}">
                      <a16:colId xmlns:a16="http://schemas.microsoft.com/office/drawing/2014/main" val="2902068798"/>
                    </a:ext>
                  </a:extLst>
                </a:gridCol>
              </a:tblGrid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b="1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Fodbold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b="1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Svømning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b="1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Gymnastik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b="1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Håndbold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864955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Jeg havde lyst til at gå til noget andet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42391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Det handlede for meget om at vinde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604783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Jeg følte mig udenfor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985421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Jeg blev ikke bedre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680417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Jeg havde det ikke godt med trænerne/lederne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814660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Mine venner stoppede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069987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Fordi jeg oplevede drilleri eller udelukkelse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13011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Mine forældre bestemte, jeg skulle stoppe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04042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På grund af corona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728847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Ved ikke/kan ikke huske hvorfor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539117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Andre grunde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31045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Jeg lærte at svømme og behøvede ikke at gå der mere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646772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Antal respondenter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359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460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435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139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54266"/>
                  </a:ext>
                </a:extLst>
              </a:tr>
            </a:tbl>
          </a:graphicData>
        </a:graphic>
      </p:graphicFrame>
      <p:sp>
        <p:nvSpPr>
          <p:cNvPr id="14" name="Tekstfelt 13">
            <a:extLst>
              <a:ext uri="{FF2B5EF4-FFF2-40B4-BE49-F238E27FC236}">
                <a16:creationId xmlns:a16="http://schemas.microsoft.com/office/drawing/2014/main" id="{947D1493-0058-4FAD-882E-9DAF64F95A1A}"/>
              </a:ext>
            </a:extLst>
          </p:cNvPr>
          <p:cNvSpPr txBox="1"/>
          <p:nvPr/>
        </p:nvSpPr>
        <p:spPr>
          <a:xfrm>
            <a:off x="421485" y="1293436"/>
            <a:ext cx="625147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350" b="1" dirty="0">
                <a:solidFill>
                  <a:srgbClr val="103E56"/>
                </a:solidFill>
                <a:latin typeface="Gill Sans MT" panose="020B0502020104020203" pitchFamily="34" charset="0"/>
              </a:rPr>
              <a:t>Hvorfor stoppede du med at gå til...? (Flersvar)</a:t>
            </a:r>
            <a:endParaRPr lang="da-DK" sz="1350" dirty="0"/>
          </a:p>
        </p:txBody>
      </p:sp>
    </p:spTree>
    <p:extLst>
      <p:ext uri="{BB962C8B-B14F-4D97-AF65-F5344CB8AC3E}">
        <p14:creationId xmlns:p14="http://schemas.microsoft.com/office/powerpoint/2010/main" val="63858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6B8676CE-B0D9-4483-93FB-4831A63E2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562" y="480060"/>
            <a:ext cx="3604638" cy="309245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altLang="da-DK" sz="5000"/>
              <a:t>Hvad er vigtigt i 7-9.kl?????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EAB4B8-9D50-4EC3-B2B0-29E1AE75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133" y="4767262"/>
            <a:ext cx="3710565" cy="27384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Center for Ungdomstudier (CUR)</a:t>
            </a:r>
          </a:p>
        </p:txBody>
      </p:sp>
      <p:pic>
        <p:nvPicPr>
          <p:cNvPr id="51203" name="Pladsholder til indhold 5">
            <a:extLst>
              <a:ext uri="{FF2B5EF4-FFF2-40B4-BE49-F238E27FC236}">
                <a16:creationId xmlns:a16="http://schemas.microsoft.com/office/drawing/2014/main" id="{E77726DD-BA7A-4509-8A37-A33B72491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" r="-1" b="2487"/>
          <a:stretch/>
        </p:blipFill>
        <p:spPr>
          <a:xfrm>
            <a:off x="4571999" y="10"/>
            <a:ext cx="4579241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66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96DED-6B46-43FB-BFA3-11114F10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>
                <a:solidFill>
                  <a:srgbClr val="FFFFFF"/>
                </a:solidFill>
              </a:rPr>
              <a:t>9.Kl 1995</a:t>
            </a:r>
          </a:p>
        </p:txBody>
      </p:sp>
      <p:pic>
        <p:nvPicPr>
          <p:cNvPr id="6" name="Pladsholder til indhold 5" descr="Et billede, der indeholder person, poserer, foto, gruppe&#10;&#10;Automatisk genereret beskrivelse">
            <a:extLst>
              <a:ext uri="{FF2B5EF4-FFF2-40B4-BE49-F238E27FC236}">
                <a16:creationId xmlns:a16="http://schemas.microsoft.com/office/drawing/2014/main" id="{7F241B01-0E5B-419B-B026-424F532F0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96" r="12707"/>
          <a:stretch/>
        </p:blipFill>
        <p:spPr>
          <a:xfrm>
            <a:off x="4572000" y="480060"/>
            <a:ext cx="4094602" cy="41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5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8570F-1F75-4988-9B03-5C8C0F2F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>
                <a:solidFill>
                  <a:srgbClr val="FFFFFF"/>
                </a:solidFill>
              </a:rPr>
              <a:t>9.kl 2021</a:t>
            </a:r>
          </a:p>
        </p:txBody>
      </p:sp>
      <p:pic>
        <p:nvPicPr>
          <p:cNvPr id="6" name="Pladsholder til indhold 5" descr="Et billede, der indeholder person, gruppe, poserer, indendørs&#10;&#10;Automatisk genereret beskrivelse">
            <a:extLst>
              <a:ext uri="{FF2B5EF4-FFF2-40B4-BE49-F238E27FC236}">
                <a16:creationId xmlns:a16="http://schemas.microsoft.com/office/drawing/2014/main" id="{6FFB3529-BF41-4C0E-97D0-771227547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43" r="12961"/>
          <a:stretch/>
        </p:blipFill>
        <p:spPr>
          <a:xfrm>
            <a:off x="4572000" y="480060"/>
            <a:ext cx="4094602" cy="41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65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EC45C-71BA-4E06-AD96-C565D7CC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vigtigt når man går til noget? – top 6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93DE52AA-1D11-4E81-A3BC-C8FD67CC0A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0057" y="1766475"/>
          <a:ext cx="7986712" cy="234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6476">
                  <a:extLst>
                    <a:ext uri="{9D8B030D-6E8A-4147-A177-3AD203B41FA5}">
                      <a16:colId xmlns:a16="http://schemas.microsoft.com/office/drawing/2014/main" val="620482982"/>
                    </a:ext>
                  </a:extLst>
                </a:gridCol>
                <a:gridCol w="690236">
                  <a:extLst>
                    <a:ext uri="{9D8B030D-6E8A-4147-A177-3AD203B41FA5}">
                      <a16:colId xmlns:a16="http://schemas.microsoft.com/office/drawing/2014/main" val="26280317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Hvad er vigtigt når man ”går” til noget?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Pct.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703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solidFill>
                            <a:schemeClr val="bg1"/>
                          </a:solidFill>
                          <a:effectLst/>
                        </a:rPr>
                        <a:t>At det er sjovt</a:t>
                      </a:r>
                      <a:endParaRPr lang="da-DK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93,4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2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bg1"/>
                          </a:solidFill>
                          <a:effectLst/>
                        </a:rPr>
                        <a:t>At jeg kan udvikle mig og blive bedre</a:t>
                      </a:r>
                      <a:endParaRPr lang="da-DK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92,3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334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a-DK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65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At jeg oplever min fritidsaktivitet som et frirum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82,7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125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At trænerne/lederne/underviserne er dygtige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82,5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883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At der er et godt sammenhold og fællesskab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82,4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872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rgbClr val="FFFF00"/>
                          </a:solidFill>
                          <a:effectLst/>
                        </a:rPr>
                        <a:t>At det er sammen med mine venner</a:t>
                      </a:r>
                      <a:endParaRPr lang="da-DK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65,3 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8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429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83387-49C3-4D8C-9AD5-0E2536EB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93" y="3061114"/>
            <a:ext cx="7848550" cy="98561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3900" dirty="0"/>
              <a:t>Det er </a:t>
            </a:r>
            <a:r>
              <a:rPr lang="en-US" sz="3900" dirty="0" err="1"/>
              <a:t>kvalitet</a:t>
            </a:r>
            <a:r>
              <a:rPr lang="en-US" sz="3900" dirty="0"/>
              <a:t> der </a:t>
            </a:r>
            <a:r>
              <a:rPr lang="en-US" sz="3900" dirty="0" err="1"/>
              <a:t>bygger</a:t>
            </a:r>
            <a:r>
              <a:rPr lang="en-US" sz="3900" dirty="0"/>
              <a:t> bro……- </a:t>
            </a:r>
            <a:r>
              <a:rPr lang="en-US" sz="3900" dirty="0" err="1"/>
              <a:t>og</a:t>
            </a:r>
            <a:r>
              <a:rPr lang="en-US" sz="3900" dirty="0"/>
              <a:t> </a:t>
            </a:r>
            <a:r>
              <a:rPr lang="en-US" sz="3900" dirty="0" err="1"/>
              <a:t>flytter</a:t>
            </a:r>
            <a:r>
              <a:rPr lang="en-US" sz="3900" dirty="0"/>
              <a:t> </a:t>
            </a:r>
            <a:r>
              <a:rPr lang="en-US" sz="3900" dirty="0" err="1"/>
              <a:t>unge</a:t>
            </a:r>
            <a:r>
              <a:rPr lang="en-US" sz="3900" dirty="0"/>
              <a:t> </a:t>
            </a:r>
            <a:r>
              <a:rPr lang="en-US" sz="3900" dirty="0" err="1"/>
              <a:t>geografisk</a:t>
            </a:r>
            <a:r>
              <a:rPr lang="en-US" sz="3900" dirty="0"/>
              <a:t>, </a:t>
            </a:r>
            <a:r>
              <a:rPr lang="en-US" sz="3900" dirty="0" err="1"/>
              <a:t>mentalt</a:t>
            </a:r>
            <a:r>
              <a:rPr lang="en-US" sz="3900" dirty="0"/>
              <a:t> </a:t>
            </a:r>
            <a:r>
              <a:rPr lang="en-US" sz="3900" dirty="0" err="1"/>
              <a:t>og</a:t>
            </a:r>
            <a:r>
              <a:rPr lang="en-US" sz="3900" dirty="0"/>
              <a:t> </a:t>
            </a:r>
            <a:r>
              <a:rPr lang="en-US" sz="3900" dirty="0" err="1"/>
              <a:t>socialt</a:t>
            </a:r>
            <a:r>
              <a:rPr lang="en-US" sz="3900" dirty="0"/>
              <a:t>!</a:t>
            </a:r>
          </a:p>
        </p:txBody>
      </p:sp>
      <p:pic>
        <p:nvPicPr>
          <p:cNvPr id="5" name="Pladsholder til indhold 4" descr="Et billede, der indeholder mad&#10;&#10;Automatisk genereret beskrivelse">
            <a:extLst>
              <a:ext uri="{FF2B5EF4-FFF2-40B4-BE49-F238E27FC236}">
                <a16:creationId xmlns:a16="http://schemas.microsoft.com/office/drawing/2014/main" id="{4BAF1118-4A62-4038-8040-265B59999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28" b="2"/>
          <a:stretch/>
        </p:blipFill>
        <p:spPr>
          <a:xfrm>
            <a:off x="2050333" y="124988"/>
            <a:ext cx="5083299" cy="28002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2377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CC3E6-D3E9-4ADE-9A3B-C4A2CF66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har mindst betydning?</a:t>
            </a:r>
            <a:endParaRPr lang="da-DK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04DFA685-9004-4A78-9E5A-C5B2333472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4597" y="1878095"/>
          <a:ext cx="7287666" cy="188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5218">
                  <a:extLst>
                    <a:ext uri="{9D8B030D-6E8A-4147-A177-3AD203B41FA5}">
                      <a16:colId xmlns:a16="http://schemas.microsoft.com/office/drawing/2014/main" val="2468467838"/>
                    </a:ext>
                  </a:extLst>
                </a:gridCol>
                <a:gridCol w="2032448">
                  <a:extLst>
                    <a:ext uri="{9D8B030D-6E8A-4147-A177-3AD203B41FA5}">
                      <a16:colId xmlns:a16="http://schemas.microsoft.com/office/drawing/2014/main" val="4292882184"/>
                    </a:ext>
                  </a:extLst>
                </a:gridCol>
              </a:tblGrid>
              <a:tr h="232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 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820" marR="83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Pct.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820" marR="83820" marT="0" marB="0"/>
                </a:tc>
                <a:extLst>
                  <a:ext uri="{0D108BD9-81ED-4DB2-BD59-A6C34878D82A}">
                    <a16:rowId xmlns:a16="http://schemas.microsoft.com/office/drawing/2014/main" val="3224793974"/>
                  </a:ext>
                </a:extLst>
              </a:tr>
              <a:tr h="416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500">
                          <a:effectLst/>
                        </a:rPr>
                        <a:t>At trænerne/underviserne er unge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820" marR="83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500">
                          <a:effectLst/>
                        </a:rPr>
                        <a:t>9,1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820" marR="83820" marT="0" marB="0"/>
                </a:tc>
                <a:extLst>
                  <a:ext uri="{0D108BD9-81ED-4DB2-BD59-A6C34878D82A}">
                    <a16:rowId xmlns:a16="http://schemas.microsoft.com/office/drawing/2014/main" val="2067757677"/>
                  </a:ext>
                </a:extLst>
              </a:tr>
              <a:tr h="416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500">
                          <a:effectLst/>
                        </a:rPr>
                        <a:t>At det ikke er dyrt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820" marR="83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500">
                          <a:effectLst/>
                        </a:rPr>
                        <a:t>13,4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820" marR="83820" marT="0" marB="0"/>
                </a:tc>
                <a:extLst>
                  <a:ext uri="{0D108BD9-81ED-4DB2-BD59-A6C34878D82A}">
                    <a16:rowId xmlns:a16="http://schemas.microsoft.com/office/drawing/2014/main" val="3551205889"/>
                  </a:ext>
                </a:extLst>
              </a:tr>
              <a:tr h="820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500">
                          <a:effectLst/>
                        </a:rPr>
                        <a:t>At mødetidspunkterne ikke ligger på samme tidspunkt hver gang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820" marR="83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500">
                          <a:effectLst/>
                        </a:rPr>
                        <a:t>14,6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820" marR="83820" marT="0" marB="0"/>
                </a:tc>
                <a:extLst>
                  <a:ext uri="{0D108BD9-81ED-4DB2-BD59-A6C34878D82A}">
                    <a16:rowId xmlns:a16="http://schemas.microsoft.com/office/drawing/2014/main" val="23565422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9A2C388-9E0F-4CB5-B120-4A4489818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5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59DD6-0B43-42FE-BFF5-DC25FD76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Nogle få nedslag fra undersøgelser  foretaget blandt 2000+ elever i hhv. 3-6. &amp;7-9.kl</a:t>
            </a:r>
          </a:p>
        </p:txBody>
      </p:sp>
      <p:pic>
        <p:nvPicPr>
          <p:cNvPr id="5" name="Pladsholder til indhold 4" descr="Et billede, der indeholder værelse&#10;&#10;Automatisk genereret beskrivelse">
            <a:extLst>
              <a:ext uri="{FF2B5EF4-FFF2-40B4-BE49-F238E27FC236}">
                <a16:creationId xmlns:a16="http://schemas.microsoft.com/office/drawing/2014/main" id="{FC9B52F3-759E-49D3-BE17-7FFFAFB1E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r="15714" b="-3"/>
          <a:stretch/>
        </p:blipFill>
        <p:spPr>
          <a:xfrm>
            <a:off x="408927" y="643893"/>
            <a:ext cx="2763774" cy="390893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F0DF1B4-E90A-45AD-92FF-207AA9AA4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3" r="3" b="3"/>
          <a:stretch/>
        </p:blipFill>
        <p:spPr>
          <a:xfrm>
            <a:off x="3343279" y="643893"/>
            <a:ext cx="2763774" cy="39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2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ladsholder til indhold 5">
            <a:extLst>
              <a:ext uri="{FF2B5EF4-FFF2-40B4-BE49-F238E27FC236}">
                <a16:creationId xmlns:a16="http://schemas.microsoft.com/office/drawing/2014/main" id="{A35902AF-A2EE-4F55-A9B4-2FD4FB2314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B8031C-44BC-4749-ABA9-E88E76FD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defRPr/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Alder spiller ingen rolle!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Pladsholder til sidefod 3">
            <a:extLst>
              <a:ext uri="{FF2B5EF4-FFF2-40B4-BE49-F238E27FC236}">
                <a16:creationId xmlns:a16="http://schemas.microsoft.com/office/drawing/2014/main" id="{5F533F7D-F4A9-44D9-A016-554FD85BD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28950" y="4767262"/>
            <a:ext cx="3086100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US" altLang="da-DK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Center for Ungdomstudier (CUR)</a:t>
            </a:r>
          </a:p>
        </p:txBody>
      </p:sp>
    </p:spTree>
    <p:extLst>
      <p:ext uri="{BB962C8B-B14F-4D97-AF65-F5344CB8AC3E}">
        <p14:creationId xmlns:p14="http://schemas.microsoft.com/office/powerpoint/2010/main" val="1464521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ladsholder til indhold 3" descr="Et billede, der indeholder bygning, person, himmel, udendørs&#10;&#10;Beskrivelse, der er oprettet med meget høj sikkerhed">
            <a:extLst>
              <a:ext uri="{FF2B5EF4-FFF2-40B4-BE49-F238E27FC236}">
                <a16:creationId xmlns:a16="http://schemas.microsoft.com/office/drawing/2014/main" id="{AC181F76-181A-46D9-9E98-66D6E64233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2" b="4278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el 1">
            <a:extLst>
              <a:ext uri="{FF2B5EF4-FFF2-40B4-BE49-F238E27FC236}">
                <a16:creationId xmlns:a16="http://schemas.microsoft.com/office/drawing/2014/main" id="{0864E0B9-B7A1-44D5-8E1D-3B2B78BB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defRPr/>
            </a:pPr>
            <a:r>
              <a:rPr lang="en-US" altLang="da-DK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n-US" altLang="da-DK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kollektivt</a:t>
            </a:r>
            <a:r>
              <a:rPr lang="en-US" altLang="da-DK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da-DK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orienterede</a:t>
            </a:r>
            <a:r>
              <a:rPr lang="en-US" altLang="da-DK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da-DK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individualister</a:t>
            </a:r>
            <a:br>
              <a:rPr lang="en-US" altLang="da-DK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da-DK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05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28651" y="214653"/>
            <a:ext cx="7608404" cy="1190852"/>
          </a:xfrm>
        </p:spPr>
        <p:txBody>
          <a:bodyPr/>
          <a:lstStyle/>
          <a:p>
            <a:pPr algn="ctr"/>
            <a:r>
              <a:rPr lang="da-DK" sz="3000" b="1" dirty="0"/>
              <a:t>Fra 1.division til Superligaen på 6 uger!</a:t>
            </a:r>
          </a:p>
        </p:txBody>
      </p:sp>
      <p:pic>
        <p:nvPicPr>
          <p:cNvPr id="4" name="Billede 3" descr="Træning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/>
          <a:stretch/>
        </p:blipFill>
        <p:spPr>
          <a:xfrm>
            <a:off x="2884097" y="2676505"/>
            <a:ext cx="2919377" cy="2325897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81988" y="2680882"/>
            <a:ext cx="16446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135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Lektiebyrden</a:t>
            </a:r>
            <a:r>
              <a:rPr lang="da-DK" sz="13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vokser</a:t>
            </a:r>
            <a:endParaRPr lang="da-DK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350" dirty="0"/>
          </a:p>
        </p:txBody>
      </p:sp>
      <p:sp>
        <p:nvSpPr>
          <p:cNvPr id="7" name="Rektangel 6"/>
          <p:cNvSpPr/>
          <p:nvPr/>
        </p:nvSpPr>
        <p:spPr>
          <a:xfrm>
            <a:off x="5320035" y="1581575"/>
            <a:ext cx="2088656" cy="997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da-DK" sz="13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store flertal bruge </a:t>
            </a:r>
            <a:r>
              <a:rPr lang="da-DK" sz="135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 tid på transport </a:t>
            </a:r>
            <a:r>
              <a:rPr lang="da-DK" sz="13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(gymnasiet ligger typisk længere væk end folkeskolen)</a:t>
            </a:r>
            <a:endParaRPr lang="da-DK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84293" y="3201288"/>
            <a:ext cx="2338204" cy="374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13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kommer </a:t>
            </a:r>
            <a:r>
              <a:rPr lang="da-DK" sz="135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flere afleveringer</a:t>
            </a:r>
            <a:endParaRPr lang="da-DK" sz="13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096184" y="2736824"/>
            <a:ext cx="2414990" cy="997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da-DK" sz="135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Antallet af fester </a:t>
            </a:r>
            <a:r>
              <a:rPr lang="da-DK" sz="13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stiger markant – og udøverne er ikke ”i træning” fordi festkulturen ikke fylder specielt meget i folkeskolen</a:t>
            </a:r>
            <a:endParaRPr lang="da-DK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650969" y="1669762"/>
            <a:ext cx="3182320" cy="76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da-DK" sz="13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da-DK" sz="135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koster kassen </a:t>
            </a:r>
            <a:r>
              <a:rPr lang="da-DK" sz="13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gå på en ungdomsuddannelse, hvilket kræver, at man har et </a:t>
            </a:r>
            <a:r>
              <a:rPr lang="da-DK" sz="135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fritidsjob</a:t>
            </a:r>
            <a:endParaRPr lang="da-DK" sz="135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51591" y="3865615"/>
            <a:ext cx="2706047" cy="76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da-DK" sz="135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Større personligt ansvar </a:t>
            </a:r>
            <a:r>
              <a:rPr lang="da-DK" sz="13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forældrene trækker sig mere eller mindre bevidst fra skoleprojektet</a:t>
            </a:r>
            <a:endParaRPr lang="da-DK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00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5F885E09-79C1-4C96-9841-319FA318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769" y="171739"/>
            <a:ext cx="6114522" cy="743118"/>
          </a:xfrm>
        </p:spPr>
        <p:txBody>
          <a:bodyPr rtlCol="0">
            <a:normAutofit/>
          </a:bodyPr>
          <a:lstStyle/>
          <a:p>
            <a:pPr defTabSz="342895">
              <a:defRPr/>
            </a:pPr>
            <a:r>
              <a:rPr lang="da-DK" altLang="da-DK" sz="2700"/>
              <a:t>Hvad er vigtigt? – top 2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BB8BD939-FC03-42BB-82F2-269A6F9F78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9514" y="1085514"/>
          <a:ext cx="5623072" cy="332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500">
                <a:tc>
                  <a:txBody>
                    <a:bodyPr/>
                    <a:lstStyle/>
                    <a:p>
                      <a:endParaRPr lang="da-DK" sz="2200" dirty="0"/>
                    </a:p>
                  </a:txBody>
                  <a:tcPr marL="62202" marR="62202" marT="31110" marB="31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dirty="0"/>
                        <a:t>Pct.</a:t>
                      </a:r>
                    </a:p>
                  </a:txBody>
                  <a:tcPr marL="62202" marR="62202" marT="31110" marB="311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42">
                <a:tc>
                  <a:txBody>
                    <a:bodyPr/>
                    <a:lstStyle/>
                    <a:p>
                      <a:r>
                        <a:rPr lang="da-DK" sz="2200" dirty="0"/>
                        <a:t>At jeg lærer noget nyt </a:t>
                      </a:r>
                    </a:p>
                  </a:txBody>
                  <a:tcPr marL="62202" marR="62202" marT="31110" marB="31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dirty="0"/>
                        <a:t>84, 6 </a:t>
                      </a:r>
                    </a:p>
                  </a:txBody>
                  <a:tcPr marL="62202" marR="62202" marT="31110" marB="311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780">
                <a:tc>
                  <a:txBody>
                    <a:bodyPr/>
                    <a:lstStyle/>
                    <a:p>
                      <a:r>
                        <a:rPr lang="da-DK" sz="2200" dirty="0"/>
                        <a:t>At mødetiderne er fleksible…</a:t>
                      </a:r>
                    </a:p>
                  </a:txBody>
                  <a:tcPr marL="62202" marR="62202" marT="31110" marB="31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dirty="0"/>
                        <a:t>66,4 </a:t>
                      </a:r>
                    </a:p>
                  </a:txBody>
                  <a:tcPr marL="62202" marR="62202" marT="31110" marB="311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00">
                <a:tc>
                  <a:txBody>
                    <a:bodyPr/>
                    <a:lstStyle/>
                    <a:p>
                      <a:r>
                        <a:rPr lang="da-DK" sz="2200" dirty="0"/>
                        <a:t>Og </a:t>
                      </a:r>
                      <a:r>
                        <a:rPr lang="da-DK" sz="2200"/>
                        <a:t>til eftertanke……</a:t>
                      </a:r>
                      <a:endParaRPr lang="da-DK" sz="2200" dirty="0"/>
                    </a:p>
                  </a:txBody>
                  <a:tcPr marL="62202" marR="62202" marT="31110" marB="31110"/>
                </a:tc>
                <a:tc>
                  <a:txBody>
                    <a:bodyPr/>
                    <a:lstStyle/>
                    <a:p>
                      <a:pPr algn="ctr"/>
                      <a:endParaRPr lang="da-DK" sz="2200" dirty="0"/>
                    </a:p>
                  </a:txBody>
                  <a:tcPr marL="62202" marR="62202" marT="31110" marB="311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060">
                <a:tc>
                  <a:txBody>
                    <a:bodyPr/>
                    <a:lstStyle/>
                    <a:p>
                      <a:r>
                        <a:rPr lang="da-DK" sz="2200" dirty="0"/>
                        <a:t>Jeg</a:t>
                      </a:r>
                      <a:r>
                        <a:rPr lang="da-DK" sz="2200" baseline="0" dirty="0"/>
                        <a:t> har svært ved at få min hverdag til </a:t>
                      </a:r>
                      <a:r>
                        <a:rPr lang="da-DK" sz="2200" baseline="0" dirty="0" err="1"/>
                        <a:t>til</a:t>
                      </a:r>
                      <a:r>
                        <a:rPr lang="da-DK" sz="2200" baseline="0" dirty="0"/>
                        <a:t> at hænge sammen…..</a:t>
                      </a:r>
                      <a:endParaRPr lang="da-DK" sz="2200" dirty="0"/>
                    </a:p>
                  </a:txBody>
                  <a:tcPr marL="62202" marR="62202" marT="31110" marB="31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dirty="0"/>
                        <a:t>64,8 </a:t>
                      </a:r>
                    </a:p>
                  </a:txBody>
                  <a:tcPr marL="62202" marR="62202" marT="31110" marB="311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445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61118-5EA5-41D0-9F27-EE3301F1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3567479"/>
            <a:ext cx="8354891" cy="697835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3150" dirty="0" err="1">
                <a:solidFill>
                  <a:srgbClr val="FFFFFF"/>
                </a:solidFill>
              </a:rPr>
              <a:t>Udfordringen</a:t>
            </a:r>
            <a:r>
              <a:rPr lang="en-US" sz="3150" dirty="0">
                <a:solidFill>
                  <a:srgbClr val="FFFFFF"/>
                </a:solidFill>
              </a:rPr>
              <a:t> er at </a:t>
            </a:r>
            <a:r>
              <a:rPr lang="en-US" sz="3150" dirty="0" err="1">
                <a:solidFill>
                  <a:srgbClr val="FFFFFF"/>
                </a:solidFill>
              </a:rPr>
              <a:t>gøre</a:t>
            </a:r>
            <a:r>
              <a:rPr lang="en-US" sz="3150" dirty="0">
                <a:solidFill>
                  <a:srgbClr val="FFFFFF"/>
                </a:solidFill>
              </a:rPr>
              <a:t> </a:t>
            </a:r>
            <a:r>
              <a:rPr lang="en-US" sz="3150" dirty="0" err="1">
                <a:solidFill>
                  <a:srgbClr val="FFFFFF"/>
                </a:solidFill>
              </a:rPr>
              <a:t>fritidslivet</a:t>
            </a:r>
            <a:r>
              <a:rPr lang="en-US" sz="3150" dirty="0">
                <a:solidFill>
                  <a:srgbClr val="FFFFFF"/>
                </a:solidFill>
              </a:rPr>
              <a:t> </a:t>
            </a:r>
            <a:r>
              <a:rPr lang="en-US" sz="3150" dirty="0" err="1">
                <a:solidFill>
                  <a:srgbClr val="FFFFFF"/>
                </a:solidFill>
              </a:rPr>
              <a:t>til</a:t>
            </a:r>
            <a:r>
              <a:rPr lang="en-US" sz="3150" dirty="0">
                <a:solidFill>
                  <a:srgbClr val="FFFFFF"/>
                </a:solidFill>
              </a:rPr>
              <a:t> </a:t>
            </a:r>
            <a:r>
              <a:rPr lang="en-US" sz="3150" dirty="0" err="1">
                <a:solidFill>
                  <a:srgbClr val="FFFFFF"/>
                </a:solidFill>
              </a:rPr>
              <a:t>en</a:t>
            </a:r>
            <a:r>
              <a:rPr lang="en-US" sz="3150" dirty="0">
                <a:solidFill>
                  <a:srgbClr val="FFFFFF"/>
                </a:solidFill>
              </a:rPr>
              <a:t> ØVEBANE……</a:t>
            </a:r>
          </a:p>
        </p:txBody>
      </p:sp>
      <p:pic>
        <p:nvPicPr>
          <p:cNvPr id="5" name="Pladsholder til indhold 4" descr="Et billede, der indeholder udendørs, bil, træ, vej&#10;&#10;Automatisk oprettet beskrivelse">
            <a:extLst>
              <a:ext uri="{FF2B5EF4-FFF2-40B4-BE49-F238E27FC236}">
                <a16:creationId xmlns:a16="http://schemas.microsoft.com/office/drawing/2014/main" id="{56E4F3D6-E970-4764-A49C-CC02E4738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r="5291" b="-1"/>
          <a:stretch/>
        </p:blipFill>
        <p:spPr>
          <a:xfrm>
            <a:off x="1886243" y="230799"/>
            <a:ext cx="5330189" cy="29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53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id="{5ADE589A-7754-478E-A189-F35A194958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" y="722314"/>
            <a:ext cx="2620963" cy="36988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defRPr/>
            </a:pPr>
            <a:r>
              <a:rPr lang="en-US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en-US" kern="1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Fravalg</a:t>
            </a:r>
            <a:r>
              <a:rPr lang="en-US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” </a:t>
            </a:r>
            <a:r>
              <a:rPr lang="en-US" kern="1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blandt</a:t>
            </a:r>
            <a:r>
              <a:rPr lang="en-US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13-18-årige handler  om!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3890147-4F29-4EAB-A9C9-1F832C64F6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60864" y="722314"/>
            <a:ext cx="4783137" cy="36988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57171">
              <a:defRPr/>
            </a:pPr>
            <a:r>
              <a:rPr lang="en-US" altLang="da-DK" sz="1800" dirty="0"/>
              <a:t>Det handler </a:t>
            </a:r>
            <a:r>
              <a:rPr lang="en-US" altLang="da-DK" sz="1800" dirty="0" err="1"/>
              <a:t>stort</a:t>
            </a:r>
            <a:r>
              <a:rPr lang="en-US" altLang="da-DK" sz="1800" dirty="0"/>
              <a:t> set </a:t>
            </a:r>
            <a:r>
              <a:rPr lang="en-US" altLang="da-DK" sz="1800" dirty="0" err="1"/>
              <a:t>aldring</a:t>
            </a:r>
            <a:r>
              <a:rPr lang="en-US" altLang="da-DK" sz="1800" dirty="0"/>
              <a:t> om </a:t>
            </a:r>
            <a:r>
              <a:rPr lang="en-US" altLang="da-DK" sz="1800" dirty="0" err="1"/>
              <a:t>selve</a:t>
            </a:r>
            <a:r>
              <a:rPr lang="en-US" altLang="da-DK" sz="1800" dirty="0"/>
              <a:t> ”</a:t>
            </a:r>
            <a:r>
              <a:rPr lang="en-US" altLang="da-DK" sz="1800" dirty="0" err="1"/>
              <a:t>aktiviteten</a:t>
            </a:r>
            <a:r>
              <a:rPr lang="en-US" altLang="da-DK" sz="1800" dirty="0"/>
              <a:t>” </a:t>
            </a:r>
            <a:r>
              <a:rPr lang="en-US" altLang="da-DK" sz="1800" dirty="0" err="1"/>
              <a:t>eller</a:t>
            </a:r>
            <a:r>
              <a:rPr lang="en-US" altLang="da-DK" sz="1800" dirty="0"/>
              <a:t> </a:t>
            </a:r>
            <a:r>
              <a:rPr lang="en-US" altLang="da-DK" sz="1800" dirty="0" err="1"/>
              <a:t>faciliteter</a:t>
            </a:r>
            <a:r>
              <a:rPr lang="en-US" altLang="da-DK" sz="1800" dirty="0"/>
              <a:t>, men om: </a:t>
            </a:r>
          </a:p>
          <a:p>
            <a:pPr marL="257171">
              <a:defRPr/>
            </a:pPr>
            <a:r>
              <a:rPr lang="en-US" altLang="da-DK" sz="1800" dirty="0" err="1">
                <a:solidFill>
                  <a:srgbClr val="FF0000"/>
                </a:solidFill>
              </a:rPr>
              <a:t>Manglende</a:t>
            </a:r>
            <a:r>
              <a:rPr lang="en-US" altLang="da-DK" sz="1800" dirty="0">
                <a:solidFill>
                  <a:srgbClr val="FF0000"/>
                </a:solidFill>
              </a:rPr>
              <a:t> </a:t>
            </a:r>
            <a:r>
              <a:rPr lang="en-US" altLang="da-DK" sz="1800" dirty="0" err="1">
                <a:solidFill>
                  <a:srgbClr val="FF0000"/>
                </a:solidFill>
              </a:rPr>
              <a:t>tid</a:t>
            </a:r>
            <a:endParaRPr lang="en-US" altLang="da-DK" sz="1800" dirty="0">
              <a:solidFill>
                <a:srgbClr val="FF0000"/>
              </a:solidFill>
            </a:endParaRPr>
          </a:p>
          <a:p>
            <a:pPr marL="257171">
              <a:defRPr/>
            </a:pPr>
            <a:r>
              <a:rPr lang="en-US" altLang="da-DK" sz="1800" dirty="0" err="1"/>
              <a:t>Manglende</a:t>
            </a:r>
            <a:r>
              <a:rPr lang="en-US" altLang="da-DK" sz="1800" dirty="0"/>
              <a:t> progression – </a:t>
            </a:r>
            <a:r>
              <a:rPr lang="en-US" altLang="da-DK" sz="1800" dirty="0" err="1"/>
              <a:t>bl.a</a:t>
            </a:r>
            <a:r>
              <a:rPr lang="en-US" altLang="da-DK" sz="1800" dirty="0"/>
              <a:t>. </a:t>
            </a:r>
            <a:r>
              <a:rPr lang="en-US" altLang="da-DK" sz="1800" dirty="0" err="1"/>
              <a:t>forstået</a:t>
            </a:r>
            <a:r>
              <a:rPr lang="en-US" altLang="da-DK" sz="1800" dirty="0"/>
              <a:t> </a:t>
            </a:r>
            <a:r>
              <a:rPr lang="en-US" altLang="da-DK" sz="1800" dirty="0" err="1"/>
              <a:t>som</a:t>
            </a:r>
            <a:r>
              <a:rPr lang="en-US" altLang="da-DK" sz="1800" dirty="0"/>
              <a:t> </a:t>
            </a:r>
            <a:r>
              <a:rPr lang="en-US" altLang="da-DK" sz="1800" dirty="0" err="1"/>
              <a:t>misforhold</a:t>
            </a:r>
            <a:r>
              <a:rPr lang="en-US" altLang="da-DK" sz="1800" dirty="0"/>
              <a:t> </a:t>
            </a:r>
            <a:r>
              <a:rPr lang="en-US" altLang="da-DK" sz="1800" dirty="0" err="1"/>
              <a:t>mellem</a:t>
            </a:r>
            <a:r>
              <a:rPr lang="en-US" altLang="da-DK" sz="1800" dirty="0"/>
              <a:t> </a:t>
            </a:r>
            <a:r>
              <a:rPr lang="en-US" altLang="da-DK" sz="1800" dirty="0" err="1"/>
              <a:t>tid</a:t>
            </a:r>
            <a:r>
              <a:rPr lang="en-US" altLang="da-DK" sz="1800" dirty="0"/>
              <a:t> og ”</a:t>
            </a:r>
            <a:r>
              <a:rPr lang="en-US" altLang="da-DK" sz="1800" dirty="0" err="1"/>
              <a:t>udbytte</a:t>
            </a:r>
            <a:r>
              <a:rPr lang="en-US" altLang="da-DK" sz="1800" dirty="0"/>
              <a:t>”….</a:t>
            </a:r>
          </a:p>
          <a:p>
            <a:pPr marL="257171">
              <a:defRPr/>
            </a:pPr>
            <a:r>
              <a:rPr lang="en-US" altLang="da-DK" sz="1800" dirty="0" err="1"/>
              <a:t>Fællesskaber</a:t>
            </a:r>
            <a:r>
              <a:rPr lang="en-US" altLang="da-DK" sz="1800" dirty="0"/>
              <a:t> der  </a:t>
            </a:r>
            <a:r>
              <a:rPr lang="en-US" altLang="da-DK" sz="1800" dirty="0" err="1"/>
              <a:t>smuldrer</a:t>
            </a:r>
            <a:endParaRPr lang="en-US" altLang="da-DK" sz="1800" dirty="0"/>
          </a:p>
          <a:p>
            <a:pPr marL="257171">
              <a:defRPr/>
            </a:pPr>
            <a:r>
              <a:rPr lang="en-US" altLang="da-DK" sz="1800" dirty="0" err="1"/>
              <a:t>Mistrivsel</a:t>
            </a:r>
            <a:endParaRPr lang="en-US" altLang="da-DK" sz="1800" dirty="0"/>
          </a:p>
          <a:p>
            <a:pPr marL="257171">
              <a:defRPr/>
            </a:pPr>
            <a:r>
              <a:rPr lang="en-US" altLang="da-DK" sz="1800" dirty="0" err="1"/>
              <a:t>Trænere</a:t>
            </a:r>
            <a:r>
              <a:rPr lang="en-US" altLang="da-DK" sz="1800" dirty="0"/>
              <a:t>/</a:t>
            </a:r>
            <a:r>
              <a:rPr lang="en-US" altLang="da-DK" sz="1800" dirty="0" err="1"/>
              <a:t>ledere</a:t>
            </a:r>
            <a:r>
              <a:rPr lang="en-US" altLang="da-DK" sz="1800" dirty="0"/>
              <a:t> der har </a:t>
            </a:r>
            <a:r>
              <a:rPr lang="en-US" altLang="da-DK" sz="1800" dirty="0" err="1"/>
              <a:t>manglende</a:t>
            </a:r>
            <a:r>
              <a:rPr lang="en-US" altLang="da-DK" sz="1800" dirty="0"/>
              <a:t> </a:t>
            </a:r>
            <a:r>
              <a:rPr lang="en-US" altLang="da-DK" sz="1800" dirty="0" err="1"/>
              <a:t>viden</a:t>
            </a:r>
            <a:r>
              <a:rPr lang="en-US" altLang="da-DK" sz="1800" dirty="0"/>
              <a:t> om det ”</a:t>
            </a:r>
            <a:r>
              <a:rPr lang="en-US" altLang="da-DK" sz="1800" dirty="0" err="1"/>
              <a:t>paradigmeskift</a:t>
            </a:r>
            <a:r>
              <a:rPr lang="en-US" altLang="da-DK" sz="1800" dirty="0"/>
              <a:t>” det er at </a:t>
            </a:r>
            <a:r>
              <a:rPr lang="en-US" altLang="da-DK" sz="1800" dirty="0" err="1"/>
              <a:t>gå</a:t>
            </a:r>
            <a:r>
              <a:rPr lang="en-US" altLang="da-DK" sz="1800" dirty="0"/>
              <a:t> fra </a:t>
            </a:r>
            <a:r>
              <a:rPr lang="en-US" altLang="da-DK" sz="1800" dirty="0" err="1"/>
              <a:t>folkeskolen</a:t>
            </a:r>
            <a:r>
              <a:rPr lang="en-US" altLang="da-DK" sz="1800" dirty="0"/>
              <a:t> </a:t>
            </a:r>
            <a:r>
              <a:rPr lang="en-US" altLang="da-DK" sz="1800" dirty="0" err="1"/>
              <a:t>til</a:t>
            </a:r>
            <a:r>
              <a:rPr lang="en-US" altLang="da-DK" sz="1800" dirty="0"/>
              <a:t> </a:t>
            </a:r>
            <a:r>
              <a:rPr lang="en-US" altLang="da-DK" sz="1800" dirty="0" err="1"/>
              <a:t>en</a:t>
            </a:r>
            <a:r>
              <a:rPr lang="en-US" altLang="da-DK" sz="1800" dirty="0"/>
              <a:t> </a:t>
            </a:r>
            <a:r>
              <a:rPr lang="en-US" altLang="da-DK" sz="1800" dirty="0" err="1"/>
              <a:t>ungdomsuddannelse</a:t>
            </a:r>
            <a:r>
              <a:rPr lang="en-US" altLang="da-DK" sz="1800" dirty="0"/>
              <a:t>!</a:t>
            </a:r>
          </a:p>
          <a:p>
            <a:pPr marL="257171">
              <a:defRPr/>
            </a:pPr>
            <a:r>
              <a:rPr lang="en-US" altLang="da-DK" sz="1800" dirty="0"/>
              <a:t>At </a:t>
            </a:r>
            <a:r>
              <a:rPr lang="en-US" altLang="da-DK" sz="1800" dirty="0" err="1"/>
              <a:t>erhvervsarbejde</a:t>
            </a:r>
            <a:r>
              <a:rPr lang="en-US" altLang="da-DK" sz="1800" dirty="0"/>
              <a:t> </a:t>
            </a:r>
            <a:r>
              <a:rPr lang="en-US" altLang="da-DK" sz="1800" dirty="0" err="1"/>
              <a:t>ikke</a:t>
            </a:r>
            <a:r>
              <a:rPr lang="en-US" altLang="da-DK" sz="1800" dirty="0"/>
              <a:t> </a:t>
            </a:r>
            <a:r>
              <a:rPr lang="en-US" altLang="da-DK" sz="1800" dirty="0" err="1"/>
              <a:t>er</a:t>
            </a:r>
            <a:r>
              <a:rPr lang="en-US" altLang="da-DK" sz="1800" dirty="0"/>
              <a:t> </a:t>
            </a:r>
            <a:r>
              <a:rPr lang="en-US" altLang="da-DK" sz="1800" dirty="0" err="1"/>
              <a:t>til</a:t>
            </a:r>
            <a:r>
              <a:rPr lang="en-US" altLang="da-DK" sz="1800" dirty="0"/>
              <a:t> </a:t>
            </a:r>
            <a:r>
              <a:rPr lang="en-US" altLang="da-DK" sz="1800" dirty="0" err="1"/>
              <a:t>forhandling</a:t>
            </a:r>
            <a:r>
              <a:rPr lang="en-US" altLang="da-DK" sz="1800" dirty="0"/>
              <a:t>…..</a:t>
            </a:r>
          </a:p>
          <a:p>
            <a:pPr marL="0">
              <a:defRPr/>
            </a:pPr>
            <a:endParaRPr lang="en-US" altLang="da-DK" sz="1800" dirty="0"/>
          </a:p>
          <a:p>
            <a:pPr marL="257171">
              <a:defRPr/>
            </a:pPr>
            <a:endParaRPr lang="en-US" altLang="da-DK" sz="1800" dirty="0"/>
          </a:p>
          <a:p>
            <a:pPr marL="257171">
              <a:defRPr/>
            </a:pPr>
            <a:endParaRPr lang="en-US" altLang="da-DK" sz="1800" dirty="0"/>
          </a:p>
        </p:txBody>
      </p:sp>
    </p:spTree>
    <p:extLst>
      <p:ext uri="{BB962C8B-B14F-4D97-AF65-F5344CB8AC3E}">
        <p14:creationId xmlns:p14="http://schemas.microsoft.com/office/powerpoint/2010/main" val="1549617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>
            <a:extLst>
              <a:ext uri="{FF2B5EF4-FFF2-40B4-BE49-F238E27FC236}">
                <a16:creationId xmlns:a16="http://schemas.microsoft.com/office/drawing/2014/main" id="{1A924E00-086A-4DA1-B0CE-0AF5784CD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Hvad kendetegner ”Den gode forening”?</a:t>
            </a:r>
          </a:p>
        </p:txBody>
      </p:sp>
      <p:pic>
        <p:nvPicPr>
          <p:cNvPr id="66563" name="Pladsholder til indhold 5">
            <a:extLst>
              <a:ext uri="{FF2B5EF4-FFF2-40B4-BE49-F238E27FC236}">
                <a16:creationId xmlns:a16="http://schemas.microsoft.com/office/drawing/2014/main" id="{C9A9CEB4-EADC-4809-9B47-C958467B8D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7311" y="1662296"/>
            <a:ext cx="2825577" cy="2825577"/>
          </a:xfr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0CAE1BF-123C-499C-8BD1-4B4F6F74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Ungdomstudier (CUR)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84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A4779203-E52A-4633-A5A7-75E118FE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769" y="171739"/>
            <a:ext cx="6114522" cy="743118"/>
          </a:xfrm>
        </p:spPr>
        <p:txBody>
          <a:bodyPr rtlCol="0">
            <a:normAutofit/>
          </a:bodyPr>
          <a:lstStyle/>
          <a:p>
            <a:pPr defTabSz="342895">
              <a:defRPr/>
            </a:pPr>
            <a:r>
              <a:rPr lang="da-DK" altLang="da-DK" sz="2700" dirty="0"/>
              <a:t>De har en plan  der sikrer progression! </a:t>
            </a:r>
          </a:p>
        </p:txBody>
      </p:sp>
      <p:sp>
        <p:nvSpPr>
          <p:cNvPr id="51203" name="Pladsholder til indhold 2">
            <a:extLst>
              <a:ext uri="{FF2B5EF4-FFF2-40B4-BE49-F238E27FC236}">
                <a16:creationId xmlns:a16="http://schemas.microsoft.com/office/drawing/2014/main" id="{4A533F96-BA07-45EB-8FA8-D2EEA895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769" y="1200008"/>
            <a:ext cx="6114522" cy="3693988"/>
          </a:xfrm>
        </p:spPr>
        <p:txBody>
          <a:bodyPr rtlCol="0">
            <a:normAutofit/>
          </a:bodyPr>
          <a:lstStyle/>
          <a:p>
            <a:pPr marL="257171" indent="-257171" defTabSz="342895">
              <a:buFont typeface="Wingdings 3" charset="2"/>
              <a:buChar char=""/>
              <a:defRPr/>
            </a:pPr>
            <a:r>
              <a:rPr lang="da-DK" altLang="ja-JP" sz="3600" dirty="0">
                <a:cs typeface="HGPｺﾞｼｯｸE"/>
              </a:rPr>
              <a:t>De har en rød tråd i deres arbejde, der sikrer at der en systematik og retning i deres arbejde……og er </a:t>
            </a:r>
            <a:r>
              <a:rPr lang="da-DK" altLang="ja-JP" sz="3600" dirty="0" err="1">
                <a:cs typeface="HGPｺﾞｼｯｸE"/>
              </a:rPr>
              <a:t>opmærskomme</a:t>
            </a:r>
            <a:r>
              <a:rPr lang="da-DK" altLang="ja-JP" sz="3600" dirty="0">
                <a:cs typeface="HGPｺﾞｼｯｸE"/>
              </a:rPr>
              <a:t> på de kritiske perioder!</a:t>
            </a:r>
          </a:p>
        </p:txBody>
      </p:sp>
      <p:sp>
        <p:nvSpPr>
          <p:cNvPr id="60420" name="Placeholder">
            <a:extLst>
              <a:ext uri="{FF2B5EF4-FFF2-40B4-BE49-F238E27FC236}">
                <a16:creationId xmlns:a16="http://schemas.microsoft.com/office/drawing/2014/main" id="{CCC0A55D-0E09-4F47-959D-C94281B82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934" y="3230621"/>
            <a:ext cx="2472379" cy="260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da-DK" altLang="da-DK" sz="1225"/>
          </a:p>
        </p:txBody>
      </p:sp>
    </p:spTree>
    <p:extLst>
      <p:ext uri="{BB962C8B-B14F-4D97-AF65-F5344CB8AC3E}">
        <p14:creationId xmlns:p14="http://schemas.microsoft.com/office/powerpoint/2010/main" val="3579928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C8B70-11CC-41DD-AE74-5326650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885" y="1589665"/>
            <a:ext cx="4763024" cy="271159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3900" dirty="0"/>
              <a:t>Alt det </a:t>
            </a:r>
            <a:r>
              <a:rPr lang="en-US" sz="3900" dirty="0" err="1"/>
              <a:t>træner</a:t>
            </a:r>
            <a:r>
              <a:rPr lang="en-US" sz="3900" dirty="0"/>
              <a:t> </a:t>
            </a:r>
            <a:r>
              <a:rPr lang="en-US" sz="3900" dirty="0" err="1"/>
              <a:t>jeg</a:t>
            </a:r>
            <a:r>
              <a:rPr lang="en-US" sz="3900" dirty="0"/>
              <a:t> jo </a:t>
            </a:r>
            <a:r>
              <a:rPr lang="en-US" sz="3900" dirty="0" err="1"/>
              <a:t>til</a:t>
            </a:r>
            <a:r>
              <a:rPr lang="en-US" sz="3900" dirty="0"/>
              <a:t> </a:t>
            </a:r>
            <a:r>
              <a:rPr lang="en-US" sz="3900" dirty="0" err="1"/>
              <a:t>gymnastik</a:t>
            </a:r>
            <a:r>
              <a:rPr lang="en-US" sz="3900" dirty="0"/>
              <a:t>! (Ronja, 7.kl , </a:t>
            </a:r>
            <a:r>
              <a:rPr lang="en-US" sz="3900" dirty="0" err="1"/>
              <a:t>Nymarksskolen</a:t>
            </a:r>
            <a:r>
              <a:rPr lang="en-US" sz="3900" dirty="0"/>
              <a:t> i </a:t>
            </a:r>
            <a:r>
              <a:rPr lang="en-US" sz="3900" dirty="0" err="1"/>
              <a:t>Svendborg</a:t>
            </a:r>
            <a:r>
              <a:rPr lang="en-US" sz="3900" dirty="0"/>
              <a:t>)</a:t>
            </a:r>
            <a:br>
              <a:rPr lang="en-US" sz="3900" dirty="0"/>
            </a:br>
            <a:r>
              <a:rPr lang="en-US" sz="3900" dirty="0"/>
              <a:t>- </a:t>
            </a:r>
            <a:br>
              <a:rPr lang="en-US" sz="3900" dirty="0"/>
            </a:br>
            <a:r>
              <a:rPr lang="en-US" sz="3900" dirty="0"/>
              <a:t>De </a:t>
            </a:r>
            <a:r>
              <a:rPr lang="en-US" sz="3900" dirty="0" err="1"/>
              <a:t>kan</a:t>
            </a:r>
            <a:r>
              <a:rPr lang="en-US" sz="3900" dirty="0"/>
              <a:t> </a:t>
            </a:r>
            <a:r>
              <a:rPr lang="en-US" sz="3900" dirty="0" err="1"/>
              <a:t>udfolde</a:t>
            </a:r>
            <a:r>
              <a:rPr lang="en-US" sz="3900" dirty="0"/>
              <a:t> </a:t>
            </a:r>
            <a:r>
              <a:rPr lang="en-US" sz="3900" dirty="0" err="1"/>
              <a:t>projektet</a:t>
            </a:r>
            <a:br>
              <a:rPr lang="en-US" sz="3900" dirty="0"/>
            </a:br>
            <a:br>
              <a:rPr lang="en-US" sz="3900" dirty="0"/>
            </a:br>
            <a:endParaRPr lang="en-US" sz="3900" dirty="0"/>
          </a:p>
        </p:txBody>
      </p:sp>
      <p:pic>
        <p:nvPicPr>
          <p:cNvPr id="5" name="Pladsholder til indhold 4" descr="Et billede, der indeholder vand, himmel, udendørs, strand&#10;&#10;Automatisk oprettet beskrivelse">
            <a:extLst>
              <a:ext uri="{FF2B5EF4-FFF2-40B4-BE49-F238E27FC236}">
                <a16:creationId xmlns:a16="http://schemas.microsoft.com/office/drawing/2014/main" id="{265A9212-8207-42C9-A8D9-31C61294F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5" r="23382" b="-2"/>
          <a:stretch/>
        </p:blipFill>
        <p:spPr>
          <a:xfrm>
            <a:off x="623990" y="546680"/>
            <a:ext cx="2854984" cy="40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628650" y="608371"/>
            <a:ext cx="2501696" cy="4052528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dirty="0"/>
              <a:t>Og hvad var det så hun trænede til gymnastik?</a:t>
            </a:r>
            <a:br>
              <a:rPr lang="da-DK" altLang="da-DK" dirty="0"/>
            </a:br>
            <a:endParaRPr lang="da-DK" altLang="da-DK" dirty="0"/>
          </a:p>
        </p:txBody>
      </p:sp>
      <p:graphicFrame>
        <p:nvGraphicFramePr>
          <p:cNvPr id="15369" name="Pladsholder til indhold 2">
            <a:extLst>
              <a:ext uri="{FF2B5EF4-FFF2-40B4-BE49-F238E27FC236}">
                <a16:creationId xmlns:a16="http://schemas.microsoft.com/office/drawing/2014/main" id="{B8AE5C30-82A3-4ACC-BE23-16B01E63CA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94560" y="482204"/>
          <a:ext cx="4567238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6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315A0-0C24-42B5-9CEF-D1F8204A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1A36656-2C1C-4283-A5A9-4740F31AA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731" y="1370013"/>
            <a:ext cx="5798538" cy="3262312"/>
          </a:xfrm>
        </p:spPr>
      </p:pic>
    </p:spTree>
    <p:extLst>
      <p:ext uri="{BB962C8B-B14F-4D97-AF65-F5344CB8AC3E}">
        <p14:creationId xmlns:p14="http://schemas.microsoft.com/office/powerpoint/2010/main" val="2715238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>
            <a:extLst>
              <a:ext uri="{FF2B5EF4-FFF2-40B4-BE49-F238E27FC236}">
                <a16:creationId xmlns:a16="http://schemas.microsoft.com/office/drawing/2014/main" id="{795E6440-E8F7-4E8D-ABE2-F112549E9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39" y="339156"/>
            <a:ext cx="5291475" cy="223259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br>
              <a:rPr lang="da-DK" altLang="da-DK" sz="5400" dirty="0"/>
            </a:br>
            <a:r>
              <a:rPr lang="da-DK" altLang="da-DK" sz="4400" dirty="0"/>
              <a:t>Tak fordi I lyttede…….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E90351-63A3-4F60-8520-B74014794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57181" indent="-257181" defTabSz="342907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da-DK" dirty="0"/>
          </a:p>
          <a:p>
            <a:pPr marL="257181" indent="-257181" defTabSz="342907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da-DK" dirty="0"/>
          </a:p>
          <a:p>
            <a:pPr marL="257181" indent="-257181" defTabSz="342907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da-DK" dirty="0"/>
          </a:p>
          <a:p>
            <a:pPr marL="0" indent="0" algn="ctr" defTabSz="342907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a-DK" sz="2100" dirty="0"/>
          </a:p>
        </p:txBody>
      </p:sp>
      <p:pic>
        <p:nvPicPr>
          <p:cNvPr id="73732" name="Billede 1">
            <a:extLst>
              <a:ext uri="{FF2B5EF4-FFF2-40B4-BE49-F238E27FC236}">
                <a16:creationId xmlns:a16="http://schemas.microsoft.com/office/drawing/2014/main" id="{5809B79C-3B0D-4D23-83F6-C5117AD1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93" y="2517745"/>
            <a:ext cx="1934483" cy="19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8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1F982-7AF1-4A84-BDC7-ABD70D02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dirty="0" err="1"/>
              <a:t>Nedslag</a:t>
            </a:r>
            <a:r>
              <a:rPr lang="en-US" sz="4700" dirty="0"/>
              <a:t> 1: </a:t>
            </a:r>
            <a:br>
              <a:rPr lang="en-US" sz="4700" dirty="0"/>
            </a:br>
            <a:r>
              <a:rPr lang="en-US" sz="4700" dirty="0"/>
              <a:t>De </a:t>
            </a:r>
            <a:r>
              <a:rPr lang="en-US" sz="4700" dirty="0" err="1"/>
              <a:t>ændrede</a:t>
            </a:r>
            <a:r>
              <a:rPr lang="en-US" sz="4700" dirty="0"/>
              <a:t> rammer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YTILUS Ramme - Rammer - Moderno">
            <a:extLst>
              <a:ext uri="{FF2B5EF4-FFF2-40B4-BE49-F238E27FC236}">
                <a16:creationId xmlns:a16="http://schemas.microsoft.com/office/drawing/2014/main" id="{D316D3CD-EDB6-4743-AA9C-548C2CE88C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r="-2" b="2643"/>
          <a:stretch/>
        </p:blipFill>
        <p:spPr bwMode="auto">
          <a:xfrm>
            <a:off x="20" y="10"/>
            <a:ext cx="4518095" cy="51434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4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dirty="0"/>
              <a:t>5.klasse i 1984</a:t>
            </a:r>
          </a:p>
        </p:txBody>
      </p:sp>
      <p:pic>
        <p:nvPicPr>
          <p:cNvPr id="2050" name="Picture 2" descr="C:\Users\danp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56" y="1327412"/>
            <a:ext cx="5545207" cy="360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p\Desktop\SK10-6_2078x1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2" b="9840"/>
          <a:stretch/>
        </p:blipFill>
        <p:spPr bwMode="auto">
          <a:xfrm>
            <a:off x="-24" y="10"/>
            <a:ext cx="9144023" cy="36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897" y="3840480"/>
            <a:ext cx="7543800" cy="6172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700" spc="-50" dirty="0">
                <a:solidFill>
                  <a:srgbClr val="FFFFFF"/>
                </a:solidFill>
              </a:rPr>
              <a:t>5.klasse i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21364F-AA2D-4828-B01E-1C0FF3B4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729795"/>
            <a:ext cx="2491737" cy="2231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begivenhed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der har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ændret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verden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for  ”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altid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”….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“Generation Alpha – og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deres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forældre</a:t>
            </a:r>
            <a:r>
              <a:rPr lang="en-US" sz="2800" dirty="0"/>
              <a:t>! – er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vej</a:t>
            </a:r>
            <a:r>
              <a:rPr lang="en-US" sz="2800" dirty="0"/>
              <a:t> </a:t>
            </a:r>
            <a:r>
              <a:rPr lang="en-US" sz="2800" dirty="0" err="1"/>
              <a:t>ud</a:t>
            </a:r>
            <a:r>
              <a:rPr lang="en-US" sz="2800" dirty="0"/>
              <a:t> I </a:t>
            </a:r>
            <a:r>
              <a:rPr lang="en-US" sz="2800" dirty="0" err="1"/>
              <a:t>fritidslivet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2674" y="106299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Watch Steve Jobs Launch the iPhone at Apple's 2007 Keynote | Time">
            <a:extLst>
              <a:ext uri="{FF2B5EF4-FFF2-40B4-BE49-F238E27FC236}">
                <a16:creationId xmlns:a16="http://schemas.microsoft.com/office/drawing/2014/main" id="{47E05EE4-EF05-4435-9619-FD81D0833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" b="-1"/>
          <a:stretch/>
        </p:blipFill>
        <p:spPr bwMode="auto">
          <a:xfrm>
            <a:off x="4008508" y="918299"/>
            <a:ext cx="4827411" cy="33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9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person, udendørs, fortov, bygning&#10;&#10;Automatisk genereret beskrivelse">
            <a:extLst>
              <a:ext uri="{FF2B5EF4-FFF2-40B4-BE49-F238E27FC236}">
                <a16:creationId xmlns:a16="http://schemas.microsoft.com/office/drawing/2014/main" id="{492A8DBA-FE55-467F-9D1F-EF846858B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9" b="3124"/>
          <a:stretch/>
        </p:blipFill>
        <p:spPr>
          <a:xfrm>
            <a:off x="17" y="9"/>
            <a:ext cx="9143985" cy="51434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2BE1B2-E2B1-4754-968F-4EE00F3F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1" y="480061"/>
            <a:ext cx="2064266" cy="203195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</a:rPr>
              <a:t>Legemstrene og kulturbærerne er forsvundet…</a:t>
            </a:r>
          </a:p>
        </p:txBody>
      </p:sp>
    </p:spTree>
    <p:extLst>
      <p:ext uri="{BB962C8B-B14F-4D97-AF65-F5344CB8AC3E}">
        <p14:creationId xmlns:p14="http://schemas.microsoft.com/office/powerpoint/2010/main" val="220316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2" ma:contentTypeDescription="Opret et nyt dokument." ma:contentTypeScope="" ma:versionID="9ddeead951d0ce9f94285e103a9c237c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868db5a747f6dc30cff2e4156c5c2a3c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58410E-43B6-4528-A98B-AE68B779A86D}"/>
</file>

<file path=customXml/itemProps2.xml><?xml version="1.0" encoding="utf-8"?>
<ds:datastoreItem xmlns:ds="http://schemas.openxmlformats.org/officeDocument/2006/customXml" ds:itemID="{3B8EDA67-E388-4BC6-A8ED-903FCB6C3667}"/>
</file>

<file path=customXml/itemProps3.xml><?xml version="1.0" encoding="utf-8"?>
<ds:datastoreItem xmlns:ds="http://schemas.openxmlformats.org/officeDocument/2006/customXml" ds:itemID="{372FA25D-16E8-48D3-B8D7-38AA4BFC5AED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1766</Words>
  <Application>Microsoft Office PowerPoint</Application>
  <PresentationFormat>Skærmshow (16:9)</PresentationFormat>
  <Paragraphs>305</Paragraphs>
  <Slides>40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40</vt:i4>
      </vt:variant>
    </vt:vector>
  </HeadingPairs>
  <TitlesOfParts>
    <vt:vector size="53" baseType="lpstr">
      <vt:lpstr>Agency FB</vt:lpstr>
      <vt:lpstr>Arial</vt:lpstr>
      <vt:lpstr>Calibri</vt:lpstr>
      <vt:lpstr>Calibri Light</vt:lpstr>
      <vt:lpstr>Cambria</vt:lpstr>
      <vt:lpstr>Garamond</vt:lpstr>
      <vt:lpstr>Gill Sans MT</vt:lpstr>
      <vt:lpstr>StarSymbol</vt:lpstr>
      <vt:lpstr>Trebuchet MS</vt:lpstr>
      <vt:lpstr>Tw Cen MT</vt:lpstr>
      <vt:lpstr>Wingdings</vt:lpstr>
      <vt:lpstr>Wingdings 3</vt:lpstr>
      <vt:lpstr>Office Theme</vt:lpstr>
      <vt:lpstr>”…I gamle dage gik  man til spejder, gymnastik og fodbold for at være sammen med sine venner – det gør man ikke mere…!” - nogle få perspektiver på fritidslivets potentialer   Århus 20-4-2021</vt:lpstr>
      <vt:lpstr>Og når jeg ikke…..</vt:lpstr>
      <vt:lpstr>Nogle få nedslag fra undersøgelser  foretaget blandt 2000+ elever i hhv. 3-6. &amp;7-9.kl</vt:lpstr>
      <vt:lpstr>PowerPoint-præsentation</vt:lpstr>
      <vt:lpstr>Nedslag 1:  De ændrede rammer</vt:lpstr>
      <vt:lpstr>5.klasse i 1984</vt:lpstr>
      <vt:lpstr>5.klasse i 2021</vt:lpstr>
      <vt:lpstr>En begivenhed der har ændret verden for  ”altid”…. “Generation Alpha – og deres forældre! – er på vej ud I fritidslivet</vt:lpstr>
      <vt:lpstr>Legemstrene og kulturbærerne er forsvundet…</vt:lpstr>
      <vt:lpstr>“I gamle dage kom man sammen sine venner – I dag kommer man med sine forældre!” og de skal også forstå “projektet”…</vt:lpstr>
      <vt:lpstr>Hvad er transfervalue fra fritidsaktiviteter til resten af deres liv?</vt:lpstr>
      <vt:lpstr>Lære man noget af, at gå til spejder, fodbold og hestning?</vt:lpstr>
      <vt:lpstr>”…Når man i mange år ikke har rakt hånden op i timen ,er det som om, at forbindelsen mellem arm og hjerne er forsvundet…”(Pige 9.kl)</vt:lpstr>
      <vt:lpstr>PowerPoint-præsentation</vt:lpstr>
      <vt:lpstr>Rekruttering og motivation……</vt:lpstr>
      <vt:lpstr>Man går til træning for at blive bedre – ikke for at få nye venner!</vt:lpstr>
      <vt:lpstr>Hvad er vigtigst, når man går til en fritidsaktivitet for piger og drenge?</vt:lpstr>
      <vt:lpstr>Er forældrene enige?</vt:lpstr>
      <vt:lpstr>Det er vigtigt at vi lærer noget!- et spillerperspektiv</vt:lpstr>
      <vt:lpstr>De er her for det sociale……- et trænerperspektiv</vt:lpstr>
      <vt:lpstr>Og hvad er så vigtig forud for at man går i gang med at dyrke fritidsaktivitet når man er 13 år gammel?</vt:lpstr>
      <vt:lpstr>Eller gå til fodbold med sort bælte…..</vt:lpstr>
      <vt:lpstr>PowerPoint-præsentation</vt:lpstr>
      <vt:lpstr>Hvad er vigtigt i 7-9.kl?????</vt:lpstr>
      <vt:lpstr>9.Kl 1995</vt:lpstr>
      <vt:lpstr>9.kl 2021</vt:lpstr>
      <vt:lpstr>Hvad er vigtigt når man går til noget? – top 6</vt:lpstr>
      <vt:lpstr>Det er kvalitet der bygger bro……- og flytter unge geografisk, mentalt og socialt!</vt:lpstr>
      <vt:lpstr>Hvad har mindst betydning?</vt:lpstr>
      <vt:lpstr>Alder spiller ingen rolle!</vt:lpstr>
      <vt:lpstr>De kollektivt orienterede individualister </vt:lpstr>
      <vt:lpstr>Fra 1.division til Superligaen på 6 uger!</vt:lpstr>
      <vt:lpstr>Hvad er vigtigt? – top 2</vt:lpstr>
      <vt:lpstr>Udfordringen er at gøre fritidslivet til en ØVEBANE……</vt:lpstr>
      <vt:lpstr>“Fravalg” blandt 13-18-årige handler  om!</vt:lpstr>
      <vt:lpstr>Hvad kendetegner ”Den gode forening”?</vt:lpstr>
      <vt:lpstr>De har en plan  der sikrer progression! </vt:lpstr>
      <vt:lpstr>Alt det træner jeg jo til gymnastik! (Ronja, 7.kl , Nymarksskolen i Svendborg) -  De kan udfolde projektet  </vt:lpstr>
      <vt:lpstr>Og hvad var det så hun trænede til gymnastik? </vt:lpstr>
      <vt:lpstr> Tak fordi I lyttede…….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”…I gamle dage gik  man til spejder, gymnastik og fodbold for at være sammen med sine venner – det gør man ikke mere…!”   Faxe 23-11-2021</dc:title>
  <dc:creator>Søren Østergaard</dc:creator>
  <cp:lastModifiedBy>Søren Østergaard</cp:lastModifiedBy>
  <cp:revision>10</cp:revision>
  <dcterms:created xsi:type="dcterms:W3CDTF">2021-01-23T07:31:13Z</dcterms:created>
  <dcterms:modified xsi:type="dcterms:W3CDTF">2021-04-20T07:32:13Z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</Properties>
</file>