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4"/>
  </p:sldMasterIdLst>
  <p:notesMasterIdLst>
    <p:notesMasterId r:id="rId15"/>
  </p:notesMasterIdLst>
  <p:sldIdLst>
    <p:sldId id="256" r:id="rId5"/>
    <p:sldId id="258" r:id="rId6"/>
    <p:sldId id="265" r:id="rId7"/>
    <p:sldId id="259" r:id="rId8"/>
    <p:sldId id="267" r:id="rId9"/>
    <p:sldId id="262" r:id="rId10"/>
    <p:sldId id="260" r:id="rId11"/>
    <p:sldId id="264" r:id="rId12"/>
    <p:sldId id="266" r:id="rId13"/>
    <p:sldId id="268" r:id="rId1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71279" autoAdjust="0"/>
  </p:normalViewPr>
  <p:slideViewPr>
    <p:cSldViewPr snapToGrid="0">
      <p:cViewPr varScale="1">
        <p:scale>
          <a:sx n="81" d="100"/>
          <a:sy n="81" d="100"/>
        </p:scale>
        <p:origin x="15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ben Glock" userId="11106b89-72de-413e-b65b-8a42fa6400a0" providerId="ADAL" clId="{7069BF14-063D-4AFA-9C26-FE2E880680AD}"/>
    <pc:docChg chg="custSel modSld">
      <pc:chgData name="Torben Glock" userId="11106b89-72de-413e-b65b-8a42fa6400a0" providerId="ADAL" clId="{7069BF14-063D-4AFA-9C26-FE2E880680AD}" dt="2024-05-15T18:17:52.111" v="9" actId="1076"/>
      <pc:docMkLst>
        <pc:docMk/>
      </pc:docMkLst>
      <pc:sldChg chg="delSp modSp mod modNotesTx">
        <pc:chgData name="Torben Glock" userId="11106b89-72de-413e-b65b-8a42fa6400a0" providerId="ADAL" clId="{7069BF14-063D-4AFA-9C26-FE2E880680AD}" dt="2024-05-15T18:17:52.111" v="9" actId="1076"/>
        <pc:sldMkLst>
          <pc:docMk/>
          <pc:sldMk cId="4113692685" sldId="259"/>
        </pc:sldMkLst>
        <pc:spChg chg="mod">
          <ac:chgData name="Torben Glock" userId="11106b89-72de-413e-b65b-8a42fa6400a0" providerId="ADAL" clId="{7069BF14-063D-4AFA-9C26-FE2E880680AD}" dt="2024-05-15T18:17:52.111" v="9" actId="1076"/>
          <ac:spMkLst>
            <pc:docMk/>
            <pc:sldMk cId="4113692685" sldId="259"/>
            <ac:spMk id="2" creationId="{00000000-0000-0000-0000-000000000000}"/>
          </ac:spMkLst>
        </pc:spChg>
        <pc:picChg chg="del">
          <ac:chgData name="Torben Glock" userId="11106b89-72de-413e-b65b-8a42fa6400a0" providerId="ADAL" clId="{7069BF14-063D-4AFA-9C26-FE2E880680AD}" dt="2024-05-15T18:17:46.237" v="8" actId="478"/>
          <ac:picMkLst>
            <pc:docMk/>
            <pc:sldMk cId="4113692685" sldId="259"/>
            <ac:picMk id="5" creationId="{00000000-0000-0000-0000-000000000000}"/>
          </ac:picMkLst>
        </pc:picChg>
      </pc:sldChg>
      <pc:sldChg chg="modNotesTx">
        <pc:chgData name="Torben Glock" userId="11106b89-72de-413e-b65b-8a42fa6400a0" providerId="ADAL" clId="{7069BF14-063D-4AFA-9C26-FE2E880680AD}" dt="2024-04-15T15:55:28.882" v="7" actId="20577"/>
        <pc:sldMkLst>
          <pc:docMk/>
          <pc:sldMk cId="3408940080" sldId="260"/>
        </pc:sldMkLst>
      </pc:sldChg>
      <pc:sldChg chg="modNotesTx">
        <pc:chgData name="Torben Glock" userId="11106b89-72de-413e-b65b-8a42fa6400a0" providerId="ADAL" clId="{7069BF14-063D-4AFA-9C26-FE2E880680AD}" dt="2024-04-15T15:54:59.586" v="3" actId="20577"/>
        <pc:sldMkLst>
          <pc:docMk/>
          <pc:sldMk cId="2452453979" sldId="262"/>
        </pc:sldMkLst>
      </pc:sldChg>
      <pc:sldChg chg="modNotesTx">
        <pc:chgData name="Torben Glock" userId="11106b89-72de-413e-b65b-8a42fa6400a0" providerId="ADAL" clId="{7069BF14-063D-4AFA-9C26-FE2E880680AD}" dt="2024-04-15T15:55:24.387" v="6" actId="20577"/>
        <pc:sldMkLst>
          <pc:docMk/>
          <pc:sldMk cId="1681096457" sldId="264"/>
        </pc:sldMkLst>
      </pc:sldChg>
      <pc:sldChg chg="modNotesTx">
        <pc:chgData name="Torben Glock" userId="11106b89-72de-413e-b65b-8a42fa6400a0" providerId="ADAL" clId="{7069BF14-063D-4AFA-9C26-FE2E880680AD}" dt="2024-04-15T15:54:31.567" v="0" actId="20577"/>
        <pc:sldMkLst>
          <pc:docMk/>
          <pc:sldMk cId="1996641111" sldId="265"/>
        </pc:sldMkLst>
      </pc:sldChg>
      <pc:sldChg chg="modNotesTx">
        <pc:chgData name="Torben Glock" userId="11106b89-72de-413e-b65b-8a42fa6400a0" providerId="ADAL" clId="{7069BF14-063D-4AFA-9C26-FE2E880680AD}" dt="2024-04-15T15:55:17.131" v="5" actId="20577"/>
        <pc:sldMkLst>
          <pc:docMk/>
          <pc:sldMk cId="2367287087" sldId="266"/>
        </pc:sldMkLst>
      </pc:sldChg>
      <pc:sldChg chg="modNotesTx">
        <pc:chgData name="Torben Glock" userId="11106b89-72de-413e-b65b-8a42fa6400a0" providerId="ADAL" clId="{7069BF14-063D-4AFA-9C26-FE2E880680AD}" dt="2024-04-15T15:54:54.288" v="2" actId="20577"/>
        <pc:sldMkLst>
          <pc:docMk/>
          <pc:sldMk cId="1705811976" sldId="267"/>
        </pc:sldMkLst>
      </pc:sldChg>
      <pc:sldChg chg="modNotesTx">
        <pc:chgData name="Torben Glock" userId="11106b89-72de-413e-b65b-8a42fa6400a0" providerId="ADAL" clId="{7069BF14-063D-4AFA-9C26-FE2E880680AD}" dt="2024-04-15T15:55:13.148" v="4" actId="20577"/>
        <pc:sldMkLst>
          <pc:docMk/>
          <pc:sldMk cId="3654877198"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82038D-0C75-43D1-81E0-5409D9E27B52}" type="datetimeFigureOut">
              <a:rPr lang="da-DK" smtClean="0"/>
              <a:t>15-05-2024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B149F4-E37C-43C3-A13E-7D8D9399FBED}" type="slidenum">
              <a:rPr lang="da-DK" smtClean="0"/>
              <a:t>‹nr.›</a:t>
            </a:fld>
            <a:endParaRPr lang="da-DK"/>
          </a:p>
        </p:txBody>
      </p:sp>
    </p:spTree>
    <p:extLst>
      <p:ext uri="{BB962C8B-B14F-4D97-AF65-F5344CB8AC3E}">
        <p14:creationId xmlns:p14="http://schemas.microsoft.com/office/powerpoint/2010/main" val="4274173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3</a:t>
            </a:fld>
            <a:endParaRPr lang="da-DK"/>
          </a:p>
        </p:txBody>
      </p:sp>
    </p:spTree>
    <p:extLst>
      <p:ext uri="{BB962C8B-B14F-4D97-AF65-F5344CB8AC3E}">
        <p14:creationId xmlns:p14="http://schemas.microsoft.com/office/powerpoint/2010/main" val="306183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baseline="0" dirty="0"/>
          </a:p>
        </p:txBody>
      </p:sp>
      <p:sp>
        <p:nvSpPr>
          <p:cNvPr id="4" name="Pladsholder til slidenummer 3"/>
          <p:cNvSpPr>
            <a:spLocks noGrp="1"/>
          </p:cNvSpPr>
          <p:nvPr>
            <p:ph type="sldNum" sz="quarter" idx="10"/>
          </p:nvPr>
        </p:nvSpPr>
        <p:spPr/>
        <p:txBody>
          <a:bodyPr/>
          <a:lstStyle/>
          <a:p>
            <a:fld id="{D8335830-4C27-4306-83D8-F63CDD032F6F}" type="slidenum">
              <a:rPr lang="da-DK" smtClean="0"/>
              <a:t>4</a:t>
            </a:fld>
            <a:endParaRPr lang="da-DK"/>
          </a:p>
        </p:txBody>
      </p:sp>
    </p:spTree>
    <p:extLst>
      <p:ext uri="{BB962C8B-B14F-4D97-AF65-F5344CB8AC3E}">
        <p14:creationId xmlns:p14="http://schemas.microsoft.com/office/powerpoint/2010/main" val="3983588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baseline="0" dirty="0"/>
          </a:p>
        </p:txBody>
      </p:sp>
      <p:sp>
        <p:nvSpPr>
          <p:cNvPr id="4" name="Pladsholder til slidenummer 3"/>
          <p:cNvSpPr>
            <a:spLocks noGrp="1"/>
          </p:cNvSpPr>
          <p:nvPr>
            <p:ph type="sldNum" sz="quarter" idx="10"/>
          </p:nvPr>
        </p:nvSpPr>
        <p:spPr/>
        <p:txBody>
          <a:bodyPr/>
          <a:lstStyle/>
          <a:p>
            <a:fld id="{D8335830-4C27-4306-83D8-F63CDD032F6F}" type="slidenum">
              <a:rPr lang="da-DK" smtClean="0"/>
              <a:t>5</a:t>
            </a:fld>
            <a:endParaRPr lang="da-DK"/>
          </a:p>
        </p:txBody>
      </p:sp>
    </p:spTree>
    <p:extLst>
      <p:ext uri="{BB962C8B-B14F-4D97-AF65-F5344CB8AC3E}">
        <p14:creationId xmlns:p14="http://schemas.microsoft.com/office/powerpoint/2010/main" val="2708952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baseline="0" dirty="0"/>
          </a:p>
        </p:txBody>
      </p:sp>
      <p:sp>
        <p:nvSpPr>
          <p:cNvPr id="4" name="Pladsholder til slidenummer 3"/>
          <p:cNvSpPr>
            <a:spLocks noGrp="1"/>
          </p:cNvSpPr>
          <p:nvPr>
            <p:ph type="sldNum" sz="quarter" idx="10"/>
          </p:nvPr>
        </p:nvSpPr>
        <p:spPr/>
        <p:txBody>
          <a:bodyPr/>
          <a:lstStyle/>
          <a:p>
            <a:fld id="{D8335830-4C27-4306-83D8-F63CDD032F6F}" type="slidenum">
              <a:rPr lang="da-DK" smtClean="0"/>
              <a:t>6</a:t>
            </a:fld>
            <a:endParaRPr lang="da-DK"/>
          </a:p>
        </p:txBody>
      </p:sp>
    </p:spTree>
    <p:extLst>
      <p:ext uri="{BB962C8B-B14F-4D97-AF65-F5344CB8AC3E}">
        <p14:creationId xmlns:p14="http://schemas.microsoft.com/office/powerpoint/2010/main" val="1891555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indent="-171450">
              <a:buFont typeface="Arial" panose="020B0604020202020204" pitchFamily="34" charset="0"/>
              <a:buChar char="•"/>
            </a:pPr>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7</a:t>
            </a:fld>
            <a:endParaRPr lang="da-DK"/>
          </a:p>
        </p:txBody>
      </p:sp>
    </p:spTree>
    <p:extLst>
      <p:ext uri="{BB962C8B-B14F-4D97-AF65-F5344CB8AC3E}">
        <p14:creationId xmlns:p14="http://schemas.microsoft.com/office/powerpoint/2010/main" val="1829896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8</a:t>
            </a:fld>
            <a:endParaRPr lang="da-DK"/>
          </a:p>
        </p:txBody>
      </p:sp>
    </p:spTree>
    <p:extLst>
      <p:ext uri="{BB962C8B-B14F-4D97-AF65-F5344CB8AC3E}">
        <p14:creationId xmlns:p14="http://schemas.microsoft.com/office/powerpoint/2010/main" val="1029586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9</a:t>
            </a:fld>
            <a:endParaRPr lang="da-DK"/>
          </a:p>
        </p:txBody>
      </p:sp>
    </p:spTree>
    <p:extLst>
      <p:ext uri="{BB962C8B-B14F-4D97-AF65-F5344CB8AC3E}">
        <p14:creationId xmlns:p14="http://schemas.microsoft.com/office/powerpoint/2010/main" val="498373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indent="-171450">
              <a:buFont typeface="Arial" panose="020B0604020202020204" pitchFamily="34" charset="0"/>
              <a:buChar char="•"/>
            </a:pPr>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10</a:t>
            </a:fld>
            <a:endParaRPr lang="da-DK"/>
          </a:p>
        </p:txBody>
      </p:sp>
    </p:spTree>
    <p:extLst>
      <p:ext uri="{BB962C8B-B14F-4D97-AF65-F5344CB8AC3E}">
        <p14:creationId xmlns:p14="http://schemas.microsoft.com/office/powerpoint/2010/main" val="3249328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D5767914-F1AD-4877-89D2-FC4EC11E8101}" type="datetimeFigureOut">
              <a:rPr lang="da-DK" smtClean="0"/>
              <a:t>15-05-2024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861895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5767914-F1AD-4877-89D2-FC4EC11E8101}" type="datetimeFigureOut">
              <a:rPr lang="da-DK" smtClean="0"/>
              <a:t>15-05-2024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409478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5767914-F1AD-4877-89D2-FC4EC11E8101}" type="datetimeFigureOut">
              <a:rPr lang="da-DK" smtClean="0"/>
              <a:t>15-05-2024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01626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5767914-F1AD-4877-89D2-FC4EC11E8101}" type="datetimeFigureOut">
              <a:rPr lang="da-DK" smtClean="0"/>
              <a:t>15-05-2024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20234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D5767914-F1AD-4877-89D2-FC4EC11E8101}" type="datetimeFigureOut">
              <a:rPr lang="da-DK" smtClean="0"/>
              <a:t>15-05-2024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01461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D5767914-F1AD-4877-89D2-FC4EC11E8101}" type="datetimeFigureOut">
              <a:rPr lang="da-DK" smtClean="0"/>
              <a:t>15-05-2024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24643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D5767914-F1AD-4877-89D2-FC4EC11E8101}" type="datetimeFigureOut">
              <a:rPr lang="da-DK" smtClean="0"/>
              <a:t>15-05-2024</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004132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D5767914-F1AD-4877-89D2-FC4EC11E8101}" type="datetimeFigureOut">
              <a:rPr lang="da-DK" smtClean="0"/>
              <a:t>15-05-2024</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12182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D5767914-F1AD-4877-89D2-FC4EC11E8101}" type="datetimeFigureOut">
              <a:rPr lang="da-DK" smtClean="0"/>
              <a:t>15-05-2024</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368928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D5767914-F1AD-4877-89D2-FC4EC11E8101}" type="datetimeFigureOut">
              <a:rPr lang="da-DK" smtClean="0"/>
              <a:t>15-05-2024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93437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D5767914-F1AD-4877-89D2-FC4EC11E8101}" type="datetimeFigureOut">
              <a:rPr lang="da-DK" smtClean="0"/>
              <a:t>15-05-2024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1671932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767914-F1AD-4877-89D2-FC4EC11E8101}" type="datetimeFigureOut">
              <a:rPr lang="da-DK" smtClean="0"/>
              <a:t>15-05-2024</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907C3-DD83-43A0-99BE-769C11FE5B06}" type="slidenum">
              <a:rPr lang="da-DK" smtClean="0"/>
              <a:t>‹nr.›</a:t>
            </a:fld>
            <a:endParaRPr lang="da-DK"/>
          </a:p>
        </p:txBody>
      </p:sp>
    </p:spTree>
    <p:extLst>
      <p:ext uri="{BB962C8B-B14F-4D97-AF65-F5344CB8AC3E}">
        <p14:creationId xmlns:p14="http://schemas.microsoft.com/office/powerpoint/2010/main" val="3345233493"/>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Billede 9"/>
          <p:cNvPicPr>
            <a:picLocks noChangeAspect="1"/>
          </p:cNvPicPr>
          <p:nvPr/>
        </p:nvPicPr>
        <p:blipFill rotWithShape="1">
          <a:blip r:embed="rId2"/>
          <a:srcRect t="19185"/>
          <a:stretch/>
        </p:blipFill>
        <p:spPr>
          <a:xfrm>
            <a:off x="2224379" y="-14287"/>
            <a:ext cx="9334500" cy="5126588"/>
          </a:xfrm>
          <a:prstGeom prst="rect">
            <a:avLst/>
          </a:prstGeom>
          <a:effectLst>
            <a:softEdge rad="635000"/>
          </a:effectLst>
        </p:spPr>
      </p:pic>
      <p:sp>
        <p:nvSpPr>
          <p:cNvPr id="2" name="Titel 1"/>
          <p:cNvSpPr>
            <a:spLocks noGrp="1"/>
          </p:cNvSpPr>
          <p:nvPr>
            <p:ph type="ctrTitle"/>
          </p:nvPr>
        </p:nvSpPr>
        <p:spPr/>
        <p:txBody>
          <a:bodyPr/>
          <a:lstStyle/>
          <a:p>
            <a:r>
              <a:rPr lang="da-DK" dirty="0"/>
              <a:t> </a:t>
            </a:r>
          </a:p>
        </p:txBody>
      </p:sp>
      <p:sp>
        <p:nvSpPr>
          <p:cNvPr id="3" name="Undertitel 2"/>
          <p:cNvSpPr>
            <a:spLocks noGrp="1"/>
          </p:cNvSpPr>
          <p:nvPr>
            <p:ph type="subTitle" idx="1"/>
          </p:nvPr>
        </p:nvSpPr>
        <p:spPr>
          <a:xfrm>
            <a:off x="1691951" y="4575565"/>
            <a:ext cx="9144000" cy="1655762"/>
          </a:xfrm>
        </p:spPr>
        <p:txBody>
          <a:bodyPr/>
          <a:lstStyle/>
          <a:p>
            <a:r>
              <a:rPr lang="da-DK" dirty="0">
                <a:latin typeface="Times New Roman" panose="02020603050405020304" pitchFamily="18" charset="0"/>
                <a:cs typeface="Times New Roman" panose="02020603050405020304" pitchFamily="18" charset="0"/>
              </a:rPr>
              <a:t>0-point </a:t>
            </a:r>
            <a:r>
              <a:rPr lang="da-DK" dirty="0" err="1">
                <a:latin typeface="Times New Roman" panose="02020603050405020304" pitchFamily="18" charset="0"/>
                <a:cs typeface="Times New Roman" panose="02020603050405020304" pitchFamily="18" charset="0"/>
              </a:rPr>
              <a:t>Surway</a:t>
            </a:r>
            <a:r>
              <a:rPr lang="da-DK" dirty="0">
                <a:latin typeface="Times New Roman" panose="02020603050405020304" pitchFamily="18" charset="0"/>
                <a:cs typeface="Times New Roman" panose="02020603050405020304" pitchFamily="18" charset="0"/>
              </a:rPr>
              <a:t> – DDH</a:t>
            </a:r>
          </a:p>
          <a:p>
            <a:r>
              <a:rPr lang="da-DK" dirty="0">
                <a:latin typeface="Times New Roman" panose="02020603050405020304" pitchFamily="18" charset="0"/>
                <a:cs typeface="Times New Roman" panose="02020603050405020304" pitchFamily="18" charset="0"/>
              </a:rPr>
              <a:t>Kvantitativ data og krydstabulering </a:t>
            </a:r>
          </a:p>
        </p:txBody>
      </p:sp>
    </p:spTree>
    <p:extLst>
      <p:ext uri="{BB962C8B-B14F-4D97-AF65-F5344CB8AC3E}">
        <p14:creationId xmlns:p14="http://schemas.microsoft.com/office/powerpoint/2010/main" val="379859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47052"/>
            <a:ext cx="7937500"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Feedback og anciennitet </a:t>
            </a:r>
          </a:p>
        </p:txBody>
      </p:sp>
      <p:sp>
        <p:nvSpPr>
          <p:cNvPr id="7" name="Rektangel 6"/>
          <p:cNvSpPr/>
          <p:nvPr/>
        </p:nvSpPr>
        <p:spPr>
          <a:xfrm>
            <a:off x="838200" y="1121489"/>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bruger</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funktionen</a:t>
            </a:r>
            <a:r>
              <a:rPr lang="en-US" altLang="da-DK" dirty="0">
                <a:latin typeface="Times New Roman" panose="02020603050405020304" pitchFamily="18" charset="0"/>
                <a:cs typeface="Times New Roman" panose="02020603050405020304" pitchFamily="18" charset="0"/>
              </a:rPr>
              <a:t> ’feedback’ </a:t>
            </a:r>
            <a:r>
              <a:rPr lang="en-US" altLang="da-DK" dirty="0" err="1">
                <a:latin typeface="Times New Roman" panose="02020603050405020304" pitchFamily="18" charset="0"/>
                <a:cs typeface="Times New Roman" panose="02020603050405020304" pitchFamily="18" charset="0"/>
              </a:rPr>
              <a:t>i</a:t>
            </a:r>
            <a:r>
              <a:rPr lang="en-US" altLang="da-DK" dirty="0">
                <a:latin typeface="Times New Roman" panose="02020603050405020304" pitchFamily="18" charset="0"/>
                <a:cs typeface="Times New Roman" panose="02020603050405020304" pitchFamily="18" charset="0"/>
              </a:rPr>
              <a:t> Selvbetjening.nu?</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pic>
        <p:nvPicPr>
          <p:cNvPr id="8"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l="18370"/>
          <a:stretch/>
        </p:blipFill>
        <p:spPr bwMode="auto">
          <a:xfrm>
            <a:off x="838200" y="1900952"/>
            <a:ext cx="6479400"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ktangel 8"/>
          <p:cNvSpPr/>
          <p:nvPr/>
        </p:nvSpPr>
        <p:spPr>
          <a:xfrm>
            <a:off x="7630510" y="1583154"/>
            <a:ext cx="4576858" cy="4247317"/>
          </a:xfrm>
          <a:prstGeom prst="rect">
            <a:avLst/>
          </a:prstGeom>
        </p:spPr>
        <p:txBody>
          <a:bodyPr wrap="square">
            <a:spAutoFit/>
          </a:bodyPr>
          <a:lstStyle/>
          <a:p>
            <a:pPr marL="742950" lvl="1" indent="-285750">
              <a:buFont typeface="Arial" panose="020B0604020202020204" pitchFamily="34" charset="0"/>
              <a:buChar char="•"/>
            </a:pPr>
            <a:r>
              <a:rPr lang="da-DK" dirty="0"/>
              <a:t>Jo længere agenterne har været i DDH, jo bruger de feedback funktionen.</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t>Fremadrettet vil vi havde fokus på brugen af feedbackfunktionen i selvbetjening.nu. Konkret er der lavet en video, som en del af e-lærings forløbet der kan vejlede både nye og gamle agenter i hvordan man bedst giver feedback samt hvor man finder funktionen. Titlen på videoen er ”</a:t>
            </a:r>
            <a:r>
              <a:rPr lang="da-DK" b="1" dirty="0"/>
              <a:t>Selvbetjening.nu - Feedback på guide”</a:t>
            </a:r>
            <a:r>
              <a:rPr lang="da-DK" dirty="0"/>
              <a:t>  </a:t>
            </a:r>
          </a:p>
          <a:p>
            <a:pPr marL="742950" lvl="1" indent="-285750">
              <a:buFont typeface="Arial" panose="020B0604020202020204" pitchFamily="34" charset="0"/>
              <a:buChar char="•"/>
            </a:pPr>
            <a:endParaRPr lang="da-DK" dirty="0"/>
          </a:p>
          <a:p>
            <a:pPr marL="742950" lvl="1" indent="-285750">
              <a:buFont typeface="Arial" panose="020B0604020202020204" pitchFamily="34" charset="0"/>
              <a:buChar char="•"/>
            </a:pPr>
            <a:endParaRPr lang="da-DK" dirty="0"/>
          </a:p>
        </p:txBody>
      </p:sp>
    </p:spTree>
    <p:extLst>
      <p:ext uri="{BB962C8B-B14F-4D97-AF65-F5344CB8AC3E}">
        <p14:creationId xmlns:p14="http://schemas.microsoft.com/office/powerpoint/2010/main" val="365487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latin typeface="Times New Roman" panose="02020603050405020304" pitchFamily="18" charset="0"/>
                <a:cs typeface="Times New Roman" panose="02020603050405020304" pitchFamily="18" charset="0"/>
              </a:rPr>
              <a:t>Formål:</a:t>
            </a:r>
          </a:p>
        </p:txBody>
      </p:sp>
      <p:sp>
        <p:nvSpPr>
          <p:cNvPr id="3" name="Pladsholder til indhold 2"/>
          <p:cNvSpPr>
            <a:spLocks noGrp="1"/>
          </p:cNvSpPr>
          <p:nvPr>
            <p:ph idx="1"/>
          </p:nvPr>
        </p:nvSpPr>
        <p:spPr/>
        <p:txBody>
          <a:bodyPr/>
          <a:lstStyle/>
          <a:p>
            <a:r>
              <a:rPr lang="da-DK" dirty="0"/>
              <a:t>At måle effekten af de forskellige op-kvalifikationstiltag der foretages i forår og sommer 2024. Samme spørgeskema er derfor planlagt til at blive gennemført i sensommeren 2024.   </a:t>
            </a:r>
          </a:p>
          <a:p>
            <a:pPr marL="0" indent="0">
              <a:buNone/>
            </a:pPr>
            <a:endParaRPr lang="da-DK" dirty="0"/>
          </a:p>
        </p:txBody>
      </p:sp>
      <p:pic>
        <p:nvPicPr>
          <p:cNvPr id="4" name="Billede 3"/>
          <p:cNvPicPr>
            <a:picLocks noChangeAspect="1"/>
          </p:cNvPicPr>
          <p:nvPr/>
        </p:nvPicPr>
        <p:blipFill rotWithShape="1">
          <a:blip r:embed="rId2"/>
          <a:srcRect t="19185"/>
          <a:stretch/>
        </p:blipFill>
        <p:spPr>
          <a:xfrm>
            <a:off x="8806699" y="4775200"/>
            <a:ext cx="3633066" cy="1995311"/>
          </a:xfrm>
          <a:prstGeom prst="rect">
            <a:avLst/>
          </a:prstGeom>
          <a:effectLst>
            <a:softEdge rad="635000"/>
          </a:effectLst>
        </p:spPr>
      </p:pic>
    </p:spTree>
    <p:extLst>
      <p:ext uri="{BB962C8B-B14F-4D97-AF65-F5344CB8AC3E}">
        <p14:creationId xmlns:p14="http://schemas.microsoft.com/office/powerpoint/2010/main" val="81108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96545"/>
            <a:ext cx="7937500" cy="248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Omstilling og kursus</a:t>
            </a:r>
          </a:p>
        </p:txBody>
      </p:sp>
      <p:sp>
        <p:nvSpPr>
          <p:cNvPr id="7" name="Rektangel 6"/>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err="1">
                <a:latin typeface="Times New Roman" panose="02020603050405020304" pitchFamily="18" charset="0"/>
                <a:cs typeface="Times New Roman" panose="02020603050405020304" pitchFamily="18" charset="0"/>
              </a:rPr>
              <a:t>Hvad</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skal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til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før</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vil</a:t>
            </a:r>
            <a:r>
              <a:rPr lang="en-US" altLang="da-DK" dirty="0">
                <a:latin typeface="Times New Roman" panose="02020603050405020304" pitchFamily="18" charset="0"/>
                <a:cs typeface="Times New Roman" panose="02020603050405020304" pitchFamily="18" charset="0"/>
              </a:rPr>
              <a:t> lave </a:t>
            </a:r>
            <a:r>
              <a:rPr lang="en-US" altLang="da-DK" dirty="0" err="1">
                <a:latin typeface="Times New Roman" panose="02020603050405020304" pitchFamily="18" charset="0"/>
                <a:cs typeface="Times New Roman" panose="02020603050405020304" pitchFamily="18" charset="0"/>
              </a:rPr>
              <a:t>en</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omstilling</a:t>
            </a:r>
            <a:r>
              <a:rPr lang="en-US" altLang="da-DK" dirty="0">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inden</a:t>
            </a:r>
            <a:r>
              <a:rPr lang="en-US" altLang="da-DK" sz="1400" dirty="0">
                <a:solidFill>
                  <a:srgbClr val="666666"/>
                </a:solidFill>
                <a:latin typeface="Times New Roman" panose="02020603050405020304" pitchFamily="18" charset="0"/>
                <a:cs typeface="Times New Roman" panose="02020603050405020304" pitchFamily="18" charset="0"/>
              </a:rPr>
              <a:t> for </a:t>
            </a:r>
            <a:r>
              <a:rPr lang="en-US" altLang="da-DK" sz="1400" dirty="0" err="1">
                <a:solidFill>
                  <a:srgbClr val="666666"/>
                </a:solidFill>
                <a:latin typeface="Times New Roman" panose="02020603050405020304" pitchFamily="18" charset="0"/>
                <a:cs typeface="Times New Roman" panose="02020603050405020304" pitchFamily="18" charset="0"/>
              </a:rPr>
              <a:t>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sidste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år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på</a:t>
            </a:r>
            <a:r>
              <a:rPr lang="en-US" altLang="da-DK" sz="1400" dirty="0">
                <a:solidFill>
                  <a:srgbClr val="666666"/>
                </a:solidFill>
                <a:latin typeface="Times New Roman" panose="02020603050405020304" pitchFamily="18" charset="0"/>
                <a:cs typeface="Times New Roman" panose="02020603050405020304" pitchFamily="18" charset="0"/>
              </a:rPr>
              <a:t> et DDH-</a:t>
            </a:r>
            <a:r>
              <a:rPr lang="en-US" altLang="da-DK" sz="1400" dirty="0" err="1">
                <a:solidFill>
                  <a:srgbClr val="666666"/>
                </a:solidFill>
                <a:latin typeface="Times New Roman" panose="02020603050405020304" pitchFamily="18" charset="0"/>
                <a:cs typeface="Times New Roman" panose="02020603050405020304" pitchFamily="18" charset="0"/>
              </a:rPr>
              <a:t>relateret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kursus</a:t>
            </a:r>
            <a:r>
              <a:rPr lang="en-US" altLang="da-DK" sz="1400" dirty="0">
                <a:solidFill>
                  <a:srgbClr val="666666"/>
                </a:solidFill>
                <a:latin typeface="Times New Roman" panose="02020603050405020304" pitchFamily="18" charset="0"/>
                <a:cs typeface="Times New Roman" panose="02020603050405020304" pitchFamily="18" charset="0"/>
              </a:rPr>
              <a:t>?</a:t>
            </a:r>
            <a:endParaRPr lang="en-US" altLang="da-DK" sz="1400" dirty="0">
              <a:latin typeface="Times New Roman" panose="02020603050405020304" pitchFamily="18" charset="0"/>
              <a:cs typeface="Times New Roman" panose="02020603050405020304" pitchFamily="18" charset="0"/>
            </a:endParaRPr>
          </a:p>
        </p:txBody>
      </p:sp>
      <p:sp>
        <p:nvSpPr>
          <p:cNvPr id="8" name="Rektangel 7"/>
          <p:cNvSpPr/>
          <p:nvPr/>
        </p:nvSpPr>
        <p:spPr>
          <a:xfrm>
            <a:off x="732692" y="4285745"/>
            <a:ext cx="7968499" cy="2585323"/>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Agenterne har styr på at spørger ind og finde en guide inden de eventuelt stiller om. </a:t>
            </a:r>
          </a:p>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Løbende vejledning i hvordan man som agent gør det rigtigt kan dog mindske antallet af omstillinger der sker før agenten har prøvet at løse borgerens problem. </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a:t>
            </a:r>
            <a:r>
              <a:rPr lang="da-DK" dirty="0">
                <a:latin typeface="Times New Roman" panose="02020603050405020304" pitchFamily="18" charset="0"/>
                <a:cs typeface="Times New Roman" panose="02020603050405020304" pitchFamily="18" charset="0"/>
              </a:rPr>
              <a:t>: To tredjedele af agenterne svarede at de ikke har været på et kursus inden for det sidste år. Det omfang ønsker vi at mindske via e-lær forløbet der ikke blot skal være til nye agenter, men også garvede agent der ønsker at opfriske.  </a:t>
            </a:r>
          </a:p>
        </p:txBody>
      </p:sp>
    </p:spTree>
    <p:extLst>
      <p:ext uri="{BB962C8B-B14F-4D97-AF65-F5344CB8AC3E}">
        <p14:creationId xmlns:p14="http://schemas.microsoft.com/office/powerpoint/2010/main" val="199664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p:cNvSpPr txBox="1"/>
          <p:nvPr/>
        </p:nvSpPr>
        <p:spPr>
          <a:xfrm>
            <a:off x="2217737" y="4582349"/>
            <a:ext cx="7756525" cy="2308324"/>
          </a:xfrm>
          <a:prstGeom prst="rect">
            <a:avLst/>
          </a:prstGeom>
          <a:noFill/>
        </p:spPr>
        <p:txBody>
          <a:bodyPr wrap="square" rtlCol="0">
            <a:spAutoFit/>
          </a:bodyPr>
          <a:lstStyle/>
          <a:p>
            <a:pPr marL="285750"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Trivsel bliver påvirket af kvaliteten og enkelheden af guidesne.</a:t>
            </a:r>
          </a:p>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Agent ”</a:t>
            </a:r>
            <a:r>
              <a:rPr lang="da-DK" i="1" dirty="0">
                <a:latin typeface="Times New Roman" panose="02020603050405020304" pitchFamily="18" charset="0"/>
                <a:cs typeface="Times New Roman" panose="02020603050405020304" pitchFamily="18" charset="0"/>
              </a:rPr>
              <a:t> Føler det er meget svært at leve op til de forventninger der er til en DDH-agent da det er meget svært at finde rundt i de forskellige guides som er meget forskellige fra kommune til kommune”</a:t>
            </a:r>
            <a:r>
              <a:rPr lang="da-DK" dirty="0">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endParaRPr lang="da-DK"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Fokus på at løfte niveauet på guidesne via standardisering af guides. E-læringsforløbet giver agenten et bedre grundlag for at kunne finde de guides de skal bruge i deres arbejde.</a:t>
            </a:r>
          </a:p>
        </p:txBody>
      </p:sp>
      <p:sp>
        <p:nvSpPr>
          <p:cNvPr id="7"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Guides og trivsel </a:t>
            </a:r>
          </a:p>
        </p:txBody>
      </p:sp>
      <p:sp>
        <p:nvSpPr>
          <p:cNvPr id="3" name="Rektangel 2"/>
          <p:cNvSpPr/>
          <p:nvPr/>
        </p:nvSpPr>
        <p:spPr>
          <a:xfrm>
            <a:off x="838200" y="1121489"/>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da-DK" dirty="0">
                <a:latin typeface="Times New Roman" panose="02020603050405020304" pitchFamily="18" charset="0"/>
                <a:cs typeface="Times New Roman" panose="02020603050405020304" pitchFamily="18" charset="0"/>
              </a:rPr>
              <a:t>Hvor ofte oplever du, at du kan finde den guide du skal bruge for at vejlede borgeren?</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a:t>
            </a:r>
            <a:r>
              <a:rPr lang="en-US" altLang="da-DK" sz="1400" dirty="0">
                <a:solidFill>
                  <a:srgbClr val="666666"/>
                </a:solidFill>
                <a:latin typeface="Times New Roman" panose="02020603050405020304" pitchFamily="18" charset="0"/>
                <a:cs typeface="Times New Roman" panose="02020603050405020304" pitchFamily="18" charset="0"/>
              </a:rPr>
              <a:t> I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høj</a:t>
            </a:r>
            <a:r>
              <a:rPr lang="en-US" altLang="da-DK" sz="1400" dirty="0">
                <a:solidFill>
                  <a:srgbClr val="666666"/>
                </a:solidFill>
                <a:latin typeface="Times New Roman" panose="02020603050405020304" pitchFamily="18" charset="0"/>
                <a:cs typeface="Times New Roman" panose="02020603050405020304" pitchFamily="18" charset="0"/>
              </a:rPr>
              <a:t> grad </a:t>
            </a:r>
            <a:r>
              <a:rPr lang="en-US" altLang="da-DK" sz="1400" dirty="0" err="1">
                <a:solidFill>
                  <a:srgbClr val="666666"/>
                </a:solidFill>
                <a:latin typeface="Times New Roman" panose="02020603050405020304" pitchFamily="18" charset="0"/>
                <a:cs typeface="Times New Roman" panose="02020603050405020304" pitchFamily="18" charset="0"/>
              </a:rPr>
              <a:t>trives</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arbejdet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som</a:t>
            </a:r>
            <a:r>
              <a:rPr lang="en-US" altLang="da-DK" sz="1400" dirty="0">
                <a:solidFill>
                  <a:srgbClr val="666666"/>
                </a:solidFill>
                <a:latin typeface="Times New Roman" panose="02020603050405020304" pitchFamily="18" charset="0"/>
                <a:cs typeface="Times New Roman" panose="02020603050405020304" pitchFamily="18" charset="0"/>
              </a:rPr>
              <a:t> DDH-agent?</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pic>
        <p:nvPicPr>
          <p:cNvPr id="8" name="Billed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352" y="1828801"/>
            <a:ext cx="8057985" cy="2614612"/>
          </a:xfrm>
          <a:prstGeom prst="rect">
            <a:avLst/>
          </a:prstGeom>
          <a:solidFill>
            <a:srgbClr val="FFFFFF"/>
          </a:solidFill>
          <a:ln>
            <a:noFill/>
          </a:ln>
        </p:spPr>
      </p:pic>
    </p:spTree>
    <p:extLst>
      <p:ext uri="{BB962C8B-B14F-4D97-AF65-F5344CB8AC3E}">
        <p14:creationId xmlns:p14="http://schemas.microsoft.com/office/powerpoint/2010/main" val="411369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 y="1584325"/>
            <a:ext cx="7937500"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Trivsel og anciennitet</a:t>
            </a:r>
          </a:p>
        </p:txBody>
      </p:sp>
      <p:sp>
        <p:nvSpPr>
          <p:cNvPr id="8" name="Rektangel 7"/>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Verdana" panose="020B0604030504040204" pitchFamily="34" charset="0"/>
              </a:rPr>
              <a:t>I </a:t>
            </a:r>
            <a:r>
              <a:rPr lang="en-US" altLang="da-DK" dirty="0" err="1">
                <a:latin typeface="Verdana" panose="020B0604030504040204" pitchFamily="34" charset="0"/>
              </a:rPr>
              <a:t>hvor</a:t>
            </a:r>
            <a:r>
              <a:rPr lang="en-US" altLang="da-DK" dirty="0">
                <a:latin typeface="Verdana" panose="020B0604030504040204" pitchFamily="34" charset="0"/>
              </a:rPr>
              <a:t> </a:t>
            </a:r>
            <a:r>
              <a:rPr lang="en-US" altLang="da-DK" dirty="0" err="1">
                <a:latin typeface="Verdana" panose="020B0604030504040204" pitchFamily="34" charset="0"/>
              </a:rPr>
              <a:t>høj</a:t>
            </a:r>
            <a:r>
              <a:rPr lang="en-US" altLang="da-DK" dirty="0">
                <a:latin typeface="Verdana" panose="020B0604030504040204" pitchFamily="34" charset="0"/>
              </a:rPr>
              <a:t> grad </a:t>
            </a:r>
            <a:r>
              <a:rPr lang="en-US" altLang="da-DK" dirty="0" err="1">
                <a:latin typeface="Verdana" panose="020B0604030504040204" pitchFamily="34" charset="0"/>
              </a:rPr>
              <a:t>trives</a:t>
            </a:r>
            <a:r>
              <a:rPr lang="en-US" altLang="da-DK" dirty="0">
                <a:latin typeface="Verdana" panose="020B0604030504040204" pitchFamily="34" charset="0"/>
              </a:rPr>
              <a:t> du </a:t>
            </a:r>
            <a:r>
              <a:rPr lang="en-US" altLang="da-DK" dirty="0" err="1">
                <a:latin typeface="Verdana" panose="020B0604030504040204" pitchFamily="34" charset="0"/>
              </a:rPr>
              <a:t>i</a:t>
            </a:r>
            <a:r>
              <a:rPr lang="en-US" altLang="da-DK" dirty="0">
                <a:latin typeface="Verdana" panose="020B0604030504040204" pitchFamily="34" charset="0"/>
              </a:rPr>
              <a:t> </a:t>
            </a:r>
            <a:r>
              <a:rPr lang="en-US" altLang="da-DK" dirty="0" err="1">
                <a:latin typeface="Verdana" panose="020B0604030504040204" pitchFamily="34" charset="0"/>
              </a:rPr>
              <a:t>arbejdet</a:t>
            </a:r>
            <a:r>
              <a:rPr lang="en-US" altLang="da-DK" dirty="0">
                <a:latin typeface="Verdana" panose="020B0604030504040204" pitchFamily="34" charset="0"/>
              </a:rPr>
              <a:t> </a:t>
            </a:r>
            <a:r>
              <a:rPr lang="en-US" altLang="da-DK" dirty="0" err="1">
                <a:latin typeface="Verdana" panose="020B0604030504040204" pitchFamily="34" charset="0"/>
              </a:rPr>
              <a:t>som</a:t>
            </a:r>
            <a:r>
              <a:rPr lang="en-US" altLang="da-DK" dirty="0">
                <a:latin typeface="Verdana" panose="020B0604030504040204" pitchFamily="34" charset="0"/>
              </a:rPr>
              <a:t> DDH-agent?</a:t>
            </a:r>
            <a:endParaRPr lang="en-US" altLang="da-DK" dirty="0"/>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altLang="da-DK" sz="1400" dirty="0">
              <a:latin typeface="Times New Roman" panose="02020603050405020304" pitchFamily="18" charset="0"/>
              <a:cs typeface="Times New Roman" panose="02020603050405020304" pitchFamily="18" charset="0"/>
            </a:endParaRPr>
          </a:p>
        </p:txBody>
      </p:sp>
      <p:sp>
        <p:nvSpPr>
          <p:cNvPr id="2" name="Rektangel 1"/>
          <p:cNvSpPr/>
          <p:nvPr/>
        </p:nvSpPr>
        <p:spPr>
          <a:xfrm>
            <a:off x="838199" y="4645025"/>
            <a:ext cx="7968499" cy="2031325"/>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De fleste agenter trives i arbejdet som DDH-agenter: Det er få agenter der ”i ringe grad” eller ”slet ikke” trives med deres arbejde. </a:t>
            </a:r>
          </a:p>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Dem der trives bedst, er dem som har været der kortest.  </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Vi ønsker at øge trivslen hos agenterne. Vi vil derfor gennemføre fysiske medarbejderdage. Yderligere ønsker vi også at sætte fokus på nuværende garvede agenter også kan havde godt af at genopfriske deres viden via e-læringsforløbet.  </a:t>
            </a:r>
          </a:p>
        </p:txBody>
      </p:sp>
    </p:spTree>
    <p:extLst>
      <p:ext uri="{BB962C8B-B14F-4D97-AF65-F5344CB8AC3E}">
        <p14:creationId xmlns:p14="http://schemas.microsoft.com/office/powerpoint/2010/main" val="1705811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603" y="1551791"/>
            <a:ext cx="7937500"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Lederfokus og trivsel</a:t>
            </a:r>
          </a:p>
        </p:txBody>
      </p:sp>
      <p:sp>
        <p:nvSpPr>
          <p:cNvPr id="7" name="Rektangel 6"/>
          <p:cNvSpPr/>
          <p:nvPr/>
        </p:nvSpPr>
        <p:spPr>
          <a:xfrm>
            <a:off x="838200" y="1031438"/>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oplever</a:t>
            </a:r>
            <a:r>
              <a:rPr lang="en-US" altLang="da-DK" dirty="0">
                <a:latin typeface="Times New Roman" panose="02020603050405020304" pitchFamily="18" charset="0"/>
                <a:cs typeface="Times New Roman" panose="02020603050405020304" pitchFamily="18" charset="0"/>
              </a:rPr>
              <a:t> du, at din </a:t>
            </a:r>
            <a:r>
              <a:rPr lang="en-US" altLang="da-DK" dirty="0" err="1">
                <a:latin typeface="Times New Roman" panose="02020603050405020304" pitchFamily="18" charset="0"/>
                <a:cs typeface="Times New Roman" panose="02020603050405020304" pitchFamily="18" charset="0"/>
              </a:rPr>
              <a:t>leder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taler</a:t>
            </a:r>
            <a:r>
              <a:rPr lang="en-US" altLang="da-DK" dirty="0">
                <a:latin typeface="Times New Roman" panose="02020603050405020304" pitchFamily="18" charset="0"/>
                <a:cs typeface="Times New Roman" panose="02020603050405020304" pitchFamily="18" charset="0"/>
              </a:rPr>
              <a:t> med dig om </a:t>
            </a:r>
            <a:r>
              <a:rPr lang="en-US" altLang="da-DK" dirty="0" err="1">
                <a:latin typeface="Times New Roman" panose="02020603050405020304" pitchFamily="18" charset="0"/>
                <a:cs typeface="Times New Roman" panose="02020603050405020304" pitchFamily="18" charset="0"/>
              </a:rPr>
              <a:t>hvordan</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trives</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i</a:t>
            </a:r>
            <a:r>
              <a:rPr lang="en-US" altLang="da-DK" dirty="0">
                <a:latin typeface="Times New Roman" panose="02020603050405020304" pitchFamily="18" charset="0"/>
                <a:cs typeface="Times New Roman" panose="02020603050405020304" pitchFamily="18" charset="0"/>
              </a:rPr>
              <a:t> DDH?</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a:solidFill>
                  <a:srgbClr val="666666"/>
                </a:solidFill>
                <a:latin typeface="Times New Roman" panose="02020603050405020304" pitchFamily="18" charset="0"/>
                <a:cs typeface="Times New Roman" panose="02020603050405020304" pitchFamily="18" charset="0"/>
              </a:rPr>
              <a:t>I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høj</a:t>
            </a:r>
            <a:r>
              <a:rPr lang="en-US" altLang="da-DK" sz="1400" dirty="0">
                <a:solidFill>
                  <a:srgbClr val="666666"/>
                </a:solidFill>
                <a:latin typeface="Times New Roman" panose="02020603050405020304" pitchFamily="18" charset="0"/>
                <a:cs typeface="Times New Roman" panose="02020603050405020304" pitchFamily="18" charset="0"/>
              </a:rPr>
              <a:t> grad </a:t>
            </a:r>
            <a:r>
              <a:rPr lang="en-US" altLang="da-DK" sz="1400" dirty="0" err="1">
                <a:solidFill>
                  <a:srgbClr val="666666"/>
                </a:solidFill>
                <a:latin typeface="Times New Roman" panose="02020603050405020304" pitchFamily="18" charset="0"/>
                <a:cs typeface="Times New Roman" panose="02020603050405020304" pitchFamily="18" charset="0"/>
              </a:rPr>
              <a:t>trives</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arbejdet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som</a:t>
            </a:r>
            <a:r>
              <a:rPr lang="en-US" altLang="da-DK" sz="1400" dirty="0">
                <a:solidFill>
                  <a:srgbClr val="666666"/>
                </a:solidFill>
                <a:latin typeface="Times New Roman" panose="02020603050405020304" pitchFamily="18" charset="0"/>
                <a:cs typeface="Times New Roman" panose="02020603050405020304" pitchFamily="18" charset="0"/>
              </a:rPr>
              <a:t> DDH-agent?</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sp>
        <p:nvSpPr>
          <p:cNvPr id="8" name="Rektangel 7"/>
          <p:cNvSpPr/>
          <p:nvPr/>
        </p:nvSpPr>
        <p:spPr>
          <a:xfrm>
            <a:off x="756138" y="4256891"/>
            <a:ext cx="8561283" cy="2308324"/>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Lederen påvirker trivslen, Der skal være fokus på DDH som arbejdsopgave, men for meget kontrol går ud over trivslen </a:t>
            </a:r>
          </a:p>
          <a:p>
            <a:pPr marL="1200150" lvl="2" indent="-285750">
              <a:buFont typeface="Arial" panose="020B0604020202020204" pitchFamily="34" charset="0"/>
              <a:buChar char="•"/>
            </a:pPr>
            <a:r>
              <a:rPr lang="da-DK" i="1" dirty="0">
                <a:latin typeface="Times New Roman" panose="02020603050405020304" pitchFamily="18" charset="0"/>
                <a:cs typeface="Times New Roman" panose="02020603050405020304" pitchFamily="18" charset="0"/>
              </a:rPr>
              <a:t>”Jeg kan godt lide at hjælpe borgeren på DDH . Min udfordring er statistikken, hvor det ikke er i orden at stille over til </a:t>
            </a:r>
            <a:r>
              <a:rPr lang="da-DK" i="1" dirty="0" err="1">
                <a:latin typeface="Times New Roman" panose="02020603050405020304" pitchFamily="18" charset="0"/>
                <a:cs typeface="Times New Roman" panose="02020603050405020304" pitchFamily="18" charset="0"/>
              </a:rPr>
              <a:t>bopældskommunen</a:t>
            </a:r>
            <a:r>
              <a:rPr lang="da-DK" i="1" dirty="0">
                <a:latin typeface="Times New Roman" panose="02020603050405020304" pitchFamily="18" charset="0"/>
                <a:cs typeface="Times New Roman" panose="02020603050405020304" pitchFamily="18" charset="0"/>
              </a:rPr>
              <a:t>. Det er ikke rart at sidde med den i baghovet hele tiden. Kan jeg nu hjælpe selv.”.   </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Der bliver sat fokus på lederens rolle via vejledningsvideoer målrettet lederne. Yderligere  har vi, i e-læringsforløbet, sat fokus på at en god </a:t>
            </a:r>
            <a:r>
              <a:rPr lang="da-DK" dirty="0" err="1">
                <a:latin typeface="Times New Roman" panose="02020603050405020304" pitchFamily="18" charset="0"/>
                <a:cs typeface="Times New Roman" panose="02020603050405020304" pitchFamily="18" charset="0"/>
              </a:rPr>
              <a:t>borgerservice</a:t>
            </a:r>
            <a:r>
              <a:rPr lang="da-DK" dirty="0">
                <a:latin typeface="Times New Roman" panose="02020603050405020304" pitchFamily="18" charset="0"/>
                <a:cs typeface="Times New Roman" panose="02020603050405020304" pitchFamily="18" charset="0"/>
              </a:rPr>
              <a:t> også kan være at lave en (varm)omstilling</a:t>
            </a:r>
          </a:p>
        </p:txBody>
      </p:sp>
    </p:spTree>
    <p:extLst>
      <p:ext uri="{BB962C8B-B14F-4D97-AF65-F5344CB8AC3E}">
        <p14:creationId xmlns:p14="http://schemas.microsoft.com/office/powerpoint/2010/main" val="2452453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985035"/>
            <a:ext cx="7937500"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Ledelsesfokus og undervisning</a:t>
            </a:r>
          </a:p>
        </p:txBody>
      </p:sp>
      <p:sp>
        <p:nvSpPr>
          <p:cNvPr id="7" name="Rektangel 6"/>
          <p:cNvSpPr/>
          <p:nvPr/>
        </p:nvSpPr>
        <p:spPr>
          <a:xfrm>
            <a:off x="838200" y="1121489"/>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oplever</a:t>
            </a:r>
            <a:r>
              <a:rPr lang="en-US" altLang="da-DK" dirty="0">
                <a:latin typeface="Times New Roman" panose="02020603050405020304" pitchFamily="18" charset="0"/>
                <a:cs typeface="Times New Roman" panose="02020603050405020304" pitchFamily="18" charset="0"/>
              </a:rPr>
              <a:t> du, at der </a:t>
            </a:r>
            <a:r>
              <a:rPr lang="en-US" altLang="da-DK" dirty="0" err="1">
                <a:latin typeface="Times New Roman" panose="02020603050405020304" pitchFamily="18" charset="0"/>
                <a:cs typeface="Times New Roman" panose="02020603050405020304" pitchFamily="18" charset="0"/>
              </a:rPr>
              <a:t>er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ledelsesmæssigt</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fokus</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på</a:t>
            </a:r>
            <a:r>
              <a:rPr lang="en-US" altLang="da-DK" dirty="0">
                <a:latin typeface="Times New Roman" panose="02020603050405020304" pitchFamily="18" charset="0"/>
                <a:cs typeface="Times New Roman" panose="02020603050405020304" pitchFamily="18" charset="0"/>
              </a:rPr>
              <a:t> DDH </a:t>
            </a:r>
            <a:r>
              <a:rPr lang="en-US" altLang="da-DK" dirty="0" err="1">
                <a:latin typeface="Times New Roman" panose="02020603050405020304" pitchFamily="18" charset="0"/>
                <a:cs typeface="Times New Roman" panose="02020603050405020304" pitchFamily="18" charset="0"/>
              </a:rPr>
              <a:t>i</a:t>
            </a:r>
            <a:r>
              <a:rPr lang="en-US" altLang="da-DK" dirty="0">
                <a:latin typeface="Times New Roman" panose="02020603050405020304" pitchFamily="18" charset="0"/>
                <a:cs typeface="Times New Roman" panose="02020603050405020304" pitchFamily="18" charset="0"/>
              </a:rPr>
              <a:t> din </a:t>
            </a:r>
            <a:r>
              <a:rPr lang="en-US" altLang="da-DK" dirty="0" err="1">
                <a:latin typeface="Times New Roman" panose="02020603050405020304" pitchFamily="18" charset="0"/>
                <a:cs typeface="Times New Roman" panose="02020603050405020304" pitchFamily="18" charset="0"/>
              </a:rPr>
              <a:t>afdeling</a:t>
            </a:r>
            <a:r>
              <a:rPr lang="en-US" altLang="da-DK" dirty="0">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inden</a:t>
            </a:r>
            <a:r>
              <a:rPr lang="en-US" altLang="da-DK" sz="1400" dirty="0">
                <a:solidFill>
                  <a:srgbClr val="666666"/>
                </a:solidFill>
                <a:latin typeface="Times New Roman" panose="02020603050405020304" pitchFamily="18" charset="0"/>
                <a:cs typeface="Times New Roman" panose="02020603050405020304" pitchFamily="18" charset="0"/>
              </a:rPr>
              <a:t> for </a:t>
            </a:r>
            <a:r>
              <a:rPr lang="en-US" altLang="da-DK" sz="1400" dirty="0" err="1">
                <a:solidFill>
                  <a:srgbClr val="666666"/>
                </a:solidFill>
                <a:latin typeface="Times New Roman" panose="02020603050405020304" pitchFamily="18" charset="0"/>
                <a:cs typeface="Times New Roman" panose="02020603050405020304" pitchFamily="18" charset="0"/>
              </a:rPr>
              <a:t>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sidste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år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på</a:t>
            </a:r>
            <a:r>
              <a:rPr lang="en-US" altLang="da-DK" sz="1400" dirty="0">
                <a:solidFill>
                  <a:srgbClr val="666666"/>
                </a:solidFill>
                <a:latin typeface="Times New Roman" panose="02020603050405020304" pitchFamily="18" charset="0"/>
                <a:cs typeface="Times New Roman" panose="02020603050405020304" pitchFamily="18" charset="0"/>
              </a:rPr>
              <a:t> et DDH-</a:t>
            </a:r>
            <a:r>
              <a:rPr lang="en-US" altLang="da-DK" sz="1400" dirty="0" err="1">
                <a:solidFill>
                  <a:srgbClr val="666666"/>
                </a:solidFill>
                <a:latin typeface="Times New Roman" panose="02020603050405020304" pitchFamily="18" charset="0"/>
                <a:cs typeface="Times New Roman" panose="02020603050405020304" pitchFamily="18" charset="0"/>
              </a:rPr>
              <a:t>relateret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kursus</a:t>
            </a:r>
            <a:r>
              <a:rPr lang="en-US" altLang="da-DK" sz="1400" dirty="0">
                <a:solidFill>
                  <a:srgbClr val="666666"/>
                </a:solidFill>
                <a:latin typeface="Times New Roman" panose="02020603050405020304" pitchFamily="18" charset="0"/>
                <a:cs typeface="Times New Roman" panose="02020603050405020304" pitchFamily="18" charset="0"/>
              </a:rPr>
              <a:t>?</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sp>
        <p:nvSpPr>
          <p:cNvPr id="8" name="Rektangel 7"/>
          <p:cNvSpPr/>
          <p:nvPr/>
        </p:nvSpPr>
        <p:spPr>
          <a:xfrm>
            <a:off x="838200" y="4247882"/>
            <a:ext cx="7968499" cy="2031325"/>
          </a:xfrm>
          <a:prstGeom prst="rect">
            <a:avLst/>
          </a:prstGeom>
        </p:spPr>
        <p:txBody>
          <a:bodyPr wrap="square">
            <a:spAutoFit/>
          </a:bodyPr>
          <a:lstStyle/>
          <a:p>
            <a:pPr marL="171450" indent="-171450">
              <a:buFont typeface="Arial" panose="020B0604020202020204" pitchFamily="34" charset="0"/>
              <a:buChar char="•"/>
            </a:pPr>
            <a:r>
              <a:rPr lang="da-DK" dirty="0"/>
              <a:t>Ledelsesfokus har indflydelse på om agenterne kommer på kursus. </a:t>
            </a:r>
          </a:p>
          <a:p>
            <a:pPr marL="171450" indent="-171450">
              <a:buFont typeface="Arial" panose="020B0604020202020204" pitchFamily="34" charset="0"/>
              <a:buChar char="•"/>
            </a:pPr>
            <a:r>
              <a:rPr lang="da-DK" dirty="0"/>
              <a:t>Lederne kunne godt få mere fokus på DDH samarbejdet. 18% af agenterne siger at de oplever at deres ledere i ringe grad eller slet ikke har fokus på DDH.</a:t>
            </a:r>
          </a:p>
          <a:p>
            <a:pPr marL="171450" indent="-1714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t>Fremadrettet skal der mere fokus på de kommunale lederes rolle. Til det formål bliver der lavet 3-5 videoer didikeret til ledernes rolle. I videoerne vil vi dække lederes rolle, programmerne lederne skal anvende og en general introduktion til DDH.  </a:t>
            </a:r>
          </a:p>
        </p:txBody>
      </p:sp>
    </p:spTree>
    <p:extLst>
      <p:ext uri="{BB962C8B-B14F-4D97-AF65-F5344CB8AC3E}">
        <p14:creationId xmlns:p14="http://schemas.microsoft.com/office/powerpoint/2010/main" val="340894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19404"/>
          <a:stretch/>
        </p:blipFill>
        <p:spPr bwMode="auto">
          <a:xfrm>
            <a:off x="431384" y="1677769"/>
            <a:ext cx="6397308"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Forventninger og anciennitet</a:t>
            </a:r>
          </a:p>
        </p:txBody>
      </p:sp>
      <p:sp>
        <p:nvSpPr>
          <p:cNvPr id="7" name="Rektangel 6"/>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føler</a:t>
            </a:r>
            <a:r>
              <a:rPr lang="en-US" altLang="da-DK" dirty="0">
                <a:latin typeface="Times New Roman" panose="02020603050405020304" pitchFamily="18" charset="0"/>
                <a:cs typeface="Times New Roman" panose="02020603050405020304" pitchFamily="18" charset="0"/>
              </a:rPr>
              <a:t> du dig </a:t>
            </a:r>
            <a:r>
              <a:rPr lang="en-US" altLang="da-DK" dirty="0" err="1">
                <a:latin typeface="Times New Roman" panose="02020603050405020304" pitchFamily="18" charset="0"/>
                <a:cs typeface="Times New Roman" panose="02020603050405020304" pitchFamily="18" charset="0"/>
              </a:rPr>
              <a:t>sikker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på</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hvad</a:t>
            </a:r>
            <a:r>
              <a:rPr lang="en-US" altLang="da-DK" dirty="0">
                <a:latin typeface="Times New Roman" panose="02020603050405020304" pitchFamily="18" charset="0"/>
                <a:cs typeface="Times New Roman" panose="02020603050405020304" pitchFamily="18" charset="0"/>
              </a:rPr>
              <a:t> der </a:t>
            </a:r>
            <a:r>
              <a:rPr lang="en-US" altLang="da-DK" dirty="0" err="1">
                <a:latin typeface="Times New Roman" panose="02020603050405020304" pitchFamily="18" charset="0"/>
                <a:cs typeface="Times New Roman" panose="02020603050405020304" pitchFamily="18" charset="0"/>
              </a:rPr>
              <a:t>forventes</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af</a:t>
            </a:r>
            <a:r>
              <a:rPr lang="en-US" altLang="da-DK" dirty="0">
                <a:latin typeface="Times New Roman" panose="02020603050405020304" pitchFamily="18" charset="0"/>
                <a:cs typeface="Times New Roman" panose="02020603050405020304" pitchFamily="18" charset="0"/>
              </a:rPr>
              <a:t> dig </a:t>
            </a:r>
            <a:r>
              <a:rPr lang="en-US" altLang="da-DK" dirty="0" err="1">
                <a:latin typeface="Times New Roman" panose="02020603050405020304" pitchFamily="18" charset="0"/>
                <a:cs typeface="Times New Roman" panose="02020603050405020304" pitchFamily="18" charset="0"/>
              </a:rPr>
              <a:t>som</a:t>
            </a:r>
            <a:r>
              <a:rPr lang="en-US" altLang="da-DK" dirty="0">
                <a:latin typeface="Times New Roman" panose="02020603050405020304" pitchFamily="18" charset="0"/>
                <a:cs typeface="Times New Roman" panose="02020603050405020304" pitchFamily="18" charset="0"/>
              </a:rPr>
              <a:t> DDH-agent?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8" name="Rektangel 7"/>
          <p:cNvSpPr/>
          <p:nvPr/>
        </p:nvSpPr>
        <p:spPr>
          <a:xfrm>
            <a:off x="6526261" y="1525538"/>
            <a:ext cx="5310555" cy="4247317"/>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Sikkerheden på hvad der forventes af agenten selv, er stigende jo længere en agent har været i DDH. </a:t>
            </a:r>
          </a:p>
          <a:p>
            <a:pPr marL="742950" lvl="1" indent="-285750">
              <a:buFont typeface="Arial" panose="020B0604020202020204" pitchFamily="34" charset="0"/>
              <a:buChar char="•"/>
            </a:pPr>
            <a:r>
              <a:rPr lang="da-DK" i="1" dirty="0">
                <a:latin typeface="Times New Roman" panose="02020603050405020304" pitchFamily="18" charset="0"/>
                <a:cs typeface="Times New Roman" panose="02020603050405020304" pitchFamily="18" charset="0"/>
              </a:rPr>
              <a:t>”Med mine mange års erfaring har jeg en vis ro og sikkerhed. Til gengæld er det utilfredsstillende, ikke at kunne svare forholdsvis hurtigt og let på selv simple spørgsmål, fordi nogle kommuner vælger at fremstille (eller rettere gemme) info en på anden måde end alle andre” </a:t>
            </a:r>
            <a:r>
              <a:rPr lang="da-DK" dirty="0">
                <a:latin typeface="Times New Roman" panose="02020603050405020304" pitchFamily="18" charset="0"/>
                <a:cs typeface="Times New Roman" panose="02020603050405020304" pitchFamily="18" charset="0"/>
              </a:rPr>
              <a:t>– agent</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Mange henvendelser drejer sig om de samme emner. Fremadrettet ønsker vi at standardisere hvor agenterne kan finde de oplysninger. </a:t>
            </a:r>
          </a:p>
          <a:p>
            <a:pPr marL="742950" lvl="1" indent="-285750">
              <a:buFont typeface="Arial" panose="020B0604020202020204" pitchFamily="34" charset="0"/>
              <a:buChar char="•"/>
            </a:pPr>
            <a:endParaRPr lang="da-D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109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77769"/>
            <a:ext cx="79375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Omstilling og anciennitet</a:t>
            </a:r>
          </a:p>
        </p:txBody>
      </p:sp>
      <p:sp>
        <p:nvSpPr>
          <p:cNvPr id="7" name="Rektangel 6"/>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err="1">
                <a:latin typeface="Times New Roman" panose="02020603050405020304" pitchFamily="18" charset="0"/>
                <a:cs typeface="Times New Roman" panose="02020603050405020304" pitchFamily="18" charset="0"/>
              </a:rPr>
              <a:t>Hvad</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skal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til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før</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vil</a:t>
            </a:r>
            <a:r>
              <a:rPr lang="en-US" altLang="da-DK" dirty="0">
                <a:latin typeface="Times New Roman" panose="02020603050405020304" pitchFamily="18" charset="0"/>
                <a:cs typeface="Times New Roman" panose="02020603050405020304" pitchFamily="18" charset="0"/>
              </a:rPr>
              <a:t> lave </a:t>
            </a:r>
            <a:r>
              <a:rPr lang="en-US" altLang="da-DK" dirty="0" err="1">
                <a:latin typeface="Times New Roman" panose="02020603050405020304" pitchFamily="18" charset="0"/>
                <a:cs typeface="Times New Roman" panose="02020603050405020304" pitchFamily="18" charset="0"/>
              </a:rPr>
              <a:t>en</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omstilling</a:t>
            </a:r>
            <a:r>
              <a:rPr lang="en-US" altLang="da-DK" dirty="0">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altLang="da-DK" sz="1400" dirty="0">
              <a:latin typeface="Times New Roman" panose="02020603050405020304" pitchFamily="18" charset="0"/>
              <a:cs typeface="Times New Roman" panose="02020603050405020304" pitchFamily="18" charset="0"/>
            </a:endParaRPr>
          </a:p>
        </p:txBody>
      </p:sp>
      <p:sp>
        <p:nvSpPr>
          <p:cNvPr id="8" name="Rektangel 7"/>
          <p:cNvSpPr/>
          <p:nvPr/>
        </p:nvSpPr>
        <p:spPr>
          <a:xfrm>
            <a:off x="7715966" y="1018173"/>
            <a:ext cx="4238610" cy="4247317"/>
          </a:xfrm>
          <a:prstGeom prst="rect">
            <a:avLst/>
          </a:prstGeom>
        </p:spPr>
        <p:txBody>
          <a:bodyPr wrap="square">
            <a:spAutoFit/>
          </a:bodyPr>
          <a:lstStyle/>
          <a:p>
            <a:pPr marL="742950" lvl="1" indent="-285750">
              <a:buFont typeface="Arial" panose="020B0604020202020204" pitchFamily="34" charset="0"/>
              <a:buChar char="•"/>
            </a:pPr>
            <a:r>
              <a:rPr lang="da-DK" dirty="0"/>
              <a:t>Mange agenter prøver at hjælpe borgeren selv før de stiller om, ifølge dem selv. </a:t>
            </a:r>
          </a:p>
          <a:p>
            <a:pPr marL="742950" lvl="1" indent="-285750">
              <a:buFont typeface="Arial" panose="020B0604020202020204" pitchFamily="34" charset="0"/>
              <a:buChar char="•"/>
            </a:pPr>
            <a:r>
              <a:rPr lang="da-DK" i="1" dirty="0"/>
              <a:t>”Mange borgere vil tale med en specifik medarbejder.  Da de ikke ved at det er DDH de ringer til.” – agent</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Fokus på at agenten godt både kan lave en omstilling og  en god </a:t>
            </a:r>
            <a:r>
              <a:rPr lang="da-DK" dirty="0" err="1">
                <a:latin typeface="Times New Roman" panose="02020603050405020304" pitchFamily="18" charset="0"/>
                <a:cs typeface="Times New Roman" panose="02020603050405020304" pitchFamily="18" charset="0"/>
              </a:rPr>
              <a:t>borgerservice</a:t>
            </a:r>
            <a:r>
              <a:rPr lang="da-DK" dirty="0">
                <a:latin typeface="Times New Roman" panose="02020603050405020304" pitchFamily="18" charset="0"/>
                <a:cs typeface="Times New Roman" panose="02020603050405020304" pitchFamily="18" charset="0"/>
              </a:rPr>
              <a:t> samtidig. Det belyser vi i e-lærings forløbet. Vi belyser det også med en udvikling af statistikken, så vi kan se forskel på varme og kolde omstillinger.  </a:t>
            </a:r>
            <a:endParaRPr lang="da-DK" i="1" dirty="0"/>
          </a:p>
        </p:txBody>
      </p:sp>
    </p:spTree>
    <p:extLst>
      <p:ext uri="{BB962C8B-B14F-4D97-AF65-F5344CB8AC3E}">
        <p14:creationId xmlns:p14="http://schemas.microsoft.com/office/powerpoint/2010/main" val="2367287087"/>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24B8291D849F4459D7AB60B6E79C880" ma:contentTypeVersion="18" ma:contentTypeDescription="Opret et nyt dokument." ma:contentTypeScope="" ma:versionID="b98870e3c2029466ed803e67fc7dac51">
  <xsd:schema xmlns:xsd="http://www.w3.org/2001/XMLSchema" xmlns:xs="http://www.w3.org/2001/XMLSchema" xmlns:p="http://schemas.microsoft.com/office/2006/metadata/properties" xmlns:ns2="a408f06c-1694-489f-9cdc-5efa500d75a8" xmlns:ns3="31f27a57-5daa-4240-845d-578cc8bddeed" targetNamespace="http://schemas.microsoft.com/office/2006/metadata/properties" ma:root="true" ma:fieldsID="4be10ba7c7bccc95d23f79bc93418551" ns2:_="" ns3:_="">
    <xsd:import namespace="a408f06c-1694-489f-9cdc-5efa500d75a8"/>
    <xsd:import namespace="31f27a57-5daa-4240-845d-578cc8bdde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8f06c-1694-489f-9cdc-5efa500d7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27a57-5daa-4240-845d-578cc8bddee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2aa115-c284-453e-8f37-5cfa47456063}" ma:internalName="TaxCatchAll" ma:showField="CatchAllData" ma:web="31f27a57-5daa-4240-845d-578cc8bdde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1f27a57-5daa-4240-845d-578cc8bddeed" xsi:nil="true"/>
    <lcf76f155ced4ddcb4097134ff3c332f xmlns="a408f06c-1694-489f-9cdc-5efa500d75a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4A269E-3F13-4F54-8C98-3A06BEE2DE71}">
  <ds:schemaRefs>
    <ds:schemaRef ds:uri="http://schemas.microsoft.com/sharepoint/v3/contenttype/forms"/>
  </ds:schemaRefs>
</ds:datastoreItem>
</file>

<file path=customXml/itemProps2.xml><?xml version="1.0" encoding="utf-8"?>
<ds:datastoreItem xmlns:ds="http://schemas.openxmlformats.org/officeDocument/2006/customXml" ds:itemID="{F8D60E4E-7C25-40EA-9F0B-E4A1C10572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8f06c-1694-489f-9cdc-5efa500d75a8"/>
    <ds:schemaRef ds:uri="31f27a57-5daa-4240-845d-578cc8bdd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CF1D6D-9F45-4953-B0E1-E278697E531F}">
  <ds:schemaRefs>
    <ds:schemaRef ds:uri="http://schemas.microsoft.com/office/2006/metadata/properties"/>
    <ds:schemaRef ds:uri="http://schemas.microsoft.com/office/infopath/2007/PartnerControls"/>
    <ds:schemaRef ds:uri="31f27a57-5daa-4240-845d-578cc8bddeed"/>
    <ds:schemaRef ds:uri="a408f06c-1694-489f-9cdc-5efa500d75a8"/>
  </ds:schemaRefs>
</ds:datastoreItem>
</file>

<file path=docProps/app.xml><?xml version="1.0" encoding="utf-8"?>
<Properties xmlns="http://schemas.openxmlformats.org/officeDocument/2006/extended-properties" xmlns:vt="http://schemas.openxmlformats.org/officeDocument/2006/docPropsVTypes">
  <Template/>
  <TotalTime>1251</TotalTime>
  <Words>1064</Words>
  <Application>Microsoft Office PowerPoint</Application>
  <PresentationFormat>Widescreen</PresentationFormat>
  <Paragraphs>61</Paragraphs>
  <Slides>10</Slides>
  <Notes>8</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10</vt:i4>
      </vt:variant>
    </vt:vector>
  </HeadingPairs>
  <TitlesOfParts>
    <vt:vector size="16" baseType="lpstr">
      <vt:lpstr>Arial</vt:lpstr>
      <vt:lpstr>Calibri</vt:lpstr>
      <vt:lpstr>Calibri Light</vt:lpstr>
      <vt:lpstr>Times New Roman</vt:lpstr>
      <vt:lpstr>Verdana</vt:lpstr>
      <vt:lpstr>Office-tema</vt:lpstr>
      <vt:lpstr> </vt:lpstr>
      <vt:lpstr>Formål:</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Halsnæs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Anton Knudstrup Vest</dc:creator>
  <cp:lastModifiedBy>Torben Glock</cp:lastModifiedBy>
  <cp:revision>70</cp:revision>
  <dcterms:created xsi:type="dcterms:W3CDTF">2024-02-22T11:47:02Z</dcterms:created>
  <dcterms:modified xsi:type="dcterms:W3CDTF">2024-05-15T18:17:55Z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0x010100224B8291D849F4459D7AB60B6E79C880</vt:lpwstr>
  </property>
  <property fmtid="{D5CDD505-2E9C-101B-9397-08002B2CF9AE}" pid="3" name="MediaServiceImageTags">
    <vt:lpwstr/>
  </property>
</Properties>
</file>