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sldIdLst>
    <p:sldId id="280" r:id="rId5"/>
    <p:sldId id="398" r:id="rId6"/>
    <p:sldId id="399" r:id="rId7"/>
    <p:sldId id="400" r:id="rId8"/>
    <p:sldId id="401" r:id="rId9"/>
    <p:sldId id="402" r:id="rId10"/>
  </p:sldIdLst>
  <p:sldSz cx="9144000" cy="5715000" type="screen16x10"/>
  <p:notesSz cx="6858000" cy="9144000"/>
  <p:custDataLst>
    <p:tags r:id="rId12"/>
  </p:custDataLst>
  <p:defaultTextStyle>
    <a:defPPr>
      <a:defRPr lang="da-DK"/>
    </a:defPPr>
    <a:lvl1pPr marL="0" algn="l" defTabSz="713203" rtl="0" eaLnBrk="1" latinLnBrk="0" hangingPunct="1">
      <a:defRPr sz="1404" kern="1200">
        <a:solidFill>
          <a:schemeClr val="tx1"/>
        </a:solidFill>
        <a:latin typeface="+mn-lt"/>
        <a:ea typeface="+mn-ea"/>
        <a:cs typeface="+mn-cs"/>
      </a:defRPr>
    </a:lvl1pPr>
    <a:lvl2pPr marL="356602" algn="l" defTabSz="713203" rtl="0" eaLnBrk="1" latinLnBrk="0" hangingPunct="1">
      <a:defRPr sz="1404" kern="1200">
        <a:solidFill>
          <a:schemeClr val="tx1"/>
        </a:solidFill>
        <a:latin typeface="+mn-lt"/>
        <a:ea typeface="+mn-ea"/>
        <a:cs typeface="+mn-cs"/>
      </a:defRPr>
    </a:lvl2pPr>
    <a:lvl3pPr marL="713203" algn="l" defTabSz="713203" rtl="0" eaLnBrk="1" latinLnBrk="0" hangingPunct="1">
      <a:defRPr sz="1404" kern="1200">
        <a:solidFill>
          <a:schemeClr val="tx1"/>
        </a:solidFill>
        <a:latin typeface="+mn-lt"/>
        <a:ea typeface="+mn-ea"/>
        <a:cs typeface="+mn-cs"/>
      </a:defRPr>
    </a:lvl3pPr>
    <a:lvl4pPr marL="1069805" algn="l" defTabSz="713203" rtl="0" eaLnBrk="1" latinLnBrk="0" hangingPunct="1">
      <a:defRPr sz="1404" kern="1200">
        <a:solidFill>
          <a:schemeClr val="tx1"/>
        </a:solidFill>
        <a:latin typeface="+mn-lt"/>
        <a:ea typeface="+mn-ea"/>
        <a:cs typeface="+mn-cs"/>
      </a:defRPr>
    </a:lvl4pPr>
    <a:lvl5pPr marL="1426407" algn="l" defTabSz="713203" rtl="0" eaLnBrk="1" latinLnBrk="0" hangingPunct="1">
      <a:defRPr sz="1404" kern="1200">
        <a:solidFill>
          <a:schemeClr val="tx1"/>
        </a:solidFill>
        <a:latin typeface="+mn-lt"/>
        <a:ea typeface="+mn-ea"/>
        <a:cs typeface="+mn-cs"/>
      </a:defRPr>
    </a:lvl5pPr>
    <a:lvl6pPr marL="1783009" algn="l" defTabSz="713203" rtl="0" eaLnBrk="1" latinLnBrk="0" hangingPunct="1">
      <a:defRPr sz="1404" kern="1200">
        <a:solidFill>
          <a:schemeClr val="tx1"/>
        </a:solidFill>
        <a:latin typeface="+mn-lt"/>
        <a:ea typeface="+mn-ea"/>
        <a:cs typeface="+mn-cs"/>
      </a:defRPr>
    </a:lvl6pPr>
    <a:lvl7pPr marL="2139610" algn="l" defTabSz="713203" rtl="0" eaLnBrk="1" latinLnBrk="0" hangingPunct="1">
      <a:defRPr sz="1404" kern="1200">
        <a:solidFill>
          <a:schemeClr val="tx1"/>
        </a:solidFill>
        <a:latin typeface="+mn-lt"/>
        <a:ea typeface="+mn-ea"/>
        <a:cs typeface="+mn-cs"/>
      </a:defRPr>
    </a:lvl7pPr>
    <a:lvl8pPr marL="2496212" algn="l" defTabSz="713203" rtl="0" eaLnBrk="1" latinLnBrk="0" hangingPunct="1">
      <a:defRPr sz="1404" kern="1200">
        <a:solidFill>
          <a:schemeClr val="tx1"/>
        </a:solidFill>
        <a:latin typeface="+mn-lt"/>
        <a:ea typeface="+mn-ea"/>
        <a:cs typeface="+mn-cs"/>
      </a:defRPr>
    </a:lvl8pPr>
    <a:lvl9pPr marL="2852814" algn="l" defTabSz="713203"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en Kåg Mortensen" initials="KKM" lastIdx="2" clrIdx="0">
    <p:extLst>
      <p:ext uri="{19B8F6BF-5375-455C-9EA6-DF929625EA0E}">
        <p15:presenceInfo xmlns:p15="http://schemas.microsoft.com/office/powerpoint/2012/main" userId="S::kikm@aarhus.dk::2896b428-d8dc-44d6-8e1d-b69bb07677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083B"/>
    <a:srgbClr val="166194"/>
    <a:srgbClr val="2091A2"/>
    <a:srgbClr val="134562"/>
    <a:srgbClr val="45B7C1"/>
    <a:srgbClr val="549EC7"/>
    <a:srgbClr val="347DA7"/>
    <a:srgbClr val="CCA84E"/>
    <a:srgbClr val="56C473"/>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653" autoAdjust="0"/>
  </p:normalViewPr>
  <p:slideViewPr>
    <p:cSldViewPr snapToGrid="0">
      <p:cViewPr varScale="1">
        <p:scale>
          <a:sx n="63" d="100"/>
          <a:sy n="63" d="100"/>
        </p:scale>
        <p:origin x="2994" y="6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6A3C5-D038-AF48-8248-1EC1BAB0F660}" type="datetimeFigureOut">
              <a:rPr lang="da-DK" smtClean="0"/>
              <a:t>31-01-2019</a:t>
            </a:fld>
            <a:endParaRPr lang="da-DK"/>
          </a:p>
        </p:txBody>
      </p:sp>
      <p:sp>
        <p:nvSpPr>
          <p:cNvPr id="4" name="Pladsholder til slidebillede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0114A-87C3-AE42-9FE6-947C2632DDED}" type="slidenum">
              <a:rPr lang="da-DK" smtClean="0"/>
              <a:t>‹nr.›</a:t>
            </a:fld>
            <a:endParaRPr lang="da-DK"/>
          </a:p>
        </p:txBody>
      </p:sp>
    </p:spTree>
    <p:extLst>
      <p:ext uri="{BB962C8B-B14F-4D97-AF65-F5344CB8AC3E}">
        <p14:creationId xmlns:p14="http://schemas.microsoft.com/office/powerpoint/2010/main" val="3811195202"/>
      </p:ext>
    </p:extLst>
  </p:cSld>
  <p:clrMap bg1="lt1" tx1="dk1" bg2="lt2" tx2="dk2" accent1="accent1" accent2="accent2" accent3="accent3" accent4="accent4" accent5="accent5" accent6="accent6" hlink="hlink" folHlink="folHlink"/>
  <p:notesStyle>
    <a:lvl1pPr marL="0" algn="l" defTabSz="713203" rtl="0" eaLnBrk="1" latinLnBrk="0" hangingPunct="1">
      <a:defRPr sz="936" kern="1200">
        <a:solidFill>
          <a:schemeClr val="tx1"/>
        </a:solidFill>
        <a:latin typeface="+mn-lt"/>
        <a:ea typeface="+mn-ea"/>
        <a:cs typeface="+mn-cs"/>
      </a:defRPr>
    </a:lvl1pPr>
    <a:lvl2pPr marL="356602" algn="l" defTabSz="713203" rtl="0" eaLnBrk="1" latinLnBrk="0" hangingPunct="1">
      <a:defRPr sz="936" kern="1200">
        <a:solidFill>
          <a:schemeClr val="tx1"/>
        </a:solidFill>
        <a:latin typeface="+mn-lt"/>
        <a:ea typeface="+mn-ea"/>
        <a:cs typeface="+mn-cs"/>
      </a:defRPr>
    </a:lvl2pPr>
    <a:lvl3pPr marL="713203" algn="l" defTabSz="713203" rtl="0" eaLnBrk="1" latinLnBrk="0" hangingPunct="1">
      <a:defRPr sz="936" kern="1200">
        <a:solidFill>
          <a:schemeClr val="tx1"/>
        </a:solidFill>
        <a:latin typeface="+mn-lt"/>
        <a:ea typeface="+mn-ea"/>
        <a:cs typeface="+mn-cs"/>
      </a:defRPr>
    </a:lvl3pPr>
    <a:lvl4pPr marL="1069805" algn="l" defTabSz="713203" rtl="0" eaLnBrk="1" latinLnBrk="0" hangingPunct="1">
      <a:defRPr sz="936" kern="1200">
        <a:solidFill>
          <a:schemeClr val="tx1"/>
        </a:solidFill>
        <a:latin typeface="+mn-lt"/>
        <a:ea typeface="+mn-ea"/>
        <a:cs typeface="+mn-cs"/>
      </a:defRPr>
    </a:lvl4pPr>
    <a:lvl5pPr marL="1426407" algn="l" defTabSz="713203" rtl="0" eaLnBrk="1" latinLnBrk="0" hangingPunct="1">
      <a:defRPr sz="936" kern="1200">
        <a:solidFill>
          <a:schemeClr val="tx1"/>
        </a:solidFill>
        <a:latin typeface="+mn-lt"/>
        <a:ea typeface="+mn-ea"/>
        <a:cs typeface="+mn-cs"/>
      </a:defRPr>
    </a:lvl5pPr>
    <a:lvl6pPr marL="1783009" algn="l" defTabSz="713203" rtl="0" eaLnBrk="1" latinLnBrk="0" hangingPunct="1">
      <a:defRPr sz="936" kern="1200">
        <a:solidFill>
          <a:schemeClr val="tx1"/>
        </a:solidFill>
        <a:latin typeface="+mn-lt"/>
        <a:ea typeface="+mn-ea"/>
        <a:cs typeface="+mn-cs"/>
      </a:defRPr>
    </a:lvl6pPr>
    <a:lvl7pPr marL="2139610" algn="l" defTabSz="713203" rtl="0" eaLnBrk="1" latinLnBrk="0" hangingPunct="1">
      <a:defRPr sz="936" kern="1200">
        <a:solidFill>
          <a:schemeClr val="tx1"/>
        </a:solidFill>
        <a:latin typeface="+mn-lt"/>
        <a:ea typeface="+mn-ea"/>
        <a:cs typeface="+mn-cs"/>
      </a:defRPr>
    </a:lvl7pPr>
    <a:lvl8pPr marL="2496212" algn="l" defTabSz="713203" rtl="0" eaLnBrk="1" latinLnBrk="0" hangingPunct="1">
      <a:defRPr sz="936" kern="1200">
        <a:solidFill>
          <a:schemeClr val="tx1"/>
        </a:solidFill>
        <a:latin typeface="+mn-lt"/>
        <a:ea typeface="+mn-ea"/>
        <a:cs typeface="+mn-cs"/>
      </a:defRPr>
    </a:lvl8pPr>
    <a:lvl9pPr marL="2852814" algn="l" defTabSz="713203"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1</a:t>
            </a:fld>
            <a:endParaRPr lang="da-DK"/>
          </a:p>
        </p:txBody>
      </p:sp>
    </p:spTree>
    <p:extLst>
      <p:ext uri="{BB962C8B-B14F-4D97-AF65-F5344CB8AC3E}">
        <p14:creationId xmlns:p14="http://schemas.microsoft.com/office/powerpoint/2010/main" val="322537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2</a:t>
            </a:fld>
            <a:endParaRPr lang="da-DK"/>
          </a:p>
        </p:txBody>
      </p:sp>
    </p:spTree>
    <p:extLst>
      <p:ext uri="{BB962C8B-B14F-4D97-AF65-F5344CB8AC3E}">
        <p14:creationId xmlns:p14="http://schemas.microsoft.com/office/powerpoint/2010/main" val="130215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0" i="0" u="none" strike="noStrike" kern="1200" baseline="0" dirty="0">
                <a:solidFill>
                  <a:schemeClr val="tx1"/>
                </a:solidFill>
                <a:latin typeface="+mn-lt"/>
                <a:ea typeface="+mn-ea"/>
                <a:cs typeface="+mn-cs"/>
              </a:rPr>
              <a:t>PHD om </a:t>
            </a:r>
            <a:r>
              <a:rPr lang="da-DK" sz="1000" b="0" i="0" u="none" strike="noStrike" kern="1200" baseline="0" dirty="0" err="1">
                <a:solidFill>
                  <a:schemeClr val="tx1"/>
                </a:solidFill>
                <a:latin typeface="+mn-lt"/>
                <a:ea typeface="+mn-ea"/>
                <a:cs typeface="+mn-cs"/>
              </a:rPr>
              <a:t>forældreIntra</a:t>
            </a:r>
            <a:r>
              <a:rPr lang="da-DK" sz="1000" b="0" i="0" u="none" strike="noStrike" kern="1200" baseline="0" dirty="0">
                <a:solidFill>
                  <a:schemeClr val="tx1"/>
                </a:solidFill>
                <a:latin typeface="+mn-lt"/>
                <a:ea typeface="+mn-ea"/>
                <a:cs typeface="+mn-cs"/>
              </a:rPr>
              <a:t> – Maria Ørskov </a:t>
            </a:r>
            <a:r>
              <a:rPr lang="da-DK" sz="1000" b="0" i="0" u="none" strike="noStrike" kern="1200" baseline="0" dirty="0" err="1">
                <a:solidFill>
                  <a:schemeClr val="tx1"/>
                </a:solidFill>
                <a:latin typeface="+mn-lt"/>
                <a:ea typeface="+mn-ea"/>
                <a:cs typeface="+mn-cs"/>
              </a:rPr>
              <a:t>Akselvoll</a:t>
            </a:r>
            <a:endParaRPr lang="da-DK" sz="1000" b="0" i="0" u="none" strike="noStrike" kern="1200" baseline="0" dirty="0">
              <a:solidFill>
                <a:schemeClr val="tx1"/>
              </a:solidFill>
              <a:latin typeface="+mn-lt"/>
              <a:ea typeface="+mn-ea"/>
              <a:cs typeface="+mn-cs"/>
            </a:endParaRPr>
          </a:p>
          <a:p>
            <a:r>
              <a:rPr lang="da-DK" sz="1000" b="0" i="0" u="none" strike="noStrike" kern="1200" baseline="0" dirty="0">
                <a:solidFill>
                  <a:schemeClr val="tx1"/>
                </a:solidFill>
                <a:latin typeface="+mn-lt"/>
                <a:ea typeface="+mn-ea"/>
                <a:cs typeface="+mn-cs"/>
              </a:rPr>
              <a:t>Feltarbejde på to folkeskoler, over skoleåret 2013/2014</a:t>
            </a:r>
          </a:p>
          <a:p>
            <a:r>
              <a:rPr lang="da-DK" sz="1000" b="0" i="0" u="none" strike="noStrike" kern="1200" baseline="0" dirty="0">
                <a:solidFill>
                  <a:schemeClr val="tx1"/>
                </a:solidFill>
                <a:latin typeface="+mn-lt"/>
                <a:ea typeface="+mn-ea"/>
                <a:cs typeface="+mn-cs"/>
              </a:rPr>
              <a:t>To indskolingsklasser, ‘Grøn’ og ‘Blå’ klasses: forældremøder, skole-hjem-samtaler, trivselsarrangementer og </a:t>
            </a:r>
            <a:r>
              <a:rPr lang="da-DK" sz="1000" b="1" i="0" u="none" strike="noStrike" kern="1200" baseline="0" dirty="0" err="1">
                <a:solidFill>
                  <a:schemeClr val="tx1"/>
                </a:solidFill>
                <a:latin typeface="+mn-lt"/>
                <a:ea typeface="+mn-ea"/>
                <a:cs typeface="+mn-cs"/>
              </a:rPr>
              <a:t>Forældreintra</a:t>
            </a:r>
            <a:endParaRPr lang="da-DK" sz="1000" b="0" i="0" u="none" strike="noStrike" kern="1200" baseline="0" dirty="0">
              <a:solidFill>
                <a:schemeClr val="tx1"/>
              </a:solidFill>
              <a:latin typeface="+mn-lt"/>
              <a:ea typeface="+mn-ea"/>
              <a:cs typeface="+mn-cs"/>
            </a:endParaRPr>
          </a:p>
          <a:p>
            <a:r>
              <a:rPr lang="da-DK" sz="1000" b="0" i="0" u="none" strike="noStrike" kern="1200" baseline="0" dirty="0">
                <a:solidFill>
                  <a:schemeClr val="tx1"/>
                </a:solidFill>
                <a:latin typeface="+mn-lt"/>
                <a:ea typeface="+mn-ea"/>
                <a:cs typeface="+mn-cs"/>
              </a:rPr>
              <a:t>Observationer ved forældremøder, skole-hjem-samtaler, og på </a:t>
            </a:r>
            <a:r>
              <a:rPr lang="da-DK" sz="1000" b="0" i="0" u="none" strike="noStrike" kern="1200" baseline="0" dirty="0" err="1">
                <a:solidFill>
                  <a:schemeClr val="tx1"/>
                </a:solidFill>
                <a:latin typeface="+mn-lt"/>
                <a:ea typeface="+mn-ea"/>
                <a:cs typeface="+mn-cs"/>
              </a:rPr>
              <a:t>Forældreintra</a:t>
            </a:r>
            <a:r>
              <a:rPr lang="da-DK" sz="1000" b="0" i="0" u="none" strike="noStrike" kern="1200" baseline="0" dirty="0">
                <a:solidFill>
                  <a:schemeClr val="tx1"/>
                </a:solidFill>
                <a:latin typeface="+mn-lt"/>
                <a:ea typeface="+mn-ea"/>
                <a:cs typeface="+mn-cs"/>
              </a:rPr>
              <a:t>. Dokumentanalyse. </a:t>
            </a:r>
            <a:r>
              <a:rPr lang="da-DK" sz="1000" b="0" i="0" u="none" strike="noStrike" kern="1200" baseline="0" dirty="0" err="1">
                <a:solidFill>
                  <a:schemeClr val="tx1"/>
                </a:solidFill>
                <a:latin typeface="+mn-lt"/>
                <a:ea typeface="+mn-ea"/>
                <a:cs typeface="+mn-cs"/>
              </a:rPr>
              <a:t>Forældreintra</a:t>
            </a:r>
            <a:r>
              <a:rPr lang="da-DK" sz="1000" b="0" i="0" u="none" strike="noStrike" kern="1200" baseline="0" dirty="0">
                <a:solidFill>
                  <a:schemeClr val="tx1"/>
                </a:solidFill>
                <a:latin typeface="+mn-lt"/>
                <a:ea typeface="+mn-ea"/>
                <a:cs typeface="+mn-cs"/>
              </a:rPr>
              <a:t>-statistikker. Interviews med forældre og lærere</a:t>
            </a:r>
          </a:p>
          <a:p>
            <a:r>
              <a:rPr lang="da-DK" sz="1000" b="0" i="0" u="none" strike="noStrike" kern="1200" baseline="0" dirty="0">
                <a:solidFill>
                  <a:schemeClr val="tx1"/>
                </a:solidFill>
                <a:latin typeface="+mn-lt"/>
                <a:ea typeface="+mn-ea"/>
                <a:cs typeface="+mn-cs"/>
              </a:rPr>
              <a:t>Et blandet og stort –kvalitativt -datamateriale</a:t>
            </a:r>
          </a:p>
          <a:p>
            <a:endParaRPr lang="da-DK" sz="1000" b="0" i="0" u="none" strike="noStrike" kern="1200" baseline="0" dirty="0">
              <a:solidFill>
                <a:schemeClr val="tx1"/>
              </a:solidFill>
              <a:latin typeface="+mn-lt"/>
              <a:ea typeface="+mn-ea"/>
              <a:cs typeface="+mn-cs"/>
            </a:endParaRPr>
          </a:p>
          <a:p>
            <a:r>
              <a:rPr lang="da-DK" dirty="0"/>
              <a:t>Forældre håndterer ForældreIntra forskelligt</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a:t>Uddannelse som markant skillelinje i materialet (ikke overraskende)</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r>
              <a:rPr lang="da-DK" sz="1000" kern="1200" dirty="0">
                <a:solidFill>
                  <a:schemeClr val="tx1"/>
                </a:solidFill>
                <a:effectLst/>
                <a:latin typeface="+mn-lt"/>
                <a:ea typeface="+mn-ea"/>
                <a:cs typeface="+mn-cs"/>
              </a:rPr>
              <a:t>Både </a:t>
            </a:r>
            <a:r>
              <a:rPr lang="da-DK" sz="1000" b="1" kern="1200" dirty="0">
                <a:solidFill>
                  <a:schemeClr val="tx1"/>
                </a:solidFill>
                <a:effectLst/>
                <a:latin typeface="+mn-lt"/>
                <a:ea typeface="+mn-ea"/>
                <a:cs typeface="+mn-cs"/>
              </a:rPr>
              <a:t>’</a:t>
            </a:r>
            <a:r>
              <a:rPr lang="da-DK" sz="1000" b="1" kern="1200" dirty="0" err="1">
                <a:solidFill>
                  <a:schemeClr val="tx1"/>
                </a:solidFill>
                <a:effectLst/>
                <a:latin typeface="+mn-lt"/>
                <a:ea typeface="+mn-ea"/>
                <a:cs typeface="+mn-cs"/>
              </a:rPr>
              <a:t>forkantsforældrene</a:t>
            </a:r>
            <a:r>
              <a:rPr lang="da-DK" sz="1000" b="1" kern="1200" dirty="0">
                <a:solidFill>
                  <a:schemeClr val="tx1"/>
                </a:solidFill>
                <a:effectLst/>
                <a:latin typeface="+mn-lt"/>
                <a:ea typeface="+mn-ea"/>
                <a:cs typeface="+mn-cs"/>
              </a:rPr>
              <a:t>’ </a:t>
            </a:r>
            <a:r>
              <a:rPr lang="da-DK" sz="1000" kern="1200" dirty="0">
                <a:solidFill>
                  <a:schemeClr val="tx1"/>
                </a:solidFill>
                <a:effectLst/>
                <a:latin typeface="+mn-lt"/>
                <a:ea typeface="+mn-ea"/>
                <a:cs typeface="+mn-cs"/>
              </a:rPr>
              <a:t>og </a:t>
            </a:r>
            <a:r>
              <a:rPr lang="da-DK" sz="1000" b="1" kern="1200" dirty="0">
                <a:solidFill>
                  <a:schemeClr val="tx1"/>
                </a:solidFill>
                <a:effectLst/>
                <a:latin typeface="+mn-lt"/>
                <a:ea typeface="+mn-ea"/>
                <a:cs typeface="+mn-cs"/>
              </a:rPr>
              <a:t>’sorteringsforældrene’</a:t>
            </a:r>
            <a:r>
              <a:rPr lang="da-DK" sz="1000" kern="1200" dirty="0">
                <a:solidFill>
                  <a:schemeClr val="tx1"/>
                </a:solidFill>
                <a:effectLst/>
                <a:latin typeface="+mn-lt"/>
                <a:ea typeface="+mn-ea"/>
                <a:cs typeface="+mn-cs"/>
              </a:rPr>
              <a:t> er glade for ForældreIntra og ugeplan, som et centralt værktøj til at følge med i, og hjælpe til med, skolearbejdet, og de bruger det også både regelmæssigt og for de flestes vedkommende, hyppigt. De er ligeledes glade for, at ForældreIntra giver dem indblik i barnets skoleliv og fortæller om, hvordan de bruger det som afsæt for samtaler med barnet om det, der foregår i skolen.</a:t>
            </a:r>
          </a:p>
          <a:p>
            <a:r>
              <a:rPr lang="da-DK" sz="1000" kern="1200" dirty="0">
                <a:solidFill>
                  <a:schemeClr val="tx1"/>
                </a:solidFill>
                <a:effectLst/>
                <a:latin typeface="+mn-lt"/>
                <a:ea typeface="+mn-ea"/>
                <a:cs typeface="+mn-cs"/>
              </a:rPr>
              <a:t>Eksempel: Fra en mor starter sorteringen allerede ved e-mail adviseringen; ud fra den sparsomme tekst</a:t>
            </a:r>
          </a:p>
          <a:p>
            <a:r>
              <a:rPr lang="da-DK" sz="1000" kern="1200" dirty="0">
                <a:solidFill>
                  <a:schemeClr val="tx1"/>
                </a:solidFill>
                <a:effectLst/>
                <a:latin typeface="+mn-lt"/>
                <a:ea typeface="+mn-ea"/>
                <a:cs typeface="+mn-cs"/>
              </a:rPr>
              <a:t>i denne (som regel en enkelt linje, nogle gange halve sætninger), er det som oftest muligt for hende at afkode, hvad den nye besked omhandler, og hun klikker som regel kun videre, hvis hun skønner, at det var vigtigt.</a:t>
            </a:r>
          </a:p>
          <a:p>
            <a:r>
              <a:rPr lang="da-DK" sz="1000" b="1" kern="1200" dirty="0">
                <a:solidFill>
                  <a:schemeClr val="tx1"/>
                </a:solidFill>
                <a:effectLst/>
                <a:latin typeface="+mn-lt"/>
                <a:ea typeface="+mn-ea"/>
                <a:cs typeface="+mn-cs"/>
              </a:rPr>
              <a:t> </a:t>
            </a:r>
            <a:endParaRPr lang="da-DK" sz="1000" kern="1200" dirty="0">
              <a:solidFill>
                <a:schemeClr val="tx1"/>
              </a:solidFill>
              <a:effectLst/>
              <a:latin typeface="+mn-lt"/>
              <a:ea typeface="+mn-ea"/>
              <a:cs typeface="+mn-cs"/>
            </a:endParaRPr>
          </a:p>
          <a:p>
            <a:r>
              <a:rPr lang="da-DK" sz="1000" b="1" kern="1200" dirty="0">
                <a:solidFill>
                  <a:schemeClr val="tx1"/>
                </a:solidFill>
                <a:effectLst/>
                <a:latin typeface="+mn-lt"/>
                <a:ea typeface="+mn-ea"/>
                <a:cs typeface="+mn-cs"/>
              </a:rPr>
              <a:t>Overlevelsesstrategien:</a:t>
            </a:r>
            <a:r>
              <a:rPr lang="da-DK" sz="1000" kern="1200" dirty="0">
                <a:solidFill>
                  <a:schemeClr val="tx1"/>
                </a:solidFill>
                <a:effectLst/>
                <a:latin typeface="+mn-lt"/>
                <a:ea typeface="+mn-ea"/>
                <a:cs typeface="+mn-cs"/>
              </a:rPr>
              <a:t> Disse forældre er grundlæggende positive over for den digitale kommunikation og de muligheder, som den muliggør. De sætter pris på, at kunne </a:t>
            </a:r>
            <a:r>
              <a:rPr lang="da-DK" sz="1000" i="1" kern="1200" dirty="0">
                <a:solidFill>
                  <a:schemeClr val="tx1"/>
                </a:solidFill>
                <a:effectLst/>
                <a:latin typeface="+mn-lt"/>
                <a:ea typeface="+mn-ea"/>
                <a:cs typeface="+mn-cs"/>
              </a:rPr>
              <a:t>”følge med på en virkelig god måde”,</a:t>
            </a:r>
            <a:r>
              <a:rPr lang="da-DK" sz="1000" kern="1200" dirty="0">
                <a:solidFill>
                  <a:schemeClr val="tx1"/>
                </a:solidFill>
                <a:effectLst/>
                <a:latin typeface="+mn-lt"/>
                <a:ea typeface="+mn-ea"/>
                <a:cs typeface="+mn-cs"/>
              </a:rPr>
              <a:t> som en far formulerer det, i hvad der sker i skolen. De omtaler systemet som </a:t>
            </a:r>
            <a:r>
              <a:rPr lang="da-DK" sz="1000" i="1" kern="1200" dirty="0">
                <a:solidFill>
                  <a:schemeClr val="tx1"/>
                </a:solidFill>
                <a:effectLst/>
                <a:latin typeface="+mn-lt"/>
                <a:ea typeface="+mn-ea"/>
                <a:cs typeface="+mn-cs"/>
              </a:rPr>
              <a:t>”et fantastisk værktøj”</a:t>
            </a:r>
            <a:r>
              <a:rPr lang="da-DK" sz="1000" kern="1200" dirty="0">
                <a:solidFill>
                  <a:schemeClr val="tx1"/>
                </a:solidFill>
                <a:effectLst/>
                <a:latin typeface="+mn-lt"/>
                <a:ea typeface="+mn-ea"/>
                <a:cs typeface="+mn-cs"/>
              </a:rPr>
              <a:t> og et system, som på trods af at fremstå </a:t>
            </a:r>
            <a:r>
              <a:rPr lang="da-DK" sz="1000" i="1" kern="1200" dirty="0">
                <a:solidFill>
                  <a:schemeClr val="tx1"/>
                </a:solidFill>
                <a:effectLst/>
                <a:latin typeface="+mn-lt"/>
                <a:ea typeface="+mn-ea"/>
                <a:cs typeface="+mn-cs"/>
              </a:rPr>
              <a:t>”gammelt” </a:t>
            </a:r>
            <a:r>
              <a:rPr lang="da-DK" sz="1000" kern="1200" dirty="0">
                <a:solidFill>
                  <a:schemeClr val="tx1"/>
                </a:solidFill>
                <a:effectLst/>
                <a:latin typeface="+mn-lt"/>
                <a:ea typeface="+mn-ea"/>
                <a:cs typeface="+mn-cs"/>
              </a:rPr>
              <a:t>og være svært at finde rundt i, også har </a:t>
            </a:r>
            <a:r>
              <a:rPr lang="da-DK" sz="1000" i="1" kern="1200" dirty="0">
                <a:solidFill>
                  <a:schemeClr val="tx1"/>
                </a:solidFill>
                <a:effectLst/>
                <a:latin typeface="+mn-lt"/>
                <a:ea typeface="+mn-ea"/>
                <a:cs typeface="+mn-cs"/>
              </a:rPr>
              <a:t>”en masse fordele”.</a:t>
            </a:r>
            <a:r>
              <a:rPr lang="da-DK" sz="1000" kern="1200" dirty="0">
                <a:solidFill>
                  <a:schemeClr val="tx1"/>
                </a:solidFill>
                <a:effectLst/>
                <a:latin typeface="+mn-lt"/>
                <a:ea typeface="+mn-ea"/>
                <a:cs typeface="+mn-cs"/>
              </a:rPr>
              <a:t> Samtidig skaber netop den konstante forventning om involvering, og det høje informationsniveau, både forvirring og frustration for dem.</a:t>
            </a:r>
          </a:p>
          <a:p>
            <a:r>
              <a:rPr lang="da-DK" sz="1000" kern="1200" dirty="0">
                <a:solidFill>
                  <a:schemeClr val="tx1"/>
                </a:solidFill>
                <a:effectLst/>
                <a:latin typeface="+mn-lt"/>
                <a:ea typeface="+mn-ea"/>
                <a:cs typeface="+mn-cs"/>
              </a:rPr>
              <a:t> </a:t>
            </a:r>
          </a:p>
          <a:p>
            <a:r>
              <a:rPr lang="da-DK" sz="1000" kern="1200" dirty="0">
                <a:solidFill>
                  <a:schemeClr val="tx1"/>
                </a:solidFill>
                <a:effectLst/>
                <a:latin typeface="+mn-lt"/>
                <a:ea typeface="+mn-ea"/>
                <a:cs typeface="+mn-cs"/>
              </a:rPr>
              <a:t>Flere forældre og specielt forældrene, der tilhører Overlevelsesstrategien finger det ofte svært at skelne imellem, hvornår lærerne blot informerer om, hvad børnene laver i klassen, og hvad der er lektier i ugeplanen. Og hvornår informationen er henvendt henholdsvis børnene eller forældrene? Forældrene som tilhører kategorien overlevelsesstrategien fortæller også, hvordan de finder det svært at navigere i </a:t>
            </a:r>
            <a:r>
              <a:rPr lang="da-DK" sz="1000" kern="1200" dirty="0" err="1">
                <a:solidFill>
                  <a:schemeClr val="tx1"/>
                </a:solidFill>
                <a:effectLst/>
                <a:latin typeface="+mn-lt"/>
                <a:ea typeface="+mn-ea"/>
                <a:cs typeface="+mn-cs"/>
              </a:rPr>
              <a:t>ForældreIntras</a:t>
            </a:r>
            <a:r>
              <a:rPr lang="da-DK" sz="1000" kern="1200" dirty="0">
                <a:solidFill>
                  <a:schemeClr val="tx1"/>
                </a:solidFill>
                <a:effectLst/>
                <a:latin typeface="+mn-lt"/>
                <a:ea typeface="+mn-ea"/>
                <a:cs typeface="+mn-cs"/>
              </a:rPr>
              <a:t> informationsstrøm, og derfor bruger de meget energi på at afkode og imødekomme krav og forventninger om deltagelse, for at kunne positionere sig som involverede forældre.</a:t>
            </a:r>
          </a:p>
          <a:p>
            <a:r>
              <a:rPr lang="da-DK" sz="1000" kern="1200" dirty="0">
                <a:solidFill>
                  <a:schemeClr val="tx1"/>
                </a:solidFill>
                <a:effectLst/>
                <a:latin typeface="+mn-lt"/>
                <a:ea typeface="+mn-ea"/>
                <a:cs typeface="+mn-cs"/>
              </a:rPr>
              <a:t> </a:t>
            </a:r>
          </a:p>
          <a:p>
            <a:r>
              <a:rPr lang="da-DK" sz="1000" b="1" kern="1200" dirty="0">
                <a:solidFill>
                  <a:schemeClr val="tx1"/>
                </a:solidFill>
                <a:effectLst/>
                <a:latin typeface="+mn-lt"/>
                <a:ea typeface="+mn-ea"/>
                <a:cs typeface="+mn-cs"/>
              </a:rPr>
              <a:t>Distancestrategien: </a:t>
            </a:r>
            <a:endParaRPr lang="da-DK" sz="1000" kern="1200" dirty="0">
              <a:solidFill>
                <a:schemeClr val="tx1"/>
              </a:solidFill>
              <a:effectLst/>
              <a:latin typeface="+mn-lt"/>
              <a:ea typeface="+mn-ea"/>
              <a:cs typeface="+mn-cs"/>
            </a:endParaRPr>
          </a:p>
          <a:p>
            <a:r>
              <a:rPr lang="da-DK" sz="1000" kern="1200" dirty="0">
                <a:solidFill>
                  <a:schemeClr val="tx1"/>
                </a:solidFill>
                <a:effectLst/>
                <a:latin typeface="+mn-lt"/>
                <a:ea typeface="+mn-ea"/>
                <a:cs typeface="+mn-cs"/>
              </a:rPr>
              <a:t>Forældrene omtaler systemet som ”rodet” og ”besværligt”, som tidskrævende og er kritiske over for den</a:t>
            </a:r>
          </a:p>
          <a:p>
            <a:r>
              <a:rPr lang="da-DK" sz="1000" kern="1200" dirty="0">
                <a:solidFill>
                  <a:schemeClr val="tx1"/>
                </a:solidFill>
                <a:effectLst/>
                <a:latin typeface="+mn-lt"/>
                <a:ea typeface="+mn-ea"/>
                <a:cs typeface="+mn-cs"/>
              </a:rPr>
              <a:t>”voldsomme aktivitet” på ForældreIntra. Der foretrækker Face2Face kommunikation.  </a:t>
            </a:r>
          </a:p>
          <a:p>
            <a:r>
              <a:rPr lang="da-DK" sz="1000" kern="1200" dirty="0">
                <a:solidFill>
                  <a:schemeClr val="tx1"/>
                </a:solidFill>
                <a:effectLst/>
                <a:latin typeface="+mn-lt"/>
                <a:ea typeface="+mn-ea"/>
                <a:cs typeface="+mn-cs"/>
              </a:rPr>
              <a:t>Forældrene der benytter sig af distanceringsstrategien finder den stadige strøm af information og lærernes forventninger til dem urimeligt høje og derfor ignorerer de ofte både adviseringer og beskeder, eller undlader at handle på lektieinformationen og de andre opfordringer til at engagere sig. En mor mener sågar, at mange af informationerne på ForældreIntra er ”ligegyldige”. Om de får tjekket nye beskeder eller konsulteret ugeplanen, er således lidt tilfældigt.</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3</a:t>
            </a:fld>
            <a:endParaRPr lang="da-DK"/>
          </a:p>
        </p:txBody>
      </p:sp>
    </p:spTree>
    <p:extLst>
      <p:ext uri="{BB962C8B-B14F-4D97-AF65-F5344CB8AC3E}">
        <p14:creationId xmlns:p14="http://schemas.microsoft.com/office/powerpoint/2010/main" val="110862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skal vi gøre anderledes for at sikre en god forældrekommunikation? Det skal være nemmere for forældrene at samarbejde og finde relevant information og for medarbejderne at tage Aula i brug og anvende det. </a:t>
            </a:r>
          </a:p>
          <a:p>
            <a:r>
              <a:rPr lang="da-DK" dirty="0"/>
              <a:t>Vi arbejder med Aula som momentum til at gentænke og styrke kommunikationen</a:t>
            </a:r>
          </a:p>
          <a:p>
            <a:endParaRPr lang="da-DK" dirty="0"/>
          </a:p>
          <a:p>
            <a:r>
              <a:rPr lang="da-DK" dirty="0"/>
              <a:t>Workshops med forældre, medarbejdere og ledere på 0-18 års området under overskriften ”Hvad vil vi med Aula” (anvendelsesstrategi)</a:t>
            </a:r>
          </a:p>
          <a:p>
            <a:endParaRPr lang="da-DK" dirty="0"/>
          </a:p>
          <a:p>
            <a:pPr marL="285750" indent="-285750">
              <a:lnSpc>
                <a:spcPct val="100000"/>
              </a:lnSpc>
              <a:buFont typeface="Arial" panose="020B0604020202020204" pitchFamily="34" charset="0"/>
              <a:buChar char="•"/>
            </a:pPr>
            <a:r>
              <a:rPr lang="da-DK" b="1" dirty="0"/>
              <a:t>Mere ensartet anvendelse på tværs af 0-18 års området</a:t>
            </a:r>
          </a:p>
          <a:p>
            <a:pPr marL="285750" indent="-285750">
              <a:lnSpc>
                <a:spcPct val="100000"/>
              </a:lnSpc>
              <a:buFont typeface="Arial" panose="020B0604020202020204" pitchFamily="34" charset="0"/>
              <a:buChar char="•"/>
            </a:pPr>
            <a:r>
              <a:rPr lang="da-DK" b="1" dirty="0"/>
              <a:t>Tydelig struktur </a:t>
            </a:r>
          </a:p>
          <a:p>
            <a:pPr marL="511175" lvl="1" indent="-285750">
              <a:lnSpc>
                <a:spcPct val="100000"/>
              </a:lnSpc>
              <a:buFont typeface="Courier New" panose="02070309020205020404" pitchFamily="49" charset="0"/>
              <a:buChar char="o"/>
            </a:pPr>
            <a:r>
              <a:rPr lang="da-DK" dirty="0"/>
              <a:t>hvor finder jeg hvad</a:t>
            </a:r>
          </a:p>
          <a:p>
            <a:pPr marL="285750" indent="-285750">
              <a:lnSpc>
                <a:spcPct val="100000"/>
              </a:lnSpc>
              <a:buFont typeface="Arial" panose="020B0604020202020204" pitchFamily="34" charset="0"/>
              <a:buChar char="•"/>
            </a:pPr>
            <a:r>
              <a:rPr lang="da-DK" b="1" dirty="0"/>
              <a:t>Mindre strøm af informationer</a:t>
            </a:r>
          </a:p>
          <a:p>
            <a:pPr marL="511175" lvl="1" indent="-285750">
              <a:lnSpc>
                <a:spcPct val="100000"/>
              </a:lnSpc>
              <a:buFont typeface="Courier New" panose="02070309020205020404" pitchFamily="49" charset="0"/>
              <a:buChar char="o"/>
            </a:pPr>
            <a:r>
              <a:rPr lang="da-DK" dirty="0"/>
              <a:t>Målrettet kommunikation til grupper </a:t>
            </a:r>
          </a:p>
          <a:p>
            <a:pPr marL="511175" lvl="1" indent="-285750">
              <a:lnSpc>
                <a:spcPct val="100000"/>
              </a:lnSpc>
              <a:buFont typeface="Courier New" panose="02070309020205020404" pitchFamily="49" charset="0"/>
              <a:buChar char="o"/>
            </a:pPr>
            <a:r>
              <a:rPr lang="da-DK" dirty="0"/>
              <a:t>Skelnen ml. </a:t>
            </a:r>
            <a:r>
              <a:rPr lang="da-DK" dirty="0" err="1"/>
              <a:t>need</a:t>
            </a:r>
            <a:r>
              <a:rPr lang="da-DK" dirty="0"/>
              <a:t>-to og </a:t>
            </a:r>
            <a:r>
              <a:rPr lang="da-DK" dirty="0" err="1"/>
              <a:t>nice</a:t>
            </a:r>
            <a:r>
              <a:rPr lang="da-DK" dirty="0"/>
              <a:t>-to-</a:t>
            </a:r>
            <a:r>
              <a:rPr lang="da-DK" dirty="0" err="1"/>
              <a:t>know</a:t>
            </a:r>
            <a:endParaRPr lang="da-DK" dirty="0"/>
          </a:p>
          <a:p>
            <a:pPr marL="511175" lvl="1" indent="-285750">
              <a:lnSpc>
                <a:spcPct val="100000"/>
              </a:lnSpc>
              <a:buFont typeface="Courier New" panose="02070309020205020404" pitchFamily="49" charset="0"/>
              <a:buChar char="o"/>
            </a:pPr>
            <a:r>
              <a:rPr lang="da-DK" dirty="0"/>
              <a:t>Mere ansvar tilbage til eleven</a:t>
            </a:r>
          </a:p>
          <a:p>
            <a:pPr marL="285750" indent="-285750">
              <a:lnSpc>
                <a:spcPct val="100000"/>
              </a:lnSpc>
              <a:buFont typeface="Arial" panose="020B0604020202020204" pitchFamily="34" charset="0"/>
              <a:buChar char="•"/>
            </a:pPr>
            <a:r>
              <a:rPr lang="da-DK" b="1" dirty="0"/>
              <a:t>Fælles forventningsafstemning</a:t>
            </a:r>
          </a:p>
          <a:p>
            <a:pPr marL="285750" indent="-285750">
              <a:lnSpc>
                <a:spcPct val="100000"/>
              </a:lnSpc>
              <a:buFont typeface="Arial" panose="020B0604020202020204" pitchFamily="34" charset="0"/>
              <a:buChar char="•"/>
            </a:pPr>
            <a:r>
              <a:rPr lang="da-DK" b="1" dirty="0"/>
              <a:t>Klart budskab og enkelt sprog</a:t>
            </a:r>
          </a:p>
          <a:p>
            <a:endParaRPr lang="da-DK" dirty="0"/>
          </a:p>
          <a:p>
            <a:r>
              <a:rPr lang="da-DK" dirty="0"/>
              <a:t>Udgangspunkt til at lave en anvendelsesstrategi for Aula og de omkringliggende digitale systemer</a:t>
            </a:r>
          </a:p>
        </p:txBody>
      </p:sp>
      <p:sp>
        <p:nvSpPr>
          <p:cNvPr id="4" name="Pladsholder til slidenummer 3"/>
          <p:cNvSpPr>
            <a:spLocks noGrp="1"/>
          </p:cNvSpPr>
          <p:nvPr>
            <p:ph type="sldNum" sz="quarter" idx="5"/>
          </p:nvPr>
        </p:nvSpPr>
        <p:spPr/>
        <p:txBody>
          <a:bodyPr/>
          <a:lstStyle/>
          <a:p>
            <a:fld id="{0DA0114A-87C3-AE42-9FE6-947C2632DDED}" type="slidenum">
              <a:rPr lang="da-DK" smtClean="0"/>
              <a:t>4</a:t>
            </a:fld>
            <a:endParaRPr lang="da-DK"/>
          </a:p>
        </p:txBody>
      </p:sp>
    </p:spTree>
    <p:extLst>
      <p:ext uri="{BB962C8B-B14F-4D97-AF65-F5344CB8AC3E}">
        <p14:creationId xmlns:p14="http://schemas.microsoft.com/office/powerpoint/2010/main" val="3331233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kern="1200" dirty="0">
                <a:solidFill>
                  <a:schemeClr val="tx1"/>
                </a:solidFill>
                <a:effectLst/>
                <a:latin typeface="+mn-lt"/>
                <a:ea typeface="+mn-ea"/>
                <a:cs typeface="+mn-cs"/>
              </a:rPr>
              <a:t>Formålet er at se, om vi kan skabe ensartethed i brugen af Aula, så det bliver nemmere for brugerne (herunder også forældre med børn i skole, dagtilbud og UngiAarhus) at finde de relevante informationer. </a:t>
            </a:r>
          </a:p>
          <a:p>
            <a:pPr marL="0" indent="0">
              <a:buFont typeface="Wingdings" panose="05000000000000000000" pitchFamily="2" charset="2"/>
              <a:buNone/>
            </a:pPr>
            <a:r>
              <a:rPr lang="da-DK" dirty="0"/>
              <a:t>Udkast til anvendelsesstrategi, som hele 0-18 års området kan se sig selv ind i. Indgår i en større anvendelsesstrategi</a:t>
            </a:r>
          </a:p>
          <a:p>
            <a:pPr marL="0" indent="0">
              <a:buFont typeface="Wingdings" panose="05000000000000000000" pitchFamily="2" charset="2"/>
              <a:buNone/>
            </a:pPr>
            <a:endParaRPr lang="da-DK" dirty="0"/>
          </a:p>
          <a:p>
            <a:pPr marL="0" indent="0">
              <a:buFont typeface="Wingdings" panose="05000000000000000000" pitchFamily="2" charset="2"/>
              <a:buNone/>
            </a:pPr>
            <a:r>
              <a:rPr lang="da-DK" sz="1000" dirty="0"/>
              <a:t>Det er et udkast, som skal testes i Aula med pilotskolerne</a:t>
            </a:r>
            <a:endParaRPr lang="da-DK" dirty="0"/>
          </a:p>
          <a:p>
            <a:endParaRPr lang="da-DK" sz="1000" dirty="0"/>
          </a:p>
          <a:p>
            <a:endParaRPr lang="da-DK" sz="1000" dirty="0"/>
          </a:p>
          <a:p>
            <a:endParaRPr lang="da-DK" dirty="0"/>
          </a:p>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5</a:t>
            </a:fld>
            <a:endParaRPr lang="da-DK"/>
          </a:p>
        </p:txBody>
      </p:sp>
    </p:spTree>
    <p:extLst>
      <p:ext uri="{BB962C8B-B14F-4D97-AF65-F5344CB8AC3E}">
        <p14:creationId xmlns:p14="http://schemas.microsoft.com/office/powerpoint/2010/main" val="135814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DA0114A-87C3-AE42-9FE6-947C2632DDED}" type="slidenum">
              <a:rPr lang="da-DK" smtClean="0"/>
              <a:t>6</a:t>
            </a:fld>
            <a:endParaRPr lang="da-DK"/>
          </a:p>
        </p:txBody>
      </p:sp>
    </p:spTree>
    <p:extLst>
      <p:ext uri="{BB962C8B-B14F-4D97-AF65-F5344CB8AC3E}">
        <p14:creationId xmlns:p14="http://schemas.microsoft.com/office/powerpoint/2010/main" val="1604098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rgbClr val="347DA7"/>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08482AD-0383-754A-ABAE-5382F1666FA7}"/>
              </a:ext>
            </a:extLst>
          </p:cNvPr>
          <p:cNvPicPr>
            <a:picLocks noChangeAspect="1"/>
          </p:cNvPicPr>
          <p:nvPr userDrawn="1"/>
        </p:nvPicPr>
        <p:blipFill rotWithShape="1">
          <a:blip r:embed="rId2"/>
          <a:srcRect l="6131" t="1" r="1" b="46919"/>
          <a:stretch/>
        </p:blipFill>
        <p:spPr>
          <a:xfrm>
            <a:off x="0" y="1761422"/>
            <a:ext cx="6991579" cy="3953577"/>
          </a:xfrm>
          <a:prstGeom prst="rect">
            <a:avLst/>
          </a:prstGeom>
        </p:spPr>
      </p:pic>
      <p:pic>
        <p:nvPicPr>
          <p:cNvPr id="8" name="Billede 7">
            <a:extLst>
              <a:ext uri="{FF2B5EF4-FFF2-40B4-BE49-F238E27FC236}">
                <a16:creationId xmlns:a16="http://schemas.microsoft.com/office/drawing/2014/main" id="{79EFAE13-1D60-0A4F-ADDA-84E37D999515}"/>
              </a:ext>
            </a:extLst>
          </p:cNvPr>
          <p:cNvPicPr>
            <a:picLocks noChangeAspect="1"/>
          </p:cNvPicPr>
          <p:nvPr userDrawn="1"/>
        </p:nvPicPr>
        <p:blipFill>
          <a:blip r:embed="rId3"/>
          <a:stretch>
            <a:fillRect/>
          </a:stretch>
        </p:blipFill>
        <p:spPr>
          <a:xfrm>
            <a:off x="952500" y="4810526"/>
            <a:ext cx="1578944" cy="634599"/>
          </a:xfrm>
          <a:prstGeom prst="rect">
            <a:avLst/>
          </a:prstGeom>
        </p:spPr>
      </p:pic>
      <p:sp>
        <p:nvSpPr>
          <p:cNvPr id="2" name="Title 1"/>
          <p:cNvSpPr>
            <a:spLocks noGrp="1"/>
          </p:cNvSpPr>
          <p:nvPr>
            <p:ph type="ctrTitle"/>
          </p:nvPr>
        </p:nvSpPr>
        <p:spPr>
          <a:xfrm>
            <a:off x="973138" y="1382184"/>
            <a:ext cx="6858000" cy="999376"/>
          </a:xfrm>
        </p:spPr>
        <p:txBody>
          <a:bodyPr lIns="0" tIns="0" rIns="0" bIns="0" anchor="t" anchorCtr="0">
            <a:noAutofit/>
          </a:bodyPr>
          <a:lstStyle>
            <a:lvl1pPr algn="l">
              <a:lnSpc>
                <a:spcPct val="80000"/>
              </a:lnSpc>
              <a:defRPr sz="3600" b="0" i="0">
                <a:solidFill>
                  <a:schemeClr val="bg1"/>
                </a:solidFill>
                <a:latin typeface="Calibri" panose="020F0502020204030204" pitchFamily="34" charset="0"/>
                <a:cs typeface="Calibri" panose="020F0502020204030204" pitchFamily="34" charset="0"/>
              </a:defRPr>
            </a:lvl1pPr>
          </a:lstStyle>
          <a:p>
            <a:r>
              <a:rPr lang="da-DK"/>
              <a:t>Klik for at redigere titeltypografien i masteren</a:t>
            </a:r>
            <a:endParaRPr lang="en-US"/>
          </a:p>
        </p:txBody>
      </p:sp>
      <p:sp>
        <p:nvSpPr>
          <p:cNvPr id="3" name="Subtitle 2"/>
          <p:cNvSpPr>
            <a:spLocks noGrp="1"/>
          </p:cNvSpPr>
          <p:nvPr>
            <p:ph type="subTitle" idx="1"/>
          </p:nvPr>
        </p:nvSpPr>
        <p:spPr>
          <a:xfrm>
            <a:off x="973138" y="2510086"/>
            <a:ext cx="6858000" cy="1379802"/>
          </a:xfrm>
        </p:spPr>
        <p:txBody>
          <a:bodyPr lIns="0" tIns="0" rIns="0" bIns="0">
            <a:no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a:p>
        </p:txBody>
      </p:sp>
      <p:sp>
        <p:nvSpPr>
          <p:cNvPr id="5" name="Footer Placeholder 4"/>
          <p:cNvSpPr>
            <a:spLocks noGrp="1"/>
          </p:cNvSpPr>
          <p:nvPr>
            <p:ph type="ftr" sz="quarter" idx="11"/>
          </p:nvPr>
        </p:nvSpPr>
        <p:spPr>
          <a:xfrm>
            <a:off x="3028950" y="5896727"/>
            <a:ext cx="3086100" cy="304271"/>
          </a:xfrm>
          <a:prstGeom prst="rect">
            <a:avLst/>
          </a:prstGeom>
        </p:spPr>
        <p:txBody>
          <a:bodyPr/>
          <a:lstStyle/>
          <a:p>
            <a:endParaRPr lang="da-DK"/>
          </a:p>
        </p:txBody>
      </p:sp>
    </p:spTree>
    <p:extLst>
      <p:ext uri="{BB962C8B-B14F-4D97-AF65-F5344CB8AC3E}">
        <p14:creationId xmlns:p14="http://schemas.microsoft.com/office/powerpoint/2010/main" val="1995810332"/>
      </p:ext>
    </p:extLst>
  </p:cSld>
  <p:clrMapOvr>
    <a:masterClrMapping/>
  </p:clrMapOvr>
  <p:extLst mod="1">
    <p:ext uri="{DCECCB84-F9BA-43D5-87BE-67443E8EF086}">
      <p15:sldGuideLst xmlns:p15="http://schemas.microsoft.com/office/powerpoint/2012/main">
        <p15:guide id="1" orient="horz" pos="1800" userDrawn="1">
          <p15:clr>
            <a:srgbClr val="FBAE40"/>
          </p15:clr>
        </p15:guide>
        <p15:guide id="2" pos="2880" userDrawn="1">
          <p15:clr>
            <a:srgbClr val="FBAE40"/>
          </p15:clr>
        </p15:guide>
        <p15:guide id="3" pos="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og indhold">
    <p:bg>
      <p:bgPr>
        <a:solidFill>
          <a:srgbClr val="2091A2"/>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2786D59D-BD04-8F44-9FD3-56EBF47B23D1}"/>
              </a:ext>
            </a:extLst>
          </p:cNvPr>
          <p:cNvPicPr>
            <a:picLocks noChangeAspect="1"/>
          </p:cNvPicPr>
          <p:nvPr userDrawn="1"/>
        </p:nvPicPr>
        <p:blipFill rotWithShape="1">
          <a:blip r:embed="rId2"/>
          <a:srcRect r="26539" b="60967"/>
          <a:stretch/>
        </p:blipFill>
        <p:spPr>
          <a:xfrm>
            <a:off x="4377601" y="3182401"/>
            <a:ext cx="4766400" cy="2532600"/>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17775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el og indhold">
    <p:bg>
      <p:bgPr>
        <a:solidFill>
          <a:srgbClr val="007A8D"/>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95201FA-75DE-2C4A-A557-5E1EDD1DE041}"/>
              </a:ext>
            </a:extLst>
          </p:cNvPr>
          <p:cNvPicPr>
            <a:picLocks noChangeAspect="1"/>
          </p:cNvPicPr>
          <p:nvPr userDrawn="1"/>
        </p:nvPicPr>
        <p:blipFill rotWithShape="1">
          <a:blip r:embed="rId2"/>
          <a:srcRect r="26539" b="60967"/>
          <a:stretch/>
        </p:blipFill>
        <p:spPr>
          <a:xfrm>
            <a:off x="4377601" y="3182401"/>
            <a:ext cx="4766400" cy="2532600"/>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26452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el og indhold">
    <p:bg>
      <p:bgPr>
        <a:solidFill>
          <a:srgbClr val="347DA7"/>
        </a:solidFill>
        <a:effectLst/>
      </p:bgPr>
    </p:bg>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2"/>
          <a:stretch>
            <a:fillRect/>
          </a:stretch>
        </p:blipFill>
        <p:spPr>
          <a:xfrm>
            <a:off x="615737" y="5198095"/>
            <a:ext cx="624509" cy="250999"/>
          </a:xfrm>
          <a:prstGeom prst="rect">
            <a:avLst/>
          </a:prstGeom>
        </p:spPr>
      </p:pic>
      <p:sp>
        <p:nvSpPr>
          <p:cNvPr id="4" name="Pladsholder til indhold 3">
            <a:extLst>
              <a:ext uri="{FF2B5EF4-FFF2-40B4-BE49-F238E27FC236}">
                <a16:creationId xmlns:a16="http://schemas.microsoft.com/office/drawing/2014/main" id="{35B697E9-8A92-D243-8D84-6A38C8D1D5DA}"/>
              </a:ext>
            </a:extLst>
          </p:cNvPr>
          <p:cNvSpPr>
            <a:spLocks noGrp="1"/>
          </p:cNvSpPr>
          <p:nvPr>
            <p:ph sz="quarter" idx="13"/>
          </p:nvPr>
        </p:nvSpPr>
        <p:spPr>
          <a:xfrm>
            <a:off x="1350168" y="1662113"/>
            <a:ext cx="6443663" cy="1404937"/>
          </a:xfrm>
        </p:spPr>
        <p:txBody>
          <a:bodyPr>
            <a:normAutofit/>
          </a:bodyPr>
          <a:lstStyle>
            <a:lvl1pPr algn="ctr">
              <a:defRPr sz="4200">
                <a:solidFill>
                  <a:schemeClr val="bg1"/>
                </a:solidFill>
              </a:defRPr>
            </a:lvl1pPr>
            <a:lvl2pPr algn="ctr">
              <a:defRPr/>
            </a:lvl2pPr>
            <a:lvl3pPr algn="ctr">
              <a:defRPr/>
            </a:lvl3pPr>
            <a:lvl4pPr algn="ctr">
              <a:defRPr/>
            </a:lvl4pPr>
            <a:lvl5pPr algn="ctr">
              <a:defRPr/>
            </a:lvl5pPr>
          </a:lstStyle>
          <a:p>
            <a:pPr lvl="0"/>
            <a:r>
              <a:rPr lang="da-DK"/>
              <a:t>Rediger teksttypografien i masteren</a:t>
            </a:r>
          </a:p>
        </p:txBody>
      </p:sp>
    </p:spTree>
    <p:extLst>
      <p:ext uri="{BB962C8B-B14F-4D97-AF65-F5344CB8AC3E}">
        <p14:creationId xmlns:p14="http://schemas.microsoft.com/office/powerpoint/2010/main" val="423648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el og indhold">
    <p:bg>
      <p:bgPr>
        <a:solidFill>
          <a:srgbClr val="337DA7"/>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6009874"/>
            <a:ext cx="2922814" cy="304271"/>
          </a:xfrm>
          <a:prstGeom prst="rect">
            <a:avLst/>
          </a:prstGeom>
        </p:spPr>
        <p:txBody>
          <a:bodyPr/>
          <a:lstStyle>
            <a:lvl1pPr>
              <a:defRPr>
                <a:solidFill>
                  <a:schemeClr val="bg1"/>
                </a:solidFill>
              </a:defRPr>
            </a:lvl1p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508998"/>
            <a:ext cx="5353050" cy="260804"/>
          </a:xfrm>
        </p:spPr>
        <p:txBody>
          <a:bodyPr>
            <a:normAutofit/>
          </a:bodyPr>
          <a:lstStyle>
            <a:lvl1pPr>
              <a:defRPr sz="1200" b="1" spc="300">
                <a:solidFill>
                  <a:schemeClr val="bg1"/>
                </a:solidFill>
              </a:defRPr>
            </a:lvl1pPr>
          </a:lstStyle>
          <a:p>
            <a:pPr lvl="0"/>
            <a:r>
              <a:rPr lang="da-DK"/>
              <a:t>TEMAOVERSKRIFT</a:t>
            </a:r>
          </a:p>
        </p:txBody>
      </p:sp>
      <p:pic>
        <p:nvPicPr>
          <p:cNvPr id="9" name="Billede 8">
            <a:extLst>
              <a:ext uri="{FF2B5EF4-FFF2-40B4-BE49-F238E27FC236}">
                <a16:creationId xmlns:a16="http://schemas.microsoft.com/office/drawing/2014/main" id="{DA362614-BAA2-0443-82DE-CE0117E3FFDB}"/>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64845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el og indhold">
    <p:bg>
      <p:bgPr>
        <a:solidFill>
          <a:srgbClr val="337DA7"/>
        </a:solidFill>
        <a:effectLst/>
      </p:bgPr>
    </p:bg>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6009874"/>
            <a:ext cx="2922814" cy="304271"/>
          </a:xfrm>
          <a:prstGeom prst="rect">
            <a:avLst/>
          </a:prstGeom>
        </p:spPr>
        <p:txBody>
          <a:bodyPr/>
          <a:lstStyle>
            <a:lvl1pPr>
              <a:defRPr>
                <a:solidFill>
                  <a:schemeClr val="bg1"/>
                </a:solidFill>
              </a:defRPr>
            </a:lvl1pPr>
          </a:lstStyle>
          <a:p>
            <a:endParaRPr lang="da-DK"/>
          </a:p>
        </p:txBody>
      </p:sp>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508998"/>
            <a:ext cx="5353050" cy="260804"/>
          </a:xfrm>
        </p:spPr>
        <p:txBody>
          <a:bodyPr>
            <a:normAutofit/>
          </a:bodyPr>
          <a:lstStyle>
            <a:lvl1pPr>
              <a:defRPr sz="1200" b="1" spc="300">
                <a:solidFill>
                  <a:schemeClr val="bg1"/>
                </a:solidFill>
              </a:defRPr>
            </a:lvl1pPr>
          </a:lstStyle>
          <a:p>
            <a:pPr lvl="0"/>
            <a:r>
              <a:rPr lang="da-DK"/>
              <a:t>TEMAOVERSKRIFT</a:t>
            </a:r>
          </a:p>
        </p:txBody>
      </p:sp>
      <p:pic>
        <p:nvPicPr>
          <p:cNvPr id="7" name="Billede 6">
            <a:extLst>
              <a:ext uri="{FF2B5EF4-FFF2-40B4-BE49-F238E27FC236}">
                <a16:creationId xmlns:a16="http://schemas.microsoft.com/office/drawing/2014/main" id="{297A7741-8029-B34C-BB59-C4D5D4B296F1}"/>
              </a:ext>
            </a:extLst>
          </p:cNvPr>
          <p:cNvPicPr>
            <a:picLocks noChangeAspect="1"/>
          </p:cNvPicPr>
          <p:nvPr userDrawn="1"/>
        </p:nvPicPr>
        <p:blipFill>
          <a:blip r:embed="rId3"/>
          <a:stretch>
            <a:fillRect/>
          </a:stretch>
        </p:blipFill>
        <p:spPr>
          <a:xfrm>
            <a:off x="3233869" y="2108245"/>
            <a:ext cx="2669816" cy="1073037"/>
          </a:xfrm>
          <a:prstGeom prst="rect">
            <a:avLst/>
          </a:prstGeom>
        </p:spPr>
      </p:pic>
    </p:spTree>
    <p:extLst>
      <p:ext uri="{BB962C8B-B14F-4D97-AF65-F5344CB8AC3E}">
        <p14:creationId xmlns:p14="http://schemas.microsoft.com/office/powerpoint/2010/main" val="1137456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sobjekter">
    <p:bg>
      <p:bgPr>
        <a:solidFill>
          <a:srgbClr val="13456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206097"/>
      </p:ext>
    </p:extLst>
  </p:cSld>
  <p:clrMapOvr>
    <a:masterClrMapping/>
  </p:clrMapOvr>
  <p:extLst mod="1">
    <p:ext uri="{DCECCB84-F9BA-43D5-87BE-67443E8EF086}">
      <p15:sldGuideLst xmlns:p15="http://schemas.microsoft.com/office/powerpoint/2012/main">
        <p15:guide id="1" orient="horz" pos="1800" userDrawn="1">
          <p15:clr>
            <a:srgbClr val="FBAE40"/>
          </p15:clr>
        </p15:guide>
        <p15:guide id="2" pos="2880" userDrawn="1">
          <p15:clr>
            <a:srgbClr val="FBAE40"/>
          </p15:clr>
        </p15:guide>
        <p15:guide id="3" pos="5756" userDrawn="1">
          <p15:clr>
            <a:srgbClr val="FBAE40"/>
          </p15:clr>
        </p15:guide>
        <p15:guide id="4" orient="horz" pos="343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49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slide">
    <p:bg>
      <p:bgPr>
        <a:solidFill>
          <a:srgbClr val="347DA7"/>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08482AD-0383-754A-ABAE-5382F1666FA7}"/>
              </a:ext>
            </a:extLst>
          </p:cNvPr>
          <p:cNvPicPr>
            <a:picLocks noChangeAspect="1"/>
          </p:cNvPicPr>
          <p:nvPr userDrawn="1"/>
        </p:nvPicPr>
        <p:blipFill rotWithShape="1">
          <a:blip r:embed="rId2"/>
          <a:srcRect l="6131" t="1" r="1" b="46919"/>
          <a:stretch/>
        </p:blipFill>
        <p:spPr>
          <a:xfrm>
            <a:off x="0" y="1761422"/>
            <a:ext cx="6991579" cy="3953577"/>
          </a:xfrm>
          <a:prstGeom prst="rect">
            <a:avLst/>
          </a:prstGeom>
        </p:spPr>
      </p:pic>
      <p:pic>
        <p:nvPicPr>
          <p:cNvPr id="8" name="Billede 7">
            <a:extLst>
              <a:ext uri="{FF2B5EF4-FFF2-40B4-BE49-F238E27FC236}">
                <a16:creationId xmlns:a16="http://schemas.microsoft.com/office/drawing/2014/main" id="{79EFAE13-1D60-0A4F-ADDA-84E37D999515}"/>
              </a:ext>
            </a:extLst>
          </p:cNvPr>
          <p:cNvPicPr>
            <a:picLocks noChangeAspect="1"/>
          </p:cNvPicPr>
          <p:nvPr userDrawn="1"/>
        </p:nvPicPr>
        <p:blipFill>
          <a:blip r:embed="rId3"/>
          <a:stretch>
            <a:fillRect/>
          </a:stretch>
        </p:blipFill>
        <p:spPr>
          <a:xfrm>
            <a:off x="952500" y="4810526"/>
            <a:ext cx="1578944" cy="634599"/>
          </a:xfrm>
          <a:prstGeom prst="rect">
            <a:avLst/>
          </a:prstGeom>
        </p:spPr>
      </p:pic>
      <p:sp>
        <p:nvSpPr>
          <p:cNvPr id="5" name="Footer Placeholder 4"/>
          <p:cNvSpPr>
            <a:spLocks noGrp="1"/>
          </p:cNvSpPr>
          <p:nvPr>
            <p:ph type="ftr" sz="quarter" idx="11"/>
          </p:nvPr>
        </p:nvSpPr>
        <p:spPr>
          <a:xfrm>
            <a:off x="3028950" y="5896727"/>
            <a:ext cx="3086100" cy="304271"/>
          </a:xfrm>
          <a:prstGeom prst="rect">
            <a:avLst/>
          </a:prstGeom>
        </p:spPr>
        <p:txBody>
          <a:bodyPr/>
          <a:lstStyle/>
          <a:p>
            <a:endParaRPr lang="da-DK"/>
          </a:p>
        </p:txBody>
      </p:sp>
      <p:sp>
        <p:nvSpPr>
          <p:cNvPr id="2" name="Title 1"/>
          <p:cNvSpPr>
            <a:spLocks noGrp="1"/>
          </p:cNvSpPr>
          <p:nvPr>
            <p:ph type="ctrTitle"/>
          </p:nvPr>
        </p:nvSpPr>
        <p:spPr>
          <a:xfrm>
            <a:off x="973138" y="1382184"/>
            <a:ext cx="5584416" cy="999376"/>
          </a:xfrm>
        </p:spPr>
        <p:txBody>
          <a:bodyPr lIns="0" tIns="0" rIns="0" bIns="0" anchor="t" anchorCtr="0">
            <a:noAutofit/>
          </a:bodyPr>
          <a:lstStyle>
            <a:lvl1pPr algn="l">
              <a:lnSpc>
                <a:spcPct val="80000"/>
              </a:lnSpc>
              <a:defRPr sz="3600" b="0" i="0">
                <a:solidFill>
                  <a:schemeClr val="bg1"/>
                </a:solidFill>
                <a:latin typeface="Calibri" panose="020F0502020204030204" pitchFamily="34" charset="0"/>
                <a:cs typeface="Calibri" panose="020F0502020204030204" pitchFamily="34" charset="0"/>
              </a:defRPr>
            </a:lvl1pPr>
          </a:lstStyle>
          <a:p>
            <a:r>
              <a:rPr lang="da-DK"/>
              <a:t>Klik for at redigere titeltypografien i masteren</a:t>
            </a:r>
            <a:endParaRPr lang="en-US"/>
          </a:p>
        </p:txBody>
      </p:sp>
      <p:sp>
        <p:nvSpPr>
          <p:cNvPr id="3" name="Subtitle 2"/>
          <p:cNvSpPr>
            <a:spLocks noGrp="1"/>
          </p:cNvSpPr>
          <p:nvPr>
            <p:ph type="subTitle" idx="1"/>
          </p:nvPr>
        </p:nvSpPr>
        <p:spPr>
          <a:xfrm>
            <a:off x="973138" y="2510086"/>
            <a:ext cx="6858000" cy="1379802"/>
          </a:xfrm>
        </p:spPr>
        <p:txBody>
          <a:bodyPr lIns="0" tIns="0" rIns="0" bIns="0">
            <a:no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a:p>
        </p:txBody>
      </p:sp>
    </p:spTree>
    <p:extLst>
      <p:ext uri="{BB962C8B-B14F-4D97-AF65-F5344CB8AC3E}">
        <p14:creationId xmlns:p14="http://schemas.microsoft.com/office/powerpoint/2010/main" val="3573176229"/>
      </p:ext>
    </p:extLst>
  </p:cSld>
  <p:clrMapOvr>
    <a:masterClrMapping/>
  </p:clrMapOvr>
  <p:extLst mod="1">
    <p:ext uri="{DCECCB84-F9BA-43D5-87BE-67443E8EF086}">
      <p15:sldGuideLst xmlns:p15="http://schemas.microsoft.com/office/powerpoint/2012/main">
        <p15:guide id="1" orient="horz" pos="1800">
          <p15:clr>
            <a:srgbClr val="FBAE40"/>
          </p15:clr>
        </p15:guide>
        <p15:guide id="2" pos="2880">
          <p15:clr>
            <a:srgbClr val="FBAE40"/>
          </p15:clr>
        </p15:guide>
        <p15:guide id="3" pos="6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7886700" cy="604190"/>
          </a:xfrm>
        </p:spPr>
        <p:txBody>
          <a:bodyPr/>
          <a:lstStyle/>
          <a:p>
            <a:r>
              <a:rPr lang="da-DK"/>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7886487" cy="2900363"/>
          </a:xfrm>
        </p:spPr>
        <p:txBody>
          <a:bodyPr/>
          <a:lstStyle/>
          <a:p>
            <a:pPr lvl="0"/>
            <a:r>
              <a:rPr lang="da-DK"/>
              <a:t>Indhold og punktopstilling</a:t>
            </a:r>
          </a:p>
          <a:p>
            <a:pPr lvl="1"/>
            <a:r>
              <a:rPr lang="da-DK"/>
              <a:t>Andet niveau</a:t>
            </a:r>
          </a:p>
          <a:p>
            <a:pPr lvl="2"/>
            <a:r>
              <a:rPr lang="da-DK"/>
              <a:t>Tredje niveau</a:t>
            </a:r>
          </a:p>
        </p:txBody>
      </p:sp>
      <p:pic>
        <p:nvPicPr>
          <p:cNvPr id="27" name="Billede 26">
            <a:extLst>
              <a:ext uri="{FF2B5EF4-FFF2-40B4-BE49-F238E27FC236}">
                <a16:creationId xmlns:a16="http://schemas.microsoft.com/office/drawing/2014/main" id="{C9EE5561-02F8-9440-93F9-F10EBBB4FA53}"/>
              </a:ext>
            </a:extLst>
          </p:cNvPr>
          <p:cNvPicPr>
            <a:picLocks noChangeAspect="1"/>
          </p:cNvPicPr>
          <p:nvPr userDrawn="1"/>
        </p:nvPicPr>
        <p:blipFill>
          <a:blip r:embed="rId2"/>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90275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 og indhold">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a:p>
        </p:txBody>
      </p:sp>
      <p:pic>
        <p:nvPicPr>
          <p:cNvPr id="27" name="Billede 26">
            <a:extLst>
              <a:ext uri="{FF2B5EF4-FFF2-40B4-BE49-F238E27FC236}">
                <a16:creationId xmlns:a16="http://schemas.microsoft.com/office/drawing/2014/main" id="{C9EE5561-02F8-9440-93F9-F10EBBB4FA53}"/>
              </a:ext>
            </a:extLst>
          </p:cNvPr>
          <p:cNvPicPr>
            <a:picLocks noChangeAspect="1"/>
          </p:cNvPicPr>
          <p:nvPr userDrawn="1"/>
        </p:nvPicPr>
        <p:blipFill>
          <a:blip r:embed="rId2"/>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26130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og indho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66F9560D-F720-0B45-8059-8893C9EB3EE2}"/>
              </a:ext>
            </a:extLst>
          </p:cNvPr>
          <p:cNvPicPr>
            <a:picLocks noChangeAspect="1"/>
          </p:cNvPicPr>
          <p:nvPr userDrawn="1"/>
        </p:nvPicPr>
        <p:blipFill rotWithShape="1">
          <a:blip r:embed="rId2"/>
          <a:srcRect l="1" t="3388" r="-4514"/>
          <a:stretch/>
        </p:blipFill>
        <p:spPr>
          <a:xfrm>
            <a:off x="5371319" y="0"/>
            <a:ext cx="4114707" cy="5714999"/>
          </a:xfrm>
          <a:prstGeom prst="rect">
            <a:avLst/>
          </a:prstGeom>
        </p:spPr>
      </p:pic>
      <p:pic>
        <p:nvPicPr>
          <p:cNvPr id="9" name="Billede 8">
            <a:extLst>
              <a:ext uri="{FF2B5EF4-FFF2-40B4-BE49-F238E27FC236}">
                <a16:creationId xmlns:a16="http://schemas.microsoft.com/office/drawing/2014/main" id="{274D0406-323E-0D43-8C60-996658180A55}"/>
              </a:ext>
            </a:extLst>
          </p:cNvPr>
          <p:cNvPicPr>
            <a:picLocks noChangeAspect="1"/>
          </p:cNvPicPr>
          <p:nvPr userDrawn="1"/>
        </p:nvPicPr>
        <p:blipFill rotWithShape="1">
          <a:blip r:embed="rId3"/>
          <a:srcRect t="5812" r="31420" b="11550"/>
          <a:stretch/>
        </p:blipFill>
        <p:spPr>
          <a:xfrm>
            <a:off x="3293566" y="1"/>
            <a:ext cx="6108700" cy="5714999"/>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4988229" cy="604190"/>
          </a:xfrm>
        </p:spPr>
        <p:txBody>
          <a:bodyPr/>
          <a:lstStyle/>
          <a:p>
            <a:r>
              <a:rPr lang="da-DK"/>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50" y="1662113"/>
            <a:ext cx="4988016" cy="2900363"/>
          </a:xfrm>
        </p:spPr>
        <p:txBody>
          <a:bodyPr/>
          <a:lstStyle/>
          <a:p>
            <a:pPr lvl="0"/>
            <a:r>
              <a:rPr lang="da-DK"/>
              <a:t>Indhold og punktopstilling</a:t>
            </a:r>
          </a:p>
          <a:p>
            <a:pPr lvl="1"/>
            <a:r>
              <a:rPr lang="da-DK"/>
              <a:t>Andet niveau</a:t>
            </a:r>
          </a:p>
          <a:p>
            <a:pPr lvl="2"/>
            <a:r>
              <a:rPr lang="da-DK"/>
              <a:t>Tredje niveau</a:t>
            </a:r>
          </a:p>
        </p:txBody>
      </p:sp>
      <p:pic>
        <p:nvPicPr>
          <p:cNvPr id="10" name="Billede 9">
            <a:extLst>
              <a:ext uri="{FF2B5EF4-FFF2-40B4-BE49-F238E27FC236}">
                <a16:creationId xmlns:a16="http://schemas.microsoft.com/office/drawing/2014/main" id="{D4E16806-1228-0F4E-9251-C8D319F017A3}"/>
              </a:ext>
            </a:extLst>
          </p:cNvPr>
          <p:cNvPicPr>
            <a:picLocks noChangeAspect="1"/>
          </p:cNvPicPr>
          <p:nvPr userDrawn="1"/>
        </p:nvPicPr>
        <p:blipFill>
          <a:blip r:embed="rId4"/>
          <a:stretch>
            <a:fillRect/>
          </a:stretch>
        </p:blipFill>
        <p:spPr>
          <a:xfrm>
            <a:off x="615737" y="5198095"/>
            <a:ext cx="624509" cy="250999"/>
          </a:xfrm>
          <a:prstGeom prst="rect">
            <a:avLst/>
          </a:prstGeom>
        </p:spPr>
      </p:pic>
    </p:spTree>
    <p:extLst>
      <p:ext uri="{BB962C8B-B14F-4D97-AF65-F5344CB8AC3E}">
        <p14:creationId xmlns:p14="http://schemas.microsoft.com/office/powerpoint/2010/main" val="262926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og indho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274D0406-323E-0D43-8C60-996658180A55}"/>
              </a:ext>
            </a:extLst>
          </p:cNvPr>
          <p:cNvPicPr>
            <a:picLocks noChangeAspect="1"/>
          </p:cNvPicPr>
          <p:nvPr userDrawn="1"/>
        </p:nvPicPr>
        <p:blipFill rotWithShape="1">
          <a:blip r:embed="rId2"/>
          <a:srcRect l="27164" t="-16854" r="4256" b="77660"/>
          <a:stretch/>
        </p:blipFill>
        <p:spPr>
          <a:xfrm>
            <a:off x="3035300" y="3004458"/>
            <a:ext cx="6108700" cy="2710542"/>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p>
            <a:r>
              <a:rPr lang="da-DK"/>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6738439" cy="2900363"/>
          </a:xfrm>
        </p:spPr>
        <p:txBody>
          <a:bodyPr/>
          <a:lstStyle/>
          <a:p>
            <a:pPr lvl="0"/>
            <a:r>
              <a:rPr lang="da-DK"/>
              <a:t>Indhold og punktopstilling</a:t>
            </a:r>
          </a:p>
          <a:p>
            <a:pPr lvl="1"/>
            <a:r>
              <a:rPr lang="da-DK"/>
              <a:t>Andet niveau</a:t>
            </a:r>
          </a:p>
          <a:p>
            <a:pPr lvl="2"/>
            <a:r>
              <a:rPr lang="da-DK"/>
              <a:t>Tredje niveau</a:t>
            </a:r>
          </a:p>
        </p:txBody>
      </p:sp>
      <p:pic>
        <p:nvPicPr>
          <p:cNvPr id="10" name="Billede 9">
            <a:extLst>
              <a:ext uri="{FF2B5EF4-FFF2-40B4-BE49-F238E27FC236}">
                <a16:creationId xmlns:a16="http://schemas.microsoft.com/office/drawing/2014/main" id="{7714E126-39B4-E64E-A629-2D16884766C9}"/>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74712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27F4CB8-748C-E04E-84E9-6C7174910F94}"/>
              </a:ext>
            </a:extLst>
          </p:cNvPr>
          <p:cNvPicPr>
            <a:picLocks noChangeAspect="1"/>
          </p:cNvPicPr>
          <p:nvPr userDrawn="1"/>
        </p:nvPicPr>
        <p:blipFill rotWithShape="1">
          <a:blip r:embed="rId2"/>
          <a:srcRect r="682" b="6657"/>
          <a:stretch/>
        </p:blipFill>
        <p:spPr>
          <a:xfrm>
            <a:off x="0" y="0"/>
            <a:ext cx="9143999" cy="5715000"/>
          </a:xfrm>
          <a:prstGeom prst="rect">
            <a:avLst/>
          </a:prstGeom>
        </p:spPr>
      </p:pic>
      <p:pic>
        <p:nvPicPr>
          <p:cNvPr id="12" name="Billede 11">
            <a:extLst>
              <a:ext uri="{FF2B5EF4-FFF2-40B4-BE49-F238E27FC236}">
                <a16:creationId xmlns:a16="http://schemas.microsoft.com/office/drawing/2014/main" id="{6173725E-F125-1A49-AB08-CF61964002FA}"/>
              </a:ext>
            </a:extLst>
          </p:cNvPr>
          <p:cNvPicPr>
            <a:picLocks noChangeAspect="1"/>
          </p:cNvPicPr>
          <p:nvPr userDrawn="1"/>
        </p:nvPicPr>
        <p:blipFill rotWithShape="1">
          <a:blip r:embed="rId3">
            <a:alphaModFix amt="70000"/>
          </a:blip>
          <a:srcRect l="-1" r="26539" b="60967"/>
          <a:stretch/>
        </p:blipFill>
        <p:spPr>
          <a:xfrm>
            <a:off x="4377600" y="3182401"/>
            <a:ext cx="4766400" cy="2532600"/>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0" name="Billede 9">
            <a:extLst>
              <a:ext uri="{FF2B5EF4-FFF2-40B4-BE49-F238E27FC236}">
                <a16:creationId xmlns:a16="http://schemas.microsoft.com/office/drawing/2014/main" id="{7714E126-39B4-E64E-A629-2D16884766C9}"/>
              </a:ext>
            </a:extLst>
          </p:cNvPr>
          <p:cNvPicPr>
            <a:picLocks noChangeAspect="1"/>
          </p:cNvPicPr>
          <p:nvPr userDrawn="1"/>
        </p:nvPicPr>
        <p:blipFill>
          <a:blip r:embed="rId4"/>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63369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og indhold">
    <p:bg>
      <p:bgPr>
        <a:solidFill>
          <a:srgbClr val="347DA7"/>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417725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el og indhold">
    <p:bg>
      <p:bgPr>
        <a:solidFill>
          <a:srgbClr val="45B7C1"/>
        </a:solidFill>
        <a:effectLst/>
      </p:bgPr>
    </p:bg>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D3D39DC-B166-7A45-AE68-9A7F130617BC}"/>
              </a:ext>
            </a:extLst>
          </p:cNvPr>
          <p:cNvPicPr>
            <a:picLocks noChangeAspect="1"/>
          </p:cNvPicPr>
          <p:nvPr userDrawn="1"/>
        </p:nvPicPr>
        <p:blipFill rotWithShape="1">
          <a:blip r:embed="rId2"/>
          <a:srcRect r="27242" b="61310"/>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35033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737" y="1020763"/>
            <a:ext cx="7886700" cy="604190"/>
          </a:xfrm>
          <a:prstGeom prst="rect">
            <a:avLst/>
          </a:prstGeom>
        </p:spPr>
        <p:txBody>
          <a:bodyPr vert="horz" lIns="0" tIns="0" rIns="0" bIns="0" rtlCol="0" anchor="t" anchorCtr="0">
            <a:normAutofit/>
          </a:bodyPr>
          <a:lstStyle/>
          <a:p>
            <a:r>
              <a:rPr lang="da-DK"/>
              <a:t>Klik for at redigere i master</a:t>
            </a:r>
            <a:endParaRPr lang="en-US"/>
          </a:p>
        </p:txBody>
      </p:sp>
      <p:sp>
        <p:nvSpPr>
          <p:cNvPr id="3" name="Text Placeholder 2"/>
          <p:cNvSpPr>
            <a:spLocks noGrp="1"/>
          </p:cNvSpPr>
          <p:nvPr>
            <p:ph type="body" idx="1"/>
          </p:nvPr>
        </p:nvSpPr>
        <p:spPr>
          <a:xfrm>
            <a:off x="615737" y="1666516"/>
            <a:ext cx="7886700" cy="3175336"/>
          </a:xfrm>
          <a:prstGeom prst="rect">
            <a:avLst/>
          </a:prstGeom>
        </p:spPr>
        <p:txBody>
          <a:bodyPr vert="horz" lIns="0" tIns="0" rIns="0" bIns="0" rtlCol="0" anchor="t" anchorCtr="0">
            <a:normAutofit/>
          </a:bodyPr>
          <a:lstStyle/>
          <a:p>
            <a:pPr lvl="0"/>
            <a:r>
              <a:rPr lang="da-DK"/>
              <a:t>Rediger typografien i masterens</a:t>
            </a:r>
          </a:p>
          <a:p>
            <a:pPr lvl="1"/>
            <a:r>
              <a:rPr lang="da-DK"/>
              <a:t>Andet niveau</a:t>
            </a:r>
          </a:p>
          <a:p>
            <a:pPr lvl="2"/>
            <a:r>
              <a:rPr lang="da-DK"/>
              <a:t>Tredje niveau</a:t>
            </a:r>
          </a:p>
        </p:txBody>
      </p:sp>
      <p:sp>
        <p:nvSpPr>
          <p:cNvPr id="5" name="Footer Placeholder 4"/>
          <p:cNvSpPr>
            <a:spLocks noGrp="1"/>
          </p:cNvSpPr>
          <p:nvPr>
            <p:ph type="ftr" sz="quarter" idx="3"/>
          </p:nvPr>
        </p:nvSpPr>
        <p:spPr>
          <a:xfrm>
            <a:off x="1524495" y="5356731"/>
            <a:ext cx="2922814" cy="304271"/>
          </a:xfrm>
          <a:prstGeom prst="rect">
            <a:avLst/>
          </a:prstGeom>
        </p:spPr>
        <p:txBody>
          <a:bodyPr vert="horz" lIns="0" tIns="0" rIns="0" bIns="0" rtlCol="0" anchor="t" anchorCtr="0"/>
          <a:lstStyle>
            <a:lvl1pPr algn="l">
              <a:defRPr sz="700">
                <a:solidFill>
                  <a:schemeClr val="tx1">
                    <a:tint val="75000"/>
                  </a:schemeClr>
                </a:solidFill>
                <a:latin typeface="Calibri" panose="020F0502020204030204" pitchFamily="34" charset="0"/>
                <a:cs typeface="Calibri" panose="020F0502020204030204" pitchFamily="34" charset="0"/>
              </a:defRPr>
            </a:lvl1pPr>
          </a:lstStyle>
          <a:p>
            <a:endParaRPr lang="da-DK"/>
          </a:p>
        </p:txBody>
      </p:sp>
    </p:spTree>
    <p:extLst>
      <p:ext uri="{BB962C8B-B14F-4D97-AF65-F5344CB8AC3E}">
        <p14:creationId xmlns:p14="http://schemas.microsoft.com/office/powerpoint/2010/main" val="138056179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92" r:id="rId4"/>
    <p:sldLayoutId id="2147483686" r:id="rId5"/>
    <p:sldLayoutId id="2147483687" r:id="rId6"/>
    <p:sldLayoutId id="2147483698" r:id="rId7"/>
    <p:sldLayoutId id="2147483688" r:id="rId8"/>
    <p:sldLayoutId id="2147483694" r:id="rId9"/>
    <p:sldLayoutId id="2147483695" r:id="rId10"/>
    <p:sldLayoutId id="2147483696" r:id="rId11"/>
    <p:sldLayoutId id="2147483691" r:id="rId12"/>
    <p:sldLayoutId id="2147483689" r:id="rId13"/>
    <p:sldLayoutId id="2147483690" r:id="rId14"/>
    <p:sldLayoutId id="2147483664" r:id="rId15"/>
    <p:sldLayoutId id="2147483665" r:id="rId16"/>
  </p:sldLayoutIdLst>
  <p:txStyles>
    <p:titleStyle>
      <a:lvl1pPr algn="l" defTabSz="685800" rtl="0" eaLnBrk="1" latinLnBrk="0" hangingPunct="1">
        <a:lnSpc>
          <a:spcPct val="90000"/>
        </a:lnSpc>
        <a:spcBef>
          <a:spcPct val="0"/>
        </a:spcBef>
        <a:buNone/>
        <a:defRPr sz="2400" b="1"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00" userDrawn="1">
          <p15:clr>
            <a:srgbClr val="F26B43"/>
          </p15:clr>
        </p15:guide>
        <p15:guide id="2" pos="2880" userDrawn="1">
          <p15:clr>
            <a:srgbClr val="F26B43"/>
          </p15:clr>
        </p15:guide>
        <p15:guide id="3" pos="385" userDrawn="1">
          <p15:clr>
            <a:srgbClr val="F26B43"/>
          </p15:clr>
        </p15:guide>
        <p15:guide id="4" orient="horz" pos="3430" userDrawn="1">
          <p15:clr>
            <a:srgbClr val="F26B43"/>
          </p15:clr>
        </p15:guide>
        <p15:guide id="5" orient="horz" pos="643" userDrawn="1">
          <p15:clr>
            <a:srgbClr val="F26B43"/>
          </p15:clr>
        </p15:guide>
        <p15:guide id="6" pos="5359" userDrawn="1">
          <p15:clr>
            <a:srgbClr val="F26B43"/>
          </p15:clr>
        </p15:guide>
        <p15:guide id="7" orient="horz" pos="104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11.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7.xml"/><Relationship Id="rId7" Type="http://schemas.openxmlformats.org/officeDocument/2006/relationships/image" Target="../media/image1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1.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1.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1.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CBDB360-A82F-43FF-8E6F-30D5210D37ED}"/>
              </a:ext>
            </a:extLst>
          </p:cNvPr>
          <p:cNvGraphicFramePr>
            <a:graphicFrameLocks noChangeAspect="1"/>
          </p:cNvGraphicFramePr>
          <p:nvPr>
            <p:custDataLst>
              <p:tags r:id="rId2"/>
            </p:custDataLst>
            <p:extLst>
              <p:ext uri="{D42A27DB-BD31-4B8C-83A1-F6EECF244321}">
                <p14:modId xmlns:p14="http://schemas.microsoft.com/office/powerpoint/2010/main" val="281850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think-cell Slide" r:id="rId6" imgW="386" imgH="386" progId="TCLayout.ActiveDocument.1">
                  <p:embed/>
                </p:oleObj>
              </mc:Choice>
              <mc:Fallback>
                <p:oleObj name="think-cell Slide" r:id="rId6" imgW="386" imgH="386" progId="TCLayout.ActiveDocument.1">
                  <p:embed/>
                  <p:pic>
                    <p:nvPicPr>
                      <p:cNvPr id="3" name="Objekt 2" hidden="1">
                        <a:extLst>
                          <a:ext uri="{FF2B5EF4-FFF2-40B4-BE49-F238E27FC236}">
                            <a16:creationId xmlns:a16="http://schemas.microsoft.com/office/drawing/2014/main" id="{CCBDB360-A82F-43FF-8E6F-30D5210D37E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E61B0C0C-F9C4-4624-AAD3-9E1F7871E16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0000"/>
              </a:lnSpc>
              <a:spcBef>
                <a:spcPct val="0"/>
              </a:spcBef>
              <a:spcAft>
                <a:spcPct val="0"/>
              </a:spcAft>
            </a:pPr>
            <a:endParaRPr lang="da-DK" sz="3600" b="1">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7" name="Titel 16">
            <a:extLst>
              <a:ext uri="{FF2B5EF4-FFF2-40B4-BE49-F238E27FC236}">
                <a16:creationId xmlns:a16="http://schemas.microsoft.com/office/drawing/2014/main" id="{BC5E4AF7-09C9-5646-9FEE-77AD49940D41}"/>
              </a:ext>
            </a:extLst>
          </p:cNvPr>
          <p:cNvSpPr>
            <a:spLocks noGrp="1"/>
          </p:cNvSpPr>
          <p:nvPr>
            <p:ph type="ctrTitle"/>
          </p:nvPr>
        </p:nvSpPr>
        <p:spPr>
          <a:xfrm>
            <a:off x="973138" y="1382184"/>
            <a:ext cx="7375732" cy="999376"/>
          </a:xfrm>
        </p:spPr>
        <p:txBody>
          <a:bodyPr/>
          <a:lstStyle/>
          <a:p>
            <a:r>
              <a:rPr lang="da-DK" b="1" dirty="0"/>
              <a:t>Aula som momentum til at gentænke og styrke kommunikationen</a:t>
            </a:r>
            <a:br>
              <a:rPr lang="da-DK" b="1" dirty="0"/>
            </a:br>
            <a:endParaRPr lang="da-DK" b="1" dirty="0"/>
          </a:p>
        </p:txBody>
      </p:sp>
      <p:sp>
        <p:nvSpPr>
          <p:cNvPr id="18" name="Undertitel 17">
            <a:extLst>
              <a:ext uri="{FF2B5EF4-FFF2-40B4-BE49-F238E27FC236}">
                <a16:creationId xmlns:a16="http://schemas.microsoft.com/office/drawing/2014/main" id="{52654500-F809-E74C-B6A3-C61D4A16F708}"/>
              </a:ext>
            </a:extLst>
          </p:cNvPr>
          <p:cNvSpPr>
            <a:spLocks noGrp="1"/>
          </p:cNvSpPr>
          <p:nvPr>
            <p:ph type="subTitle" idx="1"/>
          </p:nvPr>
        </p:nvSpPr>
        <p:spPr>
          <a:xfrm>
            <a:off x="973137" y="2510086"/>
            <a:ext cx="7487371" cy="1379802"/>
          </a:xfrm>
        </p:spPr>
        <p:txBody>
          <a:bodyPr/>
          <a:lstStyle/>
          <a:p>
            <a:r>
              <a:rPr lang="da-DK" sz="2000" b="1" dirty="0"/>
              <a:t>Hvorfor?</a:t>
            </a:r>
          </a:p>
          <a:p>
            <a:r>
              <a:rPr lang="da-DK" sz="2000" b="1" dirty="0"/>
              <a:t>Udkast til retningslinjer for Aula</a:t>
            </a:r>
          </a:p>
        </p:txBody>
      </p:sp>
      <p:pic>
        <p:nvPicPr>
          <p:cNvPr id="8" name="Billede 7">
            <a:extLst>
              <a:ext uri="{FF2B5EF4-FFF2-40B4-BE49-F238E27FC236}">
                <a16:creationId xmlns:a16="http://schemas.microsoft.com/office/drawing/2014/main" id="{F6776C07-FA54-4BE6-84F2-7C4D806807CD}"/>
              </a:ext>
            </a:extLst>
          </p:cNvPr>
          <p:cNvPicPr>
            <a:picLocks noChangeAspect="1"/>
          </p:cNvPicPr>
          <p:nvPr/>
        </p:nvPicPr>
        <p:blipFill>
          <a:blip r:embed="rId8"/>
          <a:stretch>
            <a:fillRect/>
          </a:stretch>
        </p:blipFill>
        <p:spPr>
          <a:xfrm>
            <a:off x="6958519" y="0"/>
            <a:ext cx="2240833" cy="1121366"/>
          </a:xfrm>
          <a:prstGeom prst="rect">
            <a:avLst/>
          </a:prstGeom>
        </p:spPr>
      </p:pic>
    </p:spTree>
    <p:extLst>
      <p:ext uri="{BB962C8B-B14F-4D97-AF65-F5344CB8AC3E}">
        <p14:creationId xmlns:p14="http://schemas.microsoft.com/office/powerpoint/2010/main" val="424518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F9CBC1D-ED20-427A-BED3-556D74CCF97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think-cell Slide" r:id="rId6" imgW="386" imgH="386" progId="TCLayout.ActiveDocument.1">
                  <p:embed/>
                </p:oleObj>
              </mc:Choice>
              <mc:Fallback>
                <p:oleObj name="think-cell Slide" r:id="rId6" imgW="386" imgH="386" progId="TCLayout.ActiveDocument.1">
                  <p:embed/>
                  <p:pic>
                    <p:nvPicPr>
                      <p:cNvPr id="6" name="Objekt 5" hidden="1">
                        <a:extLst>
                          <a:ext uri="{FF2B5EF4-FFF2-40B4-BE49-F238E27FC236}">
                            <a16:creationId xmlns:a16="http://schemas.microsoft.com/office/drawing/2014/main" id="{FF9CBC1D-ED20-427A-BED3-556D74CCF97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6FB22382-52E2-4494-86C0-96DF9BFECFF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520101E2-05E2-4938-8B7B-4784045BD0AE}"/>
              </a:ext>
            </a:extLst>
          </p:cNvPr>
          <p:cNvSpPr>
            <a:spLocks noGrp="1"/>
          </p:cNvSpPr>
          <p:nvPr>
            <p:ph type="title"/>
          </p:nvPr>
        </p:nvSpPr>
        <p:spPr/>
        <p:txBody>
          <a:bodyPr/>
          <a:lstStyle/>
          <a:p>
            <a:r>
              <a:rPr lang="da-DK" dirty="0"/>
              <a:t>Hvad siger forældrene om </a:t>
            </a:r>
            <a:r>
              <a:rPr lang="da-DK" dirty="0" err="1"/>
              <a:t>SkoleIntra</a:t>
            </a:r>
            <a:r>
              <a:rPr lang="da-DK" dirty="0"/>
              <a:t>?</a:t>
            </a:r>
          </a:p>
        </p:txBody>
      </p:sp>
      <p:sp>
        <p:nvSpPr>
          <p:cNvPr id="3" name="Pladsholder til tekst 2">
            <a:extLst>
              <a:ext uri="{FF2B5EF4-FFF2-40B4-BE49-F238E27FC236}">
                <a16:creationId xmlns:a16="http://schemas.microsoft.com/office/drawing/2014/main" id="{CF1528C6-4428-4996-AAFE-C77583497198}"/>
              </a:ext>
            </a:extLst>
          </p:cNvPr>
          <p:cNvSpPr>
            <a:spLocks noGrp="1"/>
          </p:cNvSpPr>
          <p:nvPr>
            <p:ph type="body" sz="quarter" idx="13"/>
          </p:nvPr>
        </p:nvSpPr>
        <p:spPr>
          <a:xfrm>
            <a:off x="615950" y="327025"/>
            <a:ext cx="6375400" cy="260804"/>
          </a:xfrm>
        </p:spPr>
        <p:txBody>
          <a:bodyPr>
            <a:normAutofit fontScale="92500"/>
          </a:bodyPr>
          <a:lstStyle/>
          <a:p>
            <a:r>
              <a:rPr lang="da-DK" dirty="0"/>
              <a:t>Aula som momentum til at gentænke og styrke kommunikationen</a:t>
            </a:r>
          </a:p>
        </p:txBody>
      </p:sp>
      <p:sp>
        <p:nvSpPr>
          <p:cNvPr id="4" name="Pladsholder til tekst 3">
            <a:extLst>
              <a:ext uri="{FF2B5EF4-FFF2-40B4-BE49-F238E27FC236}">
                <a16:creationId xmlns:a16="http://schemas.microsoft.com/office/drawing/2014/main" id="{B69A3EE2-13EA-4D17-AA1E-DCB54F1525E4}"/>
              </a:ext>
            </a:extLst>
          </p:cNvPr>
          <p:cNvSpPr>
            <a:spLocks noGrp="1"/>
          </p:cNvSpPr>
          <p:nvPr>
            <p:ph type="body" sz="quarter" idx="14"/>
          </p:nvPr>
        </p:nvSpPr>
        <p:spPr>
          <a:xfrm>
            <a:off x="615950" y="1662113"/>
            <a:ext cx="6946900" cy="3254661"/>
          </a:xfrm>
        </p:spPr>
        <p:txBody>
          <a:bodyPr>
            <a:normAutofit fontScale="62500" lnSpcReduction="20000"/>
          </a:bodyPr>
          <a:lstStyle/>
          <a:p>
            <a:pPr marL="342900" indent="-342900">
              <a:lnSpc>
                <a:spcPct val="120000"/>
              </a:lnSpc>
              <a:buFont typeface="Arial" panose="020B0604020202020204" pitchFamily="34" charset="0"/>
              <a:buChar char="•"/>
            </a:pPr>
            <a:r>
              <a:rPr lang="da-DK" sz="2500" dirty="0"/>
              <a:t>Forældre kan opleve skolens informationsstrøm som overvældende, uoverskuelig og svær at afkode og navigere i</a:t>
            </a:r>
          </a:p>
          <a:p>
            <a:pPr marL="342900" indent="-342900">
              <a:lnSpc>
                <a:spcPct val="120000"/>
              </a:lnSpc>
              <a:buFont typeface="Arial" panose="020B0604020202020204" pitchFamily="34" charset="0"/>
              <a:buChar char="•"/>
            </a:pPr>
            <a:r>
              <a:rPr lang="da-DK" sz="2500" dirty="0"/>
              <a:t>Forældre har forskellige ressourcer til at håndtere det høje informationsniveau – og digitale teknologier har tendens til at forstærke eksisterende forskelle</a:t>
            </a:r>
          </a:p>
          <a:p>
            <a:pPr marL="342900" indent="-342900">
              <a:lnSpc>
                <a:spcPct val="120000"/>
              </a:lnSpc>
              <a:buFont typeface="Arial" panose="020B0604020202020204" pitchFamily="34" charset="0"/>
              <a:buChar char="•"/>
            </a:pPr>
            <a:r>
              <a:rPr lang="da-DK" sz="2500" dirty="0"/>
              <a:t>Mere skole-hjem-samarbejde og øget involvering skaber øgede krav til forældre</a:t>
            </a:r>
          </a:p>
          <a:p>
            <a:pPr marL="342900" indent="-342900">
              <a:lnSpc>
                <a:spcPct val="120000"/>
              </a:lnSpc>
              <a:buFont typeface="Arial" panose="020B0604020202020204" pitchFamily="34" charset="0"/>
              <a:buChar char="•"/>
            </a:pPr>
            <a:r>
              <a:rPr lang="da-DK" sz="2500" dirty="0"/>
              <a:t>Uens kommunikationspraksis skaber utryghed</a:t>
            </a:r>
          </a:p>
          <a:p>
            <a:pPr marL="342900" indent="-342900">
              <a:lnSpc>
                <a:spcPct val="120000"/>
              </a:lnSpc>
              <a:buFont typeface="Arial" panose="020B0604020202020204" pitchFamily="34" charset="0"/>
              <a:buChar char="•"/>
            </a:pPr>
            <a:r>
              <a:rPr lang="da-DK" sz="2500" dirty="0"/>
              <a:t>Negativ kommunikation fylder for meget</a:t>
            </a:r>
          </a:p>
          <a:p>
            <a:pPr>
              <a:lnSpc>
                <a:spcPct val="120000"/>
              </a:lnSpc>
            </a:pPr>
            <a:br>
              <a:rPr lang="da-DK" sz="2900" dirty="0">
                <a:solidFill>
                  <a:srgbClr val="45B7C1"/>
                </a:solidFill>
              </a:rPr>
            </a:br>
            <a:br>
              <a:rPr lang="da-DK" dirty="0"/>
            </a:br>
            <a:endParaRPr lang="da-DK" dirty="0"/>
          </a:p>
          <a:p>
            <a:endParaRPr lang="da-DK" dirty="0"/>
          </a:p>
        </p:txBody>
      </p:sp>
    </p:spTree>
    <p:extLst>
      <p:ext uri="{BB962C8B-B14F-4D97-AF65-F5344CB8AC3E}">
        <p14:creationId xmlns:p14="http://schemas.microsoft.com/office/powerpoint/2010/main" val="322818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4322A8ED-330C-4441-9C93-0883FED726A9}"/>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8" name="think-cell Slide" r:id="rId6" imgW="386" imgH="386" progId="TCLayout.ActiveDocument.1">
                  <p:embed/>
                </p:oleObj>
              </mc:Choice>
              <mc:Fallback>
                <p:oleObj name="think-cell Slide" r:id="rId6" imgW="386" imgH="386" progId="TCLayout.ActiveDocument.1">
                  <p:embed/>
                  <p:pic>
                    <p:nvPicPr>
                      <p:cNvPr id="10" name="Objekt 9" hidden="1">
                        <a:extLst>
                          <a:ext uri="{FF2B5EF4-FFF2-40B4-BE49-F238E27FC236}">
                            <a16:creationId xmlns:a16="http://schemas.microsoft.com/office/drawing/2014/main" id="{4322A8ED-330C-4441-9C93-0883FED726A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ktangel 8" hidden="1">
            <a:extLst>
              <a:ext uri="{FF2B5EF4-FFF2-40B4-BE49-F238E27FC236}">
                <a16:creationId xmlns:a16="http://schemas.microsoft.com/office/drawing/2014/main" id="{768275B7-1C04-4987-9DE7-7EE466AD8A3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B891421A-1075-4011-83DD-6431171F42B5}"/>
              </a:ext>
            </a:extLst>
          </p:cNvPr>
          <p:cNvSpPr>
            <a:spLocks noGrp="1"/>
          </p:cNvSpPr>
          <p:nvPr>
            <p:ph type="title"/>
          </p:nvPr>
        </p:nvSpPr>
        <p:spPr/>
        <p:txBody>
          <a:bodyPr/>
          <a:lstStyle/>
          <a:p>
            <a:r>
              <a:rPr lang="da-DK" dirty="0"/>
              <a:t>Forældre håndterer ForældreIntra forskelligt</a:t>
            </a:r>
          </a:p>
        </p:txBody>
      </p:sp>
      <p:sp>
        <p:nvSpPr>
          <p:cNvPr id="3" name="Pladsholder til tekst 2">
            <a:extLst>
              <a:ext uri="{FF2B5EF4-FFF2-40B4-BE49-F238E27FC236}">
                <a16:creationId xmlns:a16="http://schemas.microsoft.com/office/drawing/2014/main" id="{B67DEE25-D4E1-4971-8209-75E14C6F628B}"/>
              </a:ext>
            </a:extLst>
          </p:cNvPr>
          <p:cNvSpPr>
            <a:spLocks noGrp="1"/>
          </p:cNvSpPr>
          <p:nvPr>
            <p:ph type="body" sz="quarter" idx="13"/>
          </p:nvPr>
        </p:nvSpPr>
        <p:spPr>
          <a:xfrm>
            <a:off x="615950" y="327025"/>
            <a:ext cx="6108700" cy="260804"/>
          </a:xfrm>
        </p:spPr>
        <p:txBody>
          <a:bodyPr>
            <a:normAutofit fontScale="92500"/>
          </a:bodyPr>
          <a:lstStyle/>
          <a:p>
            <a:r>
              <a:rPr lang="da-DK" dirty="0"/>
              <a:t>Aula som momentum til at gentænke og styrke kommunikationen</a:t>
            </a:r>
          </a:p>
        </p:txBody>
      </p:sp>
      <p:sp>
        <p:nvSpPr>
          <p:cNvPr id="7" name="Pladsholder til tekst 1">
            <a:extLst>
              <a:ext uri="{FF2B5EF4-FFF2-40B4-BE49-F238E27FC236}">
                <a16:creationId xmlns:a16="http://schemas.microsoft.com/office/drawing/2014/main" id="{A9F0ABDF-73F6-4F5F-9AC7-FD698F68D604}"/>
              </a:ext>
            </a:extLst>
          </p:cNvPr>
          <p:cNvSpPr txBox="1">
            <a:spLocks/>
          </p:cNvSpPr>
          <p:nvPr/>
        </p:nvSpPr>
        <p:spPr>
          <a:xfrm>
            <a:off x="6503550" y="1930048"/>
            <a:ext cx="5473121" cy="4320000"/>
          </a:xfrm>
          <a:prstGeom prst="rect">
            <a:avLst/>
          </a:prstGeom>
        </p:spPr>
        <p:txBody>
          <a:bodyPr vert="horz" lIns="0" tIns="0" rIns="0" bIns="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200" b="1" kern="1200" spc="300">
                <a:solidFill>
                  <a:srgbClr val="2091A2"/>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a-DK" sz="2000" dirty="0"/>
          </a:p>
          <a:p>
            <a:endParaRPr lang="da-DK" sz="2000" dirty="0"/>
          </a:p>
          <a:p>
            <a:endParaRPr lang="da-DK" sz="2000" dirty="0"/>
          </a:p>
          <a:p>
            <a:endParaRPr lang="da-DK" sz="2000" dirty="0"/>
          </a:p>
          <a:p>
            <a:endParaRPr lang="da-DK" sz="2000" dirty="0"/>
          </a:p>
          <a:p>
            <a:endParaRPr lang="da-DK" sz="2000" dirty="0"/>
          </a:p>
          <a:p>
            <a:endParaRPr lang="da-DK" sz="2000" dirty="0"/>
          </a:p>
          <a:p>
            <a:endParaRPr lang="da-DK" sz="2000" dirty="0"/>
          </a:p>
          <a:p>
            <a:endParaRPr lang="da-DK" dirty="0"/>
          </a:p>
        </p:txBody>
      </p:sp>
      <p:sp>
        <p:nvSpPr>
          <p:cNvPr id="8" name="Rektangel 7">
            <a:extLst>
              <a:ext uri="{FF2B5EF4-FFF2-40B4-BE49-F238E27FC236}">
                <a16:creationId xmlns:a16="http://schemas.microsoft.com/office/drawing/2014/main" id="{8DC51F19-CEEF-43F1-9E2B-D0EFDA301704}"/>
              </a:ext>
            </a:extLst>
          </p:cNvPr>
          <p:cNvSpPr/>
          <p:nvPr/>
        </p:nvSpPr>
        <p:spPr>
          <a:xfrm>
            <a:off x="615950" y="1930048"/>
            <a:ext cx="2862064" cy="1631216"/>
          </a:xfrm>
          <a:prstGeom prst="rect">
            <a:avLst/>
          </a:prstGeom>
        </p:spPr>
        <p:txBody>
          <a:bodyPr wrap="square">
            <a:spAutoFit/>
          </a:bodyPr>
          <a:lstStyle/>
          <a:p>
            <a:r>
              <a:rPr lang="da-DK" sz="2000" dirty="0"/>
              <a:t>Forkantsstrategien</a:t>
            </a:r>
          </a:p>
          <a:p>
            <a:r>
              <a:rPr lang="da-DK" sz="2000" dirty="0"/>
              <a:t>Sorteringsstrategien</a:t>
            </a:r>
            <a:br>
              <a:rPr lang="da-DK" sz="2000" dirty="0"/>
            </a:br>
            <a:endParaRPr lang="da-DK" sz="2000" dirty="0"/>
          </a:p>
          <a:p>
            <a:r>
              <a:rPr lang="da-DK" sz="2000" dirty="0"/>
              <a:t>Overlevelsesstrategien</a:t>
            </a:r>
          </a:p>
          <a:p>
            <a:r>
              <a:rPr lang="da-DK" sz="2000" dirty="0"/>
              <a:t>Distanceringsstrategien</a:t>
            </a:r>
          </a:p>
        </p:txBody>
      </p:sp>
      <p:cxnSp>
        <p:nvCxnSpPr>
          <p:cNvPr id="12" name="Lige forbindelse 11">
            <a:extLst>
              <a:ext uri="{FF2B5EF4-FFF2-40B4-BE49-F238E27FC236}">
                <a16:creationId xmlns:a16="http://schemas.microsoft.com/office/drawing/2014/main" id="{630B9465-7BB6-4DD7-9BB5-A935C03860D8}"/>
              </a:ext>
            </a:extLst>
          </p:cNvPr>
          <p:cNvCxnSpPr>
            <a:cxnSpLocks/>
            <a:stCxn id="8" idx="1"/>
          </p:cNvCxnSpPr>
          <p:nvPr/>
        </p:nvCxnSpPr>
        <p:spPr>
          <a:xfrm>
            <a:off x="615950" y="2745656"/>
            <a:ext cx="2479675" cy="0"/>
          </a:xfrm>
          <a:prstGeom prst="line">
            <a:avLst/>
          </a:prstGeom>
          <a:ln w="19050">
            <a:solidFill>
              <a:srgbClr val="DD083B"/>
            </a:solidFill>
            <a:prstDash val="sysDot"/>
          </a:ln>
        </p:spPr>
        <p:style>
          <a:lnRef idx="1">
            <a:schemeClr val="accent1"/>
          </a:lnRef>
          <a:fillRef idx="0">
            <a:schemeClr val="accent1"/>
          </a:fillRef>
          <a:effectRef idx="0">
            <a:schemeClr val="accent1"/>
          </a:effectRef>
          <a:fontRef idx="minor">
            <a:schemeClr val="tx1"/>
          </a:fontRef>
        </p:style>
      </p:cxnSp>
      <p:pic>
        <p:nvPicPr>
          <p:cNvPr id="15" name="Billede 14">
            <a:extLst>
              <a:ext uri="{FF2B5EF4-FFF2-40B4-BE49-F238E27FC236}">
                <a16:creationId xmlns:a16="http://schemas.microsoft.com/office/drawing/2014/main" id="{91BB4257-C98B-42C6-98FF-F61C0D51488E}"/>
              </a:ext>
            </a:extLst>
          </p:cNvPr>
          <p:cNvPicPr>
            <a:picLocks noChangeAspect="1"/>
          </p:cNvPicPr>
          <p:nvPr/>
        </p:nvPicPr>
        <p:blipFill>
          <a:blip r:embed="rId8"/>
          <a:stretch>
            <a:fillRect/>
          </a:stretch>
        </p:blipFill>
        <p:spPr>
          <a:xfrm>
            <a:off x="6584950" y="2779222"/>
            <a:ext cx="2206625" cy="1564083"/>
          </a:xfrm>
          <a:prstGeom prst="rect">
            <a:avLst/>
          </a:prstGeom>
        </p:spPr>
      </p:pic>
    </p:spTree>
    <p:extLst>
      <p:ext uri="{BB962C8B-B14F-4D97-AF65-F5344CB8AC3E}">
        <p14:creationId xmlns:p14="http://schemas.microsoft.com/office/powerpoint/2010/main" val="297698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259D194-43F8-4E52-9600-AB664D98CBA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2" name="think-cell Slide" r:id="rId6" imgW="386" imgH="386" progId="TCLayout.ActiveDocument.1">
                  <p:embed/>
                </p:oleObj>
              </mc:Choice>
              <mc:Fallback>
                <p:oleObj name="think-cell Slide" r:id="rId6" imgW="386" imgH="386" progId="TCLayout.ActiveDocument.1">
                  <p:embed/>
                  <p:pic>
                    <p:nvPicPr>
                      <p:cNvPr id="6" name="Objekt 5" hidden="1">
                        <a:extLst>
                          <a:ext uri="{FF2B5EF4-FFF2-40B4-BE49-F238E27FC236}">
                            <a16:creationId xmlns:a16="http://schemas.microsoft.com/office/drawing/2014/main" id="{5259D194-43F8-4E52-9600-AB664D98CBA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72BD1A50-184C-40FB-83B6-82374B85EF9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520101E2-05E2-4938-8B7B-4784045BD0AE}"/>
              </a:ext>
            </a:extLst>
          </p:cNvPr>
          <p:cNvSpPr>
            <a:spLocks noGrp="1"/>
          </p:cNvSpPr>
          <p:nvPr>
            <p:ph type="title"/>
          </p:nvPr>
        </p:nvSpPr>
        <p:spPr/>
        <p:txBody>
          <a:bodyPr>
            <a:normAutofit/>
          </a:bodyPr>
          <a:lstStyle/>
          <a:p>
            <a:r>
              <a:rPr lang="da-DK" dirty="0"/>
              <a:t>Hvordan sikrer vi en god forældrekommunikation?</a:t>
            </a:r>
          </a:p>
        </p:txBody>
      </p:sp>
      <p:sp>
        <p:nvSpPr>
          <p:cNvPr id="3" name="Pladsholder til tekst 2">
            <a:extLst>
              <a:ext uri="{FF2B5EF4-FFF2-40B4-BE49-F238E27FC236}">
                <a16:creationId xmlns:a16="http://schemas.microsoft.com/office/drawing/2014/main" id="{CF1528C6-4428-4996-AAFE-C77583497198}"/>
              </a:ext>
            </a:extLst>
          </p:cNvPr>
          <p:cNvSpPr>
            <a:spLocks noGrp="1"/>
          </p:cNvSpPr>
          <p:nvPr>
            <p:ph type="body" sz="quarter" idx="13"/>
          </p:nvPr>
        </p:nvSpPr>
        <p:spPr>
          <a:xfrm>
            <a:off x="615949" y="327025"/>
            <a:ext cx="6308725" cy="260804"/>
          </a:xfrm>
        </p:spPr>
        <p:txBody>
          <a:bodyPr>
            <a:normAutofit fontScale="92500"/>
          </a:bodyPr>
          <a:lstStyle/>
          <a:p>
            <a:r>
              <a:rPr lang="da-DK" dirty="0"/>
              <a:t>Aula som momentum til at gentænke og styrke kommunikationen</a:t>
            </a:r>
          </a:p>
        </p:txBody>
      </p:sp>
      <p:sp>
        <p:nvSpPr>
          <p:cNvPr id="4" name="Pladsholder til tekst 3">
            <a:extLst>
              <a:ext uri="{FF2B5EF4-FFF2-40B4-BE49-F238E27FC236}">
                <a16:creationId xmlns:a16="http://schemas.microsoft.com/office/drawing/2014/main" id="{B69A3EE2-13EA-4D17-AA1E-DCB54F1525E4}"/>
              </a:ext>
            </a:extLst>
          </p:cNvPr>
          <p:cNvSpPr>
            <a:spLocks noGrp="1"/>
          </p:cNvSpPr>
          <p:nvPr>
            <p:ph type="body" sz="quarter" idx="14"/>
          </p:nvPr>
        </p:nvSpPr>
        <p:spPr>
          <a:xfrm>
            <a:off x="615949" y="1662113"/>
            <a:ext cx="7718426" cy="2900363"/>
          </a:xfrm>
        </p:spPr>
        <p:txBody>
          <a:bodyPr/>
          <a:lstStyle/>
          <a:p>
            <a:pPr marL="285750" indent="-285750">
              <a:lnSpc>
                <a:spcPct val="100000"/>
              </a:lnSpc>
              <a:buFont typeface="Arial" panose="020B0604020202020204" pitchFamily="34" charset="0"/>
              <a:buChar char="•"/>
            </a:pPr>
            <a:r>
              <a:rPr lang="da-DK" dirty="0"/>
              <a:t>Mere ensartet anvendelse – på 0-18 års området</a:t>
            </a:r>
          </a:p>
          <a:p>
            <a:pPr marL="285750" indent="-285750">
              <a:lnSpc>
                <a:spcPct val="100000"/>
              </a:lnSpc>
              <a:buFont typeface="Arial" panose="020B0604020202020204" pitchFamily="34" charset="0"/>
              <a:buChar char="•"/>
            </a:pPr>
            <a:r>
              <a:rPr lang="da-DK" dirty="0"/>
              <a:t>Tydelig struktur – hvor finder jeg hvad</a:t>
            </a:r>
          </a:p>
          <a:p>
            <a:pPr marL="285750" indent="-285750">
              <a:lnSpc>
                <a:spcPct val="100000"/>
              </a:lnSpc>
              <a:buFont typeface="Arial" panose="020B0604020202020204" pitchFamily="34" charset="0"/>
              <a:buChar char="•"/>
            </a:pPr>
            <a:r>
              <a:rPr lang="da-DK" dirty="0"/>
              <a:t>Mindre strøm af informationer</a:t>
            </a:r>
          </a:p>
          <a:p>
            <a:pPr marL="285750" indent="-285750">
              <a:lnSpc>
                <a:spcPct val="100000"/>
              </a:lnSpc>
              <a:buFont typeface="Arial" panose="020B0604020202020204" pitchFamily="34" charset="0"/>
              <a:buChar char="•"/>
            </a:pPr>
            <a:r>
              <a:rPr lang="da-DK" dirty="0"/>
              <a:t>Fælles aftaler</a:t>
            </a:r>
          </a:p>
          <a:p>
            <a:pPr marL="285750" indent="-285750">
              <a:lnSpc>
                <a:spcPct val="100000"/>
              </a:lnSpc>
              <a:buFont typeface="Arial" panose="020B0604020202020204" pitchFamily="34" charset="0"/>
              <a:buChar char="•"/>
            </a:pPr>
            <a:r>
              <a:rPr lang="da-DK" dirty="0"/>
              <a:t>Klart budskab og enkelt sprog</a:t>
            </a:r>
          </a:p>
          <a:p>
            <a:pPr marL="285750" indent="-285750">
              <a:lnSpc>
                <a:spcPct val="100000"/>
              </a:lnSpc>
              <a:buFont typeface="Arial" panose="020B0604020202020204" pitchFamily="34" charset="0"/>
              <a:buChar char="•"/>
            </a:pPr>
            <a:endParaRPr lang="da-DK" dirty="0"/>
          </a:p>
          <a:p>
            <a:endParaRPr lang="da-DK" dirty="0"/>
          </a:p>
        </p:txBody>
      </p:sp>
    </p:spTree>
    <p:extLst>
      <p:ext uri="{BB962C8B-B14F-4D97-AF65-F5344CB8AC3E}">
        <p14:creationId xmlns:p14="http://schemas.microsoft.com/office/powerpoint/2010/main" val="346388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kt 14" hidden="1">
            <a:extLst>
              <a:ext uri="{FF2B5EF4-FFF2-40B4-BE49-F238E27FC236}">
                <a16:creationId xmlns:a16="http://schemas.microsoft.com/office/drawing/2014/main" id="{51B0748E-DE9B-4149-A32B-1A4CF1355FC5}"/>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6" name="think-cell Slide" r:id="rId6" imgW="386" imgH="386" progId="TCLayout.ActiveDocument.1">
                  <p:embed/>
                </p:oleObj>
              </mc:Choice>
              <mc:Fallback>
                <p:oleObj name="think-cell Slide" r:id="rId6" imgW="386" imgH="386" progId="TCLayout.ActiveDocument.1">
                  <p:embed/>
                  <p:pic>
                    <p:nvPicPr>
                      <p:cNvPr id="15" name="Objekt 14" hidden="1">
                        <a:extLst>
                          <a:ext uri="{FF2B5EF4-FFF2-40B4-BE49-F238E27FC236}">
                            <a16:creationId xmlns:a16="http://schemas.microsoft.com/office/drawing/2014/main" id="{51B0748E-DE9B-4149-A32B-1A4CF1355FC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ktangel 15" hidden="1">
            <a:extLst>
              <a:ext uri="{FF2B5EF4-FFF2-40B4-BE49-F238E27FC236}">
                <a16:creationId xmlns:a16="http://schemas.microsoft.com/office/drawing/2014/main" id="{1A80FA64-2EF0-4AB2-AC3A-F9B18FC3108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82013004-B887-4A3A-9DF1-E65216C6B084}"/>
              </a:ext>
            </a:extLst>
          </p:cNvPr>
          <p:cNvSpPr>
            <a:spLocks noGrp="1"/>
          </p:cNvSpPr>
          <p:nvPr>
            <p:ph type="title"/>
          </p:nvPr>
        </p:nvSpPr>
        <p:spPr/>
        <p:txBody>
          <a:bodyPr/>
          <a:lstStyle/>
          <a:p>
            <a:r>
              <a:rPr lang="da-DK" dirty="0">
                <a:solidFill>
                  <a:srgbClr val="DD083B"/>
                </a:solidFill>
              </a:rPr>
              <a:t>Udkast til retningslinjer </a:t>
            </a:r>
          </a:p>
        </p:txBody>
      </p:sp>
      <p:sp>
        <p:nvSpPr>
          <p:cNvPr id="3" name="Pladsholder til tekst 2">
            <a:extLst>
              <a:ext uri="{FF2B5EF4-FFF2-40B4-BE49-F238E27FC236}">
                <a16:creationId xmlns:a16="http://schemas.microsoft.com/office/drawing/2014/main" id="{C5314D4F-2C3B-416E-8412-F3D5932CDE3E}"/>
              </a:ext>
            </a:extLst>
          </p:cNvPr>
          <p:cNvSpPr>
            <a:spLocks noGrp="1"/>
          </p:cNvSpPr>
          <p:nvPr>
            <p:ph type="body" sz="quarter" idx="13"/>
          </p:nvPr>
        </p:nvSpPr>
        <p:spPr>
          <a:xfrm>
            <a:off x="615950" y="327025"/>
            <a:ext cx="6551468" cy="260804"/>
          </a:xfrm>
        </p:spPr>
        <p:txBody>
          <a:bodyPr>
            <a:normAutofit/>
          </a:bodyPr>
          <a:lstStyle/>
          <a:p>
            <a:r>
              <a:rPr lang="da-DK" dirty="0"/>
              <a:t>Aula som momentum til at gentænke og styrke kommunikationen</a:t>
            </a:r>
          </a:p>
        </p:txBody>
      </p:sp>
      <p:sp>
        <p:nvSpPr>
          <p:cNvPr id="5" name="Rektangel 4">
            <a:extLst>
              <a:ext uri="{FF2B5EF4-FFF2-40B4-BE49-F238E27FC236}">
                <a16:creationId xmlns:a16="http://schemas.microsoft.com/office/drawing/2014/main" id="{EA4BABC9-A73F-4EE9-8464-A87C343C39C5}"/>
              </a:ext>
            </a:extLst>
          </p:cNvPr>
          <p:cNvSpPr/>
          <p:nvPr/>
        </p:nvSpPr>
        <p:spPr>
          <a:xfrm>
            <a:off x="4548997" y="2554470"/>
            <a:ext cx="1390649" cy="1354217"/>
          </a:xfrm>
          <a:prstGeom prst="rect">
            <a:avLst/>
          </a:prstGeom>
        </p:spPr>
        <p:txBody>
          <a:bodyPr wrap="square">
            <a:spAutoFit/>
          </a:bodyPr>
          <a:lstStyle/>
          <a:p>
            <a:r>
              <a:rPr lang="da-DK" sz="1300" b="1" dirty="0"/>
              <a:t>FOR ENKELTE, FÅ UDVALGTE</a:t>
            </a:r>
            <a:endParaRPr lang="da-DK" sz="1050" b="1" dirty="0"/>
          </a:p>
          <a:p>
            <a:r>
              <a:rPr lang="da-DK" sz="1050" dirty="0"/>
              <a:t>· Indhold med behov for dialog</a:t>
            </a:r>
          </a:p>
          <a:p>
            <a:r>
              <a:rPr lang="da-DK" sz="1050" dirty="0"/>
              <a:t>· Lukket dialog</a:t>
            </a:r>
          </a:p>
          <a:p>
            <a:endParaRPr lang="da-DK" sz="1050" dirty="0"/>
          </a:p>
          <a:p>
            <a:endParaRPr lang="da-DK" sz="1400" dirty="0"/>
          </a:p>
        </p:txBody>
      </p:sp>
      <p:sp>
        <p:nvSpPr>
          <p:cNvPr id="6" name="Rektangel 5">
            <a:extLst>
              <a:ext uri="{FF2B5EF4-FFF2-40B4-BE49-F238E27FC236}">
                <a16:creationId xmlns:a16="http://schemas.microsoft.com/office/drawing/2014/main" id="{775DDCD9-02EF-45CE-80A9-EC5F04BD7F48}"/>
              </a:ext>
            </a:extLst>
          </p:cNvPr>
          <p:cNvSpPr/>
          <p:nvPr/>
        </p:nvSpPr>
        <p:spPr>
          <a:xfrm>
            <a:off x="1645791" y="2554470"/>
            <a:ext cx="1390649" cy="2593018"/>
          </a:xfrm>
          <a:prstGeom prst="rect">
            <a:avLst/>
          </a:prstGeom>
        </p:spPr>
        <p:txBody>
          <a:bodyPr wrap="square">
            <a:spAutoFit/>
          </a:bodyPr>
          <a:lstStyle/>
          <a:p>
            <a:r>
              <a:rPr lang="da-DK" sz="1300" b="1" dirty="0"/>
              <a:t>LÆNGERE TIDSPERSPEKTIV</a:t>
            </a:r>
          </a:p>
          <a:p>
            <a:r>
              <a:rPr lang="da-DK" sz="1050" dirty="0"/>
              <a:t>· Noget, der godt kan vente</a:t>
            </a:r>
          </a:p>
          <a:p>
            <a:r>
              <a:rPr lang="da-DK" sz="1050" dirty="0"/>
              <a:t>· Noget, der er </a:t>
            </a:r>
            <a:r>
              <a:rPr lang="da-DK" sz="1050" dirty="0" err="1"/>
              <a:t>nice</a:t>
            </a:r>
            <a:r>
              <a:rPr lang="da-DK" sz="1050" dirty="0"/>
              <a:t>-to-</a:t>
            </a:r>
            <a:r>
              <a:rPr lang="da-DK" sz="1050" dirty="0" err="1"/>
              <a:t>know</a:t>
            </a:r>
            <a:endParaRPr lang="da-DK" sz="1050" dirty="0"/>
          </a:p>
          <a:p>
            <a:endParaRPr lang="da-DK" sz="1050" dirty="0"/>
          </a:p>
          <a:p>
            <a:r>
              <a:rPr lang="da-DK" sz="1050" dirty="0"/>
              <a:t>Nedbringe mængden af opslag og beskeder</a:t>
            </a:r>
          </a:p>
          <a:p>
            <a:r>
              <a:rPr lang="da-DK" sz="1050" dirty="0"/>
              <a:t>Fx generel info om klassens liv og trivsel, kommende uge, varsel om ting i nær fremtid </a:t>
            </a:r>
          </a:p>
          <a:p>
            <a:endParaRPr lang="da-DK" sz="1050" dirty="0"/>
          </a:p>
        </p:txBody>
      </p:sp>
      <p:sp>
        <p:nvSpPr>
          <p:cNvPr id="7" name="Rektangel 6">
            <a:extLst>
              <a:ext uri="{FF2B5EF4-FFF2-40B4-BE49-F238E27FC236}">
                <a16:creationId xmlns:a16="http://schemas.microsoft.com/office/drawing/2014/main" id="{B7A7F946-0797-40AF-8FA7-B1DA7A521789}"/>
              </a:ext>
            </a:extLst>
          </p:cNvPr>
          <p:cNvSpPr/>
          <p:nvPr/>
        </p:nvSpPr>
        <p:spPr>
          <a:xfrm>
            <a:off x="3093357" y="2554470"/>
            <a:ext cx="1327881" cy="1300356"/>
          </a:xfrm>
          <a:prstGeom prst="rect">
            <a:avLst/>
          </a:prstGeom>
        </p:spPr>
        <p:txBody>
          <a:bodyPr wrap="square">
            <a:spAutoFit/>
          </a:bodyPr>
          <a:lstStyle/>
          <a:p>
            <a:r>
              <a:rPr lang="da-DK" sz="1300" b="1" dirty="0"/>
              <a:t>RELEVANT FOR ALLE I GRUPPEN</a:t>
            </a:r>
            <a:endParaRPr lang="da-DK" sz="1400" dirty="0"/>
          </a:p>
          <a:p>
            <a:r>
              <a:rPr lang="da-DK" sz="1050" dirty="0"/>
              <a:t>· Information, hvor dialog ikke er nødvendig</a:t>
            </a:r>
          </a:p>
          <a:p>
            <a:r>
              <a:rPr lang="da-DK" sz="1050" dirty="0"/>
              <a:t>· ”Åben dialog”</a:t>
            </a:r>
          </a:p>
          <a:p>
            <a:endParaRPr lang="da-DK" sz="1050" dirty="0"/>
          </a:p>
        </p:txBody>
      </p:sp>
      <p:sp>
        <p:nvSpPr>
          <p:cNvPr id="8" name="Rektangel 7">
            <a:extLst>
              <a:ext uri="{FF2B5EF4-FFF2-40B4-BE49-F238E27FC236}">
                <a16:creationId xmlns:a16="http://schemas.microsoft.com/office/drawing/2014/main" id="{C8B5A496-B50E-48C6-A3DC-FC82D8D95D07}"/>
              </a:ext>
            </a:extLst>
          </p:cNvPr>
          <p:cNvSpPr/>
          <p:nvPr/>
        </p:nvSpPr>
        <p:spPr>
          <a:xfrm>
            <a:off x="6097466" y="2552671"/>
            <a:ext cx="1390649" cy="1231106"/>
          </a:xfrm>
          <a:prstGeom prst="rect">
            <a:avLst/>
          </a:prstGeom>
        </p:spPr>
        <p:txBody>
          <a:bodyPr wrap="square">
            <a:spAutoFit/>
          </a:bodyPr>
          <a:lstStyle/>
          <a:p>
            <a:r>
              <a:rPr lang="da-DK" sz="1300" b="1" dirty="0"/>
              <a:t>AKUT INFO - ABSOLUT MINIMUM</a:t>
            </a:r>
          </a:p>
          <a:p>
            <a:r>
              <a:rPr lang="da-DK" sz="1400" dirty="0"/>
              <a:t>· </a:t>
            </a:r>
            <a:r>
              <a:rPr lang="da-DK" sz="1050" dirty="0"/>
              <a:t>Kun akut ændring, der kræver handling</a:t>
            </a:r>
          </a:p>
          <a:p>
            <a:endParaRPr lang="da-DK" sz="1050" b="1" dirty="0"/>
          </a:p>
        </p:txBody>
      </p:sp>
      <p:sp>
        <p:nvSpPr>
          <p:cNvPr id="10" name="Rektangel: afrundede hjørner 9">
            <a:extLst>
              <a:ext uri="{FF2B5EF4-FFF2-40B4-BE49-F238E27FC236}">
                <a16:creationId xmlns:a16="http://schemas.microsoft.com/office/drawing/2014/main" id="{641FBBF5-C126-440D-BB6E-A925FAA6B497}"/>
              </a:ext>
            </a:extLst>
          </p:cNvPr>
          <p:cNvSpPr/>
          <p:nvPr/>
        </p:nvSpPr>
        <p:spPr>
          <a:xfrm>
            <a:off x="1645790" y="1525219"/>
            <a:ext cx="1390650" cy="895350"/>
          </a:xfrm>
          <a:prstGeom prst="roundRect">
            <a:avLst/>
          </a:prstGeom>
          <a:solidFill>
            <a:srgbClr val="1661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Infobrev</a:t>
            </a:r>
          </a:p>
        </p:txBody>
      </p:sp>
      <p:sp>
        <p:nvSpPr>
          <p:cNvPr id="11" name="Rektangel: afrundede hjørner 10">
            <a:extLst>
              <a:ext uri="{FF2B5EF4-FFF2-40B4-BE49-F238E27FC236}">
                <a16:creationId xmlns:a16="http://schemas.microsoft.com/office/drawing/2014/main" id="{7E75417C-0359-456F-8779-10DA149C4227}"/>
              </a:ext>
            </a:extLst>
          </p:cNvPr>
          <p:cNvSpPr/>
          <p:nvPr/>
        </p:nvSpPr>
        <p:spPr>
          <a:xfrm>
            <a:off x="3158347" y="1531756"/>
            <a:ext cx="1390650" cy="8953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Opslag</a:t>
            </a:r>
          </a:p>
        </p:txBody>
      </p:sp>
      <p:sp>
        <p:nvSpPr>
          <p:cNvPr id="12" name="Rektangel: afrundede hjørner 11">
            <a:extLst>
              <a:ext uri="{FF2B5EF4-FFF2-40B4-BE49-F238E27FC236}">
                <a16:creationId xmlns:a16="http://schemas.microsoft.com/office/drawing/2014/main" id="{C1717E07-3D20-4041-8330-9301EC1A0486}"/>
              </a:ext>
            </a:extLst>
          </p:cNvPr>
          <p:cNvSpPr/>
          <p:nvPr/>
        </p:nvSpPr>
        <p:spPr>
          <a:xfrm>
            <a:off x="4670904" y="1525219"/>
            <a:ext cx="1390650" cy="895350"/>
          </a:xfrm>
          <a:prstGeom prst="roundRect">
            <a:avLst/>
          </a:prstGeom>
          <a:solidFill>
            <a:srgbClr val="549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Besked</a:t>
            </a:r>
          </a:p>
        </p:txBody>
      </p:sp>
      <p:sp>
        <p:nvSpPr>
          <p:cNvPr id="13" name="Rektangel: afrundede hjørner 12">
            <a:extLst>
              <a:ext uri="{FF2B5EF4-FFF2-40B4-BE49-F238E27FC236}">
                <a16:creationId xmlns:a16="http://schemas.microsoft.com/office/drawing/2014/main" id="{721A9191-2F9D-4C64-90CE-9A7F5072A400}"/>
              </a:ext>
            </a:extLst>
          </p:cNvPr>
          <p:cNvSpPr/>
          <p:nvPr/>
        </p:nvSpPr>
        <p:spPr>
          <a:xfrm>
            <a:off x="6157944" y="1533589"/>
            <a:ext cx="1390650" cy="895350"/>
          </a:xfrm>
          <a:prstGeom prst="roundRect">
            <a:avLst/>
          </a:prstGeom>
          <a:solidFill>
            <a:srgbClr val="DD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SMS</a:t>
            </a:r>
          </a:p>
        </p:txBody>
      </p:sp>
      <p:sp>
        <p:nvSpPr>
          <p:cNvPr id="14" name="Rektangel: afrundede hjørner 13">
            <a:extLst>
              <a:ext uri="{FF2B5EF4-FFF2-40B4-BE49-F238E27FC236}">
                <a16:creationId xmlns:a16="http://schemas.microsoft.com/office/drawing/2014/main" id="{A93FA43F-7A0F-4774-9AAD-31F964DAF143}"/>
              </a:ext>
            </a:extLst>
          </p:cNvPr>
          <p:cNvSpPr/>
          <p:nvPr/>
        </p:nvSpPr>
        <p:spPr>
          <a:xfrm>
            <a:off x="7643661" y="1533589"/>
            <a:ext cx="1390650" cy="895350"/>
          </a:xfrm>
          <a:prstGeom prst="roundRect">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Samtale</a:t>
            </a:r>
          </a:p>
        </p:txBody>
      </p:sp>
      <p:sp>
        <p:nvSpPr>
          <p:cNvPr id="17" name="Rektangel 16">
            <a:extLst>
              <a:ext uri="{FF2B5EF4-FFF2-40B4-BE49-F238E27FC236}">
                <a16:creationId xmlns:a16="http://schemas.microsoft.com/office/drawing/2014/main" id="{5C2C4328-4540-495F-A7F0-965464F075DE}"/>
              </a:ext>
            </a:extLst>
          </p:cNvPr>
          <p:cNvSpPr/>
          <p:nvPr/>
        </p:nvSpPr>
        <p:spPr>
          <a:xfrm>
            <a:off x="4454019" y="2688223"/>
            <a:ext cx="235962" cy="338554"/>
          </a:xfrm>
          <a:prstGeom prst="rect">
            <a:avLst/>
          </a:prstGeom>
        </p:spPr>
        <p:txBody>
          <a:bodyPr wrap="none">
            <a:spAutoFit/>
          </a:bodyPr>
          <a:lstStyle/>
          <a:p>
            <a:r>
              <a:rPr lang="da-DK" sz="1600" dirty="0"/>
              <a:t>·</a:t>
            </a:r>
            <a:endParaRPr lang="da-DK" dirty="0"/>
          </a:p>
        </p:txBody>
      </p:sp>
      <p:sp>
        <p:nvSpPr>
          <p:cNvPr id="19" name="Rektangel 18">
            <a:extLst>
              <a:ext uri="{FF2B5EF4-FFF2-40B4-BE49-F238E27FC236}">
                <a16:creationId xmlns:a16="http://schemas.microsoft.com/office/drawing/2014/main" id="{332F82DC-C0CF-4C44-A75A-008583FF362B}"/>
              </a:ext>
            </a:extLst>
          </p:cNvPr>
          <p:cNvSpPr/>
          <p:nvPr/>
        </p:nvSpPr>
        <p:spPr>
          <a:xfrm>
            <a:off x="7521755" y="2552671"/>
            <a:ext cx="1390649" cy="992579"/>
          </a:xfrm>
          <a:prstGeom prst="rect">
            <a:avLst/>
          </a:prstGeom>
        </p:spPr>
        <p:txBody>
          <a:bodyPr wrap="square">
            <a:spAutoFit/>
          </a:bodyPr>
          <a:lstStyle/>
          <a:p>
            <a:r>
              <a:rPr lang="da-DK" sz="1300" b="1" dirty="0"/>
              <a:t>Lokal drøftelse</a:t>
            </a:r>
          </a:p>
          <a:p>
            <a:r>
              <a:rPr lang="da-DK" sz="1400" dirty="0"/>
              <a:t>· </a:t>
            </a:r>
            <a:r>
              <a:rPr lang="da-DK" sz="1050" dirty="0"/>
              <a:t>Når en situation el. handling kræver opkald eller samtale</a:t>
            </a:r>
          </a:p>
          <a:p>
            <a:endParaRPr lang="da-DK" sz="1050" b="1" dirty="0"/>
          </a:p>
        </p:txBody>
      </p:sp>
      <p:sp>
        <p:nvSpPr>
          <p:cNvPr id="20" name="Rektangel: afrundede hjørner 19">
            <a:extLst>
              <a:ext uri="{FF2B5EF4-FFF2-40B4-BE49-F238E27FC236}">
                <a16:creationId xmlns:a16="http://schemas.microsoft.com/office/drawing/2014/main" id="{272F6418-5780-4FC1-B219-A8664D29DB39}"/>
              </a:ext>
            </a:extLst>
          </p:cNvPr>
          <p:cNvSpPr/>
          <p:nvPr/>
        </p:nvSpPr>
        <p:spPr>
          <a:xfrm>
            <a:off x="158750" y="1525219"/>
            <a:ext cx="1390650" cy="895350"/>
          </a:xfrm>
          <a:prstGeom prst="roundRect">
            <a:avLst/>
          </a:prstGeom>
          <a:solidFill>
            <a:srgbClr val="134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Kalender</a:t>
            </a:r>
          </a:p>
        </p:txBody>
      </p:sp>
      <p:sp>
        <p:nvSpPr>
          <p:cNvPr id="21" name="Rektangel 20">
            <a:extLst>
              <a:ext uri="{FF2B5EF4-FFF2-40B4-BE49-F238E27FC236}">
                <a16:creationId xmlns:a16="http://schemas.microsoft.com/office/drawing/2014/main" id="{871B19D5-73BD-409E-8C45-9F24434263D5}"/>
              </a:ext>
            </a:extLst>
          </p:cNvPr>
          <p:cNvSpPr/>
          <p:nvPr/>
        </p:nvSpPr>
        <p:spPr>
          <a:xfrm>
            <a:off x="158750" y="2522567"/>
            <a:ext cx="1390649" cy="2431435"/>
          </a:xfrm>
          <a:prstGeom prst="rect">
            <a:avLst/>
          </a:prstGeom>
        </p:spPr>
        <p:txBody>
          <a:bodyPr wrap="square">
            <a:spAutoFit/>
          </a:bodyPr>
          <a:lstStyle/>
          <a:p>
            <a:r>
              <a:rPr lang="da-DK" sz="1300" b="1" dirty="0"/>
              <a:t>ALT RELATERET TIL TID</a:t>
            </a:r>
          </a:p>
          <a:p>
            <a:r>
              <a:rPr lang="da-DK" sz="1050" dirty="0"/>
              <a:t>· Samle så meget som muligt</a:t>
            </a:r>
          </a:p>
          <a:p>
            <a:r>
              <a:rPr lang="da-DK" sz="1050" dirty="0"/>
              <a:t>· Overblik over hverdagen</a:t>
            </a:r>
          </a:p>
          <a:p>
            <a:br>
              <a:rPr lang="da-DK" sz="1050" dirty="0"/>
            </a:br>
            <a:r>
              <a:rPr lang="da-DK" sz="1050" dirty="0"/>
              <a:t>Fx skema, almindelige aktiviteter, planlagt fravær, vikarplan, begivenheder, aktiviteter der kræver handling </a:t>
            </a:r>
          </a:p>
          <a:p>
            <a:endParaRPr lang="da-DK" sz="1050" dirty="0"/>
          </a:p>
        </p:txBody>
      </p:sp>
      <p:sp>
        <p:nvSpPr>
          <p:cNvPr id="4" name="Ellipse 3">
            <a:extLst>
              <a:ext uri="{FF2B5EF4-FFF2-40B4-BE49-F238E27FC236}">
                <a16:creationId xmlns:a16="http://schemas.microsoft.com/office/drawing/2014/main" id="{A3B2CA45-74A8-4AAA-935E-C6A5CE960247}"/>
              </a:ext>
            </a:extLst>
          </p:cNvPr>
          <p:cNvSpPr/>
          <p:nvPr/>
        </p:nvSpPr>
        <p:spPr>
          <a:xfrm rot="20191809">
            <a:off x="2387579" y="3477916"/>
            <a:ext cx="5649696" cy="1636514"/>
          </a:xfrm>
          <a:prstGeom prst="ellipse">
            <a:avLst/>
          </a:prstGeom>
          <a:noFill/>
          <a:ln>
            <a:solidFill>
              <a:srgbClr val="DD0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800" dirty="0">
                <a:solidFill>
                  <a:srgbClr val="DD083B"/>
                </a:solidFill>
              </a:rPr>
              <a:t>UDKAST</a:t>
            </a:r>
            <a:endParaRPr lang="da-DK" dirty="0">
              <a:solidFill>
                <a:srgbClr val="DD083B"/>
              </a:solidFill>
            </a:endParaRPr>
          </a:p>
        </p:txBody>
      </p:sp>
    </p:spTree>
    <p:extLst>
      <p:ext uri="{BB962C8B-B14F-4D97-AF65-F5344CB8AC3E}">
        <p14:creationId xmlns:p14="http://schemas.microsoft.com/office/powerpoint/2010/main" val="226558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4DF52BF-E53D-444C-923A-3FC450B9B88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0" name="think-cell Slide" r:id="rId6" imgW="386" imgH="386" progId="TCLayout.ActiveDocument.1">
                  <p:embed/>
                </p:oleObj>
              </mc:Choice>
              <mc:Fallback>
                <p:oleObj name="think-cell Slide" r:id="rId6" imgW="386" imgH="386" progId="TCLayout.ActiveDocument.1">
                  <p:embed/>
                  <p:pic>
                    <p:nvPicPr>
                      <p:cNvPr id="5" name="Objekt 4" hidden="1">
                        <a:extLst>
                          <a:ext uri="{FF2B5EF4-FFF2-40B4-BE49-F238E27FC236}">
                            <a16:creationId xmlns:a16="http://schemas.microsoft.com/office/drawing/2014/main" id="{F4DF52BF-E53D-444C-923A-3FC450B9B88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ktangel 5" hidden="1">
            <a:extLst>
              <a:ext uri="{FF2B5EF4-FFF2-40B4-BE49-F238E27FC236}">
                <a16:creationId xmlns:a16="http://schemas.microsoft.com/office/drawing/2014/main" id="{08794977-3931-42F8-82D7-AF63E18C3FB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932C1489-BB03-4FB9-8416-A34B4AF7747F}"/>
              </a:ext>
            </a:extLst>
          </p:cNvPr>
          <p:cNvSpPr>
            <a:spLocks noGrp="1"/>
          </p:cNvSpPr>
          <p:nvPr>
            <p:ph type="title"/>
          </p:nvPr>
        </p:nvSpPr>
        <p:spPr/>
        <p:txBody>
          <a:bodyPr/>
          <a:lstStyle/>
          <a:p>
            <a:r>
              <a:rPr lang="da-DK" dirty="0"/>
              <a:t>Eksempler på lokale drøftelser</a:t>
            </a:r>
          </a:p>
        </p:txBody>
      </p:sp>
      <p:sp>
        <p:nvSpPr>
          <p:cNvPr id="4" name="Pladsholder til tekst 3">
            <a:extLst>
              <a:ext uri="{FF2B5EF4-FFF2-40B4-BE49-F238E27FC236}">
                <a16:creationId xmlns:a16="http://schemas.microsoft.com/office/drawing/2014/main" id="{94770B81-AFE5-4D9F-9B6A-7B465A76346F}"/>
              </a:ext>
            </a:extLst>
          </p:cNvPr>
          <p:cNvSpPr>
            <a:spLocks noGrp="1"/>
          </p:cNvSpPr>
          <p:nvPr>
            <p:ph type="body" sz="quarter" idx="13"/>
          </p:nvPr>
        </p:nvSpPr>
        <p:spPr>
          <a:xfrm>
            <a:off x="615949" y="327025"/>
            <a:ext cx="6258983" cy="260804"/>
          </a:xfrm>
        </p:spPr>
        <p:txBody>
          <a:bodyPr>
            <a:normAutofit fontScale="92500"/>
          </a:bodyPr>
          <a:lstStyle/>
          <a:p>
            <a:r>
              <a:rPr lang="da-DK" dirty="0"/>
              <a:t>Aula som momentum til at gentænke og styrke kommunikationen</a:t>
            </a:r>
          </a:p>
        </p:txBody>
      </p:sp>
      <p:sp>
        <p:nvSpPr>
          <p:cNvPr id="7" name="Pladsholder til tekst 6">
            <a:extLst>
              <a:ext uri="{FF2B5EF4-FFF2-40B4-BE49-F238E27FC236}">
                <a16:creationId xmlns:a16="http://schemas.microsoft.com/office/drawing/2014/main" id="{8D6619AF-A120-46EB-A567-D8B1C4FED4CF}"/>
              </a:ext>
            </a:extLst>
          </p:cNvPr>
          <p:cNvSpPr>
            <a:spLocks noGrp="1"/>
          </p:cNvSpPr>
          <p:nvPr>
            <p:ph type="body" sz="quarter" idx="14"/>
          </p:nvPr>
        </p:nvSpPr>
        <p:spPr/>
        <p:txBody>
          <a:bodyPr>
            <a:normAutofit fontScale="85000" lnSpcReduction="20000"/>
          </a:bodyPr>
          <a:lstStyle/>
          <a:p>
            <a:pPr marL="746125" indent="-285750">
              <a:lnSpc>
                <a:spcPct val="150000"/>
              </a:lnSpc>
              <a:buFont typeface="Arial" panose="020B0604020202020204" pitchFamily="34" charset="0"/>
              <a:buChar char="•"/>
            </a:pPr>
            <a:r>
              <a:rPr lang="da-DK" dirty="0"/>
              <a:t>Fx fælles aftaler ml. forældre og skolen</a:t>
            </a:r>
          </a:p>
          <a:p>
            <a:pPr marL="746125" indent="-285750">
              <a:lnSpc>
                <a:spcPct val="150000"/>
              </a:lnSpc>
              <a:buFont typeface="Arial" panose="020B0604020202020204" pitchFamily="34" charset="0"/>
              <a:buChar char="•"/>
            </a:pPr>
            <a:r>
              <a:rPr lang="da-DK" dirty="0"/>
              <a:t>Faste tidspunkter skolen lægger indhold op fx lektier, generel info o.a.</a:t>
            </a:r>
          </a:p>
          <a:p>
            <a:pPr marL="746125" indent="-285750">
              <a:lnSpc>
                <a:spcPct val="150000"/>
              </a:lnSpc>
              <a:buFont typeface="Arial" panose="020B0604020202020204" pitchFamily="34" charset="0"/>
              <a:buChar char="•"/>
            </a:pPr>
            <a:r>
              <a:rPr lang="da-DK" dirty="0"/>
              <a:t>Hvad er </a:t>
            </a:r>
            <a:r>
              <a:rPr lang="da-DK" dirty="0" err="1"/>
              <a:t>need</a:t>
            </a:r>
            <a:r>
              <a:rPr lang="da-DK" dirty="0"/>
              <a:t>-to-</a:t>
            </a:r>
            <a:r>
              <a:rPr lang="da-DK" dirty="0" err="1"/>
              <a:t>know</a:t>
            </a:r>
            <a:r>
              <a:rPr lang="da-DK" dirty="0"/>
              <a:t> – som opslag?</a:t>
            </a:r>
          </a:p>
          <a:p>
            <a:pPr marL="746125" indent="-285750">
              <a:lnSpc>
                <a:spcPct val="150000"/>
              </a:lnSpc>
              <a:buFont typeface="Arial" panose="020B0604020202020204" pitchFamily="34" charset="0"/>
              <a:buChar char="•"/>
            </a:pPr>
            <a:r>
              <a:rPr lang="da-DK" dirty="0"/>
              <a:t>Hvad er nice-to-</a:t>
            </a:r>
            <a:r>
              <a:rPr lang="da-DK" dirty="0" err="1"/>
              <a:t>know</a:t>
            </a:r>
            <a:r>
              <a:rPr lang="da-DK" dirty="0"/>
              <a:t> og samles op i infobrev eller andet - hvor ofte sender skolen/årgangen/klassen?</a:t>
            </a:r>
          </a:p>
          <a:p>
            <a:pPr marL="746125" indent="-285750">
              <a:lnSpc>
                <a:spcPct val="150000"/>
              </a:lnSpc>
              <a:buFont typeface="Arial" panose="020B0604020202020204" pitchFamily="34" charset="0"/>
              <a:buChar char="•"/>
            </a:pPr>
            <a:r>
              <a:rPr lang="da-DK" dirty="0"/>
              <a:t>Fast skabelon for forskellige typer af information?</a:t>
            </a:r>
          </a:p>
          <a:p>
            <a:pPr marL="746125" indent="-285750">
              <a:lnSpc>
                <a:spcPct val="150000"/>
              </a:lnSpc>
              <a:buFont typeface="Arial" panose="020B0604020202020204" pitchFamily="34" charset="0"/>
              <a:buChar char="•"/>
            </a:pPr>
            <a:r>
              <a:rPr lang="da-DK" dirty="0"/>
              <a:t>Hvornår overdrager skolen mere ansvar til eleven </a:t>
            </a:r>
            <a:br>
              <a:rPr lang="da-DK" dirty="0"/>
            </a:br>
            <a:r>
              <a:rPr lang="da-DK" dirty="0"/>
              <a:t>– og hvilken information går til eleven, eleven/forældre, kun forældre?</a:t>
            </a:r>
          </a:p>
          <a:p>
            <a:endParaRPr lang="da-DK" dirty="0"/>
          </a:p>
        </p:txBody>
      </p:sp>
    </p:spTree>
    <p:extLst>
      <p:ext uri="{BB962C8B-B14F-4D97-AF65-F5344CB8AC3E}">
        <p14:creationId xmlns:p14="http://schemas.microsoft.com/office/powerpoint/2010/main" val="2975267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5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xgkBjmzTGKp.95PefYN3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41WlLJJSTims5KsiksmAG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YRJKvuGTZ2krL9VcRWN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L8WO8qwRZG.mkEGJnM1w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8kpmpJLkTliSBp6ameF1g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GG3yYjZTcmjR0AQwmp7mw"/>
</p:tagLst>
</file>

<file path=ppt/theme/theme1.xml><?xml version="1.0" encoding="utf-8"?>
<a:theme xmlns:a="http://schemas.openxmlformats.org/drawingml/2006/main" name="Office-tema">
  <a:themeElements>
    <a:clrScheme name="Brugerdefineret 1">
      <a:dk1>
        <a:srgbClr val="000000"/>
      </a:dk1>
      <a:lt1>
        <a:srgbClr val="FFFFFF"/>
      </a:lt1>
      <a:dk2>
        <a:srgbClr val="44546A"/>
      </a:dk2>
      <a:lt2>
        <a:srgbClr val="E7E6E6"/>
      </a:lt2>
      <a:accent1>
        <a:srgbClr val="539EC6"/>
      </a:accent1>
      <a:accent2>
        <a:srgbClr val="337DA6"/>
      </a:accent2>
      <a:accent3>
        <a:srgbClr val="17638E"/>
      </a:accent3>
      <a:accent4>
        <a:srgbClr val="19415F"/>
      </a:accent4>
      <a:accent5>
        <a:srgbClr val="539EC6"/>
      </a:accent5>
      <a:accent6>
        <a:srgbClr val="337DA6"/>
      </a:accent6>
      <a:hlink>
        <a:srgbClr val="17638E"/>
      </a:hlink>
      <a:folHlink>
        <a:srgbClr val="19415F"/>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la" id="{81F5F617-9A3D-5344-938D-741E46F761D9}" vid="{2CA48539-7013-B04F-AB67-6A85BA2D1BF3}"/>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59A9C3DBC90E941A1B2808491BAB128" ma:contentTypeVersion="7" ma:contentTypeDescription="Opret et nyt dokument." ma:contentTypeScope="" ma:versionID="91d16a2933739852d253ae4ae459e1be">
  <xsd:schema xmlns:xsd="http://www.w3.org/2001/XMLSchema" xmlns:xs="http://www.w3.org/2001/XMLSchema" xmlns:p="http://schemas.microsoft.com/office/2006/metadata/properties" xmlns:ns2="16ca11c2-652e-4984-bdfe-49786aa2f500" xmlns:ns3="f26a3494-fb29-4aa4-bfb0-35341ca39cf4" targetNamespace="http://schemas.microsoft.com/office/2006/metadata/properties" ma:root="true" ma:fieldsID="770d8220dc17f23bd25660a39d935895" ns2:_="" ns3:_="">
    <xsd:import namespace="16ca11c2-652e-4984-bdfe-49786aa2f500"/>
    <xsd:import namespace="f26a3494-fb29-4aa4-bfb0-35341ca39c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ca11c2-652e-4984-bdfe-49786aa2f50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6a3494-fb29-4aa4-bfb0-35341ca39cf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EB160E-D2B0-4614-8250-8061A04D91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ca11c2-652e-4984-bdfe-49786aa2f500"/>
    <ds:schemaRef ds:uri="f26a3494-fb29-4aa4-bfb0-35341ca39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9A5931-C57B-44AF-9D6E-06E67AC1013F}">
  <ds:schemaRefs>
    <ds:schemaRef ds:uri="http://schemas.microsoft.com/sharepoint/v3/contenttype/forms"/>
  </ds:schemaRefs>
</ds:datastoreItem>
</file>

<file path=customXml/itemProps3.xml><?xml version="1.0" encoding="utf-8"?>
<ds:datastoreItem xmlns:ds="http://schemas.openxmlformats.org/officeDocument/2006/customXml" ds:itemID="{627328D2-52AD-4F29-9870-45C92ABB21CC}">
  <ds:schemaRefs>
    <ds:schemaRef ds:uri="http://purl.org/dc/terms/"/>
    <ds:schemaRef ds:uri="http://schemas.microsoft.com/office/2006/documentManagement/types"/>
    <ds:schemaRef ds:uri="16ca11c2-652e-4984-bdfe-49786aa2f500"/>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f26a3494-fb29-4aa4-bfb0-35341ca39cf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Office-tema</Template>
  <TotalTime>70</TotalTime>
  <Words>777</Words>
  <Application>Microsoft Office PowerPoint</Application>
  <PresentationFormat>Skærmshow (16:10)</PresentationFormat>
  <Paragraphs>118</Paragraphs>
  <Slides>6</Slides>
  <Notes>6</Notes>
  <HiddenSlides>0</HiddenSlides>
  <MMClips>0</MMClips>
  <ScaleCrop>false</ScaleCrop>
  <HeadingPairs>
    <vt:vector size="8" baseType="variant">
      <vt:variant>
        <vt:lpstr>Benyttede skrifttyper</vt:lpstr>
      </vt:variant>
      <vt:variant>
        <vt:i4>4</vt:i4>
      </vt:variant>
      <vt:variant>
        <vt:lpstr>Tema</vt:lpstr>
      </vt:variant>
      <vt:variant>
        <vt:i4>1</vt:i4>
      </vt:variant>
      <vt:variant>
        <vt:lpstr>Integrerede OLE-servere</vt:lpstr>
      </vt:variant>
      <vt:variant>
        <vt:i4>1</vt:i4>
      </vt:variant>
      <vt:variant>
        <vt:lpstr>Slidetitler</vt:lpstr>
      </vt:variant>
      <vt:variant>
        <vt:i4>6</vt:i4>
      </vt:variant>
    </vt:vector>
  </HeadingPairs>
  <TitlesOfParts>
    <vt:vector size="12" baseType="lpstr">
      <vt:lpstr>Arial</vt:lpstr>
      <vt:lpstr>Calibri</vt:lpstr>
      <vt:lpstr>Courier New</vt:lpstr>
      <vt:lpstr>Wingdings</vt:lpstr>
      <vt:lpstr>Office-tema</vt:lpstr>
      <vt:lpstr>think-cell Slide</vt:lpstr>
      <vt:lpstr>Aula som momentum til at gentænke og styrke kommunikationen </vt:lpstr>
      <vt:lpstr>Hvad siger forældrene om SkoleIntra?</vt:lpstr>
      <vt:lpstr>Forældre håndterer ForældreIntra forskelligt</vt:lpstr>
      <vt:lpstr>Hvordan sikrer vi en god forældrekommunikation?</vt:lpstr>
      <vt:lpstr>Udkast til retningslinjer </vt:lpstr>
      <vt:lpstr>Eksempler på lokale drøftelser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Dalhoff</dc:creator>
  <cp:lastModifiedBy>Frederikke Sofie Bech Høyer</cp:lastModifiedBy>
  <cp:revision>2</cp:revision>
  <dcterms:created xsi:type="dcterms:W3CDTF">2018-05-28T07:09:24Z</dcterms:created>
  <dcterms:modified xsi:type="dcterms:W3CDTF">2019-01-31T12:59:07Z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0x010100059A9C3DBC90E941A1B2808491BAB128</vt:lpwstr>
  </property>
  <property fmtid="{D5CDD505-2E9C-101B-9397-08002B2CF9AE}" pid="3" name="AuthorIds_UIVersion_3584">
    <vt:lpwstr>86</vt:lpwstr>
  </property>
  <property fmtid="{D5CDD505-2E9C-101B-9397-08002B2CF9AE}" pid="4" name="AuthorIds_UIVersion_4608">
    <vt:lpwstr>86</vt:lpwstr>
  </property>
</Properties>
</file>