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5B972366-8E2D-449C-BEC7-0E67AC93F049}" type="datetimeFigureOut">
              <a:rPr lang="da-DK" smtClean="0"/>
              <a:t>24-02-2023</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050729B-DE5C-4786-B8D2-915832990997}" type="slidenum">
              <a:rPr lang="da-DK" smtClean="0"/>
              <a:t>‹nr.›</a:t>
            </a:fld>
            <a:endParaRPr lang="da-DK"/>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181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B972366-8E2D-449C-BEC7-0E67AC93F049}" type="datetimeFigureOut">
              <a:rPr lang="da-DK" smtClean="0"/>
              <a:t>24-02-2023</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050729B-DE5C-4786-B8D2-915832990997}" type="slidenum">
              <a:rPr lang="da-DK" smtClean="0"/>
              <a:t>‹nr.›</a:t>
            </a:fld>
            <a:endParaRPr lang="da-DK"/>
          </a:p>
        </p:txBody>
      </p:sp>
    </p:spTree>
    <p:extLst>
      <p:ext uri="{BB962C8B-B14F-4D97-AF65-F5344CB8AC3E}">
        <p14:creationId xmlns:p14="http://schemas.microsoft.com/office/powerpoint/2010/main" val="357248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et titel og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B972366-8E2D-449C-BEC7-0E67AC93F049}" type="datetimeFigureOut">
              <a:rPr lang="da-DK" smtClean="0"/>
              <a:t>24-02-2023</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050729B-DE5C-4786-B8D2-915832990997}" type="slidenum">
              <a:rPr lang="da-DK" smtClean="0"/>
              <a:t>‹nr.›</a:t>
            </a:fld>
            <a:endParaRPr lang="da-DK"/>
          </a:p>
        </p:txBody>
      </p:sp>
    </p:spTree>
    <p:extLst>
      <p:ext uri="{BB962C8B-B14F-4D97-AF65-F5344CB8AC3E}">
        <p14:creationId xmlns:p14="http://schemas.microsoft.com/office/powerpoint/2010/main" val="2824253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B972366-8E2D-449C-BEC7-0E67AC93F049}" type="datetimeFigureOut">
              <a:rPr lang="da-DK" smtClean="0"/>
              <a:t>24-02-2023</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050729B-DE5C-4786-B8D2-915832990997}" type="slidenum">
              <a:rPr lang="da-DK" smtClean="0"/>
              <a:t>‹nr.›</a:t>
            </a:fld>
            <a:endParaRPr lang="da-DK"/>
          </a:p>
        </p:txBody>
      </p:sp>
    </p:spTree>
    <p:extLst>
      <p:ext uri="{BB962C8B-B14F-4D97-AF65-F5344CB8AC3E}">
        <p14:creationId xmlns:p14="http://schemas.microsoft.com/office/powerpoint/2010/main" val="967071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5B972366-8E2D-449C-BEC7-0E67AC93F049}" type="datetimeFigureOut">
              <a:rPr lang="da-DK" smtClean="0"/>
              <a:t>24-02-2023</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1050729B-DE5C-4786-B8D2-915832990997}" type="slidenum">
              <a:rPr lang="da-DK" smtClean="0"/>
              <a:t>‹nr.›</a:t>
            </a:fld>
            <a:endParaRPr lang="da-DK"/>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119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5B972366-8E2D-449C-BEC7-0E67AC93F049}" type="datetimeFigureOut">
              <a:rPr lang="da-DK" smtClean="0"/>
              <a:t>24-02-2023</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1050729B-DE5C-4786-B8D2-915832990997}" type="slidenum">
              <a:rPr lang="da-DK" smtClean="0"/>
              <a:t>‹nr.›</a:t>
            </a:fld>
            <a:endParaRPr lang="da-DK"/>
          </a:p>
        </p:txBody>
      </p:sp>
    </p:spTree>
    <p:extLst>
      <p:ext uri="{BB962C8B-B14F-4D97-AF65-F5344CB8AC3E}">
        <p14:creationId xmlns:p14="http://schemas.microsoft.com/office/powerpoint/2010/main" val="3843027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097280" y="2582334"/>
            <a:ext cx="4937760" cy="33782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217920" y="2582334"/>
            <a:ext cx="4937760" cy="33782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5B972366-8E2D-449C-BEC7-0E67AC93F049}" type="datetimeFigureOut">
              <a:rPr lang="da-DK" smtClean="0"/>
              <a:t>24-02-2023</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1050729B-DE5C-4786-B8D2-915832990997}" type="slidenum">
              <a:rPr lang="da-DK" smtClean="0"/>
              <a:t>‹nr.›</a:t>
            </a:fld>
            <a:endParaRPr lang="da-DK"/>
          </a:p>
        </p:txBody>
      </p:sp>
    </p:spTree>
    <p:extLst>
      <p:ext uri="{BB962C8B-B14F-4D97-AF65-F5344CB8AC3E}">
        <p14:creationId xmlns:p14="http://schemas.microsoft.com/office/powerpoint/2010/main" val="2301647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5B972366-8E2D-449C-BEC7-0E67AC93F049}" type="datetimeFigureOut">
              <a:rPr lang="da-DK" smtClean="0"/>
              <a:t>24-02-2023</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1050729B-DE5C-4786-B8D2-915832990997}" type="slidenum">
              <a:rPr lang="da-DK" smtClean="0"/>
              <a:t>‹nr.›</a:t>
            </a:fld>
            <a:endParaRPr lang="da-DK"/>
          </a:p>
        </p:txBody>
      </p:sp>
    </p:spTree>
    <p:extLst>
      <p:ext uri="{BB962C8B-B14F-4D97-AF65-F5344CB8AC3E}">
        <p14:creationId xmlns:p14="http://schemas.microsoft.com/office/powerpoint/2010/main" val="3789677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B972366-8E2D-449C-BEC7-0E67AC93F049}" type="datetimeFigureOut">
              <a:rPr lang="da-DK" smtClean="0"/>
              <a:t>24-02-2023</a:t>
            </a:fld>
            <a:endParaRPr lang="da-DK"/>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a-DK"/>
          </a:p>
        </p:txBody>
      </p:sp>
      <p:sp>
        <p:nvSpPr>
          <p:cNvPr id="9" name="Slide Number Placeholder 8"/>
          <p:cNvSpPr>
            <a:spLocks noGrp="1"/>
          </p:cNvSpPr>
          <p:nvPr>
            <p:ph type="sldNum" sz="quarter" idx="12"/>
          </p:nvPr>
        </p:nvSpPr>
        <p:spPr/>
        <p:txBody>
          <a:bodyPr/>
          <a:lstStyle/>
          <a:p>
            <a:fld id="{1050729B-DE5C-4786-B8D2-915832990997}" type="slidenum">
              <a:rPr lang="da-DK" smtClean="0"/>
              <a:t>‹nr.›</a:t>
            </a:fld>
            <a:endParaRPr lang="da-DK"/>
          </a:p>
        </p:txBody>
      </p:sp>
    </p:spTree>
    <p:extLst>
      <p:ext uri="{BB962C8B-B14F-4D97-AF65-F5344CB8AC3E}">
        <p14:creationId xmlns:p14="http://schemas.microsoft.com/office/powerpoint/2010/main" val="3731633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a-DK"/>
              <a:t>Klik for at redigere titeltypografien i masteren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B972366-8E2D-449C-BEC7-0E67AC93F049}" type="datetimeFigureOut">
              <a:rPr lang="da-DK" smtClean="0"/>
              <a:t>24-02-2023</a:t>
            </a:fld>
            <a:endParaRPr lang="da-DK"/>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da-DK"/>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050729B-DE5C-4786-B8D2-915832990997}" type="slidenum">
              <a:rPr lang="da-DK" smtClean="0"/>
              <a:t>‹nr.›</a:t>
            </a:fld>
            <a:endParaRPr lang="da-DK"/>
          </a:p>
        </p:txBody>
      </p:sp>
    </p:spTree>
    <p:extLst>
      <p:ext uri="{BB962C8B-B14F-4D97-AF65-F5344CB8AC3E}">
        <p14:creationId xmlns:p14="http://schemas.microsoft.com/office/powerpoint/2010/main" val="1177593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5B972366-8E2D-449C-BEC7-0E67AC93F049}" type="datetimeFigureOut">
              <a:rPr lang="da-DK" smtClean="0"/>
              <a:t>24-02-2023</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1050729B-DE5C-4786-B8D2-915832990997}" type="slidenum">
              <a:rPr lang="da-DK" smtClean="0"/>
              <a:t>‹nr.›</a:t>
            </a:fld>
            <a:endParaRPr lang="da-DK"/>
          </a:p>
        </p:txBody>
      </p:sp>
    </p:spTree>
    <p:extLst>
      <p:ext uri="{BB962C8B-B14F-4D97-AF65-F5344CB8AC3E}">
        <p14:creationId xmlns:p14="http://schemas.microsoft.com/office/powerpoint/2010/main" val="3804543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B972366-8E2D-449C-BEC7-0E67AC93F049}" type="datetimeFigureOut">
              <a:rPr lang="da-DK" smtClean="0"/>
              <a:t>24-02-2023</a:t>
            </a:fld>
            <a:endParaRPr lang="da-DK"/>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a-DK"/>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050729B-DE5C-4786-B8D2-915832990997}" type="slidenum">
              <a:rPr lang="da-DK" smtClean="0"/>
              <a:t>‹nr.›</a:t>
            </a:fld>
            <a:endParaRPr lang="da-DK"/>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11803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4804E7-BC5D-091D-2EBF-B6D0D15E902C}"/>
              </a:ext>
            </a:extLst>
          </p:cNvPr>
          <p:cNvSpPr>
            <a:spLocks noGrp="1"/>
          </p:cNvSpPr>
          <p:nvPr>
            <p:ph type="ctrTitle"/>
          </p:nvPr>
        </p:nvSpPr>
        <p:spPr/>
        <p:txBody>
          <a:bodyPr>
            <a:normAutofit fontScale="90000"/>
          </a:bodyPr>
          <a:lstStyle/>
          <a:p>
            <a:r>
              <a:rPr lang="da-DK" dirty="0"/>
              <a:t>Kemiske ejendomsmærknings-programmer og deres effekter</a:t>
            </a:r>
          </a:p>
        </p:txBody>
      </p:sp>
    </p:spTree>
    <p:extLst>
      <p:ext uri="{BB962C8B-B14F-4D97-AF65-F5344CB8AC3E}">
        <p14:creationId xmlns:p14="http://schemas.microsoft.com/office/powerpoint/2010/main" val="309673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5989AB-9FC7-0162-6449-A0894C799B0B}"/>
              </a:ext>
            </a:extLst>
          </p:cNvPr>
          <p:cNvSpPr>
            <a:spLocks noGrp="1"/>
          </p:cNvSpPr>
          <p:nvPr>
            <p:ph type="title"/>
          </p:nvPr>
        </p:nvSpPr>
        <p:spPr/>
        <p:txBody>
          <a:bodyPr/>
          <a:lstStyle/>
          <a:p>
            <a:r>
              <a:rPr lang="da-DK" dirty="0"/>
              <a:t>Hvad undersøger artiklen?</a:t>
            </a:r>
          </a:p>
        </p:txBody>
      </p:sp>
      <p:sp>
        <p:nvSpPr>
          <p:cNvPr id="3" name="Pladsholder til indhold 2">
            <a:extLst>
              <a:ext uri="{FF2B5EF4-FFF2-40B4-BE49-F238E27FC236}">
                <a16:creationId xmlns:a16="http://schemas.microsoft.com/office/drawing/2014/main" id="{81D854FC-13E9-0361-DE2C-DC2F5E3CA72A}"/>
              </a:ext>
            </a:extLst>
          </p:cNvPr>
          <p:cNvSpPr>
            <a:spLocks noGrp="1"/>
          </p:cNvSpPr>
          <p:nvPr>
            <p:ph idx="1"/>
          </p:nvPr>
        </p:nvSpPr>
        <p:spPr/>
        <p:txBody>
          <a:bodyPr>
            <a:normAutofit/>
          </a:bodyPr>
          <a:lstStyle/>
          <a:p>
            <a:r>
              <a:rPr lang="da-DK" sz="2800" dirty="0"/>
              <a:t>Forskningsspørgsmål</a:t>
            </a:r>
          </a:p>
          <a:p>
            <a:pPr lvl="1">
              <a:buFont typeface="Arial" panose="020B0604020202020204" pitchFamily="34" charset="0"/>
              <a:buChar char="•"/>
            </a:pPr>
            <a:r>
              <a:rPr lang="da-DK" sz="2400" dirty="0"/>
              <a:t>Skaber registrering/indmeldelse af en husstand der har oplevet indbrud i et kemisk ejendomsmærkningsprogram en mindsket risiko for gentagne indbrud i husstanden?</a:t>
            </a:r>
          </a:p>
        </p:txBody>
      </p:sp>
    </p:spTree>
    <p:extLst>
      <p:ext uri="{BB962C8B-B14F-4D97-AF65-F5344CB8AC3E}">
        <p14:creationId xmlns:p14="http://schemas.microsoft.com/office/powerpoint/2010/main" val="2747125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9948DA-3495-1C1D-E78A-AD6362CBAD9E}"/>
              </a:ext>
            </a:extLst>
          </p:cNvPr>
          <p:cNvSpPr>
            <a:spLocks noGrp="1"/>
          </p:cNvSpPr>
          <p:nvPr>
            <p:ph type="title"/>
          </p:nvPr>
        </p:nvSpPr>
        <p:spPr/>
        <p:txBody>
          <a:bodyPr/>
          <a:lstStyle/>
          <a:p>
            <a:r>
              <a:rPr lang="da-DK" dirty="0"/>
              <a:t>Hvad er kemisk ejendomsmærkning?</a:t>
            </a:r>
          </a:p>
        </p:txBody>
      </p:sp>
      <p:sp>
        <p:nvSpPr>
          <p:cNvPr id="3" name="Pladsholder til indhold 2">
            <a:extLst>
              <a:ext uri="{FF2B5EF4-FFF2-40B4-BE49-F238E27FC236}">
                <a16:creationId xmlns:a16="http://schemas.microsoft.com/office/drawing/2014/main" id="{2AC96E4F-660A-14F5-413D-647449E146E2}"/>
              </a:ext>
            </a:extLst>
          </p:cNvPr>
          <p:cNvSpPr>
            <a:spLocks noGrp="1"/>
          </p:cNvSpPr>
          <p:nvPr>
            <p:ph idx="1"/>
          </p:nvPr>
        </p:nvSpPr>
        <p:spPr/>
        <p:txBody>
          <a:bodyPr>
            <a:normAutofit/>
          </a:bodyPr>
          <a:lstStyle/>
          <a:p>
            <a:pPr lvl="1">
              <a:buFont typeface="Arial" panose="020B0604020202020204" pitchFamily="34" charset="0"/>
              <a:buChar char="•"/>
            </a:pPr>
            <a:r>
              <a:rPr lang="da-DK" sz="2400" dirty="0"/>
              <a:t>Kemisk ejendomsmærkning involverer mærkning af personlige ejendele med et usynligt, sporbart kemikalie designet til at angive ejerskab ved en unik identifikationskode</a:t>
            </a:r>
          </a:p>
          <a:p>
            <a:pPr lvl="1">
              <a:buFont typeface="Arial" panose="020B0604020202020204" pitchFamily="34" charset="0"/>
              <a:buChar char="•"/>
            </a:pPr>
            <a:r>
              <a:rPr lang="da-DK" sz="2400" dirty="0"/>
              <a:t>Købere bliver bedt om at registrere denne kode i en online database vedligeholdt af produktets producent. </a:t>
            </a:r>
          </a:p>
          <a:p>
            <a:pPr lvl="1">
              <a:buFont typeface="Arial" panose="020B0604020202020204" pitchFamily="34" charset="0"/>
              <a:buChar char="•"/>
            </a:pPr>
            <a:r>
              <a:rPr lang="da-DK" sz="2400" dirty="0"/>
              <a:t>Kemiske markører er stort set usynlige for det blotte øje og påføres sikkert uden at beskadige de fleste genstande. </a:t>
            </a:r>
          </a:p>
          <a:p>
            <a:pPr lvl="1">
              <a:buFont typeface="Arial" panose="020B0604020202020204" pitchFamily="34" charset="0"/>
              <a:buChar char="•"/>
            </a:pPr>
            <a:r>
              <a:rPr lang="da-DK" sz="2400" dirty="0"/>
              <a:t>Markører kan ses med UV-lys, og dermed hurtigt afgøre, om en vare er mærket. Når først det er påført, er mærkerne næsten umulige at fjerne uden at beskadige ejendelene. </a:t>
            </a:r>
          </a:p>
        </p:txBody>
      </p:sp>
    </p:spTree>
    <p:extLst>
      <p:ext uri="{BB962C8B-B14F-4D97-AF65-F5344CB8AC3E}">
        <p14:creationId xmlns:p14="http://schemas.microsoft.com/office/powerpoint/2010/main" val="289522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D1BB59-9FE5-89AA-931F-6E833FE42541}"/>
              </a:ext>
            </a:extLst>
          </p:cNvPr>
          <p:cNvSpPr>
            <a:spLocks noGrp="1"/>
          </p:cNvSpPr>
          <p:nvPr>
            <p:ph type="title"/>
          </p:nvPr>
        </p:nvSpPr>
        <p:spPr/>
        <p:txBody>
          <a:bodyPr/>
          <a:lstStyle/>
          <a:p>
            <a:r>
              <a:rPr lang="da-DK" dirty="0"/>
              <a:t>Hvad skal ejendomsmærkning afhjælpe?</a:t>
            </a:r>
          </a:p>
        </p:txBody>
      </p:sp>
      <p:sp>
        <p:nvSpPr>
          <p:cNvPr id="3" name="Pladsholder til indhold 2">
            <a:extLst>
              <a:ext uri="{FF2B5EF4-FFF2-40B4-BE49-F238E27FC236}">
                <a16:creationId xmlns:a16="http://schemas.microsoft.com/office/drawing/2014/main" id="{F9A2A0C8-FD48-1935-0514-47B123F7DCC3}"/>
              </a:ext>
            </a:extLst>
          </p:cNvPr>
          <p:cNvSpPr>
            <a:spLocks noGrp="1"/>
          </p:cNvSpPr>
          <p:nvPr>
            <p:ph idx="1"/>
          </p:nvPr>
        </p:nvSpPr>
        <p:spPr/>
        <p:txBody>
          <a:bodyPr/>
          <a:lstStyle/>
          <a:p>
            <a:r>
              <a:rPr lang="da-DK" dirty="0"/>
              <a:t>Ejendomsmærkning er designet til at tjene flere funktioner: </a:t>
            </a:r>
          </a:p>
          <a:p>
            <a:pPr marL="457200" indent="-457200">
              <a:buFont typeface="+mj-lt"/>
              <a:buAutoNum type="arabicPeriod"/>
            </a:pPr>
            <a:r>
              <a:rPr lang="da-DK" dirty="0"/>
              <a:t>At afskrække indbrudstyve fra at begå indbrud i hjem ved at sætte advarselsmærkater, der angiver dets brug</a:t>
            </a:r>
          </a:p>
          <a:p>
            <a:pPr marL="457200" indent="-457200">
              <a:buFont typeface="+mj-lt"/>
              <a:buAutoNum type="arabicPeriod"/>
            </a:pPr>
            <a:r>
              <a:rPr lang="da-DK" dirty="0"/>
              <a:t>for at lette retshåndhævelsens evne til at afgøre, om en genstand er stjålet</a:t>
            </a:r>
          </a:p>
          <a:p>
            <a:pPr marL="457200" indent="-457200">
              <a:buFont typeface="+mj-lt"/>
              <a:buAutoNum type="arabicPeriod"/>
            </a:pPr>
            <a:r>
              <a:rPr lang="da-DK" dirty="0"/>
              <a:t>for at lette retsforfølgning og domfældelse af mistænkte i besiddelse af mærket ejendom</a:t>
            </a:r>
          </a:p>
          <a:p>
            <a:pPr marL="457200" indent="-457200">
              <a:buFont typeface="+mj-lt"/>
              <a:buAutoNum type="arabicPeriod"/>
            </a:pPr>
            <a:r>
              <a:rPr lang="da-DK" dirty="0"/>
              <a:t>for at gøre det sværere for indbrudstyve at sælge mærkede genstande til købere af stjålen ejendom</a:t>
            </a:r>
          </a:p>
          <a:p>
            <a:pPr marL="457200" indent="-457200">
              <a:buFont typeface="+mj-lt"/>
              <a:buAutoNum type="arabicPeriod"/>
            </a:pPr>
            <a:r>
              <a:rPr lang="da-DK" dirty="0"/>
              <a:t>for hurtigt at identificere og genforene oprindelige ejere med deres ejendom.</a:t>
            </a:r>
          </a:p>
          <a:p>
            <a:endParaRPr lang="da-DK" dirty="0"/>
          </a:p>
        </p:txBody>
      </p:sp>
    </p:spTree>
    <p:extLst>
      <p:ext uri="{BB962C8B-B14F-4D97-AF65-F5344CB8AC3E}">
        <p14:creationId xmlns:p14="http://schemas.microsoft.com/office/powerpoint/2010/main" val="2254254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C62D18-707B-451F-1D0E-44E02E9D5468}"/>
              </a:ext>
            </a:extLst>
          </p:cNvPr>
          <p:cNvSpPr>
            <a:spLocks noGrp="1"/>
          </p:cNvSpPr>
          <p:nvPr>
            <p:ph type="title"/>
          </p:nvPr>
        </p:nvSpPr>
        <p:spPr/>
        <p:txBody>
          <a:bodyPr/>
          <a:lstStyle/>
          <a:p>
            <a:r>
              <a:rPr lang="da-DK" dirty="0"/>
              <a:t>Hvilke data benytter artiklen?</a:t>
            </a:r>
          </a:p>
        </p:txBody>
      </p:sp>
      <p:sp>
        <p:nvSpPr>
          <p:cNvPr id="3" name="Pladsholder til indhold 2">
            <a:extLst>
              <a:ext uri="{FF2B5EF4-FFF2-40B4-BE49-F238E27FC236}">
                <a16:creationId xmlns:a16="http://schemas.microsoft.com/office/drawing/2014/main" id="{EC157C19-347B-838D-5F7C-775EE8FCEAE7}"/>
              </a:ext>
            </a:extLst>
          </p:cNvPr>
          <p:cNvSpPr>
            <a:spLocks noGrp="1"/>
          </p:cNvSpPr>
          <p:nvPr>
            <p:ph idx="1"/>
          </p:nvPr>
        </p:nvSpPr>
        <p:spPr/>
        <p:txBody>
          <a:bodyPr>
            <a:normAutofit/>
          </a:bodyPr>
          <a:lstStyle/>
          <a:p>
            <a:pPr lvl="1">
              <a:buFont typeface="Arial" panose="020B0604020202020204" pitchFamily="34" charset="0"/>
              <a:buChar char="•"/>
            </a:pPr>
            <a:r>
              <a:rPr lang="da-DK" sz="2400" dirty="0"/>
              <a:t>Artiklen foretager et randomiseret kontrolleret eksperiment ved at benytte en stikprøve på 12.000 husstande på Nordsjælland, der tidligere har haft indbrud</a:t>
            </a:r>
          </a:p>
          <a:p>
            <a:pPr lvl="1">
              <a:buFont typeface="Arial" panose="020B0604020202020204" pitchFamily="34" charset="0"/>
              <a:buChar char="•"/>
            </a:pPr>
            <a:r>
              <a:rPr lang="da-DK" sz="2400" dirty="0"/>
              <a:t>Husstandene er tilfældigt opdelt i </a:t>
            </a:r>
            <a:r>
              <a:rPr lang="da-DK" sz="2400" dirty="0" err="1"/>
              <a:t>treatment</a:t>
            </a:r>
            <a:r>
              <a:rPr lang="da-DK" sz="2400" dirty="0"/>
              <a:t>-, placebo-, og kontrolgrupper.</a:t>
            </a:r>
          </a:p>
          <a:p>
            <a:pPr lvl="1">
              <a:buFont typeface="Arial" panose="020B0604020202020204" pitchFamily="34" charset="0"/>
              <a:buChar char="•"/>
            </a:pPr>
            <a:r>
              <a:rPr lang="da-DK" sz="2400" dirty="0"/>
              <a:t>Der laves en placebogruppe pga. frygt for tilgængelighedsheuristik</a:t>
            </a:r>
            <a:endParaRPr lang="da-DK" dirty="0"/>
          </a:p>
        </p:txBody>
      </p:sp>
    </p:spTree>
    <p:extLst>
      <p:ext uri="{BB962C8B-B14F-4D97-AF65-F5344CB8AC3E}">
        <p14:creationId xmlns:p14="http://schemas.microsoft.com/office/powerpoint/2010/main" val="1750310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79DBDB-C86B-308D-A829-3E7CCD236D28}"/>
              </a:ext>
            </a:extLst>
          </p:cNvPr>
          <p:cNvSpPr>
            <a:spLocks noGrp="1"/>
          </p:cNvSpPr>
          <p:nvPr>
            <p:ph type="title"/>
          </p:nvPr>
        </p:nvSpPr>
        <p:spPr/>
        <p:txBody>
          <a:bodyPr/>
          <a:lstStyle/>
          <a:p>
            <a:r>
              <a:rPr lang="da-DK" dirty="0"/>
              <a:t>Hvilken metode benytter artiklen?</a:t>
            </a:r>
          </a:p>
        </p:txBody>
      </p:sp>
      <p:sp>
        <p:nvSpPr>
          <p:cNvPr id="3" name="Pladsholder til indhold 2">
            <a:extLst>
              <a:ext uri="{FF2B5EF4-FFF2-40B4-BE49-F238E27FC236}">
                <a16:creationId xmlns:a16="http://schemas.microsoft.com/office/drawing/2014/main" id="{BABBEF96-F9A7-9A42-3F10-2F11EAF559D6}"/>
              </a:ext>
            </a:extLst>
          </p:cNvPr>
          <p:cNvSpPr>
            <a:spLocks noGrp="1"/>
          </p:cNvSpPr>
          <p:nvPr>
            <p:ph idx="1"/>
          </p:nvPr>
        </p:nvSpPr>
        <p:spPr/>
        <p:txBody>
          <a:bodyPr>
            <a:normAutofit fontScale="92500" lnSpcReduction="10000"/>
          </a:bodyPr>
          <a:lstStyle/>
          <a:p>
            <a:pPr lvl="1">
              <a:buFont typeface="Arial" panose="020B0604020202020204" pitchFamily="34" charset="0"/>
              <a:buChar char="•"/>
            </a:pPr>
            <a:r>
              <a:rPr lang="da-DK" sz="2200" dirty="0" err="1"/>
              <a:t>Treatment</a:t>
            </a:r>
            <a:r>
              <a:rPr lang="da-DK" sz="2200" dirty="0"/>
              <a:t> husstande modtog et brev, der beskrev lokale indbrudsproblemer og blev tilbudt et gratis kemisk mærkningssæt til ejendele inklusive advarselsmærkater for at afskrække potentielle indbrudstyve. </a:t>
            </a:r>
          </a:p>
          <a:p>
            <a:pPr lvl="2">
              <a:buFont typeface="Arial" panose="020B0604020202020204" pitchFamily="34" charset="0"/>
              <a:buChar char="•"/>
            </a:pPr>
            <a:r>
              <a:rPr lang="da-DK" sz="1800" dirty="0"/>
              <a:t>T1: Registrerede sig og opsatte advarselsmærkaterne som anvist</a:t>
            </a:r>
          </a:p>
          <a:p>
            <a:pPr lvl="2">
              <a:buFont typeface="Arial" panose="020B0604020202020204" pitchFamily="34" charset="0"/>
              <a:buChar char="•"/>
            </a:pPr>
            <a:r>
              <a:rPr lang="da-DK" sz="1800" dirty="0"/>
              <a:t>T2: Registrerede sig, men opsatte ikke advarselsmærkaterne</a:t>
            </a:r>
          </a:p>
          <a:p>
            <a:pPr lvl="2">
              <a:buFont typeface="Arial" panose="020B0604020202020204" pitchFamily="34" charset="0"/>
              <a:buChar char="•"/>
            </a:pPr>
            <a:r>
              <a:rPr lang="da-DK" sz="1800" dirty="0"/>
              <a:t>T3: Registrerede sig aldrig</a:t>
            </a:r>
          </a:p>
          <a:p>
            <a:pPr lvl="1">
              <a:buFont typeface="Arial" panose="020B0604020202020204" pitchFamily="34" charset="0"/>
              <a:buChar char="•"/>
            </a:pPr>
            <a:r>
              <a:rPr lang="da-DK" sz="2200" dirty="0"/>
              <a:t>Placebo-husholdninger modtog et brev, der beskrev generiske metoder til forebyggelse af indbrud, såsom lade lyset stå tændt, benytte sig af nabohjælp og at klippe ens hæk ned, men fik ikke tilbudt et kemisk mærkningssæt til ejendele.</a:t>
            </a:r>
          </a:p>
          <a:p>
            <a:pPr lvl="1">
              <a:buFont typeface="Arial" panose="020B0604020202020204" pitchFamily="34" charset="0"/>
              <a:buChar char="•"/>
            </a:pPr>
            <a:r>
              <a:rPr lang="da-DK" sz="2200" dirty="0"/>
              <a:t>Husstande der indgik i kontrolgruppen, blev ikke kontaktet.</a:t>
            </a:r>
          </a:p>
          <a:p>
            <a:endParaRPr lang="da-DK" dirty="0"/>
          </a:p>
          <a:p>
            <a:r>
              <a:rPr lang="da-DK" dirty="0"/>
              <a:t>De undlod at lave borgermøder og at få eksperimentet ud i medierne, da dette har påvirket tidligere eksperimenter negativt, da man ikke har kunne isolere effekten</a:t>
            </a:r>
          </a:p>
          <a:p>
            <a:endParaRPr lang="da-DK" dirty="0"/>
          </a:p>
        </p:txBody>
      </p:sp>
    </p:spTree>
    <p:extLst>
      <p:ext uri="{BB962C8B-B14F-4D97-AF65-F5344CB8AC3E}">
        <p14:creationId xmlns:p14="http://schemas.microsoft.com/office/powerpoint/2010/main" val="2866749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2F9503-B4D7-AFA4-CDCC-5CB26B2700B4}"/>
              </a:ext>
            </a:extLst>
          </p:cNvPr>
          <p:cNvSpPr>
            <a:spLocks noGrp="1"/>
          </p:cNvSpPr>
          <p:nvPr>
            <p:ph type="title"/>
          </p:nvPr>
        </p:nvSpPr>
        <p:spPr/>
        <p:txBody>
          <a:bodyPr/>
          <a:lstStyle/>
          <a:p>
            <a:r>
              <a:rPr lang="da-DK" dirty="0"/>
              <a:t>Resultater</a:t>
            </a:r>
          </a:p>
        </p:txBody>
      </p:sp>
      <p:pic>
        <p:nvPicPr>
          <p:cNvPr id="5" name="Pladsholder til indhold 4" descr="Et billede, der indeholder tekst&#10;&#10;Automatisk genereret beskrivelse">
            <a:extLst>
              <a:ext uri="{FF2B5EF4-FFF2-40B4-BE49-F238E27FC236}">
                <a16:creationId xmlns:a16="http://schemas.microsoft.com/office/drawing/2014/main" id="{5F49B29F-47AE-E74A-FD72-AEC8F7B78F17}"/>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30132" t="31141" r="35238" b="43370"/>
          <a:stretch/>
        </p:blipFill>
        <p:spPr>
          <a:xfrm>
            <a:off x="1438274" y="2009774"/>
            <a:ext cx="8448675" cy="3498021"/>
          </a:xfrm>
        </p:spPr>
      </p:pic>
    </p:spTree>
    <p:extLst>
      <p:ext uri="{BB962C8B-B14F-4D97-AF65-F5344CB8AC3E}">
        <p14:creationId xmlns:p14="http://schemas.microsoft.com/office/powerpoint/2010/main" val="2951748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4CC295-8CB0-3ADB-D3A0-A81A80EEEC58}"/>
              </a:ext>
            </a:extLst>
          </p:cNvPr>
          <p:cNvSpPr>
            <a:spLocks noGrp="1"/>
          </p:cNvSpPr>
          <p:nvPr>
            <p:ph type="title"/>
          </p:nvPr>
        </p:nvSpPr>
        <p:spPr/>
        <p:txBody>
          <a:bodyPr/>
          <a:lstStyle/>
          <a:p>
            <a:r>
              <a:rPr lang="da-DK" dirty="0"/>
              <a:t>Resultater</a:t>
            </a:r>
          </a:p>
        </p:txBody>
      </p:sp>
      <p:sp>
        <p:nvSpPr>
          <p:cNvPr id="3" name="Pladsholder til indhold 2">
            <a:extLst>
              <a:ext uri="{FF2B5EF4-FFF2-40B4-BE49-F238E27FC236}">
                <a16:creationId xmlns:a16="http://schemas.microsoft.com/office/drawing/2014/main" id="{A9B60F25-D31A-5BE8-B60F-1180D80207AB}"/>
              </a:ext>
            </a:extLst>
          </p:cNvPr>
          <p:cNvSpPr>
            <a:spLocks noGrp="1"/>
          </p:cNvSpPr>
          <p:nvPr>
            <p:ph idx="1"/>
          </p:nvPr>
        </p:nvSpPr>
        <p:spPr/>
        <p:txBody>
          <a:bodyPr>
            <a:normAutofit/>
          </a:bodyPr>
          <a:lstStyle/>
          <a:p>
            <a:pPr lvl="1">
              <a:buFont typeface="Arial" panose="020B0604020202020204" pitchFamily="34" charset="0"/>
              <a:buChar char="•"/>
            </a:pPr>
            <a:r>
              <a:rPr lang="da-DK" sz="2400" dirty="0"/>
              <a:t>En procesevaluering viser, at kun 29% af de 4000 husstande, der modtog </a:t>
            </a:r>
            <a:r>
              <a:rPr lang="da-DK" sz="2400" dirty="0" err="1"/>
              <a:t>treatment</a:t>
            </a:r>
            <a:r>
              <a:rPr lang="da-DK" sz="2400" dirty="0"/>
              <a:t>, både tilmeldte sig forsøget og opsatte advarselsmærkater som anvist</a:t>
            </a:r>
          </a:p>
          <a:p>
            <a:pPr lvl="1">
              <a:buFont typeface="Arial" panose="020B0604020202020204" pitchFamily="34" charset="0"/>
              <a:buChar char="•"/>
            </a:pPr>
            <a:r>
              <a:rPr lang="da-DK" sz="2400" dirty="0"/>
              <a:t>En intention-to-</a:t>
            </a:r>
            <a:r>
              <a:rPr lang="da-DK" sz="2400" dirty="0" err="1"/>
              <a:t>treat</a:t>
            </a:r>
            <a:r>
              <a:rPr lang="da-DK" sz="2400" dirty="0"/>
              <a:t> (ITT) analyse, udført efter 15 ½ måned, indikerede ingen statistisk signifikante forskelle i </a:t>
            </a:r>
            <a:r>
              <a:rPr lang="da-DK" sz="2400" dirty="0" err="1"/>
              <a:t>opfølgningsprævalensrater</a:t>
            </a:r>
            <a:r>
              <a:rPr lang="da-DK" sz="2400" dirty="0"/>
              <a:t> for indbrud oplevet af </a:t>
            </a:r>
            <a:r>
              <a:rPr lang="da-DK" sz="2400" dirty="0" err="1"/>
              <a:t>treatment</a:t>
            </a:r>
            <a:r>
              <a:rPr lang="da-DK" sz="2400" dirty="0"/>
              <a:t> (4,6 %), placebo (5,1 %) og kontrol- (4,9 %) husholdninger</a:t>
            </a:r>
          </a:p>
          <a:p>
            <a:pPr lvl="2">
              <a:buFont typeface="Arial" panose="020B0604020202020204" pitchFamily="34" charset="0"/>
              <a:buChar char="•"/>
            </a:pPr>
            <a:r>
              <a:rPr lang="da-DK" sz="1800" dirty="0" err="1"/>
              <a:t>Opfølgningsprævalensrater</a:t>
            </a:r>
            <a:r>
              <a:rPr lang="da-DK" sz="1800" dirty="0"/>
              <a:t> er andelen som oplevede indbrud indenfor opfølgningsperiode på 15 ½ måned</a:t>
            </a:r>
          </a:p>
          <a:p>
            <a:pPr lvl="2">
              <a:buFont typeface="Arial" panose="020B0604020202020204" pitchFamily="34" charset="0"/>
              <a:buChar char="•"/>
            </a:pPr>
            <a:r>
              <a:rPr lang="da-DK" sz="1800" dirty="0"/>
              <a:t>Ikke statistisk signifikante forskelle fordi, at man pga. normer for kausal inferens, skal sammenholde alle </a:t>
            </a:r>
            <a:r>
              <a:rPr lang="da-DK" sz="1800" dirty="0" err="1"/>
              <a:t>treatment</a:t>
            </a:r>
            <a:r>
              <a:rPr lang="da-DK" sz="1800" dirty="0"/>
              <a:t> gruppernes resultater (T1, T2 og T3), selvom det kun var T1, der gjorde som anvist</a:t>
            </a:r>
          </a:p>
          <a:p>
            <a:pPr lvl="2">
              <a:buFont typeface="Arial" panose="020B0604020202020204" pitchFamily="34" charset="0"/>
              <a:buChar char="•"/>
            </a:pPr>
            <a:r>
              <a:rPr lang="da-DK" sz="1800" dirty="0"/>
              <a:t>Effekten er størst T1 – kun 3,7% oplevede indbrud </a:t>
            </a:r>
            <a:r>
              <a:rPr lang="da-DK" sz="1800" dirty="0">
                <a:sym typeface="Wingdings" panose="05000000000000000000" pitchFamily="2" charset="2"/>
              </a:rPr>
              <a:t></a:t>
            </a:r>
            <a:r>
              <a:rPr lang="da-DK" sz="1800" dirty="0"/>
              <a:t> dog risiko for selv-selektion</a:t>
            </a:r>
            <a:endParaRPr lang="da-DK" sz="1600" dirty="0"/>
          </a:p>
        </p:txBody>
      </p:sp>
    </p:spTree>
    <p:extLst>
      <p:ext uri="{BB962C8B-B14F-4D97-AF65-F5344CB8AC3E}">
        <p14:creationId xmlns:p14="http://schemas.microsoft.com/office/powerpoint/2010/main" val="463538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BFACB6-145E-B94F-4DFE-F4D31D3ED488}"/>
              </a:ext>
            </a:extLst>
          </p:cNvPr>
          <p:cNvSpPr>
            <a:spLocks noGrp="1"/>
          </p:cNvSpPr>
          <p:nvPr>
            <p:ph type="title"/>
          </p:nvPr>
        </p:nvSpPr>
        <p:spPr/>
        <p:txBody>
          <a:bodyPr/>
          <a:lstStyle/>
          <a:p>
            <a:r>
              <a:rPr lang="da-DK" dirty="0"/>
              <a:t>Konklusioner</a:t>
            </a:r>
          </a:p>
        </p:txBody>
      </p:sp>
      <p:sp>
        <p:nvSpPr>
          <p:cNvPr id="3" name="Pladsholder til indhold 2">
            <a:extLst>
              <a:ext uri="{FF2B5EF4-FFF2-40B4-BE49-F238E27FC236}">
                <a16:creationId xmlns:a16="http://schemas.microsoft.com/office/drawing/2014/main" id="{30F09C55-FD12-DDBF-777B-6F1D442DB872}"/>
              </a:ext>
            </a:extLst>
          </p:cNvPr>
          <p:cNvSpPr>
            <a:spLocks noGrp="1"/>
          </p:cNvSpPr>
          <p:nvPr>
            <p:ph idx="1"/>
          </p:nvPr>
        </p:nvSpPr>
        <p:spPr/>
        <p:txBody>
          <a:bodyPr>
            <a:normAutofit/>
          </a:bodyPr>
          <a:lstStyle/>
          <a:p>
            <a:pPr marL="457200" indent="-457200">
              <a:buFont typeface="+mj-lt"/>
              <a:buAutoNum type="arabicPeriod"/>
            </a:pPr>
            <a:r>
              <a:rPr lang="da-DK" dirty="0"/>
              <a:t>På grund af lave overholdelsesrater er dét at tilbyde husholdninger et kemisk ejendomsmærkningssystem sandsynligvis ikke nok til at påvirke deres samlede risiko for indbrud.</a:t>
            </a:r>
          </a:p>
          <a:p>
            <a:pPr marL="457200" indent="-457200">
              <a:buFont typeface="+mj-lt"/>
              <a:buAutoNum type="arabicPeriod"/>
            </a:pPr>
            <a:r>
              <a:rPr lang="da-DK" dirty="0"/>
              <a:t>Det aktuelle eksperiment tyder på, at korrekt opsætning af klistermærker kan reducere indbrudsrisiko, selvom effekten er lille og i det mindste delvist på grund af selektionseffekter.</a:t>
            </a:r>
          </a:p>
          <a:p>
            <a:pPr marL="457200" indent="-457200">
              <a:buFont typeface="+mj-lt"/>
              <a:buAutoNum type="arabicPeriod"/>
            </a:pPr>
            <a:r>
              <a:rPr lang="da-DK" dirty="0"/>
              <a:t>Modtagelse af et brev, der blot henleder beboernes opmærksomhed på indbrudsrisici og forebyggelsesstrategier (dvs. som den, placebogruppen modtog) har ingen effekt på en husstands risiko for fremtidigt indbrud.</a:t>
            </a:r>
          </a:p>
          <a:p>
            <a:pPr marL="0" indent="0">
              <a:buNone/>
            </a:pPr>
            <a:r>
              <a:rPr lang="da-DK" dirty="0">
                <a:sym typeface="Wingdings" panose="05000000000000000000" pitchFamily="2" charset="2"/>
              </a:rPr>
              <a:t> </a:t>
            </a:r>
            <a:r>
              <a:rPr lang="da-DK" dirty="0"/>
              <a:t>De mener dog, at der kan være en effekt af eksperimentet, hvis en større del af forsøgsgruppen kunne overtales til at opsætte advarselsmærkater som anvist. </a:t>
            </a:r>
          </a:p>
          <a:p>
            <a:endParaRPr lang="da-DK" dirty="0"/>
          </a:p>
        </p:txBody>
      </p:sp>
    </p:spTree>
    <p:extLst>
      <p:ext uri="{BB962C8B-B14F-4D97-AF65-F5344CB8AC3E}">
        <p14:creationId xmlns:p14="http://schemas.microsoft.com/office/powerpoint/2010/main" val="55766257"/>
      </p:ext>
    </p:extLst>
  </p:cSld>
  <p:clrMapOvr>
    <a:masterClrMapping/>
  </p:clrMapOvr>
</p:sld>
</file>

<file path=ppt/theme/theme1.xml><?xml version="1.0" encoding="utf-8"?>
<a:theme xmlns:a="http://schemas.openxmlformats.org/drawingml/2006/main" name="Retrospektiv">
  <a:themeElements>
    <a:clrScheme name="Retrospektiv">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ktiv">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37</TotalTime>
  <Words>650</Words>
  <Application>Microsoft Office PowerPoint</Application>
  <PresentationFormat>Widescreen</PresentationFormat>
  <Paragraphs>41</Paragraphs>
  <Slides>9</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9</vt:i4>
      </vt:variant>
    </vt:vector>
  </HeadingPairs>
  <TitlesOfParts>
    <vt:vector size="13" baseType="lpstr">
      <vt:lpstr>Arial</vt:lpstr>
      <vt:lpstr>Calibri</vt:lpstr>
      <vt:lpstr>Calibri Light</vt:lpstr>
      <vt:lpstr>Retrospektiv</vt:lpstr>
      <vt:lpstr>Kemiske ejendomsmærknings-programmer og deres effekter</vt:lpstr>
      <vt:lpstr>Hvad undersøger artiklen?</vt:lpstr>
      <vt:lpstr>Hvad er kemisk ejendomsmærkning?</vt:lpstr>
      <vt:lpstr>Hvad skal ejendomsmærkning afhjælpe?</vt:lpstr>
      <vt:lpstr>Hvilke data benytter artiklen?</vt:lpstr>
      <vt:lpstr>Hvilken metode benytter artiklen?</vt:lpstr>
      <vt:lpstr>Resultater</vt:lpstr>
      <vt:lpstr>Resultater</vt:lpstr>
      <vt:lpstr>Konklusioner</vt:lpstr>
    </vt:vector>
  </TitlesOfParts>
  <Company>Aarhus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Kemiske ejendelsmærkningsprogrammer og deres effekter</dc:title>
  <dc:creator>Cecilie Sølvberg Reinholdt</dc:creator>
  <cp:lastModifiedBy>Cecilie Sølvberg Reinholdt</cp:lastModifiedBy>
  <cp:revision>5</cp:revision>
  <dcterms:created xsi:type="dcterms:W3CDTF">2023-02-24T12:59:16Z</dcterms:created>
  <dcterms:modified xsi:type="dcterms:W3CDTF">2023-02-24T13:43:47Z</dcterms:modified>
</cp:coreProperties>
</file>