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2" r:id="rId5"/>
  </p:sldMasterIdLst>
  <p:notesMasterIdLst>
    <p:notesMasterId r:id="rId43"/>
  </p:notesMasterIdLst>
  <p:sldIdLst>
    <p:sldId id="257" r:id="rId6"/>
    <p:sldId id="259" r:id="rId7"/>
    <p:sldId id="261" r:id="rId8"/>
    <p:sldId id="374" r:id="rId9"/>
    <p:sldId id="256" r:id="rId10"/>
    <p:sldId id="365" r:id="rId11"/>
    <p:sldId id="366" r:id="rId12"/>
    <p:sldId id="273" r:id="rId13"/>
    <p:sldId id="344" r:id="rId14"/>
    <p:sldId id="367" r:id="rId15"/>
    <p:sldId id="368" r:id="rId16"/>
    <p:sldId id="346" r:id="rId17"/>
    <p:sldId id="354" r:id="rId18"/>
    <p:sldId id="370" r:id="rId19"/>
    <p:sldId id="278" r:id="rId20"/>
    <p:sldId id="364" r:id="rId21"/>
    <p:sldId id="359" r:id="rId22"/>
    <p:sldId id="372" r:id="rId23"/>
    <p:sldId id="277" r:id="rId24"/>
    <p:sldId id="341" r:id="rId25"/>
    <p:sldId id="371" r:id="rId26"/>
    <p:sldId id="373" r:id="rId27"/>
    <p:sldId id="267" r:id="rId28"/>
    <p:sldId id="269" r:id="rId29"/>
    <p:sldId id="300" r:id="rId30"/>
    <p:sldId id="284" r:id="rId31"/>
    <p:sldId id="266" r:id="rId32"/>
    <p:sldId id="262" r:id="rId33"/>
    <p:sldId id="260" r:id="rId34"/>
    <p:sldId id="263" r:id="rId35"/>
    <p:sldId id="264" r:id="rId36"/>
    <p:sldId id="265" r:id="rId37"/>
    <p:sldId id="301" r:id="rId38"/>
    <p:sldId id="316" r:id="rId39"/>
    <p:sldId id="375" r:id="rId40"/>
    <p:sldId id="377" r:id="rId41"/>
    <p:sldId id="376" r:id="rId42"/>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E32"/>
    <a:srgbClr val="6CBE9D"/>
    <a:srgbClr val="89BD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9F113B-741E-4A10-8D32-C4840C866630}" v="306" dt="2019-10-24T06:00:17.493"/>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50" autoAdjust="0"/>
    <p:restoredTop sz="73604" autoAdjust="0"/>
  </p:normalViewPr>
  <p:slideViewPr>
    <p:cSldViewPr snapToGrid="0" showGuides="1">
      <p:cViewPr varScale="1">
        <p:scale>
          <a:sx n="84" d="100"/>
          <a:sy n="84" d="100"/>
        </p:scale>
        <p:origin x="147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The Sans Bold-" panose="02000803040000020004" pitchFamily="2" charset="0"/>
              <a:ea typeface="+mn-ea"/>
              <a:cs typeface="Calibri" panose="020F0502020204030204" pitchFamily="34" charset="0"/>
            </a:defRPr>
          </a:pPr>
          <a:endParaRPr lang="da-DK"/>
        </a:p>
      </c:txPr>
    </c:title>
    <c:autoTitleDeleted val="0"/>
    <c:plotArea>
      <c:layout/>
      <c:doughnutChart>
        <c:varyColors val="1"/>
        <c:ser>
          <c:idx val="0"/>
          <c:order val="0"/>
          <c:tx>
            <c:strRef>
              <c:f>'Ark1'!$B$1</c:f>
              <c:strCache>
                <c:ptCount val="1"/>
                <c:pt idx="0">
                  <c:v>Virtuelle besøg </c:v>
                </c:pt>
              </c:strCache>
            </c:strRef>
          </c:tx>
          <c:spPr>
            <a:ln>
              <a:noFill/>
            </a:ln>
          </c:spPr>
          <c:dPt>
            <c:idx val="0"/>
            <c:bubble3D val="0"/>
            <c:spPr>
              <a:solidFill>
                <a:srgbClr val="003E32"/>
              </a:solidFill>
              <a:ln w="19050">
                <a:noFill/>
              </a:ln>
              <a:effectLst/>
            </c:spPr>
            <c:extLst>
              <c:ext xmlns:c16="http://schemas.microsoft.com/office/drawing/2014/chart" uri="{C3380CC4-5D6E-409C-BE32-E72D297353CC}">
                <c16:uniqueId val="{00000002-8AB0-48A8-8FB9-3A1718201CC6}"/>
              </c:ext>
            </c:extLst>
          </c:dPt>
          <c:dPt>
            <c:idx val="1"/>
            <c:bubble3D val="0"/>
            <c:spPr>
              <a:solidFill>
                <a:schemeClr val="bg1"/>
              </a:solidFill>
              <a:ln w="19050">
                <a:noFill/>
              </a:ln>
              <a:effectLst/>
            </c:spPr>
            <c:extLst>
              <c:ext xmlns:c16="http://schemas.microsoft.com/office/drawing/2014/chart" uri="{C3380CC4-5D6E-409C-BE32-E72D297353CC}">
                <c16:uniqueId val="{00000001-8AB0-48A8-8FB9-3A1718201CC6}"/>
              </c:ext>
            </c:extLst>
          </c:dPt>
          <c:dPt>
            <c:idx val="2"/>
            <c:bubble3D val="0"/>
            <c:spPr>
              <a:solidFill>
                <a:schemeClr val="accent3"/>
              </a:solidFill>
              <a:ln w="19050">
                <a:noFill/>
              </a:ln>
              <a:effectLst/>
            </c:spPr>
            <c:extLst>
              <c:ext xmlns:c16="http://schemas.microsoft.com/office/drawing/2014/chart" uri="{C3380CC4-5D6E-409C-BE32-E72D297353CC}">
                <c16:uniqueId val="{00000005-A7C5-4F31-8AD7-296964AD8C37}"/>
              </c:ext>
            </c:extLst>
          </c:dPt>
          <c:dPt>
            <c:idx val="3"/>
            <c:bubble3D val="0"/>
            <c:spPr>
              <a:solidFill>
                <a:schemeClr val="accent4"/>
              </a:solidFill>
              <a:ln w="19050">
                <a:noFill/>
              </a:ln>
              <a:effectLst/>
            </c:spPr>
            <c:extLst>
              <c:ext xmlns:c16="http://schemas.microsoft.com/office/drawing/2014/chart" uri="{C3380CC4-5D6E-409C-BE32-E72D297353CC}">
                <c16:uniqueId val="{00000007-A7C5-4F31-8AD7-296964AD8C37}"/>
              </c:ext>
            </c:extLst>
          </c:dPt>
          <c:dLbls>
            <c:dLbl>
              <c:idx val="0"/>
              <c:layout>
                <c:manualLayout>
                  <c:x val="0.10536933132033037"/>
                  <c:y val="0.16000754501269604"/>
                </c:manualLayout>
              </c:layout>
              <c:tx>
                <c:rich>
                  <a:bodyPr/>
                  <a:lstStyle/>
                  <a:p>
                    <a:r>
                      <a:rPr lang="en-US" dirty="0"/>
                      <a:t>Medicinadm. </a:t>
                    </a:r>
                    <a:fld id="{A018F20F-1A89-46B1-9FC0-86E289DB69C8}" type="PERCENTAGE">
                      <a:rPr lang="en-US"/>
                      <a:pPr/>
                      <a:t>[PROCENTDEL]</a:t>
                    </a:fld>
                    <a:endParaRPr lang="en-US" dirty="0"/>
                  </a:p>
                </c:rich>
              </c:tx>
              <c:showLegendKey val="0"/>
              <c:showVal val="0"/>
              <c:showCatName val="1"/>
              <c:showSerName val="0"/>
              <c:showPercent val="1"/>
              <c:showBubbleSize val="0"/>
              <c:separator> </c:separator>
              <c:extLst>
                <c:ext xmlns:c15="http://schemas.microsoft.com/office/drawing/2012/chart" uri="{CE6537A1-D6FC-4f65-9D91-7224C49458BB}">
                  <c15:layout>
                    <c:manualLayout>
                      <c:w val="0.31274002324181466"/>
                      <c:h val="0.14012089298968969"/>
                    </c:manualLayout>
                  </c15:layout>
                  <c15:dlblFieldTable/>
                  <c15:showDataLabelsRange val="0"/>
                </c:ext>
                <c:ext xmlns:c16="http://schemas.microsoft.com/office/drawing/2014/chart" uri="{C3380CC4-5D6E-409C-BE32-E72D297353CC}">
                  <c16:uniqueId val="{00000002-8AB0-48A8-8FB9-3A1718201CC6}"/>
                </c:ext>
              </c:extLst>
            </c:dLbl>
            <c:dLbl>
              <c:idx val="1"/>
              <c:layout>
                <c:manualLayout>
                  <c:x val="-8.51717007836333E-2"/>
                  <c:y val="-0.13257768015337687"/>
                </c:manualLayout>
              </c:layout>
              <c:tx>
                <c:rich>
                  <a:bodyPr rot="0" spcFirstLastPara="1" vertOverflow="clip" horzOverflow="clip" vert="horz" wrap="square" lIns="36576" tIns="18288" rIns="36576" bIns="18288" anchor="ctr" anchorCtr="1">
                    <a:spAutoFit/>
                  </a:bodyPr>
                  <a:lstStyle/>
                  <a:p>
                    <a:pPr>
                      <a:defRPr sz="1197" b="0" i="0" u="none" strike="noStrike" kern="1200" baseline="0">
                        <a:solidFill>
                          <a:schemeClr val="bg1"/>
                        </a:solidFill>
                        <a:latin typeface="The Sans Bold-" panose="02000803040000020004" pitchFamily="2" charset="0"/>
                        <a:ea typeface="+mn-ea"/>
                        <a:cs typeface="Calibri" panose="020F0502020204030204" pitchFamily="34" charset="0"/>
                      </a:defRPr>
                    </a:pPr>
                    <a:r>
                      <a:rPr lang="en-US" noProof="0" dirty="0"/>
                      <a:t>Andet</a:t>
                    </a:r>
                    <a:r>
                      <a:rPr lang="en-US" dirty="0"/>
                      <a:t> </a:t>
                    </a:r>
                    <a:fld id="{8A9B5027-63F8-49E0-89A7-2A8F632AF417}" type="PERCENTAGE">
                      <a:rPr lang="en-US"/>
                      <a:pPr>
                        <a:defRPr/>
                      </a:pPr>
                      <a:t>[PROCENTDEL]</a:t>
                    </a:fld>
                    <a:endParaRPr lang="en-US" dirty="0"/>
                  </a:p>
                </c:rich>
              </c:tx>
              <c:spPr>
                <a:noFill/>
                <a:ln>
                  <a:no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bg1"/>
                      </a:solidFill>
                      <a:latin typeface="The Sans Bold-" panose="02000803040000020004" pitchFamily="2" charset="0"/>
                      <a:ea typeface="+mn-ea"/>
                      <a:cs typeface="Calibri" panose="020F0502020204030204" pitchFamily="34" charset="0"/>
                    </a:defRPr>
                  </a:pPr>
                  <a:endParaRPr lang="da-DK"/>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1-8AB0-48A8-8FB9-3A1718201CC6}"/>
                </c:ext>
              </c:extLst>
            </c:dLbl>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The Sans Bold-" panose="02000803040000020004" pitchFamily="2" charset="0"/>
                    <a:ea typeface="+mn-ea"/>
                    <a:cs typeface="Calibri" panose="020F0502020204030204" pitchFamily="34" charset="0"/>
                  </a:defRPr>
                </a:pPr>
                <a:endParaRPr lang="da-DK"/>
              </a:p>
            </c:txPr>
            <c:showLegendKey val="0"/>
            <c:showVal val="1"/>
            <c:showCatName val="1"/>
            <c:showSerName val="0"/>
            <c:showPercent val="1"/>
            <c:showBubbleSize val="0"/>
            <c:showLeaderLines val="0"/>
            <c:extLst>
              <c:ext xmlns:c15="http://schemas.microsoft.com/office/drawing/2012/chart" uri="{CE6537A1-D6FC-4f65-9D91-7224C49458BB}"/>
            </c:extLst>
          </c:dLbls>
          <c:val>
            <c:numRef>
              <c:f>'Ark1'!$B$2:$B$5</c:f>
              <c:numCache>
                <c:formatCode>General</c:formatCode>
                <c:ptCount val="4"/>
                <c:pt idx="0">
                  <c:v>650</c:v>
                </c:pt>
                <c:pt idx="1">
                  <c:v>310</c:v>
                </c:pt>
              </c:numCache>
            </c:numRef>
          </c:val>
          <c:extLst>
            <c:ext xmlns:c15="http://schemas.microsoft.com/office/drawing/2012/chart" uri="{02D57815-91ED-43cb-92C2-25804820EDAC}">
              <c15:filteredCategoryTitle>
                <c15:cat>
                  <c:strRef>
                    <c:extLst>
                      <c:ext uri="{02D57815-91ED-43cb-92C2-25804820EDAC}">
                        <c15:formulaRef>
                          <c15:sqref>'Ark1'!$A$2:$A$5</c15:sqref>
                        </c15:formulaRef>
                      </c:ext>
                    </c:extLst>
                    <c:strCache>
                      <c:ptCount val="2"/>
                      <c:pt idx="0">
                        <c:v>Medicinadministration </c:v>
                      </c:pt>
                      <c:pt idx="1">
                        <c:v>Andet </c:v>
                      </c:pt>
                    </c:strCache>
                  </c:strRef>
                </c15:cat>
              </c15:filteredCategoryTitle>
            </c:ext>
            <c:ext xmlns:c16="http://schemas.microsoft.com/office/drawing/2014/chart" uri="{C3380CC4-5D6E-409C-BE32-E72D297353CC}">
              <c16:uniqueId val="{00000000-8AB0-48A8-8FB9-3A1718201CC6}"/>
            </c:ext>
          </c:extLst>
        </c:ser>
        <c:dLbls>
          <c:showLegendKey val="0"/>
          <c:showVal val="0"/>
          <c:showCatName val="1"/>
          <c:showSerName val="0"/>
          <c:showPercent val="1"/>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The Sans Bold-" panose="02000803040000020004" pitchFamily="2" charset="0"/>
          <a:cs typeface="Calibri" panose="020F0502020204030204" pitchFamily="34" charset="0"/>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ACEB82C-6F93-4D77-9601-5A62EBD20E8C}" type="datetimeFigureOut">
              <a:rPr lang="da-DK" smtClean="0"/>
              <a:t>24-10-2019</a:t>
            </a:fld>
            <a:endParaRPr lang="da-DK" dirty="0"/>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7E9FC7E-21DF-442F-9D34-66384441384A}" type="slidenum">
              <a:rPr lang="da-DK" smtClean="0"/>
              <a:t>‹nr.›</a:t>
            </a:fld>
            <a:endParaRPr lang="da-DK" dirty="0"/>
          </a:p>
        </p:txBody>
      </p:sp>
    </p:spTree>
    <p:extLst>
      <p:ext uri="{BB962C8B-B14F-4D97-AF65-F5344CB8AC3E}">
        <p14:creationId xmlns:p14="http://schemas.microsoft.com/office/powerpoint/2010/main" val="1299884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pPr lvl="0"/>
            <a:r>
              <a:rPr lang="da-DK" sz="1200" kern="1200" dirty="0">
                <a:solidFill>
                  <a:schemeClr val="tx1"/>
                </a:solidFill>
                <a:effectLst/>
                <a:latin typeface="+mn-lt"/>
                <a:ea typeface="+mn-ea"/>
                <a:cs typeface="+mn-cs"/>
              </a:rPr>
              <a:t>Hvorfor fokus på dagens tema?</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Vi arbejder rehabiliterende i Viborg kommune, som et vedvarende fokus i vores tankegang. Derfor kigger vi med rehabilitering af borgeren til et mere selvstændigt og meningsfuldt liv, når vi sætter fokus på </a:t>
            </a:r>
            <a:r>
              <a:rPr lang="da-DK" sz="1200" kern="1200" dirty="0" err="1">
                <a:solidFill>
                  <a:schemeClr val="tx1"/>
                </a:solidFill>
                <a:effectLst/>
                <a:latin typeface="+mn-lt"/>
                <a:ea typeface="+mn-ea"/>
                <a:cs typeface="+mn-cs"/>
              </a:rPr>
              <a:t>medicinhåndteing</a:t>
            </a:r>
            <a:r>
              <a:rPr lang="da-DK" sz="1200" kern="1200" dirty="0">
                <a:solidFill>
                  <a:schemeClr val="tx1"/>
                </a:solidFill>
                <a:effectLst/>
                <a:latin typeface="+mn-lt"/>
                <a:ea typeface="+mn-ea"/>
                <a:cs typeface="+mn-cs"/>
              </a:rPr>
              <a:t>. Medicinhåndtering er et prioriteret fokusområde både i VK og generelt.</a:t>
            </a:r>
          </a:p>
          <a:p>
            <a:pPr lvl="0"/>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9FC7E-21DF-442F-9D34-6638444138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345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ladsholder til dias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dirty="0"/>
              <a:t>De 5 lean principper. </a:t>
            </a:r>
          </a:p>
          <a:p>
            <a:r>
              <a:rPr lang="da-DK" altLang="da-DK" dirty="0"/>
              <a:t>Efter kortlægningen kikker man på hvilke løsningsforslag, der skal til for at fjerne spild og forhindringer. </a:t>
            </a:r>
          </a:p>
          <a:p>
            <a:r>
              <a:rPr lang="da-DK" altLang="da-DK" dirty="0"/>
              <a:t>Hvor kan der indbygges træk, så borgeren selv kan gøre noget, når det passer ind for dem? Rehabiliterende tankegang </a:t>
            </a:r>
          </a:p>
          <a:p>
            <a:endParaRPr lang="da-DK" altLang="da-DK" dirty="0"/>
          </a:p>
        </p:txBody>
      </p:sp>
      <p:sp>
        <p:nvSpPr>
          <p:cNvPr id="94212"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97964" indent="-306023">
              <a:spcBef>
                <a:spcPct val="30000"/>
              </a:spcBef>
              <a:defRPr sz="1200">
                <a:solidFill>
                  <a:schemeClr val="tx1"/>
                </a:solidFill>
                <a:latin typeface="Calibri" panose="020F0502020204030204" pitchFamily="34" charset="0"/>
              </a:defRPr>
            </a:lvl2pPr>
            <a:lvl3pPr marL="1227383" indent="-245148">
              <a:spcBef>
                <a:spcPct val="30000"/>
              </a:spcBef>
              <a:defRPr sz="1200">
                <a:solidFill>
                  <a:schemeClr val="tx1"/>
                </a:solidFill>
                <a:latin typeface="Calibri" panose="020F0502020204030204" pitchFamily="34" charset="0"/>
              </a:defRPr>
            </a:lvl3pPr>
            <a:lvl4pPr marL="1717678" indent="-245148">
              <a:spcBef>
                <a:spcPct val="30000"/>
              </a:spcBef>
              <a:defRPr sz="1200">
                <a:solidFill>
                  <a:schemeClr val="tx1"/>
                </a:solidFill>
                <a:latin typeface="Calibri" panose="020F0502020204030204" pitchFamily="34" charset="0"/>
              </a:defRPr>
            </a:lvl4pPr>
            <a:lvl5pPr marL="2209618" indent="-245148">
              <a:spcBef>
                <a:spcPct val="30000"/>
              </a:spcBef>
              <a:defRPr sz="1200">
                <a:solidFill>
                  <a:schemeClr val="tx1"/>
                </a:solidFill>
                <a:latin typeface="Calibri" panose="020F0502020204030204" pitchFamily="34" charset="0"/>
              </a:defRPr>
            </a:lvl5pPr>
            <a:lvl6pPr marL="2683460" indent="-245148" eaLnBrk="0" fontAlgn="base" hangingPunct="0">
              <a:spcBef>
                <a:spcPct val="30000"/>
              </a:spcBef>
              <a:spcAft>
                <a:spcPct val="0"/>
              </a:spcAft>
              <a:defRPr sz="1200">
                <a:solidFill>
                  <a:schemeClr val="tx1"/>
                </a:solidFill>
                <a:latin typeface="Calibri" panose="020F0502020204030204" pitchFamily="34" charset="0"/>
              </a:defRPr>
            </a:lvl6pPr>
            <a:lvl7pPr marL="3157302" indent="-245148" eaLnBrk="0" fontAlgn="base" hangingPunct="0">
              <a:spcBef>
                <a:spcPct val="30000"/>
              </a:spcBef>
              <a:spcAft>
                <a:spcPct val="0"/>
              </a:spcAft>
              <a:defRPr sz="1200">
                <a:solidFill>
                  <a:schemeClr val="tx1"/>
                </a:solidFill>
                <a:latin typeface="Calibri" panose="020F0502020204030204" pitchFamily="34" charset="0"/>
              </a:defRPr>
            </a:lvl7pPr>
            <a:lvl8pPr marL="3631145" indent="-245148" eaLnBrk="0" fontAlgn="base" hangingPunct="0">
              <a:spcBef>
                <a:spcPct val="30000"/>
              </a:spcBef>
              <a:spcAft>
                <a:spcPct val="0"/>
              </a:spcAft>
              <a:defRPr sz="1200">
                <a:solidFill>
                  <a:schemeClr val="tx1"/>
                </a:solidFill>
                <a:latin typeface="Calibri" panose="020F0502020204030204" pitchFamily="34" charset="0"/>
              </a:defRPr>
            </a:lvl8pPr>
            <a:lvl9pPr marL="4104987" indent="-24514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D61B61-4268-444B-B8DB-5D93C43DEF03}" type="slidenum">
              <a:rPr lang="da-DK" altLang="da-DK" smtClean="0">
                <a:latin typeface="Arial" panose="020B0604020202020204" pitchFamily="34" charset="0"/>
              </a:rPr>
              <a:pPr>
                <a:spcBef>
                  <a:spcPct val="0"/>
                </a:spcBef>
              </a:pPr>
              <a:t>25</a:t>
            </a:fld>
            <a:endParaRPr lang="da-DK" altLang="da-DK" dirty="0">
              <a:latin typeface="Arial" panose="020B0604020202020204" pitchFamily="34" charset="0"/>
            </a:endParaRPr>
          </a:p>
        </p:txBody>
      </p:sp>
    </p:spTree>
    <p:extLst>
      <p:ext uri="{BB962C8B-B14F-4D97-AF65-F5344CB8AC3E}">
        <p14:creationId xmlns:p14="http://schemas.microsoft.com/office/powerpoint/2010/main" val="3524616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har fundet ud af hvor mange opgaver der hører med i </a:t>
            </a:r>
            <a:r>
              <a:rPr lang="da-DK" dirty="0" err="1"/>
              <a:t>medicinadm</a:t>
            </a:r>
            <a:r>
              <a:rPr lang="da-DK" dirty="0"/>
              <a:t>. Det er meget tidskrævende. </a:t>
            </a:r>
          </a:p>
          <a:p>
            <a:r>
              <a:rPr lang="da-DK" dirty="0"/>
              <a:t>Repræsentanter: det har givet en god videndeling, at der har været repræsentanter fra forskellige distrikter. Vi gør faktisk tingene forskelligt. </a:t>
            </a:r>
          </a:p>
          <a:p>
            <a:endParaRPr lang="da-DK" dirty="0"/>
          </a:p>
          <a:p>
            <a:r>
              <a:rPr lang="da-DK" dirty="0"/>
              <a:t>43 forbedringsforslag – prioritering værdi vs. Indsats</a:t>
            </a:r>
          </a:p>
          <a:p>
            <a:endParaRPr lang="da-DK" baseline="0" dirty="0"/>
          </a:p>
          <a:p>
            <a:endParaRPr lang="da-DK" baseline="0" dirty="0"/>
          </a:p>
        </p:txBody>
      </p:sp>
      <p:sp>
        <p:nvSpPr>
          <p:cNvPr id="4" name="Pladsholder til slidenummer 3"/>
          <p:cNvSpPr>
            <a:spLocks noGrp="1"/>
          </p:cNvSpPr>
          <p:nvPr>
            <p:ph type="sldNum" sz="quarter" idx="10"/>
          </p:nvPr>
        </p:nvSpPr>
        <p:spPr/>
        <p:txBody>
          <a:bodyPr/>
          <a:lstStyle/>
          <a:p>
            <a:fld id="{05F38EFC-FB6A-4BD0-98B2-57844D468E3D}" type="slidenum">
              <a:rPr lang="da-DK" smtClean="0"/>
              <a:t>26</a:t>
            </a:fld>
            <a:endParaRPr lang="da-DK" dirty="0"/>
          </a:p>
        </p:txBody>
      </p:sp>
    </p:spTree>
    <p:extLst>
      <p:ext uri="{BB962C8B-B14F-4D97-AF65-F5344CB8AC3E}">
        <p14:creationId xmlns:p14="http://schemas.microsoft.com/office/powerpoint/2010/main" val="1830811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7E9FC7E-21DF-442F-9D34-66384441384A}" type="slidenum">
              <a:rPr lang="da-DK" smtClean="0"/>
              <a:t>28</a:t>
            </a:fld>
            <a:endParaRPr lang="da-DK" dirty="0"/>
          </a:p>
        </p:txBody>
      </p:sp>
    </p:spTree>
    <p:extLst>
      <p:ext uri="{BB962C8B-B14F-4D97-AF65-F5344CB8AC3E}">
        <p14:creationId xmlns:p14="http://schemas.microsoft.com/office/powerpoint/2010/main" val="2327070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Screening af borgere. Opstartsliste. Men det kræver også opfølgning. Det er ikke kun i opstart, men kontinuert i forløbet skal der overvejes om der kan bruges skærm. Man kan kombinere teknologierne. </a:t>
            </a:r>
          </a:p>
          <a:p>
            <a:r>
              <a:rPr lang="da-DK" dirty="0"/>
              <a:t>Kvaliteten skal være den samme. </a:t>
            </a:r>
          </a:p>
          <a:p>
            <a:r>
              <a:rPr lang="da-DK" dirty="0"/>
              <a:t>Husk at tænde lyset. Hvad ville du have gjort, hvis du var i hjemmet? </a:t>
            </a:r>
          </a:p>
          <a:p>
            <a:r>
              <a:rPr lang="da-DK" dirty="0"/>
              <a:t>Klare aftaler med borgeren. Der er de samme spilleregler som ellers. </a:t>
            </a:r>
          </a:p>
          <a:p>
            <a:endParaRPr lang="da-DK" dirty="0"/>
          </a:p>
          <a:p>
            <a:endParaRPr lang="da-DK" dirty="0"/>
          </a:p>
          <a:p>
            <a:r>
              <a:rPr lang="da-DK" dirty="0"/>
              <a:t>Bruges til mange forskellige borgere, især KOL og terminale borgere (ofte pårørende som bruger det) også som sparring imellem medarbejdere. </a:t>
            </a:r>
          </a:p>
          <a:p>
            <a:r>
              <a:rPr lang="da-DK" dirty="0"/>
              <a:t>Vigtig at vi er tro til det som er aftalt at når det er virtuel sygepleje så er det det vi gør og ikke går ind til borgeren fordi vi lige var ved naboen. Det er nogle borgere der har ringet til lederen om ikke de ville sørge for at lære personalet op i brug af skærm da de synes det er irriterende at få besøg når det ikke var aftalen</a:t>
            </a:r>
            <a:r>
              <a:rPr lang="da-DK"/>
              <a:t>.  </a:t>
            </a:r>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77E9FC7E-21DF-442F-9D34-66384441384A}" type="slidenum">
              <a:rPr lang="da-DK" smtClean="0"/>
              <a:t>29</a:t>
            </a:fld>
            <a:endParaRPr lang="da-DK" dirty="0"/>
          </a:p>
        </p:txBody>
      </p:sp>
    </p:spTree>
    <p:extLst>
      <p:ext uri="{BB962C8B-B14F-4D97-AF65-F5344CB8AC3E}">
        <p14:creationId xmlns:p14="http://schemas.microsoft.com/office/powerpoint/2010/main" val="718108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har vi i vesterparken 5 borgere på </a:t>
            </a:r>
            <a:r>
              <a:rPr lang="da-DK" dirty="0" err="1"/>
              <a:t>dosecan</a:t>
            </a:r>
            <a:r>
              <a:rPr lang="da-DK" dirty="0"/>
              <a:t> </a:t>
            </a:r>
          </a:p>
          <a:p>
            <a:r>
              <a:rPr lang="da-DK" dirty="0"/>
              <a:t>Startet i det små, vi startede med at brainstorme hvilke borgere der evt. kunne være kandidater for at komme i gang. </a:t>
            </a:r>
          </a:p>
          <a:p>
            <a:endParaRPr lang="da-DK" dirty="0"/>
          </a:p>
          <a:p>
            <a:r>
              <a:rPr lang="da-DK" dirty="0"/>
              <a:t>Der følger altid 14 </a:t>
            </a:r>
            <a:r>
              <a:rPr lang="da-DK" dirty="0" err="1"/>
              <a:t>dagers</a:t>
            </a:r>
            <a:r>
              <a:rPr lang="da-DK" dirty="0"/>
              <a:t> oplæring med en </a:t>
            </a:r>
            <a:r>
              <a:rPr lang="da-DK" dirty="0" err="1"/>
              <a:t>dosecan</a:t>
            </a:r>
            <a:r>
              <a:rPr lang="da-DK" dirty="0"/>
              <a:t>, så vi kan se hvordan borgeren reagerer ved en alarm. Hvor vi gradvist kobler os selv fra. </a:t>
            </a:r>
          </a:p>
          <a:p>
            <a:endParaRPr lang="da-DK" dirty="0"/>
          </a:p>
          <a:p>
            <a:endParaRPr lang="da-DK" dirty="0"/>
          </a:p>
          <a:p>
            <a:r>
              <a:rPr lang="da-DK" dirty="0"/>
              <a:t>1 borger får nu hjælp fra </a:t>
            </a:r>
            <a:r>
              <a:rPr lang="da-DK" dirty="0" err="1"/>
              <a:t>dosecan</a:t>
            </a:r>
            <a:r>
              <a:rPr lang="da-DK" dirty="0"/>
              <a:t> og </a:t>
            </a:r>
            <a:r>
              <a:rPr lang="da-DK" dirty="0" err="1"/>
              <a:t>viewcare</a:t>
            </a:r>
            <a:r>
              <a:rPr lang="da-DK" dirty="0"/>
              <a:t> hvor vi tidligere kom flere gange daglig. Og nu kun 1 fysisk besøg om ugen. Det fungerer rigtig godt. </a:t>
            </a:r>
          </a:p>
          <a:p>
            <a:endParaRPr lang="da-DK" dirty="0"/>
          </a:p>
        </p:txBody>
      </p:sp>
      <p:sp>
        <p:nvSpPr>
          <p:cNvPr id="4" name="Pladsholder til slidenummer 3"/>
          <p:cNvSpPr>
            <a:spLocks noGrp="1"/>
          </p:cNvSpPr>
          <p:nvPr>
            <p:ph type="sldNum" sz="quarter" idx="5"/>
          </p:nvPr>
        </p:nvSpPr>
        <p:spPr/>
        <p:txBody>
          <a:bodyPr/>
          <a:lstStyle/>
          <a:p>
            <a:fld id="{77E9FC7E-21DF-442F-9D34-66384441384A}" type="slidenum">
              <a:rPr lang="da-DK" smtClean="0"/>
              <a:t>30</a:t>
            </a:fld>
            <a:endParaRPr lang="da-DK" dirty="0"/>
          </a:p>
        </p:txBody>
      </p:sp>
    </p:spTree>
    <p:extLst>
      <p:ext uri="{BB962C8B-B14F-4D97-AF65-F5344CB8AC3E}">
        <p14:creationId xmlns:p14="http://schemas.microsoft.com/office/powerpoint/2010/main" val="76721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Skemaet er inspireret af Brønderslev kommune, som delte sine erfaringer på MTIC </a:t>
            </a:r>
            <a:r>
              <a:rPr lang="da-DK" dirty="0" err="1"/>
              <a:t>medicinerfa</a:t>
            </a:r>
            <a:r>
              <a:rPr lang="da-DK" dirty="0"/>
              <a:t> møde.  I starten var det flere sygeplejersker og SSA der sagde at det var ikke nødvendig med et skema fordi de gjorde det hele i forvejen. De havde fuldstændig styr på det. Der var fokus på, at det er et hjælpemiddel, så alle husker alt det som skal </a:t>
            </a:r>
            <a:r>
              <a:rPr lang="da-DK" dirty="0" err="1"/>
              <a:t>gennemgåes</a:t>
            </a:r>
            <a:r>
              <a:rPr lang="da-DK" dirty="0"/>
              <a:t>/tænkes på i forhold til medicindispensering og udlevering og uanset hvor meget erfaring man har. Der skal helst ikke være forskel på hvilken sygeplejerske eller SSA der kommer hjemmet. </a:t>
            </a:r>
          </a:p>
          <a:p>
            <a:r>
              <a:rPr lang="da-DK" dirty="0"/>
              <a:t>Efter vi havde haft denne snak, så havde en af de som var mest i mod det fra start  hun kom dagen efter med 3 udfyldte sedler med flere ting som skulle ændre/forbedres/afsluttes eller overgå til </a:t>
            </a:r>
            <a:r>
              <a:rPr lang="da-DK" dirty="0" err="1"/>
              <a:t>velfærdsteknokologi</a:t>
            </a:r>
            <a:r>
              <a:rPr lang="da-DK" dirty="0"/>
              <a:t>. Vi har hurtig kunne se og ikke mindst medarbejderne har kunne se at vi går og gør alt for meget af det som vi plejer. Vi er ikke altid gode nok til at stoppe op og reflektere. Der er mange ting man skal huske. Og derfor er det også godt med lidt hjælp. </a:t>
            </a:r>
          </a:p>
          <a:p>
            <a:endParaRPr lang="da-DK" dirty="0"/>
          </a:p>
          <a:p>
            <a:endParaRPr lang="da-DK" dirty="0"/>
          </a:p>
        </p:txBody>
      </p:sp>
      <p:sp>
        <p:nvSpPr>
          <p:cNvPr id="4" name="Pladsholder til slidenummer 3"/>
          <p:cNvSpPr>
            <a:spLocks noGrp="1"/>
          </p:cNvSpPr>
          <p:nvPr>
            <p:ph type="sldNum" sz="quarter" idx="5"/>
          </p:nvPr>
        </p:nvSpPr>
        <p:spPr/>
        <p:txBody>
          <a:bodyPr/>
          <a:lstStyle/>
          <a:p>
            <a:fld id="{77E9FC7E-21DF-442F-9D34-66384441384A}" type="slidenum">
              <a:rPr lang="da-DK" smtClean="0"/>
              <a:t>31</a:t>
            </a:fld>
            <a:endParaRPr lang="da-DK" dirty="0"/>
          </a:p>
        </p:txBody>
      </p:sp>
    </p:spTree>
    <p:extLst>
      <p:ext uri="{BB962C8B-B14F-4D97-AF65-F5344CB8AC3E}">
        <p14:creationId xmlns:p14="http://schemas.microsoft.com/office/powerpoint/2010/main" val="1085460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kig på forskellige områder, hvor vi gerne vil have spredt viden ud til medarbejderne. Disse småhjælpemidler som autodrop og apps har fået sin egen tjekboks på medicinrehabiliteringslisten. Vi har været ved at lave små instruktionsvideoer. Vi overvejer muligheden for at få lagt vejledningsvideoerne ind i vores database VAR hvor alle vores retningslinjer ligger. </a:t>
            </a:r>
          </a:p>
        </p:txBody>
      </p:sp>
      <p:sp>
        <p:nvSpPr>
          <p:cNvPr id="4" name="Pladsholder til slidenummer 3"/>
          <p:cNvSpPr>
            <a:spLocks noGrp="1"/>
          </p:cNvSpPr>
          <p:nvPr>
            <p:ph type="sldNum" sz="quarter" idx="5"/>
          </p:nvPr>
        </p:nvSpPr>
        <p:spPr/>
        <p:txBody>
          <a:bodyPr/>
          <a:lstStyle/>
          <a:p>
            <a:fld id="{77E9FC7E-21DF-442F-9D34-66384441384A}" type="slidenum">
              <a:rPr lang="da-DK" smtClean="0"/>
              <a:t>32</a:t>
            </a:fld>
            <a:endParaRPr lang="da-DK" dirty="0"/>
          </a:p>
        </p:txBody>
      </p:sp>
    </p:spTree>
    <p:extLst>
      <p:ext uri="{BB962C8B-B14F-4D97-AF65-F5344CB8AC3E}">
        <p14:creationId xmlns:p14="http://schemas.microsoft.com/office/powerpoint/2010/main" val="1267752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7E9FC7E-21DF-442F-9D34-66384441384A}" type="slidenum">
              <a:rPr lang="da-DK" smtClean="0"/>
              <a:t>33</a:t>
            </a:fld>
            <a:endParaRPr lang="da-DK" dirty="0"/>
          </a:p>
        </p:txBody>
      </p:sp>
    </p:spTree>
    <p:extLst>
      <p:ext uri="{BB962C8B-B14F-4D97-AF65-F5344CB8AC3E}">
        <p14:creationId xmlns:p14="http://schemas.microsoft.com/office/powerpoint/2010/main" val="4053564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noProof="0" dirty="0"/>
          </a:p>
        </p:txBody>
      </p:sp>
      <p:sp>
        <p:nvSpPr>
          <p:cNvPr id="4" name="Pladsholder til slidenummer 3"/>
          <p:cNvSpPr>
            <a:spLocks noGrp="1"/>
          </p:cNvSpPr>
          <p:nvPr>
            <p:ph type="sldNum" sz="quarter" idx="5"/>
          </p:nvPr>
        </p:nvSpPr>
        <p:spPr/>
        <p:txBody>
          <a:bodyPr/>
          <a:lstStyle/>
          <a:p>
            <a:fld id="{2DC9EF30-2C57-425B-B351-F08FEA7AB4EF}" type="slidenum">
              <a:rPr lang="da-DK" smtClean="0"/>
              <a:t>34</a:t>
            </a:fld>
            <a:endParaRPr lang="da-DK" dirty="0"/>
          </a:p>
        </p:txBody>
      </p:sp>
    </p:spTree>
    <p:extLst>
      <p:ext uri="{BB962C8B-B14F-4D97-AF65-F5344CB8AC3E}">
        <p14:creationId xmlns:p14="http://schemas.microsoft.com/office/powerpoint/2010/main" val="1661700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noProof="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9EF30-2C57-425B-B351-F08FEA7AB4EF}"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200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da-DK" sz="1200" kern="1200" dirty="0">
                <a:solidFill>
                  <a:schemeClr val="tx1"/>
                </a:solidFill>
                <a:effectLst/>
                <a:latin typeface="+mn-lt"/>
                <a:ea typeface="+mn-ea"/>
                <a:cs typeface="+mn-cs"/>
              </a:rPr>
              <a:t>Økonomisk perspektiv. Medicinhåndtering fylder i budget (cirkeldiagram) Den økonomiske tyngde gør at den fylder meget. Den demografiske udfordring. Hænderne skal bruges hvor det giver bedst mening. </a:t>
            </a:r>
          </a:p>
          <a:p>
            <a:pPr lvl="0"/>
            <a:r>
              <a:rPr lang="da-DK" sz="1200" kern="1200" dirty="0">
                <a:solidFill>
                  <a:schemeClr val="tx1"/>
                </a:solidFill>
                <a:effectLst/>
                <a:latin typeface="+mn-lt"/>
                <a:ea typeface="+mn-ea"/>
                <a:cs typeface="+mn-cs"/>
              </a:rPr>
              <a:t>Vi tænker i mange muligheder – ikke kun teknologi </a:t>
            </a:r>
          </a:p>
          <a:p>
            <a:pPr lvl="0"/>
            <a:r>
              <a:rPr lang="da-DK" sz="1200" kern="1200" dirty="0">
                <a:solidFill>
                  <a:schemeClr val="tx1"/>
                </a:solidFill>
                <a:effectLst/>
                <a:latin typeface="+mn-lt"/>
                <a:ea typeface="+mn-ea"/>
                <a:cs typeface="+mn-cs"/>
              </a:rPr>
              <a:t>Medarbejderkompetencer. Nye kompetencer skal matche de nye arbejdsmetoder. </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9FC7E-21DF-442F-9D34-6638444138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84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r>
              <a:rPr lang="da-DK" dirty="0"/>
              <a:t>Trinmodel</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A5FF6-FD31-4351-B6AB-BBE43CD2149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974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r>
              <a:rPr lang="da-DK" dirty="0"/>
              <a:t>Uth </a:t>
            </a:r>
          </a:p>
          <a:p>
            <a:r>
              <a:rPr lang="da-DK" dirty="0"/>
              <a:t>Frigøre sundhedsfaglige ressourcer – vi mangler hænder – og skal kunne planlægge og arbejde andre</a:t>
            </a:r>
          </a:p>
          <a:p>
            <a:r>
              <a:rPr lang="da-DK" dirty="0"/>
              <a:t>Optimeret leverancekæde- alarmer og opsætning og nedtagning – hvis Struer selv skal bygge op så kan vi ikke løse alle opgaver selv</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A5FF6-FD31-4351-B6AB-BBE43CD2149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44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2EBD7-D519-4D59-A5CD-9483905418B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01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r>
              <a:rPr lang="da-DK" dirty="0"/>
              <a:t>Udredningsskema: Og vigtigst er vel at der udvikles overordnede retningslinjer for hvorfor og hvordan teknologierne skal anvendes.</a:t>
            </a:r>
          </a:p>
          <a:p>
            <a:r>
              <a:rPr lang="da-DK" dirty="0"/>
              <a:t>Inklusionstilgang – Hvis borger fagligt er vurderet egnet/måske egnet til teknologi – så afprøves det. Samt Den rehabiliterende tanke, hvor borger måske kan anvende det i 3 måneder og så er der jo alligevel vundet lidt.</a:t>
            </a:r>
          </a:p>
          <a:p>
            <a:r>
              <a:rPr lang="da-DK" dirty="0"/>
              <a:t>Fælles implementeringstilgang på tværs af kommunerne: Samle beslutningstagerne og undgå at hver kommune skal afsætte ressources til at agere projektleder.</a:t>
            </a:r>
          </a:p>
          <a:p>
            <a:r>
              <a:rPr lang="da-DK" dirty="0"/>
              <a:t>Helhedsorienteret leverancekæde som understøtter brug af teknologier til egen mestring: Alle medarbejdere vil indirekte blive holdt opdateret med </a:t>
            </a:r>
            <a:r>
              <a:rPr lang="da-DK" dirty="0" err="1"/>
              <a:t>eventuelet</a:t>
            </a:r>
            <a:r>
              <a:rPr lang="da-DK" dirty="0"/>
              <a:t> nye teknologierne når man anvender beslutningstræet. Dermed er hver enkelt kommune fri for at skulle undersøge markedet løbende.</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A5FF6-FD31-4351-B6AB-BBE43CD2149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153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r>
              <a:rPr lang="da-DK" dirty="0"/>
              <a:t>Hvor meget komplicere vi – og hvad skal der til for at nedbringe kompleksiteten</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A5FF6-FD31-4351-B6AB-BBE43CD2149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44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LEAN processen. – projektbeskrivelse med TEK mål </a:t>
            </a:r>
          </a:p>
          <a:p>
            <a:r>
              <a:rPr lang="da-DK" dirty="0"/>
              <a:t>Gruppen bestod af medarbejdere fra forskellige distrikter og forskellige roller. Leder, sygeplejerske og </a:t>
            </a:r>
            <a:r>
              <a:rPr lang="da-DK" dirty="0" err="1"/>
              <a:t>ssa</a:t>
            </a:r>
            <a:r>
              <a:rPr lang="da-DK" dirty="0"/>
              <a:t>. Det har været et proces hvor vi har fundet ud af hvor forskellig vi gør, og at vi har forskellige fokus i de forskellige distrikter. </a:t>
            </a:r>
          </a:p>
          <a:p>
            <a:endParaRPr lang="da-DK" dirty="0"/>
          </a:p>
          <a:p>
            <a:endParaRPr lang="da-DK" dirty="0"/>
          </a:p>
        </p:txBody>
      </p:sp>
      <p:sp>
        <p:nvSpPr>
          <p:cNvPr id="4" name="Pladsholder til slidenummer 3"/>
          <p:cNvSpPr>
            <a:spLocks noGrp="1"/>
          </p:cNvSpPr>
          <p:nvPr>
            <p:ph type="sldNum" sz="quarter" idx="5"/>
          </p:nvPr>
        </p:nvSpPr>
        <p:spPr/>
        <p:txBody>
          <a:bodyPr/>
          <a:lstStyle/>
          <a:p>
            <a:fld id="{77E9FC7E-21DF-442F-9D34-66384441384A}" type="slidenum">
              <a:rPr lang="da-DK" smtClean="0"/>
              <a:t>23</a:t>
            </a:fld>
            <a:endParaRPr lang="da-DK" dirty="0"/>
          </a:p>
        </p:txBody>
      </p:sp>
    </p:spTree>
    <p:extLst>
      <p:ext uri="{BB962C8B-B14F-4D97-AF65-F5344CB8AC3E}">
        <p14:creationId xmlns:p14="http://schemas.microsoft.com/office/powerpoint/2010/main" val="3195668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Lean egner sig til arbejdsgange som man gør mange gange. </a:t>
            </a:r>
          </a:p>
          <a:p>
            <a:r>
              <a:rPr lang="da-DK" dirty="0"/>
              <a:t>Starter med at lave en projektbeskrivelse, så man bliver klar på opgavens omfang. </a:t>
            </a:r>
          </a:p>
          <a:p>
            <a:r>
              <a:rPr lang="da-DK" dirty="0"/>
              <a:t>Her beskrives de tre TEK-mål.</a:t>
            </a:r>
          </a:p>
          <a:p>
            <a:r>
              <a:rPr lang="da-DK" dirty="0"/>
              <a:t>Når vi laver Lean projekter har vi fokus på alle tre TEK mål. </a:t>
            </a:r>
          </a:p>
        </p:txBody>
      </p:sp>
      <p:sp>
        <p:nvSpPr>
          <p:cNvPr id="4" name="Pladsholder til slidenummer 3"/>
          <p:cNvSpPr>
            <a:spLocks noGrp="1"/>
          </p:cNvSpPr>
          <p:nvPr>
            <p:ph type="sldNum" sz="quarter" idx="5"/>
          </p:nvPr>
        </p:nvSpPr>
        <p:spPr/>
        <p:txBody>
          <a:bodyPr/>
          <a:lstStyle/>
          <a:p>
            <a:fld id="{02D78C53-7B84-40D8-B4B9-A78A9FFFACB4}" type="slidenum">
              <a:rPr lang="da-DK" smtClean="0"/>
              <a:t>24</a:t>
            </a:fld>
            <a:endParaRPr lang="da-DK" dirty="0"/>
          </a:p>
        </p:txBody>
      </p:sp>
    </p:spTree>
    <p:extLst>
      <p:ext uri="{BB962C8B-B14F-4D97-AF65-F5344CB8AC3E}">
        <p14:creationId xmlns:p14="http://schemas.microsoft.com/office/powerpoint/2010/main" val="2387096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6CBE9D"/>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t" anchorCtr="0"/>
          <a:lstStyle>
            <a:lvl1pPr algn="ctr">
              <a:defRPr sz="6000">
                <a:solidFill>
                  <a:schemeClr val="bg1"/>
                </a:solidFill>
              </a:defRPr>
            </a:lvl1pPr>
          </a:lstStyle>
          <a:p>
            <a:r>
              <a:rPr lang="da-DK"/>
              <a:t>Klik for at redigere titeltypografien i masteren</a:t>
            </a:r>
            <a:endParaRPr lang="da-DK" dirty="0"/>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4" name="Pladsholder til dato 3">
            <a:extLst>
              <a:ext uri="{FF2B5EF4-FFF2-40B4-BE49-F238E27FC236}">
                <a16:creationId xmlns:a16="http://schemas.microsoft.com/office/drawing/2014/main" id="{57569817-AC5A-4593-B915-4473B14F11D1}"/>
              </a:ext>
            </a:extLst>
          </p:cNvPr>
          <p:cNvSpPr>
            <a:spLocks noGrp="1"/>
          </p:cNvSpPr>
          <p:nvPr>
            <p:ph type="dt" sz="half" idx="10"/>
          </p:nvPr>
        </p:nvSpPr>
        <p:spPr>
          <a:xfrm>
            <a:off x="8327076" y="6356350"/>
            <a:ext cx="1512250" cy="365125"/>
          </a:xfrm>
        </p:spPr>
        <p:txBody>
          <a:bodyPr/>
          <a:lstStyle>
            <a:lvl1pPr>
              <a:defRPr>
                <a:solidFill>
                  <a:schemeClr val="bg1"/>
                </a:solidFill>
                <a:latin typeface="Calibri" panose="020F0502020204030204" pitchFamily="34" charset="0"/>
                <a:cs typeface="Calibri" panose="020F0502020204030204" pitchFamily="34" charset="0"/>
              </a:defRPr>
            </a:lvl1pPr>
          </a:lstStyle>
          <a:p>
            <a:endParaRPr lang="da-DK" dirty="0"/>
          </a:p>
        </p:txBody>
      </p:sp>
      <p:sp>
        <p:nvSpPr>
          <p:cNvPr id="5" name="Pladsholder til sidefod 4">
            <a:extLst>
              <a:ext uri="{FF2B5EF4-FFF2-40B4-BE49-F238E27FC236}">
                <a16:creationId xmlns:a16="http://schemas.microsoft.com/office/drawing/2014/main" id="{7C495CE6-F7FE-441E-B6F6-F57B2051C09B}"/>
              </a:ext>
            </a:extLst>
          </p:cNvPr>
          <p:cNvSpPr>
            <a:spLocks noGrp="1"/>
          </p:cNvSpPr>
          <p:nvPr>
            <p:ph type="ftr" sz="quarter" idx="11"/>
          </p:nvPr>
        </p:nvSpPr>
        <p:spPr>
          <a:xfrm>
            <a:off x="838200" y="6356350"/>
            <a:ext cx="6067425" cy="365125"/>
          </a:xfrm>
        </p:spPr>
        <p:txBody>
          <a:bodyPr/>
          <a:lstStyle>
            <a:lvl1pPr>
              <a:defRPr>
                <a:solidFill>
                  <a:schemeClr val="bg1"/>
                </a:solidFill>
                <a:latin typeface="Calibri" panose="020F0502020204030204" pitchFamily="34" charset="0"/>
                <a:cs typeface="Calibri" panose="020F0502020204030204" pitchFamily="34" charset="0"/>
              </a:defRPr>
            </a:lvl1pPr>
          </a:lstStyle>
          <a:p>
            <a:endParaRPr lang="da-DK" dirty="0"/>
          </a:p>
        </p:txBody>
      </p:sp>
      <p:sp>
        <p:nvSpPr>
          <p:cNvPr id="6" name="Pladsholder til slidenummer 5">
            <a:extLst>
              <a:ext uri="{FF2B5EF4-FFF2-40B4-BE49-F238E27FC236}">
                <a16:creationId xmlns:a16="http://schemas.microsoft.com/office/drawing/2014/main" id="{17BD9B77-C07C-46D5-952C-EB67C0EF8026}"/>
              </a:ext>
            </a:extLst>
          </p:cNvPr>
          <p:cNvSpPr>
            <a:spLocks noGrp="1"/>
          </p:cNvSpPr>
          <p:nvPr>
            <p:ph type="sldNum" sz="quarter" idx="12"/>
          </p:nvPr>
        </p:nvSpPr>
        <p:spPr>
          <a:xfrm>
            <a:off x="0" y="6356350"/>
            <a:ext cx="623249" cy="365125"/>
          </a:xfrm>
        </p:spPr>
        <p:txBody>
          <a:bodyPr/>
          <a:lstStyle>
            <a:lvl1pPr>
              <a:defRPr>
                <a:solidFill>
                  <a:schemeClr val="bg1"/>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3133457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t" anchorCtr="0"/>
          <a:lstStyle>
            <a:lvl1pPr>
              <a:defRPr sz="3200"/>
            </a:lvl1pPr>
          </a:lstStyle>
          <a:p>
            <a:r>
              <a:rPr lang="da-DK"/>
              <a:t>Klik for at redigere titeltypografien i masteren</a:t>
            </a:r>
            <a:endParaRPr lang="da-DK" dirty="0"/>
          </a:p>
        </p:txBody>
      </p:sp>
      <p:sp>
        <p:nvSpPr>
          <p:cNvPr id="4" name="Pladsholder til tekst 3"/>
          <p:cNvSpPr>
            <a:spLocks noGrp="1"/>
          </p:cNvSpPr>
          <p:nvPr>
            <p:ph type="body" sz="half" idx="2"/>
          </p:nvPr>
        </p:nvSpPr>
        <p:spPr>
          <a:xfrm>
            <a:off x="839788" y="2057400"/>
            <a:ext cx="3932237" cy="36856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7" name="Pladsholder til slidenummer 6"/>
          <p:cNvSpPr>
            <a:spLocks noGrp="1"/>
          </p:cNvSpPr>
          <p:nvPr>
            <p:ph type="sldNum" sz="quarter" idx="12"/>
          </p:nvPr>
        </p:nvSpPr>
        <p:spPr/>
        <p:txBody>
          <a:bodyPr/>
          <a:lstStyle/>
          <a:p>
            <a:fld id="{19ADD29A-50E8-4AFB-9F6B-957F2D10B916}" type="slidenum">
              <a:rPr lang="da-DK" smtClean="0"/>
              <a:t>‹nr.›</a:t>
            </a:fld>
            <a:endParaRPr lang="da-DK" dirty="0"/>
          </a:p>
        </p:txBody>
      </p:sp>
      <p:sp>
        <p:nvSpPr>
          <p:cNvPr id="8" name="Pladsholder til billede 2">
            <a:extLst>
              <a:ext uri="{FF2B5EF4-FFF2-40B4-BE49-F238E27FC236}">
                <a16:creationId xmlns:a16="http://schemas.microsoft.com/office/drawing/2014/main" id="{03EE6A7A-E8EA-4C6D-89A5-A2BB6D17DC2A}"/>
              </a:ext>
            </a:extLst>
          </p:cNvPr>
          <p:cNvSpPr>
            <a:spLocks noGrp="1"/>
          </p:cNvSpPr>
          <p:nvPr>
            <p:ph type="pic" idx="1"/>
          </p:nvPr>
        </p:nvSpPr>
        <p:spPr>
          <a:xfrm>
            <a:off x="5183188" y="457200"/>
            <a:ext cx="5565023" cy="5285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p>
        </p:txBody>
      </p:sp>
    </p:spTree>
    <p:extLst>
      <p:ext uri="{BB962C8B-B14F-4D97-AF65-F5344CB8AC3E}">
        <p14:creationId xmlns:p14="http://schemas.microsoft.com/office/powerpoint/2010/main" val="4215298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ndhold med billedtekst">
    <p:spTree>
      <p:nvGrpSpPr>
        <p:cNvPr id="1" name=""/>
        <p:cNvGrpSpPr/>
        <p:nvPr/>
      </p:nvGrpSpPr>
      <p:grpSpPr>
        <a:xfrm>
          <a:off x="0" y="0"/>
          <a:ext cx="0" cy="0"/>
          <a:chOff x="0" y="0"/>
          <a:chExt cx="0" cy="0"/>
        </a:xfrm>
      </p:grpSpPr>
      <p:sp>
        <p:nvSpPr>
          <p:cNvPr id="4" name="Pladsholder til tekst 3"/>
          <p:cNvSpPr>
            <a:spLocks noGrp="1"/>
          </p:cNvSpPr>
          <p:nvPr>
            <p:ph type="body" sz="half" idx="2"/>
          </p:nvPr>
        </p:nvSpPr>
        <p:spPr>
          <a:xfrm>
            <a:off x="839788" y="2057400"/>
            <a:ext cx="3932237" cy="36856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7" name="Pladsholder til slidenummer 6"/>
          <p:cNvSpPr>
            <a:spLocks noGrp="1"/>
          </p:cNvSpPr>
          <p:nvPr>
            <p:ph type="sldNum" sz="quarter" idx="12"/>
          </p:nvPr>
        </p:nvSpPr>
        <p:spPr/>
        <p:txBody>
          <a:bodyPr/>
          <a:lstStyle/>
          <a:p>
            <a:fld id="{19ADD29A-50E8-4AFB-9F6B-957F2D10B916}" type="slidenum">
              <a:rPr lang="da-DK" smtClean="0"/>
              <a:t>‹nr.›</a:t>
            </a:fld>
            <a:endParaRPr lang="da-DK" dirty="0"/>
          </a:p>
        </p:txBody>
      </p:sp>
      <p:sp>
        <p:nvSpPr>
          <p:cNvPr id="8" name="Pladsholder til billede 2">
            <a:extLst>
              <a:ext uri="{FF2B5EF4-FFF2-40B4-BE49-F238E27FC236}">
                <a16:creationId xmlns:a16="http://schemas.microsoft.com/office/drawing/2014/main" id="{03EE6A7A-E8EA-4C6D-89A5-A2BB6D17DC2A}"/>
              </a:ext>
            </a:extLst>
          </p:cNvPr>
          <p:cNvSpPr>
            <a:spLocks noGrp="1"/>
          </p:cNvSpPr>
          <p:nvPr>
            <p:ph type="pic" idx="1"/>
          </p:nvPr>
        </p:nvSpPr>
        <p:spPr>
          <a:xfrm>
            <a:off x="5183188" y="2057400"/>
            <a:ext cx="5565023" cy="36856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p>
        </p:txBody>
      </p:sp>
      <p:sp>
        <p:nvSpPr>
          <p:cNvPr id="9" name="Titel 1">
            <a:extLst>
              <a:ext uri="{FF2B5EF4-FFF2-40B4-BE49-F238E27FC236}">
                <a16:creationId xmlns:a16="http://schemas.microsoft.com/office/drawing/2014/main" id="{965C2357-6B76-4A71-A0FE-D60CD2298033}"/>
              </a:ext>
            </a:extLst>
          </p:cNvPr>
          <p:cNvSpPr>
            <a:spLocks noGrp="1"/>
          </p:cNvSpPr>
          <p:nvPr>
            <p:ph type="title"/>
          </p:nvPr>
        </p:nvSpPr>
        <p:spPr>
          <a:xfrm>
            <a:off x="838200" y="410368"/>
            <a:ext cx="10515600" cy="1325563"/>
          </a:xfrm>
        </p:spPr>
        <p:txBody>
          <a:bodyPr/>
          <a:lstStyle/>
          <a:p>
            <a:r>
              <a:rPr lang="da-DK"/>
              <a:t>Klik for at redigere titeltypografien i masteren</a:t>
            </a:r>
            <a:endParaRPr lang="da-DK" dirty="0"/>
          </a:p>
        </p:txBody>
      </p:sp>
    </p:spTree>
    <p:extLst>
      <p:ext uri="{BB962C8B-B14F-4D97-AF65-F5344CB8AC3E}">
        <p14:creationId xmlns:p14="http://schemas.microsoft.com/office/powerpoint/2010/main" val="403672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lede med billedtekst">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t" anchorCtr="0"/>
          <a:lstStyle>
            <a:lvl1pPr>
              <a:defRPr sz="3200">
                <a:solidFill>
                  <a:srgbClr val="003E32"/>
                </a:solidFill>
              </a:defRPr>
            </a:lvl1pPr>
          </a:lstStyle>
          <a:p>
            <a:r>
              <a:rPr lang="da-DK"/>
              <a:t>Klik for at redigere titeltypografien i masteren</a:t>
            </a:r>
            <a:endParaRPr lang="da-DK" dirty="0"/>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solidFill>
                  <a:srgbClr val="003E3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8" name="Pladsholder til billede 2">
            <a:extLst>
              <a:ext uri="{FF2B5EF4-FFF2-40B4-BE49-F238E27FC236}">
                <a16:creationId xmlns:a16="http://schemas.microsoft.com/office/drawing/2014/main" id="{B23C4B4C-B5A6-438A-98A8-10E8209D356A}"/>
              </a:ext>
            </a:extLst>
          </p:cNvPr>
          <p:cNvSpPr>
            <a:spLocks noGrp="1"/>
          </p:cNvSpPr>
          <p:nvPr>
            <p:ph type="pic" idx="1"/>
          </p:nvPr>
        </p:nvSpPr>
        <p:spPr>
          <a:xfrm>
            <a:off x="5183188" y="457200"/>
            <a:ext cx="5565023" cy="52858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p>
        </p:txBody>
      </p:sp>
      <p:sp>
        <p:nvSpPr>
          <p:cNvPr id="9" name="Pladsholder til dato 4">
            <a:extLst>
              <a:ext uri="{FF2B5EF4-FFF2-40B4-BE49-F238E27FC236}">
                <a16:creationId xmlns:a16="http://schemas.microsoft.com/office/drawing/2014/main" id="{BB771716-1C03-410F-AB3D-2B3174B12602}"/>
              </a:ext>
            </a:extLst>
          </p:cNvPr>
          <p:cNvSpPr>
            <a:spLocks noGrp="1"/>
          </p:cNvSpPr>
          <p:nvPr>
            <p:ph type="dt" sz="half" idx="10"/>
          </p:nvPr>
        </p:nvSpPr>
        <p:spPr>
          <a:xfrm>
            <a:off x="8327076" y="6356350"/>
            <a:ext cx="1512250" cy="365125"/>
          </a:xfrm>
        </p:spPr>
        <p:txBody>
          <a:bodyPr/>
          <a:lstStyle>
            <a:lvl1pPr>
              <a:defRPr>
                <a:solidFill>
                  <a:srgbClr val="003E32"/>
                </a:solidFill>
              </a:defRPr>
            </a:lvl1pPr>
          </a:lstStyle>
          <a:p>
            <a:endParaRPr lang="da-DK" dirty="0"/>
          </a:p>
        </p:txBody>
      </p:sp>
      <p:sp>
        <p:nvSpPr>
          <p:cNvPr id="10" name="Pladsholder til sidefod 5">
            <a:extLst>
              <a:ext uri="{FF2B5EF4-FFF2-40B4-BE49-F238E27FC236}">
                <a16:creationId xmlns:a16="http://schemas.microsoft.com/office/drawing/2014/main" id="{F8DD278F-621C-4EE5-A861-629D0434AAC5}"/>
              </a:ext>
            </a:extLst>
          </p:cNvPr>
          <p:cNvSpPr>
            <a:spLocks noGrp="1"/>
          </p:cNvSpPr>
          <p:nvPr>
            <p:ph type="ftr" sz="quarter" idx="11"/>
          </p:nvPr>
        </p:nvSpPr>
        <p:spPr>
          <a:xfrm>
            <a:off x="838200" y="6356350"/>
            <a:ext cx="6067425" cy="365125"/>
          </a:xfrm>
        </p:spPr>
        <p:txBody>
          <a:bodyPr/>
          <a:lstStyle>
            <a:lvl1pPr>
              <a:defRPr>
                <a:solidFill>
                  <a:srgbClr val="003E32"/>
                </a:solidFill>
              </a:defRPr>
            </a:lvl1pPr>
          </a:lstStyle>
          <a:p>
            <a:endParaRPr lang="da-DK" dirty="0"/>
          </a:p>
        </p:txBody>
      </p:sp>
      <p:sp>
        <p:nvSpPr>
          <p:cNvPr id="11" name="Pladsholder til slidenummer 6">
            <a:extLst>
              <a:ext uri="{FF2B5EF4-FFF2-40B4-BE49-F238E27FC236}">
                <a16:creationId xmlns:a16="http://schemas.microsoft.com/office/drawing/2014/main" id="{65DDC275-9A43-4E23-AA44-9F84EE89E876}"/>
              </a:ext>
            </a:extLst>
          </p:cNvPr>
          <p:cNvSpPr>
            <a:spLocks noGrp="1"/>
          </p:cNvSpPr>
          <p:nvPr>
            <p:ph type="sldNum" sz="quarter" idx="12"/>
          </p:nvPr>
        </p:nvSpPr>
        <p:spPr>
          <a:xfrm>
            <a:off x="0" y="6356350"/>
            <a:ext cx="623249" cy="365125"/>
          </a:xfrm>
        </p:spPr>
        <p:txBody>
          <a:bodyPr/>
          <a:lstStyle>
            <a:lvl1pPr>
              <a:defRPr>
                <a:solidFill>
                  <a:srgbClr val="003E32"/>
                </a:solidFill>
              </a:defRPr>
            </a:lvl1p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2998126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illede med billedtekst">
    <p:bg>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086CAF8C-D8CC-4D4A-9122-3456EF70017A}"/>
              </a:ext>
            </a:extLst>
          </p:cNvPr>
          <p:cNvSpPr>
            <a:spLocks noGrp="1"/>
          </p:cNvSpPr>
          <p:nvPr>
            <p:ph type="title"/>
          </p:nvPr>
        </p:nvSpPr>
        <p:spPr>
          <a:xfrm>
            <a:off x="838200" y="410368"/>
            <a:ext cx="10515600" cy="1325563"/>
          </a:xfrm>
        </p:spPr>
        <p:txBody>
          <a:bodyPr/>
          <a:lstStyle>
            <a:lvl1pPr>
              <a:defRPr>
                <a:solidFill>
                  <a:srgbClr val="003E32"/>
                </a:solidFill>
              </a:defRPr>
            </a:lvl1pPr>
          </a:lstStyle>
          <a:p>
            <a:r>
              <a:rPr lang="da-DK"/>
              <a:t>Klik for at redigere titeltypografien i masteren</a:t>
            </a:r>
            <a:endParaRPr lang="da-DK" dirty="0"/>
          </a:p>
        </p:txBody>
      </p:sp>
      <p:sp>
        <p:nvSpPr>
          <p:cNvPr id="10" name="Pladsholder til tekst 2">
            <a:extLst>
              <a:ext uri="{FF2B5EF4-FFF2-40B4-BE49-F238E27FC236}">
                <a16:creationId xmlns:a16="http://schemas.microsoft.com/office/drawing/2014/main" id="{D46CE300-9877-4871-B31C-2ABCB6B499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11" name="Pladsholder til indhold 3">
            <a:extLst>
              <a:ext uri="{FF2B5EF4-FFF2-40B4-BE49-F238E27FC236}">
                <a16:creationId xmlns:a16="http://schemas.microsoft.com/office/drawing/2014/main" id="{1B6AEC52-7024-4D66-893B-3A910508D962}"/>
              </a:ext>
            </a:extLst>
          </p:cNvPr>
          <p:cNvSpPr>
            <a:spLocks noGrp="1"/>
          </p:cNvSpPr>
          <p:nvPr>
            <p:ph sz="half" idx="2"/>
          </p:nvPr>
        </p:nvSpPr>
        <p:spPr>
          <a:xfrm>
            <a:off x="839788" y="2505075"/>
            <a:ext cx="5157787" cy="248602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Pladsholder til tekst 4">
            <a:extLst>
              <a:ext uri="{FF2B5EF4-FFF2-40B4-BE49-F238E27FC236}">
                <a16:creationId xmlns:a16="http://schemas.microsoft.com/office/drawing/2014/main" id="{1FF2E9AB-0DB3-42DE-B102-BFBA24163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13" name="Pladsholder til indhold 5">
            <a:extLst>
              <a:ext uri="{FF2B5EF4-FFF2-40B4-BE49-F238E27FC236}">
                <a16:creationId xmlns:a16="http://schemas.microsoft.com/office/drawing/2014/main" id="{C85FD82E-8F2F-4FE4-8986-31A9AAFBB703}"/>
              </a:ext>
            </a:extLst>
          </p:cNvPr>
          <p:cNvSpPr>
            <a:spLocks noGrp="1"/>
          </p:cNvSpPr>
          <p:nvPr>
            <p:ph sz="quarter" idx="4"/>
          </p:nvPr>
        </p:nvSpPr>
        <p:spPr>
          <a:xfrm>
            <a:off x="6172200" y="2505075"/>
            <a:ext cx="5183188" cy="248602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14" name="Pladsholder til dato 4">
            <a:extLst>
              <a:ext uri="{FF2B5EF4-FFF2-40B4-BE49-F238E27FC236}">
                <a16:creationId xmlns:a16="http://schemas.microsoft.com/office/drawing/2014/main" id="{6102EEC4-E9AB-419A-A4BA-B742F3721B2B}"/>
              </a:ext>
            </a:extLst>
          </p:cNvPr>
          <p:cNvSpPr>
            <a:spLocks noGrp="1"/>
          </p:cNvSpPr>
          <p:nvPr>
            <p:ph type="dt" sz="half" idx="10"/>
          </p:nvPr>
        </p:nvSpPr>
        <p:spPr>
          <a:xfrm>
            <a:off x="8327076" y="6356350"/>
            <a:ext cx="1512250" cy="365125"/>
          </a:xfrm>
        </p:spPr>
        <p:txBody>
          <a:bodyPr/>
          <a:lstStyle>
            <a:lvl1pPr>
              <a:defRPr>
                <a:solidFill>
                  <a:srgbClr val="003E32"/>
                </a:solidFill>
              </a:defRPr>
            </a:lvl1pPr>
          </a:lstStyle>
          <a:p>
            <a:endParaRPr lang="da-DK" dirty="0"/>
          </a:p>
        </p:txBody>
      </p:sp>
      <p:sp>
        <p:nvSpPr>
          <p:cNvPr id="15" name="Pladsholder til sidefod 5">
            <a:extLst>
              <a:ext uri="{FF2B5EF4-FFF2-40B4-BE49-F238E27FC236}">
                <a16:creationId xmlns:a16="http://schemas.microsoft.com/office/drawing/2014/main" id="{2CE057EA-325B-4FFB-A9CE-304B11170D33}"/>
              </a:ext>
            </a:extLst>
          </p:cNvPr>
          <p:cNvSpPr>
            <a:spLocks noGrp="1"/>
          </p:cNvSpPr>
          <p:nvPr>
            <p:ph type="ftr" sz="quarter" idx="11"/>
          </p:nvPr>
        </p:nvSpPr>
        <p:spPr>
          <a:xfrm>
            <a:off x="838200" y="6356350"/>
            <a:ext cx="6067425" cy="365125"/>
          </a:xfrm>
        </p:spPr>
        <p:txBody>
          <a:bodyPr/>
          <a:lstStyle>
            <a:lvl1pPr>
              <a:defRPr>
                <a:solidFill>
                  <a:srgbClr val="003E32"/>
                </a:solidFill>
              </a:defRPr>
            </a:lvl1pPr>
          </a:lstStyle>
          <a:p>
            <a:endParaRPr lang="da-DK" dirty="0"/>
          </a:p>
        </p:txBody>
      </p:sp>
      <p:sp>
        <p:nvSpPr>
          <p:cNvPr id="16" name="Pladsholder til slidenummer 6">
            <a:extLst>
              <a:ext uri="{FF2B5EF4-FFF2-40B4-BE49-F238E27FC236}">
                <a16:creationId xmlns:a16="http://schemas.microsoft.com/office/drawing/2014/main" id="{DD9B8EC9-E0B4-46CF-8F81-70BF8804DC65}"/>
              </a:ext>
            </a:extLst>
          </p:cNvPr>
          <p:cNvSpPr>
            <a:spLocks noGrp="1"/>
          </p:cNvSpPr>
          <p:nvPr>
            <p:ph type="sldNum" sz="quarter" idx="12"/>
          </p:nvPr>
        </p:nvSpPr>
        <p:spPr>
          <a:xfrm>
            <a:off x="0" y="6356350"/>
            <a:ext cx="623249" cy="365125"/>
          </a:xfrm>
        </p:spPr>
        <p:txBody>
          <a:bodyPr/>
          <a:lstStyle>
            <a:lvl1pPr>
              <a:defRPr>
                <a:solidFill>
                  <a:srgbClr val="003E32"/>
                </a:solidFill>
              </a:defRPr>
            </a:lvl1p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1728483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illede med billedtekst">
    <p:bg>
      <p:bgPr>
        <a:solidFill>
          <a:schemeClr val="bg1"/>
        </a:solidFill>
        <a:effectLst/>
      </p:bgPr>
    </p:bg>
    <p:spTree>
      <p:nvGrpSpPr>
        <p:cNvPr id="1" name=""/>
        <p:cNvGrpSpPr/>
        <p:nvPr/>
      </p:nvGrpSpPr>
      <p:grpSpPr>
        <a:xfrm>
          <a:off x="0" y="0"/>
          <a:ext cx="0" cy="0"/>
          <a:chOff x="0" y="0"/>
          <a:chExt cx="0" cy="0"/>
        </a:xfrm>
      </p:grpSpPr>
      <p:sp>
        <p:nvSpPr>
          <p:cNvPr id="5" name="Pladsholder til dato 4"/>
          <p:cNvSpPr>
            <a:spLocks noGrp="1"/>
          </p:cNvSpPr>
          <p:nvPr>
            <p:ph type="dt" sz="half" idx="10"/>
          </p:nvPr>
        </p:nvSpPr>
        <p:spPr/>
        <p:txBody>
          <a:bodyPr/>
          <a:lstStyle>
            <a:lvl1pPr>
              <a:defRPr>
                <a:solidFill>
                  <a:srgbClr val="003E32"/>
                </a:solidFill>
              </a:defRPr>
            </a:lvl1pPr>
          </a:lstStyle>
          <a:p>
            <a:endParaRPr lang="da-DK" dirty="0"/>
          </a:p>
        </p:txBody>
      </p:sp>
      <p:sp>
        <p:nvSpPr>
          <p:cNvPr id="6" name="Pladsholder til sidefod 5"/>
          <p:cNvSpPr>
            <a:spLocks noGrp="1"/>
          </p:cNvSpPr>
          <p:nvPr>
            <p:ph type="ftr" sz="quarter" idx="11"/>
          </p:nvPr>
        </p:nvSpPr>
        <p:spPr/>
        <p:txBody>
          <a:bodyPr/>
          <a:lstStyle>
            <a:lvl1pPr>
              <a:defRPr>
                <a:solidFill>
                  <a:srgbClr val="003E32"/>
                </a:solidFill>
              </a:defRPr>
            </a:lvl1pPr>
          </a:lstStyle>
          <a:p>
            <a:endParaRPr lang="da-DK" dirty="0"/>
          </a:p>
        </p:txBody>
      </p:sp>
      <p:sp>
        <p:nvSpPr>
          <p:cNvPr id="7" name="Pladsholder til slidenummer 6"/>
          <p:cNvSpPr>
            <a:spLocks noGrp="1"/>
          </p:cNvSpPr>
          <p:nvPr>
            <p:ph type="sldNum" sz="quarter" idx="12"/>
          </p:nvPr>
        </p:nvSpPr>
        <p:spPr/>
        <p:txBody>
          <a:bodyPr/>
          <a:lstStyle>
            <a:lvl1pPr>
              <a:defRPr>
                <a:solidFill>
                  <a:srgbClr val="003E32"/>
                </a:solidFill>
              </a:defRPr>
            </a:lvl1pPr>
          </a:lstStyle>
          <a:p>
            <a:fld id="{19ADD29A-50E8-4AFB-9F6B-957F2D10B916}" type="slidenum">
              <a:rPr lang="da-DK" smtClean="0"/>
              <a:pPr/>
              <a:t>‹nr.›</a:t>
            </a:fld>
            <a:endParaRPr lang="da-DK" dirty="0"/>
          </a:p>
        </p:txBody>
      </p:sp>
      <p:sp>
        <p:nvSpPr>
          <p:cNvPr id="15" name="Titel 1">
            <a:extLst>
              <a:ext uri="{FF2B5EF4-FFF2-40B4-BE49-F238E27FC236}">
                <a16:creationId xmlns:a16="http://schemas.microsoft.com/office/drawing/2014/main" id="{DB87DA37-BEE9-4CB5-9A8E-4DA9BC33A198}"/>
              </a:ext>
            </a:extLst>
          </p:cNvPr>
          <p:cNvSpPr>
            <a:spLocks noGrp="1"/>
          </p:cNvSpPr>
          <p:nvPr>
            <p:ph type="title"/>
          </p:nvPr>
        </p:nvSpPr>
        <p:spPr>
          <a:xfrm>
            <a:off x="838200" y="410368"/>
            <a:ext cx="10515600" cy="1325563"/>
          </a:xfrm>
        </p:spPr>
        <p:txBody>
          <a:bodyPr/>
          <a:lstStyle>
            <a:lvl1pPr>
              <a:defRPr>
                <a:solidFill>
                  <a:srgbClr val="003E32"/>
                </a:solidFill>
              </a:defRPr>
            </a:lvl1pPr>
          </a:lstStyle>
          <a:p>
            <a:r>
              <a:rPr lang="da-DK"/>
              <a:t>Klik for at redigere titeltypografien i masteren</a:t>
            </a:r>
            <a:endParaRPr lang="da-DK" dirty="0"/>
          </a:p>
        </p:txBody>
      </p:sp>
      <p:sp>
        <p:nvSpPr>
          <p:cNvPr id="16" name="Pladsholder til indhold 2">
            <a:extLst>
              <a:ext uri="{FF2B5EF4-FFF2-40B4-BE49-F238E27FC236}">
                <a16:creationId xmlns:a16="http://schemas.microsoft.com/office/drawing/2014/main" id="{5212A507-2841-4103-9BC0-BBC4D95A7B9D}"/>
              </a:ext>
            </a:extLst>
          </p:cNvPr>
          <p:cNvSpPr>
            <a:spLocks noGrp="1"/>
          </p:cNvSpPr>
          <p:nvPr>
            <p:ph idx="1"/>
          </p:nvPr>
        </p:nvSpPr>
        <p:spPr>
          <a:xfrm>
            <a:off x="834188" y="1847851"/>
            <a:ext cx="10339137" cy="3620294"/>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03247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el og indholdsobjekt">
    <p:bg>
      <p:bgPr>
        <a:solidFill>
          <a:schemeClr val="bg1"/>
        </a:solidFill>
        <a:effectLst/>
      </p:bgPr>
    </p:bg>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B750C2CF-6A9A-4289-9E69-B7EE00E2B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Pladsholder til dato 3">
            <a:extLst>
              <a:ext uri="{FF2B5EF4-FFF2-40B4-BE49-F238E27FC236}">
                <a16:creationId xmlns:a16="http://schemas.microsoft.com/office/drawing/2014/main" id="{1A473C3F-9DC2-4E47-8505-5FC20213E21F}"/>
              </a:ext>
            </a:extLst>
          </p:cNvPr>
          <p:cNvSpPr>
            <a:spLocks noGrp="1"/>
          </p:cNvSpPr>
          <p:nvPr>
            <p:ph type="dt" sz="half" idx="2"/>
          </p:nvPr>
        </p:nvSpPr>
        <p:spPr>
          <a:xfrm>
            <a:off x="8327076" y="6356350"/>
            <a:ext cx="1512250" cy="365125"/>
          </a:xfrm>
          <a:prstGeom prst="rect">
            <a:avLst/>
          </a:prstGeom>
        </p:spPr>
        <p:txBody>
          <a:bodyPr vert="horz" lIns="91440" tIns="45720" rIns="91440" bIns="45720" rtlCol="0" anchor="ctr"/>
          <a:lstStyle>
            <a:lvl1pPr algn="r">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8" name="Pladsholder til sidefod 4">
            <a:extLst>
              <a:ext uri="{FF2B5EF4-FFF2-40B4-BE49-F238E27FC236}">
                <a16:creationId xmlns:a16="http://schemas.microsoft.com/office/drawing/2014/main" id="{DCC7466D-F18A-476C-937E-3D2F49993435}"/>
              </a:ext>
            </a:extLst>
          </p:cNvPr>
          <p:cNvSpPr>
            <a:spLocks noGrp="1"/>
          </p:cNvSpPr>
          <p:nvPr>
            <p:ph type="ftr" sz="quarter" idx="3"/>
          </p:nvPr>
        </p:nvSpPr>
        <p:spPr>
          <a:xfrm>
            <a:off x="838200" y="6356350"/>
            <a:ext cx="6067425" cy="365125"/>
          </a:xfrm>
          <a:prstGeom prst="rect">
            <a:avLst/>
          </a:prstGeom>
        </p:spPr>
        <p:txBody>
          <a:bodyPr vert="horz" lIns="91440" tIns="45720" rIns="91440" bIns="45720" rtlCol="0" anchor="ctr"/>
          <a:lstStyle>
            <a:lvl1pPr algn="l">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9" name="Pladsholder til slidenummer 5">
            <a:extLst>
              <a:ext uri="{FF2B5EF4-FFF2-40B4-BE49-F238E27FC236}">
                <a16:creationId xmlns:a16="http://schemas.microsoft.com/office/drawing/2014/main" id="{8B5474D2-9EA5-481E-AAC5-71A730B27833}"/>
              </a:ext>
            </a:extLst>
          </p:cNvPr>
          <p:cNvSpPr>
            <a:spLocks noGrp="1"/>
          </p:cNvSpPr>
          <p:nvPr>
            <p:ph type="sldNum" sz="quarter" idx="4"/>
          </p:nvPr>
        </p:nvSpPr>
        <p:spPr>
          <a:xfrm>
            <a:off x="0" y="6356350"/>
            <a:ext cx="623249" cy="365125"/>
          </a:xfrm>
          <a:prstGeom prst="rect">
            <a:avLst/>
          </a:prstGeom>
        </p:spPr>
        <p:txBody>
          <a:bodyPr vert="horz" lIns="91440" tIns="45720" rIns="91440" bIns="45720" rtlCol="0" anchor="ctr"/>
          <a:lstStyle>
            <a:lvl1pPr algn="ctr">
              <a:defRPr sz="1200">
                <a:solidFill>
                  <a:srgbClr val="003E32"/>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10" name="Titel 1">
            <a:extLst>
              <a:ext uri="{FF2B5EF4-FFF2-40B4-BE49-F238E27FC236}">
                <a16:creationId xmlns:a16="http://schemas.microsoft.com/office/drawing/2014/main" id="{E95095CE-E7E7-449B-ADBC-EE2CA3581D36}"/>
              </a:ext>
            </a:extLst>
          </p:cNvPr>
          <p:cNvSpPr>
            <a:spLocks noGrp="1"/>
          </p:cNvSpPr>
          <p:nvPr>
            <p:ph type="title"/>
          </p:nvPr>
        </p:nvSpPr>
        <p:spPr>
          <a:xfrm>
            <a:off x="839788" y="457200"/>
            <a:ext cx="3932237" cy="1600200"/>
          </a:xfrm>
          <a:prstGeom prst="rect">
            <a:avLst/>
          </a:prstGeom>
        </p:spPr>
        <p:txBody>
          <a:bodyPr anchor="t" anchorCtr="0"/>
          <a:lstStyle>
            <a:lvl1pPr>
              <a:defRPr sz="3200">
                <a:solidFill>
                  <a:srgbClr val="003E32"/>
                </a:solidFill>
              </a:defRPr>
            </a:lvl1pPr>
          </a:lstStyle>
          <a:p>
            <a:r>
              <a:rPr lang="da-DK"/>
              <a:t>Klik for at redigere titeltypografien i masteren</a:t>
            </a:r>
            <a:endParaRPr lang="da-DK" dirty="0"/>
          </a:p>
        </p:txBody>
      </p:sp>
      <p:sp>
        <p:nvSpPr>
          <p:cNvPr id="11" name="Pladsholder til tekst 3">
            <a:extLst>
              <a:ext uri="{FF2B5EF4-FFF2-40B4-BE49-F238E27FC236}">
                <a16:creationId xmlns:a16="http://schemas.microsoft.com/office/drawing/2014/main" id="{41842415-F757-471D-A13C-F17930D7D730}"/>
              </a:ext>
            </a:extLst>
          </p:cNvPr>
          <p:cNvSpPr>
            <a:spLocks noGrp="1"/>
          </p:cNvSpPr>
          <p:nvPr>
            <p:ph type="body" sz="half" idx="10"/>
          </p:nvPr>
        </p:nvSpPr>
        <p:spPr>
          <a:xfrm>
            <a:off x="839788" y="2057400"/>
            <a:ext cx="3932237" cy="3811588"/>
          </a:xfrm>
          <a:prstGeom prst="rect">
            <a:avLst/>
          </a:prstGeom>
        </p:spPr>
        <p:txBody>
          <a:bodyPr/>
          <a:lstStyle>
            <a:lvl1pPr marL="0" indent="0">
              <a:buNone/>
              <a:defRPr sz="1600">
                <a:solidFill>
                  <a:srgbClr val="003E3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12" name="Pladsholder til billede 2">
            <a:extLst>
              <a:ext uri="{FF2B5EF4-FFF2-40B4-BE49-F238E27FC236}">
                <a16:creationId xmlns:a16="http://schemas.microsoft.com/office/drawing/2014/main" id="{2A921FB9-1DE3-4BAA-99DF-2A4012FCDCD4}"/>
              </a:ext>
            </a:extLst>
          </p:cNvPr>
          <p:cNvSpPr>
            <a:spLocks noGrp="1"/>
          </p:cNvSpPr>
          <p:nvPr>
            <p:ph type="pic" idx="1"/>
          </p:nvPr>
        </p:nvSpPr>
        <p:spPr>
          <a:xfrm>
            <a:off x="5183188" y="457200"/>
            <a:ext cx="5565023" cy="528587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p>
        </p:txBody>
      </p:sp>
    </p:spTree>
    <p:extLst>
      <p:ext uri="{BB962C8B-B14F-4D97-AF65-F5344CB8AC3E}">
        <p14:creationId xmlns:p14="http://schemas.microsoft.com/office/powerpoint/2010/main" val="76987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el og indholdsobjekt">
    <p:bg>
      <p:bgPr>
        <a:solidFill>
          <a:schemeClr val="bg1"/>
        </a:solidFill>
        <a:effectLst/>
      </p:bgPr>
    </p:bg>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B750C2CF-6A9A-4289-9E69-B7EE00E2B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Pladsholder til dato 3">
            <a:extLst>
              <a:ext uri="{FF2B5EF4-FFF2-40B4-BE49-F238E27FC236}">
                <a16:creationId xmlns:a16="http://schemas.microsoft.com/office/drawing/2014/main" id="{1A473C3F-9DC2-4E47-8505-5FC20213E21F}"/>
              </a:ext>
            </a:extLst>
          </p:cNvPr>
          <p:cNvSpPr>
            <a:spLocks noGrp="1"/>
          </p:cNvSpPr>
          <p:nvPr>
            <p:ph type="dt" sz="half" idx="2"/>
          </p:nvPr>
        </p:nvSpPr>
        <p:spPr>
          <a:xfrm>
            <a:off x="8327076" y="6356350"/>
            <a:ext cx="1512250" cy="365125"/>
          </a:xfrm>
          <a:prstGeom prst="rect">
            <a:avLst/>
          </a:prstGeom>
        </p:spPr>
        <p:txBody>
          <a:bodyPr vert="horz" lIns="91440" tIns="45720" rIns="91440" bIns="45720" rtlCol="0" anchor="ctr"/>
          <a:lstStyle>
            <a:lvl1pPr algn="r">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8" name="Pladsholder til sidefod 4">
            <a:extLst>
              <a:ext uri="{FF2B5EF4-FFF2-40B4-BE49-F238E27FC236}">
                <a16:creationId xmlns:a16="http://schemas.microsoft.com/office/drawing/2014/main" id="{DCC7466D-F18A-476C-937E-3D2F49993435}"/>
              </a:ext>
            </a:extLst>
          </p:cNvPr>
          <p:cNvSpPr>
            <a:spLocks noGrp="1"/>
          </p:cNvSpPr>
          <p:nvPr>
            <p:ph type="ftr" sz="quarter" idx="3"/>
          </p:nvPr>
        </p:nvSpPr>
        <p:spPr>
          <a:xfrm>
            <a:off x="838200" y="6356350"/>
            <a:ext cx="6067425" cy="365125"/>
          </a:xfrm>
          <a:prstGeom prst="rect">
            <a:avLst/>
          </a:prstGeom>
        </p:spPr>
        <p:txBody>
          <a:bodyPr vert="horz" lIns="91440" tIns="45720" rIns="91440" bIns="45720" rtlCol="0" anchor="ctr"/>
          <a:lstStyle>
            <a:lvl1pPr algn="l">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9" name="Pladsholder til slidenummer 5">
            <a:extLst>
              <a:ext uri="{FF2B5EF4-FFF2-40B4-BE49-F238E27FC236}">
                <a16:creationId xmlns:a16="http://schemas.microsoft.com/office/drawing/2014/main" id="{8B5474D2-9EA5-481E-AAC5-71A730B27833}"/>
              </a:ext>
            </a:extLst>
          </p:cNvPr>
          <p:cNvSpPr>
            <a:spLocks noGrp="1"/>
          </p:cNvSpPr>
          <p:nvPr>
            <p:ph type="sldNum" sz="quarter" idx="4"/>
          </p:nvPr>
        </p:nvSpPr>
        <p:spPr>
          <a:xfrm>
            <a:off x="0" y="6356350"/>
            <a:ext cx="623249" cy="365125"/>
          </a:xfrm>
          <a:prstGeom prst="rect">
            <a:avLst/>
          </a:prstGeom>
        </p:spPr>
        <p:txBody>
          <a:bodyPr vert="horz" lIns="91440" tIns="45720" rIns="91440" bIns="45720" rtlCol="0" anchor="ctr"/>
          <a:lstStyle>
            <a:lvl1pPr algn="ctr">
              <a:defRPr sz="1200">
                <a:solidFill>
                  <a:srgbClr val="003E32"/>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14" name="Titel 1">
            <a:extLst>
              <a:ext uri="{FF2B5EF4-FFF2-40B4-BE49-F238E27FC236}">
                <a16:creationId xmlns:a16="http://schemas.microsoft.com/office/drawing/2014/main" id="{53C49DF4-DF38-4466-987D-F34A173050F8}"/>
              </a:ext>
            </a:extLst>
          </p:cNvPr>
          <p:cNvSpPr>
            <a:spLocks noGrp="1"/>
          </p:cNvSpPr>
          <p:nvPr>
            <p:ph type="title"/>
          </p:nvPr>
        </p:nvSpPr>
        <p:spPr>
          <a:xfrm>
            <a:off x="838200" y="410368"/>
            <a:ext cx="10515600" cy="1325563"/>
          </a:xfrm>
        </p:spPr>
        <p:txBody>
          <a:bodyPr/>
          <a:lstStyle>
            <a:lvl1pPr>
              <a:defRPr>
                <a:solidFill>
                  <a:srgbClr val="003E32"/>
                </a:solidFill>
              </a:defRPr>
            </a:lvl1pPr>
          </a:lstStyle>
          <a:p>
            <a:r>
              <a:rPr lang="da-DK"/>
              <a:t>Klik for at redigere titeltypografien i masteren</a:t>
            </a:r>
            <a:endParaRPr lang="da-DK" dirty="0"/>
          </a:p>
        </p:txBody>
      </p:sp>
      <p:sp>
        <p:nvSpPr>
          <p:cNvPr id="15" name="Pladsholder til tekst 2">
            <a:extLst>
              <a:ext uri="{FF2B5EF4-FFF2-40B4-BE49-F238E27FC236}">
                <a16:creationId xmlns:a16="http://schemas.microsoft.com/office/drawing/2014/main" id="{89EFBB5E-BCD7-4B9F-B7D8-D2AC06EA12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16" name="Pladsholder til indhold 3">
            <a:extLst>
              <a:ext uri="{FF2B5EF4-FFF2-40B4-BE49-F238E27FC236}">
                <a16:creationId xmlns:a16="http://schemas.microsoft.com/office/drawing/2014/main" id="{93649F06-5F77-494A-9052-C7AC85647D76}"/>
              </a:ext>
            </a:extLst>
          </p:cNvPr>
          <p:cNvSpPr>
            <a:spLocks noGrp="1"/>
          </p:cNvSpPr>
          <p:nvPr>
            <p:ph sz="half" idx="10"/>
          </p:nvPr>
        </p:nvSpPr>
        <p:spPr>
          <a:xfrm>
            <a:off x="839788" y="2505075"/>
            <a:ext cx="5157787" cy="248602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7" name="Pladsholder til tekst 4">
            <a:extLst>
              <a:ext uri="{FF2B5EF4-FFF2-40B4-BE49-F238E27FC236}">
                <a16:creationId xmlns:a16="http://schemas.microsoft.com/office/drawing/2014/main" id="{D82C73F5-9E30-4999-85E2-02DA5EAD7296}"/>
              </a:ext>
            </a:extLst>
          </p:cNvPr>
          <p:cNvSpPr>
            <a:spLocks noGrp="1"/>
          </p:cNvSpPr>
          <p:nvPr>
            <p:ph type="body" sz="quarter" idx="1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18" name="Pladsholder til indhold 5">
            <a:extLst>
              <a:ext uri="{FF2B5EF4-FFF2-40B4-BE49-F238E27FC236}">
                <a16:creationId xmlns:a16="http://schemas.microsoft.com/office/drawing/2014/main" id="{1990ABE2-9ADB-49FB-BB8C-35DAE6D73C23}"/>
              </a:ext>
            </a:extLst>
          </p:cNvPr>
          <p:cNvSpPr>
            <a:spLocks noGrp="1"/>
          </p:cNvSpPr>
          <p:nvPr>
            <p:ph sz="quarter" idx="12"/>
          </p:nvPr>
        </p:nvSpPr>
        <p:spPr>
          <a:xfrm>
            <a:off x="6172200" y="2505075"/>
            <a:ext cx="5183188" cy="248602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573763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Titel og indholdsobjekt">
    <p:bg>
      <p:bgPr>
        <a:solidFill>
          <a:schemeClr val="bg1"/>
        </a:solidFill>
        <a:effectLst/>
      </p:bgPr>
    </p:bg>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B750C2CF-6A9A-4289-9E69-B7EE00E2B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Pladsholder til dato 3">
            <a:extLst>
              <a:ext uri="{FF2B5EF4-FFF2-40B4-BE49-F238E27FC236}">
                <a16:creationId xmlns:a16="http://schemas.microsoft.com/office/drawing/2014/main" id="{1A473C3F-9DC2-4E47-8505-5FC20213E21F}"/>
              </a:ext>
            </a:extLst>
          </p:cNvPr>
          <p:cNvSpPr>
            <a:spLocks noGrp="1"/>
          </p:cNvSpPr>
          <p:nvPr>
            <p:ph type="dt" sz="half" idx="2"/>
          </p:nvPr>
        </p:nvSpPr>
        <p:spPr>
          <a:xfrm>
            <a:off x="8327076" y="6356350"/>
            <a:ext cx="1512250" cy="365125"/>
          </a:xfrm>
          <a:prstGeom prst="rect">
            <a:avLst/>
          </a:prstGeom>
        </p:spPr>
        <p:txBody>
          <a:bodyPr vert="horz" lIns="91440" tIns="45720" rIns="91440" bIns="45720" rtlCol="0" anchor="ctr"/>
          <a:lstStyle>
            <a:lvl1pPr algn="r">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8" name="Pladsholder til sidefod 4">
            <a:extLst>
              <a:ext uri="{FF2B5EF4-FFF2-40B4-BE49-F238E27FC236}">
                <a16:creationId xmlns:a16="http://schemas.microsoft.com/office/drawing/2014/main" id="{DCC7466D-F18A-476C-937E-3D2F49993435}"/>
              </a:ext>
            </a:extLst>
          </p:cNvPr>
          <p:cNvSpPr>
            <a:spLocks noGrp="1"/>
          </p:cNvSpPr>
          <p:nvPr>
            <p:ph type="ftr" sz="quarter" idx="3"/>
          </p:nvPr>
        </p:nvSpPr>
        <p:spPr>
          <a:xfrm>
            <a:off x="838200" y="6356350"/>
            <a:ext cx="6067425" cy="365125"/>
          </a:xfrm>
          <a:prstGeom prst="rect">
            <a:avLst/>
          </a:prstGeom>
        </p:spPr>
        <p:txBody>
          <a:bodyPr vert="horz" lIns="91440" tIns="45720" rIns="91440" bIns="45720" rtlCol="0" anchor="ctr"/>
          <a:lstStyle>
            <a:lvl1pPr algn="l">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9" name="Pladsholder til slidenummer 5">
            <a:extLst>
              <a:ext uri="{FF2B5EF4-FFF2-40B4-BE49-F238E27FC236}">
                <a16:creationId xmlns:a16="http://schemas.microsoft.com/office/drawing/2014/main" id="{8B5474D2-9EA5-481E-AAC5-71A730B27833}"/>
              </a:ext>
            </a:extLst>
          </p:cNvPr>
          <p:cNvSpPr>
            <a:spLocks noGrp="1"/>
          </p:cNvSpPr>
          <p:nvPr>
            <p:ph type="sldNum" sz="quarter" idx="4"/>
          </p:nvPr>
        </p:nvSpPr>
        <p:spPr>
          <a:xfrm>
            <a:off x="0" y="6356350"/>
            <a:ext cx="623249" cy="365125"/>
          </a:xfrm>
          <a:prstGeom prst="rect">
            <a:avLst/>
          </a:prstGeom>
        </p:spPr>
        <p:txBody>
          <a:bodyPr vert="horz" lIns="91440" tIns="45720" rIns="91440" bIns="45720" rtlCol="0" anchor="ctr"/>
          <a:lstStyle>
            <a:lvl1pPr algn="ctr">
              <a:defRPr sz="1200">
                <a:solidFill>
                  <a:srgbClr val="003E32"/>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14" name="Titel 1">
            <a:extLst>
              <a:ext uri="{FF2B5EF4-FFF2-40B4-BE49-F238E27FC236}">
                <a16:creationId xmlns:a16="http://schemas.microsoft.com/office/drawing/2014/main" id="{179CA790-47A7-4CA1-B64F-E22E33512D18}"/>
              </a:ext>
            </a:extLst>
          </p:cNvPr>
          <p:cNvSpPr>
            <a:spLocks noGrp="1"/>
          </p:cNvSpPr>
          <p:nvPr>
            <p:ph type="title"/>
          </p:nvPr>
        </p:nvSpPr>
        <p:spPr>
          <a:xfrm>
            <a:off x="838200" y="410368"/>
            <a:ext cx="10515600" cy="1325563"/>
          </a:xfrm>
        </p:spPr>
        <p:txBody>
          <a:bodyPr/>
          <a:lstStyle>
            <a:lvl1pPr>
              <a:defRPr>
                <a:solidFill>
                  <a:srgbClr val="003E32"/>
                </a:solidFill>
              </a:defRPr>
            </a:lvl1pPr>
          </a:lstStyle>
          <a:p>
            <a:r>
              <a:rPr lang="da-DK"/>
              <a:t>Klik for at redigere titeltypografien i masteren</a:t>
            </a:r>
            <a:endParaRPr lang="da-DK" dirty="0"/>
          </a:p>
        </p:txBody>
      </p:sp>
      <p:sp>
        <p:nvSpPr>
          <p:cNvPr id="15" name="Pladsholder til indhold 2">
            <a:extLst>
              <a:ext uri="{FF2B5EF4-FFF2-40B4-BE49-F238E27FC236}">
                <a16:creationId xmlns:a16="http://schemas.microsoft.com/office/drawing/2014/main" id="{EB5765C2-88BE-4F3D-8772-359A64B9A107}"/>
              </a:ext>
            </a:extLst>
          </p:cNvPr>
          <p:cNvSpPr>
            <a:spLocks noGrp="1"/>
          </p:cNvSpPr>
          <p:nvPr>
            <p:ph idx="1"/>
          </p:nvPr>
        </p:nvSpPr>
        <p:spPr>
          <a:xfrm>
            <a:off x="834188" y="1847851"/>
            <a:ext cx="10339137" cy="3620294"/>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936178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58DA8EB-AA0F-4FBE-97D1-ECE63E631208}"/>
              </a:ext>
            </a:extLst>
          </p:cNvPr>
          <p:cNvSpPr>
            <a:spLocks noGrp="1"/>
          </p:cNvSpPr>
          <p:nvPr>
            <p:ph type="dt" sz="half" idx="10"/>
          </p:nvPr>
        </p:nvSpPr>
        <p:spPr/>
        <p:txBody>
          <a:bodyPr/>
          <a:lstStyle/>
          <a:p>
            <a:endParaRPr lang="da-DK" dirty="0"/>
          </a:p>
        </p:txBody>
      </p:sp>
      <p:sp>
        <p:nvSpPr>
          <p:cNvPr id="3" name="Pladsholder til sidefod 2">
            <a:extLst>
              <a:ext uri="{FF2B5EF4-FFF2-40B4-BE49-F238E27FC236}">
                <a16:creationId xmlns:a16="http://schemas.microsoft.com/office/drawing/2014/main" id="{144A068D-DBBE-442F-8AFE-DBDE769CD665}"/>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BFE87DA6-37DF-464D-B5E5-F6E523080A2D}"/>
              </a:ext>
            </a:extLst>
          </p:cNvPr>
          <p:cNvSpPr>
            <a:spLocks noGrp="1"/>
          </p:cNvSpPr>
          <p:nvPr>
            <p:ph type="sldNum" sz="quarter" idx="12"/>
          </p:nvPr>
        </p:nvSpPr>
        <p:spPr/>
        <p:txBody>
          <a:body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1067872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1855071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fsnitsoverskrift">
    <p:bg>
      <p:bgPr>
        <a:solidFill>
          <a:srgbClr val="003E32"/>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lvl1pPr>
              <a:defRPr>
                <a:solidFill>
                  <a:schemeClr val="bg1"/>
                </a:solidFill>
                <a:latin typeface="Calibri" panose="020F0502020204030204" pitchFamily="34" charset="0"/>
                <a:cs typeface="Calibri" panose="020F0502020204030204" pitchFamily="34" charset="0"/>
              </a:defRPr>
            </a:lvl1pPr>
          </a:lstStyle>
          <a:p>
            <a:endParaRPr lang="da-DK" dirty="0"/>
          </a:p>
        </p:txBody>
      </p:sp>
      <p:sp>
        <p:nvSpPr>
          <p:cNvPr id="5" name="Pladsholder til sidefod 4"/>
          <p:cNvSpPr>
            <a:spLocks noGrp="1"/>
          </p:cNvSpPr>
          <p:nvPr>
            <p:ph type="ftr" sz="quarter" idx="11"/>
          </p:nvPr>
        </p:nvSpPr>
        <p:spPr/>
        <p:txBody>
          <a:bodyPr/>
          <a:lstStyle>
            <a:lvl1pPr>
              <a:defRPr>
                <a:solidFill>
                  <a:schemeClr val="bg1"/>
                </a:solidFill>
                <a:latin typeface="Calibri" panose="020F0502020204030204" pitchFamily="34" charset="0"/>
                <a:cs typeface="Calibri" panose="020F0502020204030204" pitchFamily="34" charset="0"/>
              </a:defRPr>
            </a:lvl1pPr>
          </a:lstStyle>
          <a:p>
            <a:endParaRPr lang="da-DK" dirty="0"/>
          </a:p>
        </p:txBody>
      </p:sp>
      <p:sp>
        <p:nvSpPr>
          <p:cNvPr id="6" name="Pladsholder til slidenummer 5"/>
          <p:cNvSpPr>
            <a:spLocks noGrp="1"/>
          </p:cNvSpPr>
          <p:nvPr>
            <p:ph type="sldNum" sz="quarter" idx="12"/>
          </p:nvPr>
        </p:nvSpPr>
        <p:spPr/>
        <p:txBody>
          <a:bodyPr/>
          <a:lstStyle>
            <a:lvl1pPr>
              <a:defRPr>
                <a:solidFill>
                  <a:schemeClr val="bg1"/>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7" name="Titel 1">
            <a:extLst>
              <a:ext uri="{FF2B5EF4-FFF2-40B4-BE49-F238E27FC236}">
                <a16:creationId xmlns:a16="http://schemas.microsoft.com/office/drawing/2014/main" id="{7BF61478-A279-49CA-8AC9-BE77C4A74602}"/>
              </a:ext>
            </a:extLst>
          </p:cNvPr>
          <p:cNvSpPr>
            <a:spLocks noGrp="1"/>
          </p:cNvSpPr>
          <p:nvPr>
            <p:ph type="ctrTitle"/>
          </p:nvPr>
        </p:nvSpPr>
        <p:spPr>
          <a:xfrm>
            <a:off x="1524000" y="1122363"/>
            <a:ext cx="9144000" cy="2387600"/>
          </a:xfrm>
        </p:spPr>
        <p:txBody>
          <a:bodyPr anchor="t" anchorCtr="0"/>
          <a:lstStyle>
            <a:lvl1pPr algn="ctr">
              <a:defRPr sz="6000">
                <a:solidFill>
                  <a:schemeClr val="bg1"/>
                </a:solidFill>
              </a:defRPr>
            </a:lvl1pPr>
          </a:lstStyle>
          <a:p>
            <a:r>
              <a:rPr lang="da-DK"/>
              <a:t>Klik for at redigere titeltypografien i masteren</a:t>
            </a:r>
            <a:endParaRPr lang="da-DK" dirty="0"/>
          </a:p>
        </p:txBody>
      </p:sp>
      <p:sp>
        <p:nvSpPr>
          <p:cNvPr id="8" name="Undertitel 2">
            <a:extLst>
              <a:ext uri="{FF2B5EF4-FFF2-40B4-BE49-F238E27FC236}">
                <a16:creationId xmlns:a16="http://schemas.microsoft.com/office/drawing/2014/main" id="{4894B266-DBB0-4460-9F16-21FB20BEA6C8}"/>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850827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Titel 6"/>
          <p:cNvSpPr>
            <a:spLocks noGrp="1"/>
          </p:cNvSpPr>
          <p:nvPr>
            <p:ph type="title"/>
          </p:nvPr>
        </p:nvSpPr>
        <p:spPr/>
        <p:txBody>
          <a:bodyPr/>
          <a:lstStyle/>
          <a:p>
            <a:r>
              <a:rPr lang="da-DK"/>
              <a:t>Klik for at redigere titeltypografien i masteren</a:t>
            </a:r>
            <a:endParaRPr lang="da-DK" dirty="0"/>
          </a:p>
        </p:txBody>
      </p:sp>
    </p:spTree>
    <p:extLst>
      <p:ext uri="{BB962C8B-B14F-4D97-AF65-F5344CB8AC3E}">
        <p14:creationId xmlns:p14="http://schemas.microsoft.com/office/powerpoint/2010/main" val="203509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da-DK"/>
              <a:t>Klik for at redigere titeltypografien i masteren</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4A59BE34-67E5-445F-A4F0-92094065F19D}" type="datetimeFigureOut">
              <a:rPr lang="da-DK" smtClean="0"/>
              <a:pPr/>
              <a:t>24-10-2019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F7F27681-8A16-401F-A628-ABBC54805272}" type="slidenum">
              <a:rPr lang="da-DK" smtClean="0"/>
              <a:pPr/>
              <a:t>‹nr.›</a:t>
            </a:fld>
            <a:endParaRPr lang="da-DK"/>
          </a:p>
        </p:txBody>
      </p:sp>
    </p:spTree>
    <p:extLst>
      <p:ext uri="{BB962C8B-B14F-4D97-AF65-F5344CB8AC3E}">
        <p14:creationId xmlns:p14="http://schemas.microsoft.com/office/powerpoint/2010/main" val="2253095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p:cNvSpPr>
            <a:spLocks noGrp="1"/>
          </p:cNvSpPr>
          <p:nvPr>
            <p:ph type="dt" sz="half" idx="10"/>
          </p:nvPr>
        </p:nvSpPr>
        <p:spPr/>
        <p:txBody>
          <a:bodyPr/>
          <a:lstStyle/>
          <a:p>
            <a:fld id="{4A59BE34-67E5-445F-A4F0-92094065F19D}" type="datetimeFigureOut">
              <a:rPr lang="da-DK" smtClean="0"/>
              <a:pPr/>
              <a:t>24-10-2019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F7F27681-8A16-401F-A628-ABBC54805272}" type="slidenum">
              <a:rPr lang="da-DK" smtClean="0"/>
              <a:pPr/>
              <a:t>‹nr.›</a:t>
            </a:fld>
            <a:endParaRPr lang="da-DK"/>
          </a:p>
        </p:txBody>
      </p:sp>
    </p:spTree>
    <p:extLst>
      <p:ext uri="{BB962C8B-B14F-4D97-AF65-F5344CB8AC3E}">
        <p14:creationId xmlns:p14="http://schemas.microsoft.com/office/powerpoint/2010/main" val="1851559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Date Placeholder 6"/>
          <p:cNvSpPr>
            <a:spLocks noGrp="1"/>
          </p:cNvSpPr>
          <p:nvPr>
            <p:ph type="dt" sz="half" idx="10"/>
          </p:nvPr>
        </p:nvSpPr>
        <p:spPr/>
        <p:txBody>
          <a:bodyPr/>
          <a:lstStyle/>
          <a:p>
            <a:fld id="{4A59BE34-67E5-445F-A4F0-92094065F19D}" type="datetimeFigureOut">
              <a:rPr lang="da-DK" smtClean="0"/>
              <a:pPr/>
              <a:t>24-10-2019</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F7F27681-8A16-401F-A628-ABBC54805272}" type="slidenum">
              <a:rPr lang="da-DK" smtClean="0"/>
              <a:pPr/>
              <a:t>‹nr.›</a:t>
            </a:fld>
            <a:endParaRPr lang="da-DK"/>
          </a:p>
        </p:txBody>
      </p:sp>
    </p:spTree>
    <p:extLst>
      <p:ext uri="{BB962C8B-B14F-4D97-AF65-F5344CB8AC3E}">
        <p14:creationId xmlns:p14="http://schemas.microsoft.com/office/powerpoint/2010/main" val="3347003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p>
        </p:txBody>
      </p:sp>
      <p:sp>
        <p:nvSpPr>
          <p:cNvPr id="3" name="Date Placeholder 2"/>
          <p:cNvSpPr>
            <a:spLocks noGrp="1"/>
          </p:cNvSpPr>
          <p:nvPr>
            <p:ph type="dt" sz="half" idx="10"/>
          </p:nvPr>
        </p:nvSpPr>
        <p:spPr/>
        <p:txBody>
          <a:bodyPr/>
          <a:lstStyle/>
          <a:p>
            <a:fld id="{4A59BE34-67E5-445F-A4F0-92094065F19D}" type="datetimeFigureOut">
              <a:rPr lang="da-DK" smtClean="0"/>
              <a:pPr/>
              <a:t>24-10-2019</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F7F27681-8A16-401F-A628-ABBC54805272}" type="slidenum">
              <a:rPr lang="da-DK" smtClean="0"/>
              <a:pPr/>
              <a:t>‹nr.›</a:t>
            </a:fld>
            <a:endParaRPr lang="da-DK"/>
          </a:p>
        </p:txBody>
      </p:sp>
    </p:spTree>
    <p:extLst>
      <p:ext uri="{BB962C8B-B14F-4D97-AF65-F5344CB8AC3E}">
        <p14:creationId xmlns:p14="http://schemas.microsoft.com/office/powerpoint/2010/main" val="2262705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9BE34-67E5-445F-A4F0-92094065F19D}" type="datetimeFigureOut">
              <a:rPr lang="da-DK" smtClean="0"/>
              <a:pPr/>
              <a:t>24-10-2019</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F7F27681-8A16-401F-A628-ABBC54805272}" type="slidenum">
              <a:rPr lang="da-DK" smtClean="0"/>
              <a:pPr/>
              <a:t>‹nr.›</a:t>
            </a:fld>
            <a:endParaRPr lang="da-DK"/>
          </a:p>
        </p:txBody>
      </p:sp>
    </p:spTree>
    <p:extLst>
      <p:ext uri="{BB962C8B-B14F-4D97-AF65-F5344CB8AC3E}">
        <p14:creationId xmlns:p14="http://schemas.microsoft.com/office/powerpoint/2010/main" val="3523204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elsl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317541A-7B45-4A6B-9023-8E339ECC44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Billede 8">
            <a:extLst>
              <a:ext uri="{FF2B5EF4-FFF2-40B4-BE49-F238E27FC236}">
                <a16:creationId xmlns:a16="http://schemas.microsoft.com/office/drawing/2014/main" id="{E58C1F4F-01F9-41B6-A06F-E40BF0DAA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14" name="Titel 1"/>
          <p:cNvSpPr>
            <a:spLocks noGrp="1"/>
          </p:cNvSpPr>
          <p:nvPr>
            <p:ph type="ctrTitle"/>
          </p:nvPr>
        </p:nvSpPr>
        <p:spPr>
          <a:xfrm>
            <a:off x="834188" y="498926"/>
            <a:ext cx="10339137" cy="1795096"/>
          </a:xfrm>
        </p:spPr>
        <p:txBody>
          <a:bodyPr anchor="t" anchorCtr="0">
            <a:normAutofit/>
          </a:bodyPr>
          <a:lstStyle>
            <a:lvl1pPr algn="l">
              <a:defRPr sz="4800">
                <a:solidFill>
                  <a:schemeClr val="bg1"/>
                </a:solidFill>
              </a:defRPr>
            </a:lvl1pPr>
          </a:lstStyle>
          <a:p>
            <a:r>
              <a:rPr lang="da-DK"/>
              <a:t>Klik for at redigere titeltypografien i masteren</a:t>
            </a:r>
            <a:endParaRPr lang="da-DK" dirty="0"/>
          </a:p>
        </p:txBody>
      </p:sp>
      <p:sp>
        <p:nvSpPr>
          <p:cNvPr id="15" name="Undertitel 2"/>
          <p:cNvSpPr>
            <a:spLocks noGrp="1"/>
          </p:cNvSpPr>
          <p:nvPr>
            <p:ph type="subTitle" idx="1"/>
          </p:nvPr>
        </p:nvSpPr>
        <p:spPr>
          <a:xfrm>
            <a:off x="834188" y="2423996"/>
            <a:ext cx="10339136" cy="126732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938288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slide">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A5512312-FBA8-4CA1-B751-93E9FA9B3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Billede 9">
            <a:extLst>
              <a:ext uri="{FF2B5EF4-FFF2-40B4-BE49-F238E27FC236}">
                <a16:creationId xmlns:a16="http://schemas.microsoft.com/office/drawing/2014/main" id="{B242C444-EDAF-42A5-9CE1-31FA690127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Titel 1">
            <a:extLst>
              <a:ext uri="{FF2B5EF4-FFF2-40B4-BE49-F238E27FC236}">
                <a16:creationId xmlns:a16="http://schemas.microsoft.com/office/drawing/2014/main" id="{E18AC53B-BE9F-4532-8D33-F8372C796688}"/>
              </a:ext>
            </a:extLst>
          </p:cNvPr>
          <p:cNvSpPr>
            <a:spLocks noGrp="1"/>
          </p:cNvSpPr>
          <p:nvPr>
            <p:ph type="ctrTitle"/>
          </p:nvPr>
        </p:nvSpPr>
        <p:spPr>
          <a:xfrm>
            <a:off x="834188" y="498926"/>
            <a:ext cx="10339137" cy="1795096"/>
          </a:xfrm>
        </p:spPr>
        <p:txBody>
          <a:bodyPr anchor="t" anchorCtr="0">
            <a:normAutofit/>
          </a:bodyPr>
          <a:lstStyle>
            <a:lvl1pPr algn="l">
              <a:defRPr sz="4800">
                <a:solidFill>
                  <a:schemeClr val="bg1"/>
                </a:solidFill>
              </a:defRPr>
            </a:lvl1pPr>
          </a:lstStyle>
          <a:p>
            <a:r>
              <a:rPr lang="da-DK"/>
              <a:t>Klik for at redigere titeltypografien i masteren</a:t>
            </a:r>
            <a:endParaRPr lang="da-DK" dirty="0"/>
          </a:p>
        </p:txBody>
      </p:sp>
      <p:sp>
        <p:nvSpPr>
          <p:cNvPr id="9" name="Undertitel 2">
            <a:extLst>
              <a:ext uri="{FF2B5EF4-FFF2-40B4-BE49-F238E27FC236}">
                <a16:creationId xmlns:a16="http://schemas.microsoft.com/office/drawing/2014/main" id="{9913BA10-2D97-45EB-8B15-500DAB05F06E}"/>
              </a:ext>
            </a:extLst>
          </p:cNvPr>
          <p:cNvSpPr>
            <a:spLocks noGrp="1"/>
          </p:cNvSpPr>
          <p:nvPr>
            <p:ph type="subTitle" idx="1"/>
          </p:nvPr>
        </p:nvSpPr>
        <p:spPr>
          <a:xfrm>
            <a:off x="834188" y="2423996"/>
            <a:ext cx="10339136" cy="126732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28049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pic>
        <p:nvPicPr>
          <p:cNvPr id="10" name="Billed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2646482"/>
            <a:ext cx="11258550" cy="270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542924" y="299710"/>
            <a:ext cx="11020425" cy="1862465"/>
          </a:xfrm>
        </p:spPr>
        <p:txBody>
          <a:bodyPr anchor="t" anchorCtr="0"/>
          <a:lstStyle>
            <a:lvl1pPr algn="ctr">
              <a:defRPr sz="6000"/>
            </a:lvl1pPr>
          </a:lstStyle>
          <a:p>
            <a:r>
              <a:rPr lang="da-DK"/>
              <a:t>Klik for at redigere titeltypografien i masteren</a:t>
            </a:r>
            <a:endParaRPr lang="da-DK" dirty="0"/>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6056" y="2084209"/>
            <a:ext cx="1629484" cy="4329547"/>
          </a:xfrm>
          <a:prstGeom prst="rect">
            <a:avLst/>
          </a:prstGeom>
        </p:spPr>
      </p:pic>
    </p:spTree>
    <p:extLst>
      <p:ext uri="{BB962C8B-B14F-4D97-AF65-F5344CB8AC3E}">
        <p14:creationId xmlns:p14="http://schemas.microsoft.com/office/powerpoint/2010/main" val="2996317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834188" y="1847851"/>
            <a:ext cx="10339137" cy="3620294"/>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5" name="Pladsholder til sidefod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6" name="Pladsholder til slidenummer 5"/>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8" name="Titel 1">
            <a:extLst>
              <a:ext uri="{FF2B5EF4-FFF2-40B4-BE49-F238E27FC236}">
                <a16:creationId xmlns:a16="http://schemas.microsoft.com/office/drawing/2014/main" id="{890A3279-5F2D-4527-9E8A-1FA4770F6453}"/>
              </a:ext>
            </a:extLst>
          </p:cNvPr>
          <p:cNvSpPr>
            <a:spLocks noGrp="1"/>
          </p:cNvSpPr>
          <p:nvPr>
            <p:ph type="title"/>
          </p:nvPr>
        </p:nvSpPr>
        <p:spPr>
          <a:xfrm>
            <a:off x="838200" y="410368"/>
            <a:ext cx="10515600" cy="1325563"/>
          </a:xfrm>
        </p:spPr>
        <p:txBody>
          <a:bodyPr/>
          <a:lstStyle/>
          <a:p>
            <a:r>
              <a:rPr lang="da-DK"/>
              <a:t>Klik for at redigere titeltypografien i masteren</a:t>
            </a:r>
            <a:endParaRPr lang="da-DK" dirty="0"/>
          </a:p>
        </p:txBody>
      </p:sp>
    </p:spTree>
    <p:extLst>
      <p:ext uri="{BB962C8B-B14F-4D97-AF65-F5344CB8AC3E}">
        <p14:creationId xmlns:p14="http://schemas.microsoft.com/office/powerpoint/2010/main" val="2957514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838200" y="410368"/>
            <a:ext cx="10515600" cy="1325563"/>
          </a:xfrm>
        </p:spPr>
        <p:txBody>
          <a:bodyPr/>
          <a:lstStyle/>
          <a:p>
            <a:r>
              <a:rPr lang="da-DK"/>
              <a:t>Klik for at redigere titeltypografien i masteren</a:t>
            </a:r>
            <a:endParaRPr lang="da-DK" dirty="0"/>
          </a:p>
        </p:txBody>
      </p:sp>
      <p:sp>
        <p:nvSpPr>
          <p:cNvPr id="3" name="Pladsholder til indhold 2"/>
          <p:cNvSpPr>
            <a:spLocks noGrp="1"/>
          </p:cNvSpPr>
          <p:nvPr>
            <p:ph sz="half" idx="1"/>
          </p:nvPr>
        </p:nvSpPr>
        <p:spPr>
          <a:xfrm>
            <a:off x="838200" y="1825625"/>
            <a:ext cx="5181600" cy="318452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p:cNvSpPr>
            <a:spLocks noGrp="1"/>
          </p:cNvSpPr>
          <p:nvPr>
            <p:ph sz="half" idx="2"/>
          </p:nvPr>
        </p:nvSpPr>
        <p:spPr>
          <a:xfrm>
            <a:off x="6172200" y="1825625"/>
            <a:ext cx="5181600" cy="318452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6" name="Pladsholder til sidefod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7" name="Pladsholder til slidenummer 6"/>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2665845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p:cNvSpPr>
            <a:spLocks noGrp="1"/>
          </p:cNvSpPr>
          <p:nvPr>
            <p:ph sz="half" idx="2"/>
          </p:nvPr>
        </p:nvSpPr>
        <p:spPr>
          <a:xfrm>
            <a:off x="839788" y="2505075"/>
            <a:ext cx="5157787" cy="248602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p:cNvSpPr>
            <a:spLocks noGrp="1"/>
          </p:cNvSpPr>
          <p:nvPr>
            <p:ph type="body" sz="quarter" idx="3"/>
          </p:nvPr>
        </p:nvSpPr>
        <p:spPr>
          <a:xfrm>
            <a:off x="6172200" y="1681163"/>
            <a:ext cx="452788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p:cNvSpPr>
            <a:spLocks noGrp="1"/>
          </p:cNvSpPr>
          <p:nvPr>
            <p:ph sz="quarter" idx="4"/>
          </p:nvPr>
        </p:nvSpPr>
        <p:spPr>
          <a:xfrm>
            <a:off x="6172200" y="2505075"/>
            <a:ext cx="4527884" cy="248602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8" name="Pladsholder til sidefod 7"/>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9" name="Pladsholder til slidenummer 8"/>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10" name="Titel 1">
            <a:extLst>
              <a:ext uri="{FF2B5EF4-FFF2-40B4-BE49-F238E27FC236}">
                <a16:creationId xmlns:a16="http://schemas.microsoft.com/office/drawing/2014/main" id="{4BF812D5-E5AB-4C24-86A2-D80C5FA931B7}"/>
              </a:ext>
            </a:extLst>
          </p:cNvPr>
          <p:cNvSpPr>
            <a:spLocks noGrp="1"/>
          </p:cNvSpPr>
          <p:nvPr>
            <p:ph type="title"/>
          </p:nvPr>
        </p:nvSpPr>
        <p:spPr>
          <a:xfrm>
            <a:off x="838200" y="410368"/>
            <a:ext cx="10515600" cy="1325563"/>
          </a:xfrm>
        </p:spPr>
        <p:txBody>
          <a:bodyPr/>
          <a:lstStyle/>
          <a:p>
            <a:r>
              <a:rPr lang="da-DK"/>
              <a:t>Klik for at redigere titeltypografien i masteren</a:t>
            </a:r>
            <a:endParaRPr lang="da-DK" dirty="0"/>
          </a:p>
        </p:txBody>
      </p:sp>
    </p:spTree>
    <p:extLst>
      <p:ext uri="{BB962C8B-B14F-4D97-AF65-F5344CB8AC3E}">
        <p14:creationId xmlns:p14="http://schemas.microsoft.com/office/powerpoint/2010/main" val="888022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
        <p:nvSpPr>
          <p:cNvPr id="3" name="Pladsholder til dato 2"/>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4" name="Pladsholder til sidefod 3"/>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da-DK" dirty="0"/>
          </a:p>
        </p:txBody>
      </p:sp>
      <p:sp>
        <p:nvSpPr>
          <p:cNvPr id="5" name="Pladsholder til slidenummer 4"/>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
        <p:nvSpPr>
          <p:cNvPr id="7" name="Pladsholder til billede 5"/>
          <p:cNvSpPr>
            <a:spLocks noGrp="1"/>
          </p:cNvSpPr>
          <p:nvPr>
            <p:ph type="pic" sz="quarter" idx="13"/>
          </p:nvPr>
        </p:nvSpPr>
        <p:spPr>
          <a:xfrm>
            <a:off x="0" y="0"/>
            <a:ext cx="12192000" cy="6858000"/>
          </a:xfrm>
        </p:spPr>
        <p:txBody>
          <a:bodyPr/>
          <a:lstStyle/>
          <a:p>
            <a:r>
              <a:rPr lang="da-DK" dirty="0"/>
              <a:t>Klik på ikonet for at tilføje et billede</a:t>
            </a:r>
          </a:p>
        </p:txBody>
      </p:sp>
    </p:spTree>
    <p:extLst>
      <p:ext uri="{BB962C8B-B14F-4D97-AF65-F5344CB8AC3E}">
        <p14:creationId xmlns:p14="http://schemas.microsoft.com/office/powerpoint/2010/main" val="1534091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BE9D"/>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52F713CC-80F4-4F27-B1EF-3C81E41F5623}"/>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 name="Pladsholder til titel 1"/>
          <p:cNvSpPr>
            <a:spLocks noGrp="1"/>
          </p:cNvSpPr>
          <p:nvPr>
            <p:ph type="title"/>
          </p:nvPr>
        </p:nvSpPr>
        <p:spPr>
          <a:xfrm>
            <a:off x="838200" y="817563"/>
            <a:ext cx="11020425" cy="1325563"/>
          </a:xfrm>
          <a:prstGeom prst="rect">
            <a:avLst/>
          </a:prstGeom>
        </p:spPr>
        <p:txBody>
          <a:bodyPr vert="horz" lIns="91440" tIns="45720" rIns="91440" bIns="45720" rtlCol="0" anchor="t" anchorCtr="0">
            <a:normAutofit/>
          </a:bodyPr>
          <a:lstStyle/>
          <a:p>
            <a:r>
              <a:rPr lang="da-DK" dirty="0"/>
              <a:t>Klik for at redigere i master</a:t>
            </a:r>
          </a:p>
        </p:txBody>
      </p:sp>
      <p:sp>
        <p:nvSpPr>
          <p:cNvPr id="3" name="Pladsholder til tekst 2"/>
          <p:cNvSpPr>
            <a:spLocks noGrp="1"/>
          </p:cNvSpPr>
          <p:nvPr>
            <p:ph type="body" idx="1"/>
          </p:nvPr>
        </p:nvSpPr>
        <p:spPr>
          <a:xfrm>
            <a:off x="838200" y="2533859"/>
            <a:ext cx="9942095" cy="2928269"/>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8327076" y="6356350"/>
            <a:ext cx="1512250" cy="365125"/>
          </a:xfrm>
          <a:prstGeom prst="rect">
            <a:avLst/>
          </a:prstGeom>
        </p:spPr>
        <p:txBody>
          <a:bodyPr vert="horz" lIns="91440" tIns="45720" rIns="91440" bIns="45720" rtlCol="0" anchor="ctr"/>
          <a:lstStyle>
            <a:lvl1pPr algn="r">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5" name="Pladsholder til sidefod 4"/>
          <p:cNvSpPr>
            <a:spLocks noGrp="1"/>
          </p:cNvSpPr>
          <p:nvPr>
            <p:ph type="ftr" sz="quarter" idx="3"/>
          </p:nvPr>
        </p:nvSpPr>
        <p:spPr>
          <a:xfrm>
            <a:off x="838200" y="6356350"/>
            <a:ext cx="6067425" cy="365125"/>
          </a:xfrm>
          <a:prstGeom prst="rect">
            <a:avLst/>
          </a:prstGeom>
        </p:spPr>
        <p:txBody>
          <a:bodyPr vert="horz" lIns="91440" tIns="45720" rIns="91440" bIns="45720" rtlCol="0" anchor="ctr"/>
          <a:lstStyle>
            <a:lvl1pPr algn="l">
              <a:defRPr sz="1200">
                <a:solidFill>
                  <a:srgbClr val="003E32"/>
                </a:solidFill>
                <a:latin typeface="Calibri" panose="020F0502020204030204" pitchFamily="34" charset="0"/>
                <a:cs typeface="Calibri" panose="020F0502020204030204" pitchFamily="34" charset="0"/>
              </a:defRPr>
            </a:lvl1pPr>
          </a:lstStyle>
          <a:p>
            <a:endParaRPr lang="da-DK" dirty="0"/>
          </a:p>
        </p:txBody>
      </p:sp>
      <p:sp>
        <p:nvSpPr>
          <p:cNvPr id="6" name="Pladsholder til slidenummer 5"/>
          <p:cNvSpPr>
            <a:spLocks noGrp="1"/>
          </p:cNvSpPr>
          <p:nvPr>
            <p:ph type="sldNum" sz="quarter" idx="4"/>
          </p:nvPr>
        </p:nvSpPr>
        <p:spPr>
          <a:xfrm>
            <a:off x="0" y="6356350"/>
            <a:ext cx="623249" cy="365125"/>
          </a:xfrm>
          <a:prstGeom prst="rect">
            <a:avLst/>
          </a:prstGeom>
        </p:spPr>
        <p:txBody>
          <a:bodyPr vert="horz" lIns="91440" tIns="45720" rIns="91440" bIns="45720" rtlCol="0" anchor="ctr"/>
          <a:lstStyle>
            <a:lvl1pPr algn="ctr">
              <a:defRPr sz="1200">
                <a:solidFill>
                  <a:srgbClr val="003E32"/>
                </a:solidFill>
                <a:latin typeface="Calibri" panose="020F0502020204030204" pitchFamily="34" charset="0"/>
                <a:cs typeface="Calibri" panose="020F0502020204030204" pitchFamily="34" charset="0"/>
              </a:defRPr>
            </a:lvl1pPr>
          </a:lstStyle>
          <a:p>
            <a:fld id="{19ADD29A-50E8-4AFB-9F6B-957F2D10B916}" type="slidenum">
              <a:rPr lang="da-DK" smtClean="0"/>
              <a:pPr/>
              <a:t>‹nr.›</a:t>
            </a:fld>
            <a:endParaRPr lang="da-DK" dirty="0"/>
          </a:p>
        </p:txBody>
      </p:sp>
    </p:spTree>
    <p:extLst>
      <p:ext uri="{BB962C8B-B14F-4D97-AF65-F5344CB8AC3E}">
        <p14:creationId xmlns:p14="http://schemas.microsoft.com/office/powerpoint/2010/main" val="123671744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716" r:id="rId3"/>
    <p:sldLayoutId id="2147483722" r:id="rId4"/>
    <p:sldLayoutId id="2147483660" r:id="rId5"/>
    <p:sldLayoutId id="2147483650" r:id="rId6"/>
    <p:sldLayoutId id="2147483652" r:id="rId7"/>
    <p:sldLayoutId id="2147483653" r:id="rId8"/>
    <p:sldLayoutId id="2147483654" r:id="rId9"/>
    <p:sldLayoutId id="2147483656" r:id="rId10"/>
    <p:sldLayoutId id="2147483730" r:id="rId11"/>
    <p:sldLayoutId id="2147483657" r:id="rId12"/>
    <p:sldLayoutId id="2147483723" r:id="rId13"/>
    <p:sldLayoutId id="2147483724" r:id="rId14"/>
    <p:sldLayoutId id="2147483727" r:id="rId15"/>
    <p:sldLayoutId id="2147483728" r:id="rId16"/>
    <p:sldLayoutId id="2147483729" r:id="rId17"/>
    <p:sldLayoutId id="2147483731" r:id="rId1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b="1"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E3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E3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E3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E3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E3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59BE34-67E5-445F-A4F0-92094065F19D}" type="datetimeFigureOut">
              <a:rPr lang="da-DK" smtClean="0"/>
              <a:pPr/>
              <a:t>24-10-2019</a:t>
            </a:fld>
            <a:endParaRPr lang="da-DK"/>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F27681-8A16-401F-A628-ABBC54805272}" type="slidenum">
              <a:rPr lang="da-DK" smtClean="0"/>
              <a:pPr/>
              <a:t>‹nr.›</a:t>
            </a:fld>
            <a:endParaRPr lang="da-DK" dirty="0"/>
          </a:p>
        </p:txBody>
      </p:sp>
      <p:pic>
        <p:nvPicPr>
          <p:cNvPr id="9" name="Billede 8">
            <a:extLst>
              <a:ext uri="{FF2B5EF4-FFF2-40B4-BE49-F238E27FC236}">
                <a16:creationId xmlns:a16="http://schemas.microsoft.com/office/drawing/2014/main" id="{9AC6AE96-6A03-4159-9C16-86722D763F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138400" y="6126163"/>
            <a:ext cx="1799600" cy="524324"/>
          </a:xfrm>
          <a:prstGeom prst="rect">
            <a:avLst/>
          </a:prstGeom>
        </p:spPr>
      </p:pic>
    </p:spTree>
    <p:extLst>
      <p:ext uri="{BB962C8B-B14F-4D97-AF65-F5344CB8AC3E}">
        <p14:creationId xmlns:p14="http://schemas.microsoft.com/office/powerpoint/2010/main" val="321311951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7.jpg"/><Relationship Id="rId7" Type="http://schemas.openxmlformats.org/officeDocument/2006/relationships/image" Target="../media/image25.pn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30.jpeg"/><Relationship Id="rId11" Type="http://schemas.openxmlformats.org/officeDocument/2006/relationships/image" Target="../media/image34.png"/><Relationship Id="rId5" Type="http://schemas.openxmlformats.org/officeDocument/2006/relationships/image" Target="../media/image29.jpg"/><Relationship Id="rId10" Type="http://schemas.openxmlformats.org/officeDocument/2006/relationships/image" Target="../media/image33.jpeg"/><Relationship Id="rId4" Type="http://schemas.openxmlformats.org/officeDocument/2006/relationships/image" Target="../media/image28.jpg"/><Relationship Id="rId9" Type="http://schemas.openxmlformats.org/officeDocument/2006/relationships/image" Target="../media/image32.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8.png"/><Relationship Id="rId1" Type="http://schemas.openxmlformats.org/officeDocument/2006/relationships/slideLayout" Target="../slideLayouts/slideLayout20.xml"/><Relationship Id="rId5" Type="http://schemas.openxmlformats.org/officeDocument/2006/relationships/image" Target="../media/image39.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youtu.be/vSojTT9xyNI" TargetMode="External"/><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jpg"/><Relationship Id="rId10" Type="http://schemas.openxmlformats.org/officeDocument/2006/relationships/image" Target="../media/image46.emf"/><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0.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hyperlink" Target="mailto:ma@mtic.dk" TargetMode="External"/><Relationship Id="rId2" Type="http://schemas.openxmlformats.org/officeDocument/2006/relationships/image" Target="../media/image56.png"/><Relationship Id="rId1" Type="http://schemas.openxmlformats.org/officeDocument/2006/relationships/slideLayout" Target="../slideLayouts/slideLayout20.xml"/><Relationship Id="rId4" Type="http://schemas.openxmlformats.org/officeDocument/2006/relationships/hyperlink" Target="mailto:perand@rm.dk"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cid:2e51f1ec-f071-4e3d-9d76-321f098ce11a@eurprd03.prod.outlook.com" TargetMode="External"/><Relationship Id="rId5" Type="http://schemas.openxmlformats.org/officeDocument/2006/relationships/image" Target="../media/image58.jpeg"/><Relationship Id="rId4" Type="http://schemas.openxmlformats.org/officeDocument/2006/relationships/image" Target="cid:fcbc37c2-837e-480b-b538-8415180b3950@eurprd03.prod.outlook.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3.jpeg"/><Relationship Id="rId7"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cid:d20b2482-4692-4087-b581-838087aec628@eurprd07.prod.outlook.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71.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12"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chart" Target="../charts/chart1.xml"/><Relationship Id="rId9" Type="http://schemas.openxmlformats.org/officeDocument/2006/relationships/image" Target="../media/image78.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81.jpe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3.emf"/><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2.jpg"/><Relationship Id="rId2" Type="http://schemas.openxmlformats.org/officeDocument/2006/relationships/image" Target="../media/image13.jpeg"/><Relationship Id="rId1" Type="http://schemas.openxmlformats.org/officeDocument/2006/relationships/slideLayout" Target="../slideLayouts/slideLayout20.xml"/><Relationship Id="rId6" Type="http://schemas.openxmlformats.org/officeDocument/2006/relationships/image" Target="../media/image17.png"/><Relationship Id="rId11" Type="http://schemas.openxmlformats.org/officeDocument/2006/relationships/hyperlink" Target="http://www.mtic.dk/" TargetMode="External"/><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314E6-0106-4E14-AA26-49B9F91CB046}"/>
              </a:ext>
            </a:extLst>
          </p:cNvPr>
          <p:cNvSpPr>
            <a:spLocks noGrp="1"/>
          </p:cNvSpPr>
          <p:nvPr>
            <p:ph type="ctrTitle"/>
          </p:nvPr>
        </p:nvSpPr>
        <p:spPr/>
        <p:txBody>
          <a:bodyPr/>
          <a:lstStyle/>
          <a:p>
            <a:r>
              <a:rPr lang="da-DK" dirty="0"/>
              <a:t>Velkommen til CareWare præsentationsdag </a:t>
            </a:r>
          </a:p>
        </p:txBody>
      </p:sp>
      <p:sp>
        <p:nvSpPr>
          <p:cNvPr id="3" name="Undertitel 2">
            <a:extLst>
              <a:ext uri="{FF2B5EF4-FFF2-40B4-BE49-F238E27FC236}">
                <a16:creationId xmlns:a16="http://schemas.microsoft.com/office/drawing/2014/main" id="{53FB2F7F-8465-427D-83B0-8D764A9078F5}"/>
              </a:ext>
            </a:extLst>
          </p:cNvPr>
          <p:cNvSpPr txBox="1">
            <a:spLocks/>
          </p:cNvSpPr>
          <p:nvPr/>
        </p:nvSpPr>
        <p:spPr>
          <a:xfrm>
            <a:off x="1481136" y="5374691"/>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E3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E3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E3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E3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E3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4800" dirty="0">
                <a:latin typeface="Calibri Light" panose="020F0302020204030204" pitchFamily="34" charset="0"/>
                <a:cs typeface="Calibri Light" panose="020F0302020204030204" pitchFamily="34" charset="0"/>
              </a:rPr>
              <a:t>TEMA: Medicinhåndtering</a:t>
            </a:r>
          </a:p>
        </p:txBody>
      </p:sp>
      <p:pic>
        <p:nvPicPr>
          <p:cNvPr id="4" name="Billede 3">
            <a:extLst>
              <a:ext uri="{FF2B5EF4-FFF2-40B4-BE49-F238E27FC236}">
                <a16:creationId xmlns:a16="http://schemas.microsoft.com/office/drawing/2014/main" id="{F9AACA16-3BD8-4DC2-B87B-1874187FC474}"/>
              </a:ext>
            </a:extLst>
          </p:cNvPr>
          <p:cNvPicPr>
            <a:picLocks noChangeAspect="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1968292" y="4695826"/>
            <a:ext cx="565644" cy="773531"/>
          </a:xfrm>
          <a:prstGeom prst="rect">
            <a:avLst/>
          </a:prstGeom>
          <a:ln>
            <a:noFill/>
          </a:ln>
        </p:spPr>
      </p:pic>
      <p:sp>
        <p:nvSpPr>
          <p:cNvPr id="5" name="AutoShape 2" descr="https://www.skyfish.com/preview/41255394-.jpg?size=1600px&amp;sharehash=">
            <a:extLst>
              <a:ext uri="{FF2B5EF4-FFF2-40B4-BE49-F238E27FC236}">
                <a16:creationId xmlns:a16="http://schemas.microsoft.com/office/drawing/2014/main" id="{1D825901-FAF2-43CA-952C-4CED4FDC2D1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dirty="0"/>
          </a:p>
        </p:txBody>
      </p:sp>
    </p:spTree>
    <p:extLst>
      <p:ext uri="{BB962C8B-B14F-4D97-AF65-F5344CB8AC3E}">
        <p14:creationId xmlns:p14="http://schemas.microsoft.com/office/powerpoint/2010/main" val="3689158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69CD959D-A0F4-4934-B688-7F0C63294713}"/>
              </a:ext>
            </a:extLst>
          </p:cNvPr>
          <p:cNvSpPr>
            <a:spLocks noGrp="1"/>
          </p:cNvSpPr>
          <p:nvPr>
            <p:ph idx="1"/>
          </p:nvPr>
        </p:nvSpPr>
        <p:spPr>
          <a:xfrm>
            <a:off x="1981200" y="1168153"/>
            <a:ext cx="8229600" cy="4958011"/>
          </a:xfrm>
        </p:spPr>
        <p:txBody>
          <a:bodyPr>
            <a:normAutofit/>
          </a:bodyPr>
          <a:lstStyle/>
          <a:p>
            <a:pPr marL="0" indent="0">
              <a:buNone/>
            </a:pPr>
            <a:endParaRPr lang="da-DK" b="1" dirty="0"/>
          </a:p>
          <a:p>
            <a:endParaRPr lang="da-DK" dirty="0"/>
          </a:p>
        </p:txBody>
      </p:sp>
      <p:sp>
        <p:nvSpPr>
          <p:cNvPr id="3" name="Titel 2">
            <a:extLst>
              <a:ext uri="{FF2B5EF4-FFF2-40B4-BE49-F238E27FC236}">
                <a16:creationId xmlns:a16="http://schemas.microsoft.com/office/drawing/2014/main" id="{CCDBF6FE-8F8E-444E-B5AC-176AE715DBFD}"/>
              </a:ext>
            </a:extLst>
          </p:cNvPr>
          <p:cNvSpPr>
            <a:spLocks noGrp="1"/>
          </p:cNvSpPr>
          <p:nvPr>
            <p:ph type="title"/>
          </p:nvPr>
        </p:nvSpPr>
        <p:spPr/>
        <p:txBody>
          <a:bodyPr>
            <a:normAutofit/>
          </a:bodyPr>
          <a:lstStyle/>
          <a:p>
            <a:r>
              <a:rPr lang="da-DK" i="1" dirty="0"/>
              <a:t>Medicinhåndtering – mange indsatser</a:t>
            </a:r>
          </a:p>
        </p:txBody>
      </p:sp>
      <p:sp>
        <p:nvSpPr>
          <p:cNvPr id="7" name="Ellipse 6">
            <a:extLst>
              <a:ext uri="{FF2B5EF4-FFF2-40B4-BE49-F238E27FC236}">
                <a16:creationId xmlns:a16="http://schemas.microsoft.com/office/drawing/2014/main" id="{03B2D28C-9980-422D-9087-9A8B66CDCF6C}"/>
              </a:ext>
            </a:extLst>
          </p:cNvPr>
          <p:cNvSpPr/>
          <p:nvPr/>
        </p:nvSpPr>
        <p:spPr>
          <a:xfrm>
            <a:off x="2288337" y="2609677"/>
            <a:ext cx="6048672" cy="3485954"/>
          </a:xfrm>
          <a:prstGeom prst="ellipse">
            <a:avLst/>
          </a:prstGeom>
          <a:ln w="3492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Source Sans Pro Light"/>
              <a:ea typeface="+mn-ea"/>
              <a:cs typeface="+mn-cs"/>
            </a:endParaRPr>
          </a:p>
        </p:txBody>
      </p:sp>
      <p:sp>
        <p:nvSpPr>
          <p:cNvPr id="8" name="Rutediagram: Forbindelse 7">
            <a:extLst>
              <a:ext uri="{FF2B5EF4-FFF2-40B4-BE49-F238E27FC236}">
                <a16:creationId xmlns:a16="http://schemas.microsoft.com/office/drawing/2014/main" id="{99D8F916-C920-4E0B-98C2-E92574EF41E8}"/>
              </a:ext>
            </a:extLst>
          </p:cNvPr>
          <p:cNvSpPr/>
          <p:nvPr/>
        </p:nvSpPr>
        <p:spPr>
          <a:xfrm>
            <a:off x="7360884" y="4462722"/>
            <a:ext cx="704895" cy="64197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9" name="Sky 8">
            <a:extLst>
              <a:ext uri="{FF2B5EF4-FFF2-40B4-BE49-F238E27FC236}">
                <a16:creationId xmlns:a16="http://schemas.microsoft.com/office/drawing/2014/main" id="{D61B3748-4AE8-4924-A0D9-1785A66AE16A}"/>
              </a:ext>
            </a:extLst>
          </p:cNvPr>
          <p:cNvSpPr/>
          <p:nvPr/>
        </p:nvSpPr>
        <p:spPr>
          <a:xfrm>
            <a:off x="3935760" y="3429000"/>
            <a:ext cx="576064" cy="432048"/>
          </a:xfrm>
          <a:prstGeom prst="cloud">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10" name="Sky 9">
            <a:extLst>
              <a:ext uri="{FF2B5EF4-FFF2-40B4-BE49-F238E27FC236}">
                <a16:creationId xmlns:a16="http://schemas.microsoft.com/office/drawing/2014/main" id="{4570F8D7-6D5F-47A7-A781-CA31B41E7EA5}"/>
              </a:ext>
            </a:extLst>
          </p:cNvPr>
          <p:cNvSpPr/>
          <p:nvPr/>
        </p:nvSpPr>
        <p:spPr>
          <a:xfrm>
            <a:off x="4962600" y="3149352"/>
            <a:ext cx="576064" cy="432048"/>
          </a:xfrm>
          <a:prstGeom prst="cloud">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11" name="Sky 10">
            <a:extLst>
              <a:ext uri="{FF2B5EF4-FFF2-40B4-BE49-F238E27FC236}">
                <a16:creationId xmlns:a16="http://schemas.microsoft.com/office/drawing/2014/main" id="{1D9A1E8E-F085-408F-9859-73B4D46D53B7}"/>
              </a:ext>
            </a:extLst>
          </p:cNvPr>
          <p:cNvSpPr/>
          <p:nvPr/>
        </p:nvSpPr>
        <p:spPr>
          <a:xfrm>
            <a:off x="6602986" y="5257800"/>
            <a:ext cx="576064" cy="432048"/>
          </a:xfrm>
          <a:prstGeom prst="cloud">
            <a:avLst/>
          </a:prstGeom>
          <a:solidFill>
            <a:srgbClr val="FFFF00"/>
          </a:solidFill>
          <a:ln>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12" name="Sky 11">
            <a:extLst>
              <a:ext uri="{FF2B5EF4-FFF2-40B4-BE49-F238E27FC236}">
                <a16:creationId xmlns:a16="http://schemas.microsoft.com/office/drawing/2014/main" id="{8117E2D8-71D1-477D-AF16-8E6F8D45ED9C}"/>
              </a:ext>
            </a:extLst>
          </p:cNvPr>
          <p:cNvSpPr/>
          <p:nvPr/>
        </p:nvSpPr>
        <p:spPr>
          <a:xfrm>
            <a:off x="6330752" y="3581400"/>
            <a:ext cx="576064" cy="432048"/>
          </a:xfrm>
          <a:prstGeom prst="cloud">
            <a:avLst/>
          </a:prstGeom>
          <a:solidFill>
            <a:srgbClr val="0070C0"/>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13" name="Sky 12">
            <a:extLst>
              <a:ext uri="{FF2B5EF4-FFF2-40B4-BE49-F238E27FC236}">
                <a16:creationId xmlns:a16="http://schemas.microsoft.com/office/drawing/2014/main" id="{ED0E7001-6A19-498F-A899-2F064212D418}"/>
              </a:ext>
            </a:extLst>
          </p:cNvPr>
          <p:cNvSpPr/>
          <p:nvPr/>
        </p:nvSpPr>
        <p:spPr>
          <a:xfrm rot="8402467">
            <a:off x="4483246" y="4264995"/>
            <a:ext cx="560691" cy="563330"/>
          </a:xfrm>
          <a:prstGeom prst="cloud">
            <a:avLst/>
          </a:prstGeom>
          <a:solidFill>
            <a:srgbClr val="92D050"/>
          </a:solidFill>
          <a:ln>
            <a:solidFill>
              <a:srgbClr val="92D0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14" name="Sky 13">
            <a:extLst>
              <a:ext uri="{FF2B5EF4-FFF2-40B4-BE49-F238E27FC236}">
                <a16:creationId xmlns:a16="http://schemas.microsoft.com/office/drawing/2014/main" id="{B18638E5-6310-4DC5-AA83-627F6A208EBD}"/>
              </a:ext>
            </a:extLst>
          </p:cNvPr>
          <p:cNvSpPr/>
          <p:nvPr/>
        </p:nvSpPr>
        <p:spPr>
          <a:xfrm rot="1619797">
            <a:off x="4527645" y="5226916"/>
            <a:ext cx="641348" cy="484874"/>
          </a:xfrm>
          <a:prstGeom prst="cloud">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15" name="Sky 14">
            <a:extLst>
              <a:ext uri="{FF2B5EF4-FFF2-40B4-BE49-F238E27FC236}">
                <a16:creationId xmlns:a16="http://schemas.microsoft.com/office/drawing/2014/main" id="{892B3107-FED1-4E87-A0EA-464FE5A0180D}"/>
              </a:ext>
            </a:extLst>
          </p:cNvPr>
          <p:cNvSpPr/>
          <p:nvPr/>
        </p:nvSpPr>
        <p:spPr>
          <a:xfrm>
            <a:off x="5909320" y="4383186"/>
            <a:ext cx="576064" cy="432048"/>
          </a:xfrm>
          <a:prstGeom prst="cloud">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pic>
        <p:nvPicPr>
          <p:cNvPr id="17" name="Billede 16">
            <a:extLst>
              <a:ext uri="{FF2B5EF4-FFF2-40B4-BE49-F238E27FC236}">
                <a16:creationId xmlns:a16="http://schemas.microsoft.com/office/drawing/2014/main" id="{8342104D-4A4A-4852-97D4-C4C9F05A7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203" y="1201036"/>
            <a:ext cx="1636731" cy="1016496"/>
          </a:xfrm>
          <a:prstGeom prst="rect">
            <a:avLst/>
          </a:prstGeom>
        </p:spPr>
      </p:pic>
      <p:pic>
        <p:nvPicPr>
          <p:cNvPr id="21" name="Billede 20">
            <a:extLst>
              <a:ext uri="{FF2B5EF4-FFF2-40B4-BE49-F238E27FC236}">
                <a16:creationId xmlns:a16="http://schemas.microsoft.com/office/drawing/2014/main" id="{23A7C653-C214-4A2B-B792-0C371DFC4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458" y="5188999"/>
            <a:ext cx="1584652" cy="1192451"/>
          </a:xfrm>
          <a:prstGeom prst="rect">
            <a:avLst/>
          </a:prstGeom>
        </p:spPr>
      </p:pic>
      <p:pic>
        <p:nvPicPr>
          <p:cNvPr id="23" name="Billede 22">
            <a:extLst>
              <a:ext uri="{FF2B5EF4-FFF2-40B4-BE49-F238E27FC236}">
                <a16:creationId xmlns:a16="http://schemas.microsoft.com/office/drawing/2014/main" id="{7CED87F0-BBD4-448B-BF0B-608CF2454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6937" y="3606363"/>
            <a:ext cx="2307703" cy="1143000"/>
          </a:xfrm>
          <a:prstGeom prst="rect">
            <a:avLst/>
          </a:prstGeom>
        </p:spPr>
      </p:pic>
      <p:cxnSp>
        <p:nvCxnSpPr>
          <p:cNvPr id="29" name="Lige forbindelse 28">
            <a:extLst>
              <a:ext uri="{FF2B5EF4-FFF2-40B4-BE49-F238E27FC236}">
                <a16:creationId xmlns:a16="http://schemas.microsoft.com/office/drawing/2014/main" id="{EE9A78D0-1F1B-4385-BB10-DF3D09B75B6B}"/>
              </a:ext>
            </a:extLst>
          </p:cNvPr>
          <p:cNvCxnSpPr>
            <a:cxnSpLocks/>
          </p:cNvCxnSpPr>
          <p:nvPr/>
        </p:nvCxnSpPr>
        <p:spPr>
          <a:xfrm>
            <a:off x="5985547" y="5517010"/>
            <a:ext cx="240010" cy="553096"/>
          </a:xfrm>
          <a:prstGeom prst="line">
            <a:avLst/>
          </a:prstGeom>
        </p:spPr>
        <p:style>
          <a:lnRef idx="1">
            <a:schemeClr val="dk1"/>
          </a:lnRef>
          <a:fillRef idx="0">
            <a:schemeClr val="dk1"/>
          </a:fillRef>
          <a:effectRef idx="0">
            <a:schemeClr val="dk1"/>
          </a:effectRef>
          <a:fontRef idx="minor">
            <a:schemeClr val="tx1"/>
          </a:fontRef>
        </p:style>
      </p:cxnSp>
      <p:cxnSp>
        <p:nvCxnSpPr>
          <p:cNvPr id="31" name="Lige forbindelse 30">
            <a:extLst>
              <a:ext uri="{FF2B5EF4-FFF2-40B4-BE49-F238E27FC236}">
                <a16:creationId xmlns:a16="http://schemas.microsoft.com/office/drawing/2014/main" id="{A71B9F04-0C39-4348-A4AF-DE4D89960D5C}"/>
              </a:ext>
            </a:extLst>
          </p:cNvPr>
          <p:cNvCxnSpPr>
            <a:cxnSpLocks/>
          </p:cNvCxnSpPr>
          <p:nvPr/>
        </p:nvCxnSpPr>
        <p:spPr>
          <a:xfrm flipH="1" flipV="1">
            <a:off x="4491159" y="2217534"/>
            <a:ext cx="617523" cy="931819"/>
          </a:xfrm>
          <a:prstGeom prst="line">
            <a:avLst/>
          </a:prstGeom>
        </p:spPr>
        <p:style>
          <a:lnRef idx="1">
            <a:schemeClr val="dk1"/>
          </a:lnRef>
          <a:fillRef idx="0">
            <a:schemeClr val="dk1"/>
          </a:fillRef>
          <a:effectRef idx="0">
            <a:schemeClr val="dk1"/>
          </a:effectRef>
          <a:fontRef idx="minor">
            <a:schemeClr val="tx1"/>
          </a:fontRef>
        </p:style>
      </p:cxnSp>
      <p:cxnSp>
        <p:nvCxnSpPr>
          <p:cNvPr id="35" name="Lige forbindelse 34">
            <a:extLst>
              <a:ext uri="{FF2B5EF4-FFF2-40B4-BE49-F238E27FC236}">
                <a16:creationId xmlns:a16="http://schemas.microsoft.com/office/drawing/2014/main" id="{1FECC012-485E-4878-94FF-41C0B370A1AA}"/>
              </a:ext>
            </a:extLst>
          </p:cNvPr>
          <p:cNvCxnSpPr>
            <a:cxnSpLocks/>
          </p:cNvCxnSpPr>
          <p:nvPr/>
        </p:nvCxnSpPr>
        <p:spPr>
          <a:xfrm flipH="1">
            <a:off x="6485384" y="4223422"/>
            <a:ext cx="2586808" cy="258467"/>
          </a:xfrm>
          <a:prstGeom prst="line">
            <a:avLst/>
          </a:prstGeom>
        </p:spPr>
        <p:style>
          <a:lnRef idx="1">
            <a:schemeClr val="dk1"/>
          </a:lnRef>
          <a:fillRef idx="0">
            <a:schemeClr val="dk1"/>
          </a:fillRef>
          <a:effectRef idx="0">
            <a:schemeClr val="dk1"/>
          </a:effectRef>
          <a:fontRef idx="minor">
            <a:schemeClr val="tx1"/>
          </a:fontRef>
        </p:style>
      </p:cxnSp>
      <p:cxnSp>
        <p:nvCxnSpPr>
          <p:cNvPr id="37" name="Lige forbindelse 36">
            <a:extLst>
              <a:ext uri="{FF2B5EF4-FFF2-40B4-BE49-F238E27FC236}">
                <a16:creationId xmlns:a16="http://schemas.microsoft.com/office/drawing/2014/main" id="{FF1E5892-99A7-4C8E-9141-8541A4DF36D3}"/>
              </a:ext>
            </a:extLst>
          </p:cNvPr>
          <p:cNvCxnSpPr>
            <a:cxnSpLocks/>
          </p:cNvCxnSpPr>
          <p:nvPr/>
        </p:nvCxnSpPr>
        <p:spPr>
          <a:xfrm flipH="1">
            <a:off x="6925566" y="3284349"/>
            <a:ext cx="1186658" cy="401136"/>
          </a:xfrm>
          <a:prstGeom prst="line">
            <a:avLst/>
          </a:prstGeom>
        </p:spPr>
        <p:style>
          <a:lnRef idx="1">
            <a:schemeClr val="dk1"/>
          </a:lnRef>
          <a:fillRef idx="0">
            <a:schemeClr val="dk1"/>
          </a:fillRef>
          <a:effectRef idx="0">
            <a:schemeClr val="dk1"/>
          </a:effectRef>
          <a:fontRef idx="minor">
            <a:schemeClr val="tx1"/>
          </a:fontRef>
        </p:style>
      </p:cxnSp>
      <p:pic>
        <p:nvPicPr>
          <p:cNvPr id="3074" name="Picture 2" descr="Billedresultat for evondos">
            <a:extLst>
              <a:ext uri="{FF2B5EF4-FFF2-40B4-BE49-F238E27FC236}">
                <a16:creationId xmlns:a16="http://schemas.microsoft.com/office/drawing/2014/main" id="{78C3C2B5-C5E8-47B4-83BD-943C1AFB34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4967" y="1692416"/>
            <a:ext cx="2395907" cy="1594367"/>
          </a:xfrm>
          <a:prstGeom prst="rect">
            <a:avLst/>
          </a:prstGeom>
          <a:noFill/>
          <a:extLst>
            <a:ext uri="{909E8E84-426E-40DD-AFC4-6F175D3DCCD1}">
              <a14:hiddenFill xmlns:a14="http://schemas.microsoft.com/office/drawing/2010/main">
                <a:solidFill>
                  <a:srgbClr val="FFFFFF"/>
                </a:solidFill>
              </a14:hiddenFill>
            </a:ext>
          </a:extLst>
        </p:spPr>
      </p:pic>
      <p:sp>
        <p:nvSpPr>
          <p:cNvPr id="39" name="Rektangel: afrundede hjørner 38">
            <a:extLst>
              <a:ext uri="{FF2B5EF4-FFF2-40B4-BE49-F238E27FC236}">
                <a16:creationId xmlns:a16="http://schemas.microsoft.com/office/drawing/2014/main" id="{B652EA6A-5386-48A4-AD93-0F35EA1F65D3}"/>
              </a:ext>
            </a:extLst>
          </p:cNvPr>
          <p:cNvSpPr/>
          <p:nvPr/>
        </p:nvSpPr>
        <p:spPr>
          <a:xfrm rot="5400000">
            <a:off x="2134503" y="1924336"/>
            <a:ext cx="1218441" cy="102519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41" name="Rektangel: afrundede hjørner 40">
            <a:extLst>
              <a:ext uri="{FF2B5EF4-FFF2-40B4-BE49-F238E27FC236}">
                <a16:creationId xmlns:a16="http://schemas.microsoft.com/office/drawing/2014/main" id="{D1F27B07-76D7-43EC-B0B3-A04593D7C175}"/>
              </a:ext>
            </a:extLst>
          </p:cNvPr>
          <p:cNvSpPr/>
          <p:nvPr/>
        </p:nvSpPr>
        <p:spPr>
          <a:xfrm rot="5400000">
            <a:off x="2301279" y="1976489"/>
            <a:ext cx="908768" cy="82129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40" name="Rutediagram: Forbindelse 39">
            <a:extLst>
              <a:ext uri="{FF2B5EF4-FFF2-40B4-BE49-F238E27FC236}">
                <a16:creationId xmlns:a16="http://schemas.microsoft.com/office/drawing/2014/main" id="{79549BA0-8F8E-42AC-82FD-6506DB664A84}"/>
              </a:ext>
            </a:extLst>
          </p:cNvPr>
          <p:cNvSpPr/>
          <p:nvPr/>
        </p:nvSpPr>
        <p:spPr>
          <a:xfrm>
            <a:off x="2702105" y="2908687"/>
            <a:ext cx="87516" cy="8872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cxnSp>
        <p:nvCxnSpPr>
          <p:cNvPr id="47" name="Lige forbindelse 46">
            <a:extLst>
              <a:ext uri="{FF2B5EF4-FFF2-40B4-BE49-F238E27FC236}">
                <a16:creationId xmlns:a16="http://schemas.microsoft.com/office/drawing/2014/main" id="{3C1A3F9C-A2F0-4C87-84E7-6B84478D41CB}"/>
              </a:ext>
            </a:extLst>
          </p:cNvPr>
          <p:cNvCxnSpPr>
            <a:cxnSpLocks/>
          </p:cNvCxnSpPr>
          <p:nvPr/>
        </p:nvCxnSpPr>
        <p:spPr>
          <a:xfrm flipH="1" flipV="1">
            <a:off x="3314800" y="2564905"/>
            <a:ext cx="781696" cy="936672"/>
          </a:xfrm>
          <a:prstGeom prst="line">
            <a:avLst/>
          </a:prstGeom>
        </p:spPr>
        <p:style>
          <a:lnRef idx="1">
            <a:schemeClr val="dk1"/>
          </a:lnRef>
          <a:fillRef idx="0">
            <a:schemeClr val="dk1"/>
          </a:fillRef>
          <a:effectRef idx="0">
            <a:schemeClr val="dk1"/>
          </a:effectRef>
          <a:fontRef idx="minor">
            <a:schemeClr val="tx1"/>
          </a:fontRef>
        </p:style>
      </p:cxnSp>
      <p:pic>
        <p:nvPicPr>
          <p:cNvPr id="50" name="Billede 7">
            <a:extLst>
              <a:ext uri="{FF2B5EF4-FFF2-40B4-BE49-F238E27FC236}">
                <a16:creationId xmlns:a16="http://schemas.microsoft.com/office/drawing/2014/main" id="{73CBD8B9-E555-42A6-83C4-E3F8EA36AAD8}"/>
              </a:ext>
            </a:extLst>
          </p:cNvPr>
          <p:cNvPicPr/>
          <p:nvPr/>
        </p:nvPicPr>
        <p:blipFill>
          <a:blip r:embed="rId7"/>
          <a:stretch/>
        </p:blipFill>
        <p:spPr>
          <a:xfrm>
            <a:off x="7389322" y="5515513"/>
            <a:ext cx="1248416" cy="1192452"/>
          </a:xfrm>
          <a:prstGeom prst="rect">
            <a:avLst/>
          </a:prstGeom>
          <a:ln>
            <a:noFill/>
          </a:ln>
        </p:spPr>
      </p:pic>
      <p:cxnSp>
        <p:nvCxnSpPr>
          <p:cNvPr id="51" name="Lige forbindelse 50">
            <a:extLst>
              <a:ext uri="{FF2B5EF4-FFF2-40B4-BE49-F238E27FC236}">
                <a16:creationId xmlns:a16="http://schemas.microsoft.com/office/drawing/2014/main" id="{22A55893-9BF3-4BFE-8464-F45797A01382}"/>
              </a:ext>
            </a:extLst>
          </p:cNvPr>
          <p:cNvCxnSpPr>
            <a:cxnSpLocks/>
          </p:cNvCxnSpPr>
          <p:nvPr/>
        </p:nvCxnSpPr>
        <p:spPr>
          <a:xfrm flipH="1" flipV="1">
            <a:off x="7032104" y="5657829"/>
            <a:ext cx="704896" cy="739539"/>
          </a:xfrm>
          <a:prstGeom prst="line">
            <a:avLst/>
          </a:prstGeom>
        </p:spPr>
        <p:style>
          <a:lnRef idx="1">
            <a:schemeClr val="dk1"/>
          </a:lnRef>
          <a:fillRef idx="0">
            <a:schemeClr val="dk1"/>
          </a:fillRef>
          <a:effectRef idx="0">
            <a:schemeClr val="dk1"/>
          </a:effectRef>
          <a:fontRef idx="minor">
            <a:schemeClr val="tx1"/>
          </a:fontRef>
        </p:style>
      </p:cxnSp>
      <p:sp>
        <p:nvSpPr>
          <p:cNvPr id="52" name="Rutediagram: Forbindelse 51">
            <a:extLst>
              <a:ext uri="{FF2B5EF4-FFF2-40B4-BE49-F238E27FC236}">
                <a16:creationId xmlns:a16="http://schemas.microsoft.com/office/drawing/2014/main" id="{27A789FF-D4E5-462A-8CE4-8E1924A540F6}"/>
              </a:ext>
            </a:extLst>
          </p:cNvPr>
          <p:cNvSpPr/>
          <p:nvPr/>
        </p:nvSpPr>
        <p:spPr>
          <a:xfrm>
            <a:off x="2351585" y="3429000"/>
            <a:ext cx="613145" cy="584448"/>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cxnSp>
        <p:nvCxnSpPr>
          <p:cNvPr id="54" name="Lige forbindelse 53">
            <a:extLst>
              <a:ext uri="{FF2B5EF4-FFF2-40B4-BE49-F238E27FC236}">
                <a16:creationId xmlns:a16="http://schemas.microsoft.com/office/drawing/2014/main" id="{AB724C68-25C5-4AC2-82E8-753F651F767F}"/>
              </a:ext>
            </a:extLst>
          </p:cNvPr>
          <p:cNvCxnSpPr>
            <a:cxnSpLocks/>
          </p:cNvCxnSpPr>
          <p:nvPr/>
        </p:nvCxnSpPr>
        <p:spPr>
          <a:xfrm>
            <a:off x="2665869" y="3501577"/>
            <a:ext cx="0" cy="2528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Lige forbindelse 56">
            <a:extLst>
              <a:ext uri="{FF2B5EF4-FFF2-40B4-BE49-F238E27FC236}">
                <a16:creationId xmlns:a16="http://schemas.microsoft.com/office/drawing/2014/main" id="{59338657-29A8-49B0-95DB-612645690EAA}"/>
              </a:ext>
            </a:extLst>
          </p:cNvPr>
          <p:cNvCxnSpPr>
            <a:cxnSpLocks/>
          </p:cNvCxnSpPr>
          <p:nvPr/>
        </p:nvCxnSpPr>
        <p:spPr>
          <a:xfrm flipH="1">
            <a:off x="2657252" y="3754437"/>
            <a:ext cx="18702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Lige forbindelse 59">
            <a:extLst>
              <a:ext uri="{FF2B5EF4-FFF2-40B4-BE49-F238E27FC236}">
                <a16:creationId xmlns:a16="http://schemas.microsoft.com/office/drawing/2014/main" id="{3471A40B-E4BC-465C-99D8-B0AEB22713F0}"/>
              </a:ext>
            </a:extLst>
          </p:cNvPr>
          <p:cNvCxnSpPr>
            <a:cxnSpLocks/>
          </p:cNvCxnSpPr>
          <p:nvPr/>
        </p:nvCxnSpPr>
        <p:spPr>
          <a:xfrm flipH="1" flipV="1">
            <a:off x="3015533" y="3861049"/>
            <a:ext cx="1503818" cy="652471"/>
          </a:xfrm>
          <a:prstGeom prst="line">
            <a:avLst/>
          </a:prstGeom>
        </p:spPr>
        <p:style>
          <a:lnRef idx="1">
            <a:schemeClr val="dk1"/>
          </a:lnRef>
          <a:fillRef idx="0">
            <a:schemeClr val="dk1"/>
          </a:fillRef>
          <a:effectRef idx="0">
            <a:schemeClr val="dk1"/>
          </a:effectRef>
          <a:fontRef idx="minor">
            <a:schemeClr val="tx1"/>
          </a:fontRef>
        </p:style>
      </p:cxnSp>
      <p:sp>
        <p:nvSpPr>
          <p:cNvPr id="64" name="Sky 63">
            <a:extLst>
              <a:ext uri="{FF2B5EF4-FFF2-40B4-BE49-F238E27FC236}">
                <a16:creationId xmlns:a16="http://schemas.microsoft.com/office/drawing/2014/main" id="{568073AB-A7A9-431A-B006-478815BF1F7F}"/>
              </a:ext>
            </a:extLst>
          </p:cNvPr>
          <p:cNvSpPr/>
          <p:nvPr/>
        </p:nvSpPr>
        <p:spPr>
          <a:xfrm>
            <a:off x="5215104" y="4759683"/>
            <a:ext cx="576064" cy="432048"/>
          </a:xfrm>
          <a:prstGeom prst="cloud">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pic>
        <p:nvPicPr>
          <p:cNvPr id="63" name="Billede 62">
            <a:extLst>
              <a:ext uri="{FF2B5EF4-FFF2-40B4-BE49-F238E27FC236}">
                <a16:creationId xmlns:a16="http://schemas.microsoft.com/office/drawing/2014/main" id="{2C1F188A-5FBC-4C70-A492-5747EE027F8E}"/>
              </a:ext>
            </a:extLst>
          </p:cNvPr>
          <p:cNvPicPr>
            <a:picLocks noChangeAspect="1"/>
          </p:cNvPicPr>
          <p:nvPr/>
        </p:nvPicPr>
        <p:blipFill>
          <a:blip r:embed="rId8"/>
          <a:stretch>
            <a:fillRect/>
          </a:stretch>
        </p:blipFill>
        <p:spPr>
          <a:xfrm>
            <a:off x="3218676" y="6039366"/>
            <a:ext cx="1588648" cy="988492"/>
          </a:xfrm>
          <a:prstGeom prst="rect">
            <a:avLst/>
          </a:prstGeom>
        </p:spPr>
      </p:pic>
      <p:cxnSp>
        <p:nvCxnSpPr>
          <p:cNvPr id="66" name="Lige forbindelse 65">
            <a:extLst>
              <a:ext uri="{FF2B5EF4-FFF2-40B4-BE49-F238E27FC236}">
                <a16:creationId xmlns:a16="http://schemas.microsoft.com/office/drawing/2014/main" id="{CAE3ECCC-886F-4556-BFC6-92BBCDA67348}"/>
              </a:ext>
            </a:extLst>
          </p:cNvPr>
          <p:cNvCxnSpPr>
            <a:cxnSpLocks/>
          </p:cNvCxnSpPr>
          <p:nvPr/>
        </p:nvCxnSpPr>
        <p:spPr>
          <a:xfrm flipV="1">
            <a:off x="4742870" y="5210529"/>
            <a:ext cx="770551" cy="1134184"/>
          </a:xfrm>
          <a:prstGeom prst="line">
            <a:avLst/>
          </a:prstGeom>
        </p:spPr>
        <p:style>
          <a:lnRef idx="1">
            <a:schemeClr val="dk1"/>
          </a:lnRef>
          <a:fillRef idx="0">
            <a:schemeClr val="dk1"/>
          </a:fillRef>
          <a:effectRef idx="0">
            <a:schemeClr val="dk1"/>
          </a:effectRef>
          <a:fontRef idx="minor">
            <a:schemeClr val="tx1"/>
          </a:fontRef>
        </p:style>
      </p:cxnSp>
      <p:pic>
        <p:nvPicPr>
          <p:cNvPr id="67" name="Billede 66">
            <a:extLst>
              <a:ext uri="{FF2B5EF4-FFF2-40B4-BE49-F238E27FC236}">
                <a16:creationId xmlns:a16="http://schemas.microsoft.com/office/drawing/2014/main" id="{B9E52DD8-103E-4CE8-9B0D-BE09C7C25594}"/>
              </a:ext>
            </a:extLst>
          </p:cNvPr>
          <p:cNvPicPr>
            <a:picLocks noChangeAspect="1"/>
          </p:cNvPicPr>
          <p:nvPr/>
        </p:nvPicPr>
        <p:blipFill>
          <a:blip r:embed="rId9"/>
          <a:stretch>
            <a:fillRect/>
          </a:stretch>
        </p:blipFill>
        <p:spPr>
          <a:xfrm>
            <a:off x="5789000" y="6107091"/>
            <a:ext cx="1310740" cy="793529"/>
          </a:xfrm>
          <a:prstGeom prst="rect">
            <a:avLst/>
          </a:prstGeom>
        </p:spPr>
      </p:pic>
      <p:sp>
        <p:nvSpPr>
          <p:cNvPr id="69" name="Sky 68">
            <a:extLst>
              <a:ext uri="{FF2B5EF4-FFF2-40B4-BE49-F238E27FC236}">
                <a16:creationId xmlns:a16="http://schemas.microsoft.com/office/drawing/2014/main" id="{D8003BF6-AA7A-40A3-8115-6F85834171C6}"/>
              </a:ext>
            </a:extLst>
          </p:cNvPr>
          <p:cNvSpPr/>
          <p:nvPr/>
        </p:nvSpPr>
        <p:spPr>
          <a:xfrm>
            <a:off x="5689706" y="5131379"/>
            <a:ext cx="576064" cy="432048"/>
          </a:xfrm>
          <a:prstGeom prst="cloud">
            <a:avLst/>
          </a:prstGeom>
          <a:solidFill>
            <a:schemeClr val="accent6">
              <a:lumMod val="50000"/>
            </a:schemeClr>
          </a:solidFill>
          <a:ln>
            <a:solidFill>
              <a:schemeClr val="accent6">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cxnSp>
        <p:nvCxnSpPr>
          <p:cNvPr id="70" name="Lige forbindelse 69">
            <a:extLst>
              <a:ext uri="{FF2B5EF4-FFF2-40B4-BE49-F238E27FC236}">
                <a16:creationId xmlns:a16="http://schemas.microsoft.com/office/drawing/2014/main" id="{6464D7A1-BAA4-4A16-B506-089781D1627F}"/>
              </a:ext>
            </a:extLst>
          </p:cNvPr>
          <p:cNvCxnSpPr>
            <a:cxnSpLocks/>
          </p:cNvCxnSpPr>
          <p:nvPr/>
        </p:nvCxnSpPr>
        <p:spPr>
          <a:xfrm flipH="1">
            <a:off x="3408718" y="5491930"/>
            <a:ext cx="1183976" cy="249710"/>
          </a:xfrm>
          <a:prstGeom prst="line">
            <a:avLst/>
          </a:prstGeom>
        </p:spPr>
        <p:style>
          <a:lnRef idx="1">
            <a:schemeClr val="dk1"/>
          </a:lnRef>
          <a:fillRef idx="0">
            <a:schemeClr val="dk1"/>
          </a:fillRef>
          <a:effectRef idx="0">
            <a:schemeClr val="dk1"/>
          </a:effectRef>
          <a:fontRef idx="minor">
            <a:schemeClr val="tx1"/>
          </a:fontRef>
        </p:style>
      </p:cxnSp>
      <p:sp>
        <p:nvSpPr>
          <p:cNvPr id="72" name="Sky 71">
            <a:extLst>
              <a:ext uri="{FF2B5EF4-FFF2-40B4-BE49-F238E27FC236}">
                <a16:creationId xmlns:a16="http://schemas.microsoft.com/office/drawing/2014/main" id="{BAB7F67B-EB97-4DBF-A5D6-50E378FD9D4E}"/>
              </a:ext>
            </a:extLst>
          </p:cNvPr>
          <p:cNvSpPr/>
          <p:nvPr/>
        </p:nvSpPr>
        <p:spPr>
          <a:xfrm rot="8402467">
            <a:off x="3488655" y="4435809"/>
            <a:ext cx="560691" cy="563330"/>
          </a:xfrm>
          <a:prstGeom prst="cloud">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73" name="Sky 72">
            <a:extLst>
              <a:ext uri="{FF2B5EF4-FFF2-40B4-BE49-F238E27FC236}">
                <a16:creationId xmlns:a16="http://schemas.microsoft.com/office/drawing/2014/main" id="{1934A912-E007-4EE5-A958-F1D13E64BF3A}"/>
              </a:ext>
            </a:extLst>
          </p:cNvPr>
          <p:cNvSpPr/>
          <p:nvPr/>
        </p:nvSpPr>
        <p:spPr>
          <a:xfrm>
            <a:off x="5828704" y="3121236"/>
            <a:ext cx="576064" cy="432048"/>
          </a:xfrm>
          <a:prstGeom prst="cloud">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71" name="Rektangel: afrundede hjørner 70">
            <a:extLst>
              <a:ext uri="{FF2B5EF4-FFF2-40B4-BE49-F238E27FC236}">
                <a16:creationId xmlns:a16="http://schemas.microsoft.com/office/drawing/2014/main" id="{5C1167E1-951E-464F-B19A-C8DB16665996}"/>
              </a:ext>
            </a:extLst>
          </p:cNvPr>
          <p:cNvSpPr/>
          <p:nvPr/>
        </p:nvSpPr>
        <p:spPr>
          <a:xfrm>
            <a:off x="3256318" y="2295466"/>
            <a:ext cx="5220818" cy="1153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Source Sans Pro Light"/>
                <a:ea typeface="+mn-ea"/>
                <a:cs typeface="+mn-cs"/>
              </a:rPr>
              <a:t>Mange muligheder og ny teknologi udfordrer organisationen og kræver ændring af arbejdsgange og </a:t>
            </a:r>
            <a:r>
              <a:rPr kumimoji="0" lang="da-DK" sz="1800" b="0" i="0" u="none" strike="noStrike" kern="1200" cap="none" spc="0" normalizeH="0" baseline="0" noProof="0" dirty="0">
                <a:ln>
                  <a:noFill/>
                </a:ln>
                <a:solidFill>
                  <a:prstClr val="white"/>
                </a:solidFill>
                <a:effectLst/>
                <a:uLnTx/>
                <a:uFillTx/>
                <a:latin typeface="Source Sans Pro Light"/>
                <a:ea typeface="+mn-ea"/>
                <a:cs typeface="+mn-cs"/>
              </a:rPr>
              <a:t>øger behovet for kompetenceløft og kulturændring</a:t>
            </a:r>
          </a:p>
        </p:txBody>
      </p:sp>
      <p:sp>
        <p:nvSpPr>
          <p:cNvPr id="75" name="Rektangel: afrundede hjørner 74">
            <a:extLst>
              <a:ext uri="{FF2B5EF4-FFF2-40B4-BE49-F238E27FC236}">
                <a16:creationId xmlns:a16="http://schemas.microsoft.com/office/drawing/2014/main" id="{1EB118EB-5B5E-437A-9955-1AEFAE0E286A}"/>
              </a:ext>
            </a:extLst>
          </p:cNvPr>
          <p:cNvSpPr/>
          <p:nvPr/>
        </p:nvSpPr>
        <p:spPr>
          <a:xfrm>
            <a:off x="3258235" y="3991471"/>
            <a:ext cx="5302170" cy="1224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Source Sans Pro Light"/>
                <a:ea typeface="+mn-ea"/>
                <a:cs typeface="+mn-cs"/>
              </a:rPr>
              <a:t>Mange muligheder kræver struktureret metode til udredning af borgere </a:t>
            </a:r>
            <a:r>
              <a:rPr kumimoji="0" lang="da-DK" sz="1800" b="0" i="0" u="none" strike="noStrike" kern="1200" cap="none" spc="0" normalizeH="0" baseline="0" noProof="0" dirty="0">
                <a:ln>
                  <a:noFill/>
                </a:ln>
                <a:solidFill>
                  <a:prstClr val="white"/>
                </a:solidFill>
                <a:effectLst/>
                <a:uLnTx/>
                <a:uFillTx/>
                <a:latin typeface="Source Sans Pro Light"/>
                <a:ea typeface="+mn-ea"/>
                <a:cs typeface="+mn-cs"/>
              </a:rPr>
              <a:t>ift. om borgerne vil have gavn af teknologi eller bør have ordinær hjælp til medicin.</a:t>
            </a:r>
          </a:p>
        </p:txBody>
      </p:sp>
      <p:cxnSp>
        <p:nvCxnSpPr>
          <p:cNvPr id="79" name="Lige forbindelse 78">
            <a:extLst>
              <a:ext uri="{FF2B5EF4-FFF2-40B4-BE49-F238E27FC236}">
                <a16:creationId xmlns:a16="http://schemas.microsoft.com/office/drawing/2014/main" id="{E11FAC00-0DE0-44F3-9762-F8D450E653C7}"/>
              </a:ext>
            </a:extLst>
          </p:cNvPr>
          <p:cNvCxnSpPr>
            <a:cxnSpLocks/>
          </p:cNvCxnSpPr>
          <p:nvPr/>
        </p:nvCxnSpPr>
        <p:spPr>
          <a:xfrm flipV="1">
            <a:off x="6246868" y="2272371"/>
            <a:ext cx="880551" cy="807630"/>
          </a:xfrm>
          <a:prstGeom prst="line">
            <a:avLst/>
          </a:prstGeom>
        </p:spPr>
        <p:style>
          <a:lnRef idx="1">
            <a:schemeClr val="dk1"/>
          </a:lnRef>
          <a:fillRef idx="0">
            <a:schemeClr val="dk1"/>
          </a:fillRef>
          <a:effectRef idx="0">
            <a:schemeClr val="dk1"/>
          </a:effectRef>
          <a:fontRef idx="minor">
            <a:schemeClr val="tx1"/>
          </a:fontRef>
        </p:style>
      </p:cxnSp>
      <p:pic>
        <p:nvPicPr>
          <p:cNvPr id="3078" name="Picture 6" descr="Billedresultat for dosispakket medicin">
            <a:extLst>
              <a:ext uri="{FF2B5EF4-FFF2-40B4-BE49-F238E27FC236}">
                <a16:creationId xmlns:a16="http://schemas.microsoft.com/office/drawing/2014/main" id="{4172A3ED-168E-4A62-87AB-C37B984C890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19417" y="1240280"/>
            <a:ext cx="1819385" cy="9632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Billede 1">
            <a:extLst>
              <a:ext uri="{FF2B5EF4-FFF2-40B4-BE49-F238E27FC236}">
                <a16:creationId xmlns:a16="http://schemas.microsoft.com/office/drawing/2014/main" id="{CB9DF2D9-FA4C-4DF8-8109-F9E39BF355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4810" y="2070047"/>
            <a:ext cx="332206" cy="2713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Billede 2">
            <a:extLst>
              <a:ext uri="{FF2B5EF4-FFF2-40B4-BE49-F238E27FC236}">
                <a16:creationId xmlns:a16="http://schemas.microsoft.com/office/drawing/2014/main" id="{C976DA8C-3A5C-4844-9392-D915AF7783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2351" y="2424091"/>
            <a:ext cx="287892" cy="278453"/>
          </a:xfrm>
          <a:prstGeom prst="rect">
            <a:avLst/>
          </a:prstGeom>
          <a:noFill/>
          <a:extLst>
            <a:ext uri="{909E8E84-426E-40DD-AFC4-6F175D3DCCD1}">
              <a14:hiddenFill xmlns:a14="http://schemas.microsoft.com/office/drawing/2010/main">
                <a:solidFill>
                  <a:srgbClr val="FFFFFF"/>
                </a:solidFill>
              </a14:hiddenFill>
            </a:ext>
          </a:extLst>
        </p:spPr>
      </p:pic>
      <p:pic>
        <p:nvPicPr>
          <p:cNvPr id="1025" name="Billede 3">
            <a:extLst>
              <a:ext uri="{FF2B5EF4-FFF2-40B4-BE49-F238E27FC236}">
                <a16:creationId xmlns:a16="http://schemas.microsoft.com/office/drawing/2014/main" id="{224BEA01-C19A-47E7-B211-056D08E5A89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2352" y="2072131"/>
            <a:ext cx="279383" cy="279383"/>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87E622B5-4F46-4FAE-8984-58619959D953}"/>
              </a:ext>
            </a:extLst>
          </p:cNvPr>
          <p:cNvPicPr>
            <a:picLocks noChangeAspect="1"/>
          </p:cNvPicPr>
          <p:nvPr/>
        </p:nvPicPr>
        <p:blipFill>
          <a:blip r:embed="rId14"/>
          <a:stretch>
            <a:fillRect/>
          </a:stretch>
        </p:blipFill>
        <p:spPr>
          <a:xfrm>
            <a:off x="2789621" y="2438318"/>
            <a:ext cx="292870" cy="268865"/>
          </a:xfrm>
          <a:prstGeom prst="rect">
            <a:avLst/>
          </a:prstGeom>
        </p:spPr>
      </p:pic>
    </p:spTree>
    <p:extLst>
      <p:ext uri="{BB962C8B-B14F-4D97-AF65-F5344CB8AC3E}">
        <p14:creationId xmlns:p14="http://schemas.microsoft.com/office/powerpoint/2010/main" val="98345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96FAFFF3-2143-4455-B02F-E5024E671B52}"/>
              </a:ext>
            </a:extLst>
          </p:cNvPr>
          <p:cNvPicPr>
            <a:picLocks noChangeAspect="1"/>
          </p:cNvPicPr>
          <p:nvPr/>
        </p:nvPicPr>
        <p:blipFill>
          <a:blip r:embed="rId2"/>
          <a:stretch>
            <a:fillRect/>
          </a:stretch>
        </p:blipFill>
        <p:spPr>
          <a:xfrm>
            <a:off x="5383522" y="1568694"/>
            <a:ext cx="4798671" cy="3926185"/>
          </a:xfrm>
          <a:prstGeom prst="rect">
            <a:avLst/>
          </a:prstGeom>
        </p:spPr>
      </p:pic>
      <p:sp>
        <p:nvSpPr>
          <p:cNvPr id="2" name="Pladsholder til indhold 1">
            <a:extLst>
              <a:ext uri="{FF2B5EF4-FFF2-40B4-BE49-F238E27FC236}">
                <a16:creationId xmlns:a16="http://schemas.microsoft.com/office/drawing/2014/main" id="{03FB432A-AF6F-4029-AB4A-9934D5723FAB}"/>
              </a:ext>
            </a:extLst>
          </p:cNvPr>
          <p:cNvSpPr>
            <a:spLocks noGrp="1"/>
          </p:cNvSpPr>
          <p:nvPr>
            <p:ph idx="1"/>
          </p:nvPr>
        </p:nvSpPr>
        <p:spPr>
          <a:xfrm>
            <a:off x="1631505" y="2420889"/>
            <a:ext cx="4320479" cy="2664296"/>
          </a:xfrm>
        </p:spPr>
        <p:style>
          <a:lnRef idx="0">
            <a:schemeClr val="accent3"/>
          </a:lnRef>
          <a:fillRef idx="3">
            <a:schemeClr val="accent3"/>
          </a:fillRef>
          <a:effectRef idx="3">
            <a:schemeClr val="accent3"/>
          </a:effectRef>
          <a:fontRef idx="minor">
            <a:schemeClr val="lt1"/>
          </a:fontRef>
        </p:style>
        <p:txBody>
          <a:bodyPr>
            <a:normAutofit/>
          </a:bodyPr>
          <a:lstStyle/>
          <a:p>
            <a:pPr marL="108360" indent="0" algn="ctr">
              <a:spcBef>
                <a:spcPts val="1417"/>
              </a:spcBef>
              <a:buClr>
                <a:srgbClr val="000000"/>
              </a:buClr>
              <a:buSzPct val="45000"/>
              <a:buNone/>
            </a:pPr>
            <a:r>
              <a:rPr lang="en-US" spc="-1" dirty="0" err="1">
                <a:latin typeface="Source Sans Pro ExtraLight" panose="020B0303030403020204" pitchFamily="34" charset="0"/>
                <a:ea typeface="Source Sans Pro ExtraLight" panose="020B0303030403020204" pitchFamily="34" charset="0"/>
              </a:rPr>
              <a:t>Redskab</a:t>
            </a:r>
            <a:r>
              <a:rPr lang="en-US" spc="-1" dirty="0">
                <a:latin typeface="Source Sans Pro ExtraLight" panose="020B0303030403020204" pitchFamily="34" charset="0"/>
                <a:ea typeface="Source Sans Pro ExtraLight" panose="020B0303030403020204" pitchFamily="34" charset="0"/>
              </a:rPr>
              <a:t> </a:t>
            </a:r>
            <a:r>
              <a:rPr lang="en-US" spc="-1" dirty="0" err="1">
                <a:latin typeface="Source Sans Pro ExtraLight" panose="020B0303030403020204" pitchFamily="34" charset="0"/>
                <a:ea typeface="Source Sans Pro ExtraLight" panose="020B0303030403020204" pitchFamily="34" charset="0"/>
              </a:rPr>
              <a:t>til</a:t>
            </a:r>
            <a:r>
              <a:rPr lang="en-US" spc="-1" dirty="0">
                <a:latin typeface="Source Sans Pro ExtraLight" panose="020B0303030403020204" pitchFamily="34" charset="0"/>
                <a:ea typeface="Source Sans Pro ExtraLight" panose="020B0303030403020204" pitchFamily="34" charset="0"/>
              </a:rPr>
              <a:t> </a:t>
            </a:r>
            <a:r>
              <a:rPr lang="en-US" spc="-1" dirty="0" err="1">
                <a:latin typeface="Source Sans Pro ExtraLight" panose="020B0303030403020204" pitchFamily="34" charset="0"/>
                <a:ea typeface="Source Sans Pro ExtraLight" panose="020B0303030403020204" pitchFamily="34" charset="0"/>
              </a:rPr>
              <a:t>struktureret</a:t>
            </a:r>
            <a:r>
              <a:rPr lang="en-US" spc="-1" dirty="0">
                <a:latin typeface="Source Sans Pro ExtraLight" panose="020B0303030403020204" pitchFamily="34" charset="0"/>
                <a:ea typeface="Source Sans Pro ExtraLight" panose="020B0303030403020204" pitchFamily="34" charset="0"/>
              </a:rPr>
              <a:t> screening og </a:t>
            </a:r>
            <a:r>
              <a:rPr lang="en-US" spc="-1" dirty="0" err="1">
                <a:latin typeface="Source Sans Pro ExtraLight" panose="020B0303030403020204" pitchFamily="34" charset="0"/>
                <a:ea typeface="Source Sans Pro ExtraLight" panose="020B0303030403020204" pitchFamily="34" charset="0"/>
              </a:rPr>
              <a:t>udredning</a:t>
            </a:r>
            <a:r>
              <a:rPr lang="en-US" spc="-1" dirty="0">
                <a:latin typeface="Source Sans Pro ExtraLight" panose="020B0303030403020204" pitchFamily="34" charset="0"/>
                <a:ea typeface="Source Sans Pro ExtraLight" panose="020B0303030403020204" pitchFamily="34" charset="0"/>
              </a:rPr>
              <a:t> </a:t>
            </a:r>
            <a:r>
              <a:rPr lang="en-US" spc="-1" dirty="0" err="1">
                <a:latin typeface="Source Sans Pro ExtraLight" panose="020B0303030403020204" pitchFamily="34" charset="0"/>
                <a:ea typeface="Source Sans Pro ExtraLight" panose="020B0303030403020204" pitchFamily="34" charset="0"/>
              </a:rPr>
              <a:t>af</a:t>
            </a:r>
            <a:r>
              <a:rPr lang="en-US" spc="-1" dirty="0">
                <a:latin typeface="Source Sans Pro ExtraLight" panose="020B0303030403020204" pitchFamily="34" charset="0"/>
                <a:ea typeface="Source Sans Pro ExtraLight" panose="020B0303030403020204" pitchFamily="34" charset="0"/>
              </a:rPr>
              <a:t> </a:t>
            </a:r>
            <a:r>
              <a:rPr lang="en-US" spc="-1" dirty="0" err="1">
                <a:latin typeface="Source Sans Pro ExtraLight" panose="020B0303030403020204" pitchFamily="34" charset="0"/>
                <a:ea typeface="Source Sans Pro ExtraLight" panose="020B0303030403020204" pitchFamily="34" charset="0"/>
              </a:rPr>
              <a:t>borgerens</a:t>
            </a:r>
            <a:r>
              <a:rPr lang="en-US" spc="-1" dirty="0">
                <a:latin typeface="Source Sans Pro ExtraLight" panose="020B0303030403020204" pitchFamily="34" charset="0"/>
                <a:ea typeface="Source Sans Pro ExtraLight" panose="020B0303030403020204" pitchFamily="34" charset="0"/>
              </a:rPr>
              <a:t> </a:t>
            </a:r>
            <a:r>
              <a:rPr lang="en-US" spc="-1" dirty="0" err="1">
                <a:latin typeface="Source Sans Pro ExtraLight" panose="020B0303030403020204" pitchFamily="34" charset="0"/>
                <a:ea typeface="Source Sans Pro ExtraLight" panose="020B0303030403020204" pitchFamily="34" charset="0"/>
              </a:rPr>
              <a:t>egne</a:t>
            </a:r>
            <a:r>
              <a:rPr lang="en-US" spc="-1" dirty="0">
                <a:latin typeface="Source Sans Pro ExtraLight" panose="020B0303030403020204" pitchFamily="34" charset="0"/>
                <a:ea typeface="Source Sans Pro ExtraLight" panose="020B0303030403020204" pitchFamily="34" charset="0"/>
              </a:rPr>
              <a:t> </a:t>
            </a:r>
            <a:r>
              <a:rPr lang="da-DK" spc="-1" dirty="0">
                <a:latin typeface="Source Sans Pro ExtraLight" panose="020B0303030403020204" pitchFamily="34" charset="0"/>
                <a:ea typeface="Source Sans Pro ExtraLight" panose="020B0303030403020204" pitchFamily="34" charset="0"/>
              </a:rPr>
              <a:t>ressourcer</a:t>
            </a:r>
            <a:r>
              <a:rPr lang="en-US" spc="-1" dirty="0">
                <a:latin typeface="Source Sans Pro ExtraLight" panose="020B0303030403020204" pitchFamily="34" charset="0"/>
                <a:ea typeface="Source Sans Pro ExtraLight" panose="020B0303030403020204" pitchFamily="34" charset="0"/>
              </a:rPr>
              <a:t> og </a:t>
            </a:r>
            <a:r>
              <a:rPr lang="en-US" spc="-1" dirty="0" err="1">
                <a:latin typeface="Source Sans Pro ExtraLight" panose="020B0303030403020204" pitchFamily="34" charset="0"/>
                <a:ea typeface="Source Sans Pro ExtraLight" panose="020B0303030403020204" pitchFamily="34" charset="0"/>
              </a:rPr>
              <a:t>behov</a:t>
            </a:r>
            <a:r>
              <a:rPr lang="en-US" spc="-1" dirty="0">
                <a:latin typeface="Source Sans Pro ExtraLight" panose="020B0303030403020204" pitchFamily="34" charset="0"/>
                <a:ea typeface="Source Sans Pro ExtraLight" panose="020B0303030403020204" pitchFamily="34" charset="0"/>
              </a:rPr>
              <a:t> </a:t>
            </a:r>
          </a:p>
          <a:p>
            <a:pPr algn="ctr"/>
            <a:endParaRPr lang="da-DK" dirty="0"/>
          </a:p>
          <a:p>
            <a:pPr lvl="1" algn="ctr"/>
            <a:endParaRPr lang="da-DK" dirty="0"/>
          </a:p>
          <a:p>
            <a:pPr marL="457200" lvl="1" indent="0" algn="ctr">
              <a:buNone/>
            </a:pPr>
            <a:endParaRPr lang="da-DK" dirty="0"/>
          </a:p>
        </p:txBody>
      </p:sp>
      <p:sp>
        <p:nvSpPr>
          <p:cNvPr id="3" name="Titel 2">
            <a:extLst>
              <a:ext uri="{FF2B5EF4-FFF2-40B4-BE49-F238E27FC236}">
                <a16:creationId xmlns:a16="http://schemas.microsoft.com/office/drawing/2014/main" id="{A6F2CD6F-FE79-4BFE-828E-3DC23BD86153}"/>
              </a:ext>
            </a:extLst>
          </p:cNvPr>
          <p:cNvSpPr>
            <a:spLocks noGrp="1"/>
          </p:cNvSpPr>
          <p:nvPr>
            <p:ph type="title"/>
          </p:nvPr>
        </p:nvSpPr>
        <p:spPr/>
        <p:txBody>
          <a:bodyPr>
            <a:normAutofit fontScale="90000"/>
          </a:bodyPr>
          <a:lstStyle/>
          <a:p>
            <a:r>
              <a:rPr lang="da-DK" dirty="0"/>
              <a:t>Medicin til tiden</a:t>
            </a:r>
            <a:br>
              <a:rPr lang="da-DK" dirty="0"/>
            </a:br>
            <a:r>
              <a:rPr lang="da-DK" dirty="0"/>
              <a:t>Servicepakke - 1</a:t>
            </a:r>
          </a:p>
        </p:txBody>
      </p:sp>
      <p:pic>
        <p:nvPicPr>
          <p:cNvPr id="16" name="Pladsholder til indhold 13">
            <a:extLst>
              <a:ext uri="{FF2B5EF4-FFF2-40B4-BE49-F238E27FC236}">
                <a16:creationId xmlns:a16="http://schemas.microsoft.com/office/drawing/2014/main" id="{D123F0A0-4149-4708-87B3-616AF03D0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505" y="137319"/>
            <a:ext cx="1462697" cy="1417638"/>
          </a:xfrm>
          <a:prstGeom prst="rect">
            <a:avLst/>
          </a:prstGeom>
        </p:spPr>
      </p:pic>
      <p:pic>
        <p:nvPicPr>
          <p:cNvPr id="6" name="Billede 5">
            <a:extLst>
              <a:ext uri="{FF2B5EF4-FFF2-40B4-BE49-F238E27FC236}">
                <a16:creationId xmlns:a16="http://schemas.microsoft.com/office/drawing/2014/main" id="{53239DE9-AA01-4505-B938-71D1C24496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2344" y="50713"/>
            <a:ext cx="1306488" cy="1504244"/>
          </a:xfrm>
          <a:prstGeom prst="rect">
            <a:avLst/>
          </a:prstGeom>
        </p:spPr>
      </p:pic>
      <p:pic>
        <p:nvPicPr>
          <p:cNvPr id="9" name="Billede 8">
            <a:extLst>
              <a:ext uri="{FF2B5EF4-FFF2-40B4-BE49-F238E27FC236}">
                <a16:creationId xmlns:a16="http://schemas.microsoft.com/office/drawing/2014/main" id="{15115932-8F96-4E47-AC8B-CAFD308FD13A}"/>
              </a:ext>
            </a:extLst>
          </p:cNvPr>
          <p:cNvPicPr>
            <a:picLocks noChangeAspect="1"/>
          </p:cNvPicPr>
          <p:nvPr/>
        </p:nvPicPr>
        <p:blipFill>
          <a:blip r:embed="rId5"/>
          <a:stretch>
            <a:fillRect/>
          </a:stretch>
        </p:blipFill>
        <p:spPr>
          <a:xfrm>
            <a:off x="6600057" y="3212977"/>
            <a:ext cx="3734321" cy="3582851"/>
          </a:xfrm>
          <a:prstGeom prst="rect">
            <a:avLst/>
          </a:prstGeom>
        </p:spPr>
      </p:pic>
    </p:spTree>
    <p:extLst>
      <p:ext uri="{BB962C8B-B14F-4D97-AF65-F5344CB8AC3E}">
        <p14:creationId xmlns:p14="http://schemas.microsoft.com/office/powerpoint/2010/main" val="324175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out)">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indhold 5">
            <a:extLst>
              <a:ext uri="{FF2B5EF4-FFF2-40B4-BE49-F238E27FC236}">
                <a16:creationId xmlns:a16="http://schemas.microsoft.com/office/drawing/2014/main" id="{2404E16F-558C-4F29-B903-BCFF3601EA7E}"/>
              </a:ext>
            </a:extLst>
          </p:cNvPr>
          <p:cNvSpPr>
            <a:spLocks noGrp="1"/>
          </p:cNvSpPr>
          <p:nvPr>
            <p:ph idx="1"/>
          </p:nvPr>
        </p:nvSpPr>
        <p:spPr>
          <a:xfrm>
            <a:off x="1766171" y="1886925"/>
            <a:ext cx="5688632" cy="3561759"/>
          </a:xfrm>
        </p:spPr>
        <p:style>
          <a:lnRef idx="0">
            <a:schemeClr val="accent3"/>
          </a:lnRef>
          <a:fillRef idx="3">
            <a:schemeClr val="accent3"/>
          </a:fillRef>
          <a:effectRef idx="3">
            <a:schemeClr val="accent3"/>
          </a:effectRef>
          <a:fontRef idx="minor">
            <a:schemeClr val="lt1"/>
          </a:fontRef>
        </p:style>
        <p:txBody>
          <a:bodyPr/>
          <a:lstStyle/>
          <a:p>
            <a:r>
              <a:rPr lang="da-DK" dirty="0"/>
              <a:t>Én fælles struktur på udredning</a:t>
            </a:r>
          </a:p>
          <a:p>
            <a:pPr marL="0" indent="0">
              <a:buNone/>
            </a:pPr>
            <a:endParaRPr lang="da-DK" dirty="0"/>
          </a:p>
          <a:p>
            <a:r>
              <a:rPr lang="da-DK" dirty="0"/>
              <a:t>Godt første bud – men spørgsmålene skal komme i anden rækkefølge og flere</a:t>
            </a:r>
          </a:p>
        </p:txBody>
      </p:sp>
      <p:sp>
        <p:nvSpPr>
          <p:cNvPr id="3" name="Titel 2">
            <a:extLst>
              <a:ext uri="{FF2B5EF4-FFF2-40B4-BE49-F238E27FC236}">
                <a16:creationId xmlns:a16="http://schemas.microsoft.com/office/drawing/2014/main" id="{AEDAC63C-757B-4BF1-B927-CA7544B15DE4}"/>
              </a:ext>
            </a:extLst>
          </p:cNvPr>
          <p:cNvSpPr>
            <a:spLocks noGrp="1"/>
          </p:cNvSpPr>
          <p:nvPr>
            <p:ph type="title"/>
          </p:nvPr>
        </p:nvSpPr>
        <p:spPr/>
        <p:txBody>
          <a:bodyPr>
            <a:normAutofit fontScale="90000"/>
          </a:bodyPr>
          <a:lstStyle/>
          <a:p>
            <a:r>
              <a:rPr lang="da-DK" dirty="0"/>
              <a:t>Struktureret udredning af borger</a:t>
            </a:r>
            <a:br>
              <a:rPr lang="da-DK" dirty="0"/>
            </a:br>
            <a:endParaRPr lang="da-DK" sz="3600" dirty="0"/>
          </a:p>
        </p:txBody>
      </p:sp>
      <p:sp>
        <p:nvSpPr>
          <p:cNvPr id="9" name="Kombinationstegning: figur 8">
            <a:extLst>
              <a:ext uri="{FF2B5EF4-FFF2-40B4-BE49-F238E27FC236}">
                <a16:creationId xmlns:a16="http://schemas.microsoft.com/office/drawing/2014/main" id="{25F976F9-BC56-432B-8F21-E3F0102780AD}"/>
              </a:ext>
            </a:extLst>
          </p:cNvPr>
          <p:cNvSpPr/>
          <p:nvPr/>
        </p:nvSpPr>
        <p:spPr>
          <a:xfrm>
            <a:off x="7680177" y="1628800"/>
            <a:ext cx="221941" cy="257452"/>
          </a:xfrm>
          <a:custGeom>
            <a:avLst/>
            <a:gdLst>
              <a:gd name="connsiteX0" fmla="*/ 0 w 221941"/>
              <a:gd name="connsiteY0" fmla="*/ 97654 h 257452"/>
              <a:gd name="connsiteX1" fmla="*/ 8877 w 221941"/>
              <a:gd name="connsiteY1" fmla="*/ 142042 h 257452"/>
              <a:gd name="connsiteX2" fmla="*/ 26633 w 221941"/>
              <a:gd name="connsiteY2" fmla="*/ 159798 h 257452"/>
              <a:gd name="connsiteX3" fmla="*/ 44388 w 221941"/>
              <a:gd name="connsiteY3" fmla="*/ 186431 h 257452"/>
              <a:gd name="connsiteX4" fmla="*/ 79899 w 221941"/>
              <a:gd name="connsiteY4" fmla="*/ 257452 h 257452"/>
              <a:gd name="connsiteX5" fmla="*/ 106532 w 221941"/>
              <a:gd name="connsiteY5" fmla="*/ 230819 h 257452"/>
              <a:gd name="connsiteX6" fmla="*/ 124287 w 221941"/>
              <a:gd name="connsiteY6" fmla="*/ 177553 h 257452"/>
              <a:gd name="connsiteX7" fmla="*/ 133165 w 221941"/>
              <a:gd name="connsiteY7" fmla="*/ 150920 h 257452"/>
              <a:gd name="connsiteX8" fmla="*/ 150920 w 221941"/>
              <a:gd name="connsiteY8" fmla="*/ 124287 h 257452"/>
              <a:gd name="connsiteX9" fmla="*/ 159798 w 221941"/>
              <a:gd name="connsiteY9" fmla="*/ 97654 h 257452"/>
              <a:gd name="connsiteX10" fmla="*/ 186431 w 221941"/>
              <a:gd name="connsiteY10" fmla="*/ 79899 h 257452"/>
              <a:gd name="connsiteX11" fmla="*/ 195308 w 221941"/>
              <a:gd name="connsiteY11" fmla="*/ 53266 h 257452"/>
              <a:gd name="connsiteX12" fmla="*/ 204186 w 221941"/>
              <a:gd name="connsiteY12" fmla="*/ 17755 h 257452"/>
              <a:gd name="connsiteX13" fmla="*/ 221941 w 221941"/>
              <a:gd name="connsiteY13" fmla="*/ 0 h 25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941" h="257452">
                <a:moveTo>
                  <a:pt x="0" y="97654"/>
                </a:moveTo>
                <a:cubicBezTo>
                  <a:pt x="2959" y="112450"/>
                  <a:pt x="2933" y="128173"/>
                  <a:pt x="8877" y="142042"/>
                </a:cubicBezTo>
                <a:cubicBezTo>
                  <a:pt x="12174" y="149735"/>
                  <a:pt x="21404" y="153262"/>
                  <a:pt x="26633" y="159798"/>
                </a:cubicBezTo>
                <a:cubicBezTo>
                  <a:pt x="33298" y="168130"/>
                  <a:pt x="40055" y="176681"/>
                  <a:pt x="44388" y="186431"/>
                </a:cubicBezTo>
                <a:cubicBezTo>
                  <a:pt x="77030" y="259877"/>
                  <a:pt x="43435" y="220990"/>
                  <a:pt x="79899" y="257452"/>
                </a:cubicBezTo>
                <a:cubicBezTo>
                  <a:pt x="88777" y="248574"/>
                  <a:pt x="100435" y="241794"/>
                  <a:pt x="106532" y="230819"/>
                </a:cubicBezTo>
                <a:cubicBezTo>
                  <a:pt x="115621" y="214458"/>
                  <a:pt x="118369" y="195308"/>
                  <a:pt x="124287" y="177553"/>
                </a:cubicBezTo>
                <a:cubicBezTo>
                  <a:pt x="127246" y="168675"/>
                  <a:pt x="127974" y="158706"/>
                  <a:pt x="133165" y="150920"/>
                </a:cubicBezTo>
                <a:cubicBezTo>
                  <a:pt x="139083" y="142042"/>
                  <a:pt x="146148" y="133830"/>
                  <a:pt x="150920" y="124287"/>
                </a:cubicBezTo>
                <a:cubicBezTo>
                  <a:pt x="155105" y="115917"/>
                  <a:pt x="153952" y="104961"/>
                  <a:pt x="159798" y="97654"/>
                </a:cubicBezTo>
                <a:cubicBezTo>
                  <a:pt x="166463" y="89323"/>
                  <a:pt x="177553" y="85817"/>
                  <a:pt x="186431" y="79899"/>
                </a:cubicBezTo>
                <a:cubicBezTo>
                  <a:pt x="189390" y="71021"/>
                  <a:pt x="192737" y="62264"/>
                  <a:pt x="195308" y="53266"/>
                </a:cubicBezTo>
                <a:cubicBezTo>
                  <a:pt x="198660" y="41534"/>
                  <a:pt x="198729" y="28668"/>
                  <a:pt x="204186" y="17755"/>
                </a:cubicBezTo>
                <a:cubicBezTo>
                  <a:pt x="207929" y="10269"/>
                  <a:pt x="216023" y="5918"/>
                  <a:pt x="221941" y="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10" name="Taleboble: oval 9">
            <a:extLst>
              <a:ext uri="{FF2B5EF4-FFF2-40B4-BE49-F238E27FC236}">
                <a16:creationId xmlns:a16="http://schemas.microsoft.com/office/drawing/2014/main" id="{07816088-CDCB-453A-B207-8389EEB24D32}"/>
              </a:ext>
            </a:extLst>
          </p:cNvPr>
          <p:cNvSpPr/>
          <p:nvPr/>
        </p:nvSpPr>
        <p:spPr>
          <a:xfrm rot="1189094">
            <a:off x="7917389" y="1017836"/>
            <a:ext cx="2448272" cy="1827027"/>
          </a:xfrm>
          <a:prstGeom prst="wedgeEllipseCallout">
            <a:avLst>
              <a:gd name="adj1" fmla="val -99615"/>
              <a:gd name="adj2" fmla="val 76607"/>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1" u="none" strike="noStrike" kern="1200" cap="none" spc="0" normalizeH="0" baseline="0" noProof="0" dirty="0">
                <a:ln>
                  <a:noFill/>
                </a:ln>
                <a:solidFill>
                  <a:srgbClr val="3F3F3F"/>
                </a:solidFill>
                <a:effectLst/>
                <a:uLnTx/>
                <a:uFillTx/>
                <a:latin typeface="Source Sans Pro Light"/>
                <a:ea typeface="+mn-ea"/>
                <a:cs typeface="+mn-cs"/>
              </a:rPr>
              <a:t>”Godt, at der er nogle rammer, så alle gør det samme. Hvis man får udviklet det godt, så er det meningsfuldt”.</a:t>
            </a:r>
            <a:r>
              <a:rPr kumimoji="0" lang="da-DK" sz="1800" b="0" i="1" u="none" strike="noStrike" kern="1200" cap="none" spc="0" normalizeH="0" baseline="0" noProof="0" dirty="0">
                <a:ln>
                  <a:noFill/>
                </a:ln>
                <a:solidFill>
                  <a:srgbClr val="3F3F3F"/>
                </a:solidFill>
                <a:effectLst/>
                <a:uLnTx/>
                <a:uFillTx/>
                <a:latin typeface="Source Sans Pro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3F3F3F"/>
              </a:solidFill>
              <a:effectLst/>
              <a:uLnTx/>
              <a:uFillTx/>
              <a:latin typeface="Source Sans Pro Light"/>
              <a:ea typeface="+mn-ea"/>
              <a:cs typeface="+mn-cs"/>
            </a:endParaRPr>
          </a:p>
        </p:txBody>
      </p:sp>
      <p:sp>
        <p:nvSpPr>
          <p:cNvPr id="11" name="Taleboble: oval 10">
            <a:extLst>
              <a:ext uri="{FF2B5EF4-FFF2-40B4-BE49-F238E27FC236}">
                <a16:creationId xmlns:a16="http://schemas.microsoft.com/office/drawing/2014/main" id="{AF8960D0-0950-489A-A708-F39CE5D8B33B}"/>
              </a:ext>
            </a:extLst>
          </p:cNvPr>
          <p:cNvSpPr/>
          <p:nvPr/>
        </p:nvSpPr>
        <p:spPr>
          <a:xfrm rot="1015254">
            <a:off x="8427354" y="3183517"/>
            <a:ext cx="2033525" cy="1725750"/>
          </a:xfrm>
          <a:prstGeom prst="wedgeEllipseCallout">
            <a:avLst>
              <a:gd name="adj1" fmla="val -117202"/>
              <a:gd name="adj2" fmla="val 38291"/>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1" u="none" strike="noStrike" kern="1200" cap="none" spc="0" normalizeH="0" baseline="0" noProof="0" dirty="0">
                <a:ln>
                  <a:noFill/>
                </a:ln>
                <a:solidFill>
                  <a:srgbClr val="3F3F3F"/>
                </a:solidFill>
                <a:effectLst/>
                <a:uLnTx/>
                <a:uFillTx/>
                <a:latin typeface="Source Sans Pro Light"/>
                <a:ea typeface="+mn-ea"/>
                <a:cs typeface="+mn-cs"/>
              </a:rPr>
              <a:t>”Der er flere ting til afklaring end spørgsmålet i skemaet. Mange andre parametre”.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3F3F3F"/>
              </a:solidFill>
              <a:effectLst/>
              <a:uLnTx/>
              <a:uFillTx/>
              <a:latin typeface="Source Sans Pro Light"/>
              <a:ea typeface="+mn-ea"/>
              <a:cs typeface="+mn-cs"/>
            </a:endParaRPr>
          </a:p>
        </p:txBody>
      </p:sp>
    </p:spTree>
    <p:extLst>
      <p:ext uri="{BB962C8B-B14F-4D97-AF65-F5344CB8AC3E}">
        <p14:creationId xmlns:p14="http://schemas.microsoft.com/office/powerpoint/2010/main" val="365629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par>
                          <p:cTn id="10" fill="hold">
                            <p:stCondLst>
                              <p:cond delay="0"/>
                            </p:stCondLst>
                            <p:childTnLst>
                              <p:par>
                                <p:cTn id="11" presetID="21"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childTnLst>
                                </p:cTn>
                              </p:par>
                            </p:childTnLst>
                          </p:cTn>
                        </p:par>
                        <p:par>
                          <p:cTn id="22" fill="hold">
                            <p:stCondLst>
                              <p:cond delay="0"/>
                            </p:stCondLst>
                            <p:childTnLst>
                              <p:par>
                                <p:cTn id="23" presetID="21" presetClass="entr" presetSubtype="1"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FD1DA946-C1A0-46B5-9AE6-000BF8B4EBD8}"/>
              </a:ext>
            </a:extLst>
          </p:cNvPr>
          <p:cNvSpPr>
            <a:spLocks noGrp="1"/>
          </p:cNvSpPr>
          <p:nvPr>
            <p:ph idx="1"/>
          </p:nvPr>
        </p:nvSpPr>
        <p:spPr/>
        <p:txBody>
          <a:bodyPr/>
          <a:lstStyle/>
          <a:p>
            <a:r>
              <a:rPr lang="da-DK" dirty="0"/>
              <a:t>Øge borgernes frihed og livskvalitet</a:t>
            </a:r>
          </a:p>
          <a:p>
            <a:r>
              <a:rPr lang="da-DK" dirty="0"/>
              <a:t>Styrke kvaliteten omkring medicinydelser</a:t>
            </a:r>
          </a:p>
          <a:p>
            <a:r>
              <a:rPr lang="da-DK" dirty="0"/>
              <a:t>Frigøre sundhedsfaglige ressourcer til sundhedsfagligt arbejde og afhjælpe rekrutteringsudfordringer</a:t>
            </a:r>
          </a:p>
          <a:p>
            <a:r>
              <a:rPr lang="da-DK" dirty="0"/>
              <a:t>Udbrede differentieret løsninger – også til andre end sundhed- og ældreområdet</a:t>
            </a:r>
          </a:p>
          <a:p>
            <a:r>
              <a:rPr lang="da-DK" dirty="0"/>
              <a:t>Fælles optimeret leverancekæde</a:t>
            </a:r>
          </a:p>
          <a:p>
            <a:endParaRPr lang="da-DK" dirty="0"/>
          </a:p>
          <a:p>
            <a:endParaRPr lang="da-DK" dirty="0"/>
          </a:p>
          <a:p>
            <a:endParaRPr lang="da-DK" dirty="0"/>
          </a:p>
        </p:txBody>
      </p:sp>
      <p:sp>
        <p:nvSpPr>
          <p:cNvPr id="3" name="Titel 2">
            <a:extLst>
              <a:ext uri="{FF2B5EF4-FFF2-40B4-BE49-F238E27FC236}">
                <a16:creationId xmlns:a16="http://schemas.microsoft.com/office/drawing/2014/main" id="{DDD75917-8777-463C-BD05-980F301D1D1C}"/>
              </a:ext>
            </a:extLst>
          </p:cNvPr>
          <p:cNvSpPr>
            <a:spLocks noGrp="1"/>
          </p:cNvSpPr>
          <p:nvPr>
            <p:ph type="title"/>
          </p:nvPr>
        </p:nvSpPr>
        <p:spPr/>
        <p:txBody>
          <a:bodyPr/>
          <a:lstStyle/>
          <a:p>
            <a:r>
              <a:rPr lang="da-DK" dirty="0"/>
              <a:t>Kommunale gevinster</a:t>
            </a:r>
          </a:p>
        </p:txBody>
      </p:sp>
    </p:spTree>
    <p:extLst>
      <p:ext uri="{BB962C8B-B14F-4D97-AF65-F5344CB8AC3E}">
        <p14:creationId xmlns:p14="http://schemas.microsoft.com/office/powerpoint/2010/main" val="2053286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iasnummer 2"/>
          <p:cNvSpPr>
            <a:spLocks noGrp="1"/>
          </p:cNvSpPr>
          <p:nvPr>
            <p:ph type="sldNum" sz="quarter" idx="12"/>
          </p:nvPr>
        </p:nvSpPr>
        <p:spPr>
          <a:xfrm>
            <a:off x="8077200" y="6356351"/>
            <a:ext cx="2133600" cy="365125"/>
          </a:xfrm>
          <a:prstGeom prst="rect">
            <a:avLst/>
          </a:prstGeom>
        </p:spPr>
        <p:txBody>
          <a:bodyPr vert="horz" lIns="91440" tIns="45720" rIns="0" bIns="45720" rtlCol="0" anchor="ctr"/>
          <a:lstStyle>
            <a:defPPr>
              <a:defRPr lang="da-DK"/>
            </a:defPPr>
            <a:lvl1pPr marL="0" algn="r" defTabSz="914400" rtl="0" eaLnBrk="1" latinLnBrk="0" hangingPunct="1">
              <a:defRPr sz="1000" kern="1200">
                <a:solidFill>
                  <a:srgbClr val="D61E3D"/>
                </a:solidFill>
                <a:latin typeface="HelveticaNeueLT Std L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CC27918-FB67-4B2B-AF7F-E03D903C4564}" type="slidenum">
              <a:rPr kumimoji="0" lang="da-DK" sz="1000" b="0" i="0" u="none" strike="noStrike" kern="1200" cap="none" spc="0" normalizeH="0" baseline="0" noProof="0" smtClean="0">
                <a:ln>
                  <a:noFill/>
                </a:ln>
                <a:solidFill>
                  <a:srgbClr val="D61E3D"/>
                </a:solidFill>
                <a:effectLst/>
                <a:uLnTx/>
                <a:uFillTx/>
                <a:latin typeface="HelveticaNeueLT Std Lt"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1000" b="0" i="0" u="none" strike="noStrike" kern="1200" cap="none" spc="0" normalizeH="0" baseline="0" noProof="0">
              <a:ln>
                <a:noFill/>
              </a:ln>
              <a:solidFill>
                <a:srgbClr val="D61E3D"/>
              </a:solidFill>
              <a:effectLst/>
              <a:uLnTx/>
              <a:uFillTx/>
              <a:latin typeface="HelveticaNeueLT Std Lt" pitchFamily="34" charset="0"/>
              <a:ea typeface="+mn-ea"/>
              <a:cs typeface="+mn-cs"/>
            </a:endParaRPr>
          </a:p>
        </p:txBody>
      </p:sp>
      <p:pic>
        <p:nvPicPr>
          <p:cNvPr id="5" name="Billed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781" y="5229200"/>
            <a:ext cx="2062851" cy="1625806"/>
          </a:xfrm>
          <a:prstGeom prst="rect">
            <a:avLst/>
          </a:prstGeom>
        </p:spPr>
      </p:pic>
      <p:pic>
        <p:nvPicPr>
          <p:cNvPr id="7" name="Pladsholder til indhold 6"/>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524001" y="-25277"/>
            <a:ext cx="9143999" cy="5263639"/>
          </a:xfrm>
        </p:spPr>
      </p:pic>
      <p:pic>
        <p:nvPicPr>
          <p:cNvPr id="8" name="Billede 7">
            <a:extLst>
              <a:ext uri="{FF2B5EF4-FFF2-40B4-BE49-F238E27FC236}">
                <a16:creationId xmlns:a16="http://schemas.microsoft.com/office/drawing/2014/main" id="{892A42AA-A0BA-4D49-99E2-78F720E24E43}"/>
              </a:ext>
            </a:extLst>
          </p:cNvPr>
          <p:cNvPicPr>
            <a:picLocks noChangeAspect="1"/>
          </p:cNvPicPr>
          <p:nvPr/>
        </p:nvPicPr>
        <p:blipFill>
          <a:blip r:embed="rId6"/>
          <a:stretch>
            <a:fillRect/>
          </a:stretch>
        </p:blipFill>
        <p:spPr>
          <a:xfrm>
            <a:off x="7711210" y="5226206"/>
            <a:ext cx="1631070" cy="1628800"/>
          </a:xfrm>
          <a:prstGeom prst="rect">
            <a:avLst/>
          </a:prstGeom>
        </p:spPr>
      </p:pic>
      <p:pic>
        <p:nvPicPr>
          <p:cNvPr id="9" name="Billede 8">
            <a:extLst>
              <a:ext uri="{FF2B5EF4-FFF2-40B4-BE49-F238E27FC236}">
                <a16:creationId xmlns:a16="http://schemas.microsoft.com/office/drawing/2014/main" id="{2AF3B163-EA52-4F4F-8EC9-EAFF37596884}"/>
              </a:ext>
            </a:extLst>
          </p:cNvPr>
          <p:cNvPicPr>
            <a:picLocks noChangeAspect="1"/>
          </p:cNvPicPr>
          <p:nvPr/>
        </p:nvPicPr>
        <p:blipFill>
          <a:blip r:embed="rId7"/>
          <a:stretch>
            <a:fillRect/>
          </a:stretch>
        </p:blipFill>
        <p:spPr>
          <a:xfrm>
            <a:off x="6234402" y="5229200"/>
            <a:ext cx="1476808" cy="1628800"/>
          </a:xfrm>
          <a:prstGeom prst="rect">
            <a:avLst/>
          </a:prstGeom>
        </p:spPr>
      </p:pic>
      <p:pic>
        <p:nvPicPr>
          <p:cNvPr id="10" name="Billede 9">
            <a:extLst>
              <a:ext uri="{FF2B5EF4-FFF2-40B4-BE49-F238E27FC236}">
                <a16:creationId xmlns:a16="http://schemas.microsoft.com/office/drawing/2014/main" id="{A3B168CE-A124-4D87-B831-31C6E764740D}"/>
              </a:ext>
            </a:extLst>
          </p:cNvPr>
          <p:cNvPicPr>
            <a:picLocks noChangeAspect="1"/>
          </p:cNvPicPr>
          <p:nvPr/>
        </p:nvPicPr>
        <p:blipFill>
          <a:blip r:embed="rId8"/>
          <a:stretch>
            <a:fillRect/>
          </a:stretch>
        </p:blipFill>
        <p:spPr>
          <a:xfrm>
            <a:off x="9342280" y="5229200"/>
            <a:ext cx="1362232" cy="1628800"/>
          </a:xfrm>
          <a:prstGeom prst="rect">
            <a:avLst/>
          </a:prstGeom>
        </p:spPr>
      </p:pic>
      <p:pic>
        <p:nvPicPr>
          <p:cNvPr id="11"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9632" y="5229200"/>
            <a:ext cx="1500634" cy="16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21801" y="5226206"/>
            <a:ext cx="1235905"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Afrundet rektangel 18"/>
          <p:cNvSpPr/>
          <p:nvPr/>
        </p:nvSpPr>
        <p:spPr>
          <a:xfrm>
            <a:off x="4811974" y="2636913"/>
            <a:ext cx="2436155" cy="1250214"/>
          </a:xfrm>
          <a:prstGeom prst="roundRect">
            <a:avLst/>
          </a:prstGeom>
          <a:solidFill>
            <a:srgbClr val="009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prstClr val="white"/>
                </a:solidFill>
                <a:effectLst/>
                <a:uLnTx/>
                <a:uFillTx/>
                <a:latin typeface="Source Sans Pro Light"/>
                <a:ea typeface="+mn-ea"/>
                <a:cs typeface="+mn-cs"/>
              </a:rPr>
              <a:t>850 Praktiserende læger</a:t>
            </a:r>
          </a:p>
        </p:txBody>
      </p:sp>
      <p:sp>
        <p:nvSpPr>
          <p:cNvPr id="20" name="Afrundet rektangel 19"/>
          <p:cNvSpPr/>
          <p:nvPr/>
        </p:nvSpPr>
        <p:spPr>
          <a:xfrm>
            <a:off x="1931654" y="2648125"/>
            <a:ext cx="2427275" cy="1250214"/>
          </a:xfrm>
          <a:prstGeom prst="roundRect">
            <a:avLst/>
          </a:prstGeom>
          <a:solidFill>
            <a:srgbClr val="009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prstClr val="white"/>
                </a:solidFill>
                <a:effectLst/>
                <a:uLnTx/>
                <a:uFillTx/>
                <a:latin typeface="Source Sans Pro Light"/>
                <a:ea typeface="+mn-ea"/>
                <a:cs typeface="+mn-cs"/>
              </a:rPr>
              <a:t>35 apoteker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prstClr val="white"/>
                </a:solidFill>
                <a:effectLst/>
                <a:uLnTx/>
                <a:uFillTx/>
                <a:latin typeface="Source Sans Pro Light"/>
                <a:ea typeface="+mn-ea"/>
                <a:cs typeface="+mn-cs"/>
              </a:rPr>
              <a:t>(i 3 kæder)</a:t>
            </a:r>
          </a:p>
        </p:txBody>
      </p:sp>
      <p:sp>
        <p:nvSpPr>
          <p:cNvPr id="21" name="Afrundet rektangel 20"/>
          <p:cNvSpPr/>
          <p:nvPr/>
        </p:nvSpPr>
        <p:spPr>
          <a:xfrm>
            <a:off x="1931654" y="4105071"/>
            <a:ext cx="5316474" cy="1011631"/>
          </a:xfrm>
          <a:prstGeom prst="roundRect">
            <a:avLst/>
          </a:prstGeom>
          <a:solidFill>
            <a:srgbClr val="009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prstClr val="white"/>
                </a:solidFill>
                <a:effectLst/>
                <a:uLnTx/>
                <a:uFillTx/>
                <a:latin typeface="Source Sans Pro Light"/>
                <a:ea typeface="+mn-ea"/>
                <a:cs typeface="+mn-cs"/>
              </a:rPr>
              <a:t>Fælles Service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prstClr val="white"/>
                </a:solidFill>
                <a:effectLst/>
                <a:uLnTx/>
                <a:uFillTx/>
                <a:latin typeface="Source Sans Pro Light"/>
                <a:ea typeface="+mn-ea"/>
                <a:cs typeface="+mn-cs"/>
              </a:rPr>
              <a:t>Lager, Klargøring, Opsætning, Nedtagning &amp; Support</a:t>
            </a:r>
          </a:p>
        </p:txBody>
      </p:sp>
      <p:sp>
        <p:nvSpPr>
          <p:cNvPr id="22" name="Afrundet rektangel 21"/>
          <p:cNvSpPr/>
          <p:nvPr/>
        </p:nvSpPr>
        <p:spPr>
          <a:xfrm>
            <a:off x="7764302" y="2636913"/>
            <a:ext cx="2436155" cy="1250215"/>
          </a:xfrm>
          <a:prstGeom prst="roundRect">
            <a:avLst/>
          </a:prstGeom>
          <a:solidFill>
            <a:srgbClr val="009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prstClr val="white"/>
                </a:solidFill>
                <a:effectLst/>
                <a:uLnTx/>
                <a:uFillTx/>
                <a:latin typeface="Source Sans Pro Light"/>
                <a:ea typeface="+mn-ea"/>
                <a:cs typeface="+mn-cs"/>
              </a:rPr>
              <a:t>4 leverandører af medicindispensere</a:t>
            </a:r>
          </a:p>
        </p:txBody>
      </p:sp>
      <p:sp>
        <p:nvSpPr>
          <p:cNvPr id="23" name="Afrundet rektangel 22"/>
          <p:cNvSpPr/>
          <p:nvPr/>
        </p:nvSpPr>
        <p:spPr>
          <a:xfrm>
            <a:off x="7764302" y="4130696"/>
            <a:ext cx="2436155" cy="1011631"/>
          </a:xfrm>
          <a:prstGeom prst="roundRect">
            <a:avLst/>
          </a:prstGeom>
          <a:solidFill>
            <a:srgbClr val="009D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prstClr val="white"/>
                </a:solidFill>
                <a:effectLst/>
                <a:uLnTx/>
                <a:uFillTx/>
                <a:latin typeface="Source Sans Pro Light"/>
                <a:ea typeface="+mn-ea"/>
                <a:cs typeface="+mn-cs"/>
              </a:rPr>
              <a:t>Oplæring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prstClr val="white"/>
                </a:solidFill>
                <a:effectLst/>
                <a:uLnTx/>
                <a:uFillTx/>
                <a:latin typeface="Source Sans Pro Light"/>
                <a:ea typeface="+mn-ea"/>
                <a:cs typeface="+mn-cs"/>
              </a:rPr>
              <a:t>Alarm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prstClr val="white"/>
                </a:solidFill>
                <a:effectLst/>
                <a:uLnTx/>
                <a:uFillTx/>
                <a:latin typeface="Source Sans Pro Light"/>
                <a:ea typeface="+mn-ea"/>
                <a:cs typeface="+mn-cs"/>
              </a:rPr>
              <a:t>Opfyldning</a:t>
            </a:r>
          </a:p>
        </p:txBody>
      </p:sp>
    </p:spTree>
    <p:extLst>
      <p:ext uri="{BB962C8B-B14F-4D97-AF65-F5344CB8AC3E}">
        <p14:creationId xmlns:p14="http://schemas.microsoft.com/office/powerpoint/2010/main" val="402486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875FA6C8-CC7C-47A4-B31B-40090F707750}"/>
              </a:ext>
            </a:extLst>
          </p:cNvPr>
          <p:cNvSpPr>
            <a:spLocks noGrp="1"/>
          </p:cNvSpPr>
          <p:nvPr>
            <p:ph idx="1"/>
          </p:nvPr>
        </p:nvSpPr>
        <p:spPr/>
        <p:txBody>
          <a:bodyPr>
            <a:normAutofit/>
          </a:bodyPr>
          <a:lstStyle/>
          <a:p>
            <a:r>
              <a:rPr lang="da-DK" dirty="0"/>
              <a:t>Udredningsskema – der understøtter personalet i hvilken løsning borger skal afprøve – med afsæt i borgers egne ressourcer og behov</a:t>
            </a:r>
          </a:p>
          <a:p>
            <a:r>
              <a:rPr lang="da-DK" dirty="0"/>
              <a:t>Inklusionstilgang – Hvis borger fagligt er vurderet egnet/måske egnet til teknologi – så afprøves det</a:t>
            </a:r>
          </a:p>
          <a:p>
            <a:r>
              <a:rPr lang="da-DK" dirty="0"/>
              <a:t>Fælles implementeringstilgang på tværs af kommunerne</a:t>
            </a:r>
          </a:p>
          <a:p>
            <a:r>
              <a:rPr lang="da-DK"/>
              <a:t>Helhedsorienteret </a:t>
            </a:r>
            <a:r>
              <a:rPr lang="da-DK" dirty="0"/>
              <a:t>leverancekæde som understøtter brug af teknologier til egen mestring</a:t>
            </a:r>
          </a:p>
          <a:p>
            <a:endParaRPr lang="da-DK" dirty="0"/>
          </a:p>
          <a:p>
            <a:endParaRPr lang="da-DK" dirty="0"/>
          </a:p>
          <a:p>
            <a:endParaRPr lang="da-DK" dirty="0"/>
          </a:p>
        </p:txBody>
      </p:sp>
      <p:sp>
        <p:nvSpPr>
          <p:cNvPr id="3" name="Titel 2">
            <a:extLst>
              <a:ext uri="{FF2B5EF4-FFF2-40B4-BE49-F238E27FC236}">
                <a16:creationId xmlns:a16="http://schemas.microsoft.com/office/drawing/2014/main" id="{74480920-21EB-47E7-9C69-9F97E7C291EC}"/>
              </a:ext>
            </a:extLst>
          </p:cNvPr>
          <p:cNvSpPr>
            <a:spLocks noGrp="1"/>
          </p:cNvSpPr>
          <p:nvPr>
            <p:ph type="title"/>
          </p:nvPr>
        </p:nvSpPr>
        <p:spPr/>
        <p:txBody>
          <a:bodyPr>
            <a:normAutofit fontScale="90000"/>
          </a:bodyPr>
          <a:lstStyle/>
          <a:p>
            <a:r>
              <a:rPr lang="da-DK" dirty="0"/>
              <a:t>Hvorfor er projektet interessant?</a:t>
            </a:r>
            <a:br>
              <a:rPr lang="da-DK" dirty="0"/>
            </a:br>
            <a:r>
              <a:rPr lang="da-DK" sz="4000" dirty="0"/>
              <a:t>Virksomhederne </a:t>
            </a:r>
          </a:p>
        </p:txBody>
      </p:sp>
    </p:spTree>
    <p:extLst>
      <p:ext uri="{BB962C8B-B14F-4D97-AF65-F5344CB8AC3E}">
        <p14:creationId xmlns:p14="http://schemas.microsoft.com/office/powerpoint/2010/main" val="240495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03FB432A-AF6F-4029-AB4A-9934D5723FAB}"/>
              </a:ext>
            </a:extLst>
          </p:cNvPr>
          <p:cNvSpPr>
            <a:spLocks noGrp="1"/>
          </p:cNvSpPr>
          <p:nvPr>
            <p:ph idx="1"/>
          </p:nvPr>
        </p:nvSpPr>
        <p:spPr>
          <a:xfrm>
            <a:off x="1631504" y="1583922"/>
            <a:ext cx="4902598" cy="2047111"/>
          </a:xfrm>
        </p:spPr>
        <p:style>
          <a:lnRef idx="0">
            <a:schemeClr val="accent3"/>
          </a:lnRef>
          <a:fillRef idx="3">
            <a:schemeClr val="accent3"/>
          </a:fillRef>
          <a:effectRef idx="3">
            <a:schemeClr val="accent3"/>
          </a:effectRef>
          <a:fontRef idx="minor">
            <a:schemeClr val="lt1"/>
          </a:fontRef>
        </p:style>
        <p:txBody>
          <a:bodyPr>
            <a:normAutofit/>
          </a:bodyPr>
          <a:lstStyle/>
          <a:p>
            <a:pPr marL="108360" indent="0">
              <a:lnSpc>
                <a:spcPct val="120000"/>
              </a:lnSpc>
              <a:spcBef>
                <a:spcPts val="1417"/>
              </a:spcBef>
              <a:buClr>
                <a:srgbClr val="000000"/>
              </a:buClr>
              <a:buSzPct val="45000"/>
              <a:buNone/>
            </a:pPr>
            <a:r>
              <a:rPr lang="en-US" spc="-1" dirty="0" err="1">
                <a:latin typeface="Source Sans Pro ExtraLight" panose="020B0303030403020204" pitchFamily="34" charset="0"/>
                <a:ea typeface="Source Sans Pro ExtraLight" panose="020B0303030403020204" pitchFamily="34" charset="0"/>
              </a:rPr>
              <a:t>Leverancekæde</a:t>
            </a:r>
            <a:r>
              <a:rPr lang="en-US" spc="-1" dirty="0">
                <a:latin typeface="Source Sans Pro ExtraLight" panose="020B0303030403020204" pitchFamily="34" charset="0"/>
                <a:ea typeface="Source Sans Pro ExtraLight" panose="020B0303030403020204" pitchFamily="34" charset="0"/>
              </a:rPr>
              <a:t> </a:t>
            </a:r>
            <a:br>
              <a:rPr lang="en-US" spc="-1" dirty="0">
                <a:latin typeface="Source Sans Pro ExtraLight" panose="020B0303030403020204" pitchFamily="34" charset="0"/>
                <a:ea typeface="Source Sans Pro ExtraLight" panose="020B0303030403020204" pitchFamily="34" charset="0"/>
              </a:rPr>
            </a:br>
            <a:r>
              <a:rPr lang="en-US" spc="-1" dirty="0">
                <a:latin typeface="Source Sans Pro ExtraLight" panose="020B0303030403020204" pitchFamily="34" charset="0"/>
                <a:ea typeface="Source Sans Pro ExtraLight" panose="020B0303030403020204" pitchFamily="34" charset="0"/>
              </a:rPr>
              <a:t>- </a:t>
            </a:r>
            <a:r>
              <a:rPr lang="en-US" spc="-1" dirty="0" err="1">
                <a:latin typeface="Source Sans Pro ExtraLight" panose="020B0303030403020204" pitchFamily="34" charset="0"/>
                <a:ea typeface="Source Sans Pro ExtraLight" panose="020B0303030403020204" pitchFamily="34" charset="0"/>
              </a:rPr>
              <a:t>Hvem</a:t>
            </a:r>
            <a:r>
              <a:rPr lang="en-US" spc="-1" dirty="0">
                <a:latin typeface="Source Sans Pro ExtraLight" panose="020B0303030403020204" pitchFamily="34" charset="0"/>
                <a:ea typeface="Source Sans Pro ExtraLight" panose="020B0303030403020204" pitchFamily="34" charset="0"/>
              </a:rPr>
              <a:t> </a:t>
            </a:r>
            <a:r>
              <a:rPr lang="en-US" spc="-1" dirty="0" err="1">
                <a:latin typeface="Source Sans Pro ExtraLight" panose="020B0303030403020204" pitchFamily="34" charset="0"/>
                <a:ea typeface="Source Sans Pro ExtraLight" panose="020B0303030403020204" pitchFamily="34" charset="0"/>
              </a:rPr>
              <a:t>løser</a:t>
            </a:r>
            <a:r>
              <a:rPr lang="en-US" spc="-1" dirty="0">
                <a:latin typeface="Source Sans Pro ExtraLight" panose="020B0303030403020204" pitchFamily="34" charset="0"/>
                <a:ea typeface="Source Sans Pro ExtraLight" panose="020B0303030403020204" pitchFamily="34" charset="0"/>
              </a:rPr>
              <a:t> </a:t>
            </a:r>
            <a:r>
              <a:rPr lang="en-US" spc="-1" dirty="0" err="1">
                <a:latin typeface="Source Sans Pro ExtraLight" panose="020B0303030403020204" pitchFamily="34" charset="0"/>
                <a:ea typeface="Source Sans Pro ExtraLight" panose="020B0303030403020204" pitchFamily="34" charset="0"/>
              </a:rPr>
              <a:t>opgaverne</a:t>
            </a:r>
            <a:r>
              <a:rPr lang="en-US" spc="-1" dirty="0">
                <a:latin typeface="Source Sans Pro ExtraLight" panose="020B0303030403020204" pitchFamily="34" charset="0"/>
                <a:ea typeface="Source Sans Pro ExtraLight" panose="020B0303030403020204" pitchFamily="34" charset="0"/>
              </a:rPr>
              <a:t>? </a:t>
            </a:r>
          </a:p>
          <a:p>
            <a:pPr marL="108360" indent="0">
              <a:spcBef>
                <a:spcPts val="1417"/>
              </a:spcBef>
              <a:buClr>
                <a:srgbClr val="000000"/>
              </a:buClr>
              <a:buSzPct val="45000"/>
              <a:buNone/>
            </a:pPr>
            <a:r>
              <a:rPr lang="en-US" spc="-1" dirty="0">
                <a:latin typeface="Source Sans Pro ExtraLight" panose="020B0303030403020204" pitchFamily="34" charset="0"/>
                <a:ea typeface="Source Sans Pro ExtraLight" panose="020B0303030403020204" pitchFamily="34" charset="0"/>
              </a:rPr>
              <a:t>- </a:t>
            </a:r>
            <a:r>
              <a:rPr lang="en-US" spc="-1" dirty="0" err="1">
                <a:latin typeface="Source Sans Pro ExtraLight" panose="020B0303030403020204" pitchFamily="34" charset="0"/>
                <a:ea typeface="Source Sans Pro ExtraLight" panose="020B0303030403020204" pitchFamily="34" charset="0"/>
              </a:rPr>
              <a:t>Hvordan</a:t>
            </a:r>
            <a:r>
              <a:rPr lang="en-US" spc="-1" dirty="0">
                <a:latin typeface="Source Sans Pro ExtraLight" panose="020B0303030403020204" pitchFamily="34" charset="0"/>
                <a:ea typeface="Source Sans Pro ExtraLight" panose="020B0303030403020204" pitchFamily="34" charset="0"/>
              </a:rPr>
              <a:t> </a:t>
            </a:r>
            <a:r>
              <a:rPr lang="en-US" spc="-1" dirty="0" err="1">
                <a:latin typeface="Source Sans Pro ExtraLight" panose="020B0303030403020204" pitchFamily="34" charset="0"/>
                <a:ea typeface="Source Sans Pro ExtraLight" panose="020B0303030403020204" pitchFamily="34" charset="0"/>
              </a:rPr>
              <a:t>løses</a:t>
            </a:r>
            <a:r>
              <a:rPr lang="en-US" spc="-1" dirty="0">
                <a:latin typeface="Source Sans Pro ExtraLight" panose="020B0303030403020204" pitchFamily="34" charset="0"/>
                <a:ea typeface="Source Sans Pro ExtraLight" panose="020B0303030403020204" pitchFamily="34" charset="0"/>
              </a:rPr>
              <a:t> </a:t>
            </a:r>
            <a:r>
              <a:rPr lang="en-US" spc="-1" dirty="0" err="1">
                <a:latin typeface="Source Sans Pro ExtraLight" panose="020B0303030403020204" pitchFamily="34" charset="0"/>
                <a:ea typeface="Source Sans Pro ExtraLight" panose="020B0303030403020204" pitchFamily="34" charset="0"/>
              </a:rPr>
              <a:t>opgaverne</a:t>
            </a:r>
            <a:r>
              <a:rPr lang="en-US" spc="-1" dirty="0">
                <a:latin typeface="Source Sans Pro ExtraLight" panose="020B0303030403020204" pitchFamily="34" charset="0"/>
                <a:ea typeface="Source Sans Pro ExtraLight" panose="020B0303030403020204" pitchFamily="34" charset="0"/>
              </a:rPr>
              <a:t>?</a:t>
            </a:r>
          </a:p>
          <a:p>
            <a:pPr marL="432000" indent="-323640">
              <a:spcBef>
                <a:spcPts val="1417"/>
              </a:spcBef>
              <a:buClr>
                <a:srgbClr val="000000"/>
              </a:buClr>
              <a:buSzPct val="45000"/>
              <a:buFont typeface="Wingdings" charset="2"/>
              <a:buChar char=""/>
            </a:pPr>
            <a:endParaRPr lang="en-US" spc="-1" dirty="0">
              <a:latin typeface="Source Sans Pro ExtraLight" panose="020B0303030403020204" pitchFamily="34" charset="0"/>
              <a:ea typeface="Source Sans Pro ExtraLight" panose="020B0303030403020204" pitchFamily="34" charset="0"/>
            </a:endParaRPr>
          </a:p>
          <a:p>
            <a:pPr marL="432000" indent="-323640">
              <a:spcBef>
                <a:spcPts val="1417"/>
              </a:spcBef>
              <a:buClr>
                <a:srgbClr val="000000"/>
              </a:buClr>
              <a:buSzPct val="45000"/>
              <a:buFont typeface="Wingdings" charset="2"/>
              <a:buChar char=""/>
            </a:pPr>
            <a:endParaRPr lang="en-US" spc="-1" dirty="0">
              <a:latin typeface="Source Sans Pro ExtraLight" panose="020B0303030403020204" pitchFamily="34" charset="0"/>
              <a:ea typeface="Source Sans Pro ExtraLight" panose="020B0303030403020204" pitchFamily="34" charset="0"/>
            </a:endParaRPr>
          </a:p>
          <a:p>
            <a:pPr marL="0" indent="0">
              <a:buNone/>
            </a:pPr>
            <a:endParaRPr lang="da-DK" dirty="0"/>
          </a:p>
          <a:p>
            <a:pPr lvl="1"/>
            <a:endParaRPr lang="da-DK" dirty="0"/>
          </a:p>
          <a:p>
            <a:pPr marL="457200" lvl="1" indent="0">
              <a:buNone/>
            </a:pPr>
            <a:endParaRPr lang="da-DK" dirty="0"/>
          </a:p>
        </p:txBody>
      </p:sp>
      <p:sp>
        <p:nvSpPr>
          <p:cNvPr id="3" name="Titel 2">
            <a:extLst>
              <a:ext uri="{FF2B5EF4-FFF2-40B4-BE49-F238E27FC236}">
                <a16:creationId xmlns:a16="http://schemas.microsoft.com/office/drawing/2014/main" id="{A6F2CD6F-FE79-4BFE-828E-3DC23BD86153}"/>
              </a:ext>
            </a:extLst>
          </p:cNvPr>
          <p:cNvSpPr>
            <a:spLocks noGrp="1"/>
          </p:cNvSpPr>
          <p:nvPr>
            <p:ph type="title"/>
          </p:nvPr>
        </p:nvSpPr>
        <p:spPr/>
        <p:txBody>
          <a:bodyPr>
            <a:normAutofit fontScale="90000"/>
          </a:bodyPr>
          <a:lstStyle/>
          <a:p>
            <a:r>
              <a:rPr lang="da-DK" dirty="0"/>
              <a:t>Medicin til tiden</a:t>
            </a:r>
            <a:br>
              <a:rPr lang="da-DK" dirty="0"/>
            </a:br>
            <a:r>
              <a:rPr lang="da-DK" dirty="0"/>
              <a:t>Servicepakke - 2</a:t>
            </a:r>
          </a:p>
        </p:txBody>
      </p:sp>
      <p:pic>
        <p:nvPicPr>
          <p:cNvPr id="16" name="Pladsholder til indhold 13">
            <a:extLst>
              <a:ext uri="{FF2B5EF4-FFF2-40B4-BE49-F238E27FC236}">
                <a16:creationId xmlns:a16="http://schemas.microsoft.com/office/drawing/2014/main" id="{D123F0A0-4149-4708-87B3-616AF03D0A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1505" y="137319"/>
            <a:ext cx="1462697" cy="1417638"/>
          </a:xfrm>
          <a:prstGeom prst="rect">
            <a:avLst/>
          </a:prstGeom>
        </p:spPr>
      </p:pic>
      <p:pic>
        <p:nvPicPr>
          <p:cNvPr id="6" name="Billede 5">
            <a:extLst>
              <a:ext uri="{FF2B5EF4-FFF2-40B4-BE49-F238E27FC236}">
                <a16:creationId xmlns:a16="http://schemas.microsoft.com/office/drawing/2014/main" id="{53239DE9-AA01-4505-B938-71D1C2449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2344" y="50713"/>
            <a:ext cx="1306488" cy="1504244"/>
          </a:xfrm>
          <a:prstGeom prst="rect">
            <a:avLst/>
          </a:prstGeom>
        </p:spPr>
      </p:pic>
      <p:pic>
        <p:nvPicPr>
          <p:cNvPr id="7" name="Picture 2">
            <a:extLst>
              <a:ext uri="{FF2B5EF4-FFF2-40B4-BE49-F238E27FC236}">
                <a16:creationId xmlns:a16="http://schemas.microsoft.com/office/drawing/2014/main" id="{D750E10B-E264-43EA-8131-D1C58B6FE2BB}"/>
              </a:ext>
            </a:extLst>
          </p:cNvPr>
          <p:cNvPicPr>
            <a:picLocks/>
          </p:cNvPicPr>
          <p:nvPr/>
        </p:nvPicPr>
        <p:blipFill>
          <a:blip r:embed="rId4"/>
          <a:stretch/>
        </p:blipFill>
        <p:spPr>
          <a:xfrm>
            <a:off x="1496560" y="3905672"/>
            <a:ext cx="6552728" cy="2952328"/>
          </a:xfrm>
          <a:prstGeom prst="rect">
            <a:avLst/>
          </a:prstGeom>
          <a:ln>
            <a:noFill/>
          </a:ln>
        </p:spPr>
      </p:pic>
      <p:pic>
        <p:nvPicPr>
          <p:cNvPr id="5" name="Billede 4">
            <a:extLst>
              <a:ext uri="{FF2B5EF4-FFF2-40B4-BE49-F238E27FC236}">
                <a16:creationId xmlns:a16="http://schemas.microsoft.com/office/drawing/2014/main" id="{9C942B9D-F88D-478E-8A42-E2CE97BA9187}"/>
              </a:ext>
            </a:extLst>
          </p:cNvPr>
          <p:cNvPicPr>
            <a:picLocks noChangeAspect="1"/>
          </p:cNvPicPr>
          <p:nvPr/>
        </p:nvPicPr>
        <p:blipFill>
          <a:blip r:embed="rId5"/>
          <a:stretch>
            <a:fillRect/>
          </a:stretch>
        </p:blipFill>
        <p:spPr>
          <a:xfrm>
            <a:off x="5764242" y="1692277"/>
            <a:ext cx="4902599" cy="3320900"/>
          </a:xfrm>
          <a:prstGeom prst="rect">
            <a:avLst/>
          </a:prstGeom>
        </p:spPr>
      </p:pic>
    </p:spTree>
    <p:extLst>
      <p:ext uri="{BB962C8B-B14F-4D97-AF65-F5344CB8AC3E}">
        <p14:creationId xmlns:p14="http://schemas.microsoft.com/office/powerpoint/2010/main" val="406076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50000" y="50000"/>
                                    </p:animScale>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1.66667E-6 -2.22222E-6 L -0.1309 -0.00116 " pathEditMode="relative" rAng="0" ptsTypes="AA">
                                      <p:cBhvr>
                                        <p:cTn id="9" dur="2000" fill="hold"/>
                                        <p:tgtEl>
                                          <p:spTgt spid="7"/>
                                        </p:tgtEl>
                                        <p:attrNameLst>
                                          <p:attrName>ppt_x</p:attrName>
                                          <p:attrName>ppt_y</p:attrName>
                                        </p:attrNameLst>
                                      </p:cBhvr>
                                      <p:rCtr x="-6545" y="-69"/>
                                    </p:animMotion>
                                  </p:childTnLst>
                                </p:cTn>
                              </p:par>
                            </p:childTnLst>
                          </p:cTn>
                        </p:par>
                        <p:par>
                          <p:cTn id="10" fill="hold">
                            <p:stCondLst>
                              <p:cond delay="4000"/>
                            </p:stCondLst>
                            <p:childTnLst>
                              <p:par>
                                <p:cTn id="11" presetID="2" presetClass="entr" presetSubtype="12" decel="4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3000" fill="hold"/>
                                        <p:tgtEl>
                                          <p:spTgt spid="5"/>
                                        </p:tgtEl>
                                        <p:attrNameLst>
                                          <p:attrName>ppt_x</p:attrName>
                                        </p:attrNameLst>
                                      </p:cBhvr>
                                      <p:tavLst>
                                        <p:tav tm="0">
                                          <p:val>
                                            <p:strVal val="0-#ppt_w/2"/>
                                          </p:val>
                                        </p:tav>
                                        <p:tav tm="100000">
                                          <p:val>
                                            <p:strVal val="#ppt_x"/>
                                          </p:val>
                                        </p:tav>
                                      </p:tavLst>
                                    </p:anim>
                                    <p:anim calcmode="lin" valueType="num">
                                      <p:cBhvr additive="base">
                                        <p:cTn id="14"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lede 28">
            <a:extLst>
              <a:ext uri="{FF2B5EF4-FFF2-40B4-BE49-F238E27FC236}">
                <a16:creationId xmlns:a16="http://schemas.microsoft.com/office/drawing/2014/main" id="{ED2D9554-622C-41D7-954B-5FBF6DB4C2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6387" y="1240368"/>
            <a:ext cx="2873669" cy="1915779"/>
          </a:xfrm>
          <a:prstGeom prst="rect">
            <a:avLst/>
          </a:prstGeom>
        </p:spPr>
      </p:pic>
      <p:pic>
        <p:nvPicPr>
          <p:cNvPr id="19" name="Billede 18">
            <a:extLst>
              <a:ext uri="{FF2B5EF4-FFF2-40B4-BE49-F238E27FC236}">
                <a16:creationId xmlns:a16="http://schemas.microsoft.com/office/drawing/2014/main" id="{78BBD9F1-2192-4AFB-BB5F-3D6D9A2A92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5453" y="3542941"/>
            <a:ext cx="4680012" cy="3120008"/>
          </a:xfrm>
          <a:prstGeom prst="rect">
            <a:avLst/>
          </a:prstGeom>
        </p:spPr>
      </p:pic>
      <p:pic>
        <p:nvPicPr>
          <p:cNvPr id="15" name="Billede 14">
            <a:extLst>
              <a:ext uri="{FF2B5EF4-FFF2-40B4-BE49-F238E27FC236}">
                <a16:creationId xmlns:a16="http://schemas.microsoft.com/office/drawing/2014/main" id="{C41F64ED-A76F-4FF5-8466-976B752437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4078" y="1229551"/>
            <a:ext cx="3577666" cy="2385110"/>
          </a:xfrm>
          <a:prstGeom prst="rect">
            <a:avLst/>
          </a:prstGeom>
        </p:spPr>
      </p:pic>
      <p:pic>
        <p:nvPicPr>
          <p:cNvPr id="13" name="Billede 12">
            <a:extLst>
              <a:ext uri="{FF2B5EF4-FFF2-40B4-BE49-F238E27FC236}">
                <a16:creationId xmlns:a16="http://schemas.microsoft.com/office/drawing/2014/main" id="{B41EDF9D-63A8-4391-90FB-690481442F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1504" y="2074968"/>
            <a:ext cx="2859782" cy="3813043"/>
          </a:xfrm>
          <a:prstGeom prst="rect">
            <a:avLst/>
          </a:prstGeom>
        </p:spPr>
      </p:pic>
      <p:sp>
        <p:nvSpPr>
          <p:cNvPr id="2" name="Pladsholder til indhold 1">
            <a:extLst>
              <a:ext uri="{FF2B5EF4-FFF2-40B4-BE49-F238E27FC236}">
                <a16:creationId xmlns:a16="http://schemas.microsoft.com/office/drawing/2014/main" id="{12702D5F-F0D7-44D3-8A66-234A134CFC87}"/>
              </a:ext>
            </a:extLst>
          </p:cNvPr>
          <p:cNvSpPr>
            <a:spLocks noGrp="1"/>
          </p:cNvSpPr>
          <p:nvPr>
            <p:ph idx="1"/>
          </p:nvPr>
        </p:nvSpPr>
        <p:spPr>
          <a:xfrm>
            <a:off x="1825756" y="1224273"/>
            <a:ext cx="2314600" cy="580160"/>
          </a:xfrm>
        </p:spPr>
        <p:style>
          <a:lnRef idx="0">
            <a:schemeClr val="accent3"/>
          </a:lnRef>
          <a:fillRef idx="3">
            <a:schemeClr val="accent3"/>
          </a:fillRef>
          <a:effectRef idx="3">
            <a:schemeClr val="accent3"/>
          </a:effectRef>
          <a:fontRef idx="minor">
            <a:schemeClr val="lt1"/>
          </a:fontRef>
        </p:style>
        <p:txBody>
          <a:bodyPr>
            <a:normAutofit/>
          </a:bodyPr>
          <a:lstStyle/>
          <a:p>
            <a:pPr marL="0" indent="0">
              <a:buNone/>
            </a:pPr>
            <a:r>
              <a:rPr lang="da-DK" dirty="0"/>
              <a:t>50 deltagere </a:t>
            </a:r>
          </a:p>
        </p:txBody>
      </p:sp>
      <p:sp>
        <p:nvSpPr>
          <p:cNvPr id="3" name="Titel 2">
            <a:extLst>
              <a:ext uri="{FF2B5EF4-FFF2-40B4-BE49-F238E27FC236}">
                <a16:creationId xmlns:a16="http://schemas.microsoft.com/office/drawing/2014/main" id="{8046BBE8-41B5-4096-9033-CE44611EBE4B}"/>
              </a:ext>
            </a:extLst>
          </p:cNvPr>
          <p:cNvSpPr>
            <a:spLocks noGrp="1"/>
          </p:cNvSpPr>
          <p:nvPr>
            <p:ph type="title"/>
          </p:nvPr>
        </p:nvSpPr>
        <p:spPr>
          <a:xfrm>
            <a:off x="1981200" y="65362"/>
            <a:ext cx="4258816" cy="1143000"/>
          </a:xfrm>
        </p:spPr>
        <p:txBody>
          <a:bodyPr/>
          <a:lstStyle/>
          <a:p>
            <a:r>
              <a:rPr lang="da-DK" dirty="0"/>
              <a:t>Simulationsdag</a:t>
            </a:r>
          </a:p>
        </p:txBody>
      </p:sp>
      <p:sp>
        <p:nvSpPr>
          <p:cNvPr id="10" name="Tekstfelt 9">
            <a:extLst>
              <a:ext uri="{FF2B5EF4-FFF2-40B4-BE49-F238E27FC236}">
                <a16:creationId xmlns:a16="http://schemas.microsoft.com/office/drawing/2014/main" id="{699028D2-521A-4E8C-8A34-6A66416EB2CD}"/>
              </a:ext>
            </a:extLst>
          </p:cNvPr>
          <p:cNvSpPr txBox="1"/>
          <p:nvPr/>
        </p:nvSpPr>
        <p:spPr>
          <a:xfrm>
            <a:off x="3287689" y="4221088"/>
            <a:ext cx="4614429"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Source Sans Pro Light"/>
                <a:ea typeface="+mn-ea"/>
                <a:cs typeface="+mn-cs"/>
              </a:rPr>
              <a:t>Teste redskab til udredning af borger</a:t>
            </a:r>
          </a:p>
        </p:txBody>
      </p:sp>
      <p:sp>
        <p:nvSpPr>
          <p:cNvPr id="11" name="Tekstfelt 10">
            <a:extLst>
              <a:ext uri="{FF2B5EF4-FFF2-40B4-BE49-F238E27FC236}">
                <a16:creationId xmlns:a16="http://schemas.microsoft.com/office/drawing/2014/main" id="{15E7827F-2732-4939-A840-BAE63CCCC515}"/>
              </a:ext>
            </a:extLst>
          </p:cNvPr>
          <p:cNvSpPr txBox="1"/>
          <p:nvPr/>
        </p:nvSpPr>
        <p:spPr>
          <a:xfrm>
            <a:off x="3287688" y="4869160"/>
            <a:ext cx="4614429"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Source Sans Pro Light"/>
                <a:ea typeface="+mn-ea"/>
                <a:cs typeface="+mn-cs"/>
              </a:rPr>
              <a:t>Teste leverancekæden – hvem gør hvad</a:t>
            </a:r>
          </a:p>
        </p:txBody>
      </p:sp>
      <p:pic>
        <p:nvPicPr>
          <p:cNvPr id="17" name="Billede 16">
            <a:extLst>
              <a:ext uri="{FF2B5EF4-FFF2-40B4-BE49-F238E27FC236}">
                <a16:creationId xmlns:a16="http://schemas.microsoft.com/office/drawing/2014/main" id="{D4CC7E1D-FBB9-4BC3-8333-20A451B83A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5466" y="3240721"/>
            <a:ext cx="2143320" cy="2857760"/>
          </a:xfrm>
          <a:prstGeom prst="rect">
            <a:avLst/>
          </a:prstGeom>
        </p:spPr>
      </p:pic>
    </p:spTree>
    <p:extLst>
      <p:ext uri="{BB962C8B-B14F-4D97-AF65-F5344CB8AC3E}">
        <p14:creationId xmlns:p14="http://schemas.microsoft.com/office/powerpoint/2010/main" val="112152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circle(out)">
                                      <p:cBhvr>
                                        <p:cTn id="11" dur="2000"/>
                                        <p:tgtEl>
                                          <p:spTgt spid="29"/>
                                        </p:tgtEl>
                                      </p:cBhvr>
                                    </p:animEffect>
                                  </p:childTnLst>
                                </p:cTn>
                              </p:par>
                            </p:childTnLst>
                          </p:cTn>
                        </p:par>
                        <p:par>
                          <p:cTn id="12" fill="hold">
                            <p:stCondLst>
                              <p:cond delay="4000"/>
                            </p:stCondLst>
                            <p:childTnLst>
                              <p:par>
                                <p:cTn id="13" presetID="6" presetClass="entr" presetSubtype="32"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out)">
                                      <p:cBhvr>
                                        <p:cTn id="15" dur="2000"/>
                                        <p:tgtEl>
                                          <p:spTgt spid="17"/>
                                        </p:tgtEl>
                                      </p:cBhvr>
                                    </p:animEffect>
                                  </p:childTnLst>
                                </p:cTn>
                              </p:par>
                            </p:childTnLst>
                          </p:cTn>
                        </p:par>
                        <p:par>
                          <p:cTn id="16" fill="hold">
                            <p:stCondLst>
                              <p:cond delay="6000"/>
                            </p:stCondLst>
                            <p:childTnLst>
                              <p:par>
                                <p:cTn id="17" presetID="6" presetClass="entr" presetSubtype="3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out)">
                                      <p:cBhvr>
                                        <p:cTn id="19" dur="2000"/>
                                        <p:tgtEl>
                                          <p:spTgt spid="19"/>
                                        </p:tgtEl>
                                      </p:cBhvr>
                                    </p:animEffect>
                                  </p:childTnLst>
                                </p:cTn>
                              </p:par>
                            </p:childTnLst>
                          </p:cTn>
                        </p:par>
                        <p:par>
                          <p:cTn id="20" fill="hold">
                            <p:stCondLst>
                              <p:cond delay="8000"/>
                            </p:stCondLst>
                            <p:childTnLst>
                              <p:par>
                                <p:cTn id="21" presetID="6" presetClass="entr" presetSubtype="32"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out)">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erm.dk\Home\DC1\C\CHKRTE\Downloads\Oversigt over tidslinj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908721"/>
            <a:ext cx="7632848" cy="530634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3C4FB98-2D37-4AF4-81FE-53DF988E7DB8}"/>
              </a:ext>
            </a:extLst>
          </p:cNvPr>
          <p:cNvSpPr>
            <a:spLocks noGrp="1"/>
          </p:cNvSpPr>
          <p:nvPr>
            <p:ph type="title"/>
          </p:nvPr>
        </p:nvSpPr>
        <p:spPr/>
        <p:txBody>
          <a:bodyPr/>
          <a:lstStyle/>
          <a:p>
            <a:r>
              <a:rPr lang="da-DK" dirty="0" err="1"/>
              <a:t>Next</a:t>
            </a:r>
            <a:r>
              <a:rPr lang="da-DK" dirty="0"/>
              <a:t> Step</a:t>
            </a:r>
          </a:p>
        </p:txBody>
      </p:sp>
    </p:spTree>
    <p:extLst>
      <p:ext uri="{BB962C8B-B14F-4D97-AF65-F5344CB8AC3E}">
        <p14:creationId xmlns:p14="http://schemas.microsoft.com/office/powerpoint/2010/main" val="3774509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F44797B9-433D-44A5-AA67-88889CDB1C7E}"/>
              </a:ext>
            </a:extLst>
          </p:cNvPr>
          <p:cNvSpPr>
            <a:spLocks noGrp="1"/>
          </p:cNvSpPr>
          <p:nvPr>
            <p:ph idx="1"/>
          </p:nvPr>
        </p:nvSpPr>
        <p:spPr/>
        <p:txBody>
          <a:bodyPr>
            <a:normAutofit lnSpcReduction="10000"/>
          </a:bodyPr>
          <a:lstStyle/>
          <a:p>
            <a:pPr marL="514350" indent="-514350">
              <a:buFont typeface="+mj-lt"/>
              <a:buAutoNum type="arabicPeriod"/>
            </a:pPr>
            <a:r>
              <a:rPr lang="da-DK" dirty="0"/>
              <a:t>Den samlede leverancekæde er endnu ikke tilstrækkelig sammenhængende til storskalaimplementering</a:t>
            </a:r>
            <a:endParaRPr lang="da-DK" sz="4000" dirty="0"/>
          </a:p>
          <a:p>
            <a:pPr marL="514350" indent="-514350">
              <a:buFont typeface="+mj-lt"/>
              <a:buAutoNum type="arabicPeriod"/>
            </a:pPr>
            <a:r>
              <a:rPr lang="da-DK" dirty="0"/>
              <a:t>Modning af de kommunale organisationer til storskalaimplementering</a:t>
            </a:r>
          </a:p>
          <a:p>
            <a:pPr marL="914400" lvl="1" indent="-514350"/>
            <a:r>
              <a:rPr lang="da-DK" dirty="0"/>
              <a:t>Praktisk afprøvning af udredningsredskab</a:t>
            </a:r>
          </a:p>
          <a:p>
            <a:pPr marL="914400" lvl="1" indent="-514350"/>
            <a:r>
              <a:rPr lang="da-DK" dirty="0"/>
              <a:t>Praktisk erfaring og justering af arbejdsgange og metode for implementering</a:t>
            </a:r>
          </a:p>
          <a:p>
            <a:pPr marL="914400" lvl="1" indent="-514350"/>
            <a:r>
              <a:rPr lang="da-DK" dirty="0"/>
              <a:t>Praktisk erfaring med pårørendes ansvar ift. medicinadministration </a:t>
            </a:r>
          </a:p>
          <a:p>
            <a:pPr marL="514350" indent="-514350">
              <a:buFont typeface="+mj-lt"/>
              <a:buAutoNum type="arabicPeriod"/>
            </a:pPr>
            <a:r>
              <a:rPr lang="da-DK" dirty="0"/>
              <a:t>Kvalificering af businesscase</a:t>
            </a:r>
          </a:p>
          <a:p>
            <a:pPr marL="0" indent="0">
              <a:buNone/>
            </a:pPr>
            <a:endParaRPr lang="da-DK" sz="4000" dirty="0"/>
          </a:p>
          <a:p>
            <a:pPr marL="457200" lvl="1" indent="0">
              <a:buNone/>
            </a:pPr>
            <a:endParaRPr lang="da-DK" b="1" dirty="0"/>
          </a:p>
        </p:txBody>
      </p:sp>
      <p:sp>
        <p:nvSpPr>
          <p:cNvPr id="3" name="Titel 2">
            <a:extLst>
              <a:ext uri="{FF2B5EF4-FFF2-40B4-BE49-F238E27FC236}">
                <a16:creationId xmlns:a16="http://schemas.microsoft.com/office/drawing/2014/main" id="{51FB7326-1FF3-4083-A5E3-2D1536C86661}"/>
              </a:ext>
            </a:extLst>
          </p:cNvPr>
          <p:cNvSpPr>
            <a:spLocks noGrp="1"/>
          </p:cNvSpPr>
          <p:nvPr>
            <p:ph type="title"/>
          </p:nvPr>
        </p:nvSpPr>
        <p:spPr/>
        <p:txBody>
          <a:bodyPr/>
          <a:lstStyle/>
          <a:p>
            <a:r>
              <a:rPr lang="da-DK" dirty="0"/>
              <a:t>POC</a:t>
            </a:r>
          </a:p>
        </p:txBody>
      </p:sp>
    </p:spTree>
    <p:extLst>
      <p:ext uri="{BB962C8B-B14F-4D97-AF65-F5344CB8AC3E}">
        <p14:creationId xmlns:p14="http://schemas.microsoft.com/office/powerpoint/2010/main" val="1575084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dsholder til indhold 5">
            <a:extLst>
              <a:ext uri="{FF2B5EF4-FFF2-40B4-BE49-F238E27FC236}">
                <a16:creationId xmlns:a16="http://schemas.microsoft.com/office/drawing/2014/main" id="{107D6DD2-A7BE-451C-BB12-FDAD1414351B}"/>
              </a:ext>
            </a:extLst>
          </p:cNvPr>
          <p:cNvGraphicFramePr>
            <a:graphicFrameLocks noGrp="1"/>
          </p:cNvGraphicFramePr>
          <p:nvPr>
            <p:ph idx="1"/>
            <p:extLst>
              <p:ext uri="{D42A27DB-BD31-4B8C-83A1-F6EECF244321}">
                <p14:modId xmlns:p14="http://schemas.microsoft.com/office/powerpoint/2010/main" val="1258078583"/>
              </p:ext>
            </p:extLst>
          </p:nvPr>
        </p:nvGraphicFramePr>
        <p:xfrm>
          <a:off x="915116" y="2104522"/>
          <a:ext cx="8698832" cy="3960000"/>
        </p:xfrm>
        <a:graphic>
          <a:graphicData uri="http://schemas.openxmlformats.org/drawingml/2006/table">
            <a:tbl>
              <a:tblPr firstCol="1">
                <a:tableStyleId>{9D7B26C5-4107-4FEC-AEDC-1716B250A1EF}</a:tableStyleId>
              </a:tblPr>
              <a:tblGrid>
                <a:gridCol w="1568203">
                  <a:extLst>
                    <a:ext uri="{9D8B030D-6E8A-4147-A177-3AD203B41FA5}">
                      <a16:colId xmlns:a16="http://schemas.microsoft.com/office/drawing/2014/main" val="660650275"/>
                    </a:ext>
                  </a:extLst>
                </a:gridCol>
                <a:gridCol w="7130629">
                  <a:extLst>
                    <a:ext uri="{9D8B030D-6E8A-4147-A177-3AD203B41FA5}">
                      <a16:colId xmlns:a16="http://schemas.microsoft.com/office/drawing/2014/main" val="1302186525"/>
                    </a:ext>
                  </a:extLst>
                </a:gridCol>
              </a:tblGrid>
              <a:tr h="440000">
                <a:tc>
                  <a:txBody>
                    <a:bodyPr/>
                    <a:lstStyle/>
                    <a:p>
                      <a:pPr algn="ctr">
                        <a:lnSpc>
                          <a:spcPct val="115000"/>
                        </a:lnSpc>
                        <a:spcAft>
                          <a:spcPts val="0"/>
                        </a:spcAft>
                      </a:pPr>
                      <a:r>
                        <a:rPr lang="da-DK" sz="2000" dirty="0">
                          <a:effectLst/>
                          <a:latin typeface="Calibri Light" panose="020F0302020204030204" pitchFamily="34" charset="0"/>
                          <a:cs typeface="Calibri Light" panose="020F0302020204030204" pitchFamily="34" charset="0"/>
                        </a:rPr>
                        <a:t>8.00 - 8.30</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tc>
                  <a:txBody>
                    <a:bodyPr/>
                    <a:lstStyle/>
                    <a:p>
                      <a:pPr algn="just">
                        <a:lnSpc>
                          <a:spcPct val="115000"/>
                        </a:lnSpc>
                        <a:spcAft>
                          <a:spcPts val="0"/>
                        </a:spcAft>
                      </a:pPr>
                      <a:r>
                        <a:rPr lang="da-DK" sz="2000" dirty="0">
                          <a:effectLst/>
                          <a:latin typeface="Calibri Light" panose="020F0302020204030204" pitchFamily="34" charset="0"/>
                          <a:cs typeface="Calibri Light" panose="020F0302020204030204" pitchFamily="34" charset="0"/>
                        </a:rPr>
                        <a:t>Registrering og morgenmad</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extLst>
                  <a:ext uri="{0D108BD9-81ED-4DB2-BD59-A6C34878D82A}">
                    <a16:rowId xmlns:a16="http://schemas.microsoft.com/office/drawing/2014/main" val="3636617070"/>
                  </a:ext>
                </a:extLst>
              </a:tr>
              <a:tr h="440000">
                <a:tc>
                  <a:txBody>
                    <a:bodyPr/>
                    <a:lstStyle/>
                    <a:p>
                      <a:pPr algn="ctr">
                        <a:lnSpc>
                          <a:spcPct val="115000"/>
                        </a:lnSpc>
                        <a:spcAft>
                          <a:spcPts val="0"/>
                        </a:spcAft>
                      </a:pPr>
                      <a:r>
                        <a:rPr lang="da-DK" sz="2000" dirty="0">
                          <a:effectLst/>
                          <a:latin typeface="Calibri Light" panose="020F0302020204030204" pitchFamily="34" charset="0"/>
                          <a:cs typeface="Calibri Light" panose="020F0302020204030204" pitchFamily="34" charset="0"/>
                        </a:rPr>
                        <a:t>8.30 - 8.35</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tc>
                  <a:txBody>
                    <a:bodyPr/>
                    <a:lstStyle/>
                    <a:p>
                      <a:pPr algn="just">
                        <a:lnSpc>
                          <a:spcPct val="115000"/>
                        </a:lnSpc>
                        <a:spcAft>
                          <a:spcPts val="0"/>
                        </a:spcAft>
                      </a:pPr>
                      <a:r>
                        <a:rPr lang="da-DK" sz="2000" dirty="0">
                          <a:effectLst/>
                          <a:latin typeface="Calibri Light" panose="020F0302020204030204" pitchFamily="34" charset="0"/>
                          <a:cs typeface="Calibri Light" panose="020F0302020204030204" pitchFamily="34" charset="0"/>
                        </a:rPr>
                        <a:t>Velkomst og rammesætning for dagen v. Kirsten Rud </a:t>
                      </a:r>
                    </a:p>
                  </a:txBody>
                  <a:tcPr marL="35062" marR="35062" marT="0" marB="0"/>
                </a:tc>
                <a:extLst>
                  <a:ext uri="{0D108BD9-81ED-4DB2-BD59-A6C34878D82A}">
                    <a16:rowId xmlns:a16="http://schemas.microsoft.com/office/drawing/2014/main" val="3624890342"/>
                  </a:ext>
                </a:extLst>
              </a:tr>
              <a:tr h="440000">
                <a:tc>
                  <a:txBody>
                    <a:bodyPr/>
                    <a:lstStyle/>
                    <a:p>
                      <a:pPr algn="ctr">
                        <a:lnSpc>
                          <a:spcPct val="115000"/>
                        </a:lnSpc>
                        <a:spcAft>
                          <a:spcPts val="0"/>
                        </a:spcAft>
                      </a:pPr>
                      <a:r>
                        <a:rPr lang="da-DK" sz="2000" dirty="0">
                          <a:effectLst/>
                          <a:latin typeface="Calibri Light" panose="020F0302020204030204" pitchFamily="34" charset="0"/>
                          <a:cs typeface="Calibri Light" panose="020F0302020204030204" pitchFamily="34" charset="0"/>
                        </a:rPr>
                        <a:t>8.35 - 8.45</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da-DK" sz="2000" dirty="0">
                          <a:effectLst/>
                          <a:latin typeface="Calibri Light" panose="020F0302020204030204" pitchFamily="34" charset="0"/>
                          <a:cs typeface="Calibri Light" panose="020F0302020204030204" pitchFamily="34" charset="0"/>
                        </a:rPr>
                        <a:t>Velkommen til Viborg og Banebo v. Vibeke Eriksen</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extLst>
                  <a:ext uri="{0D108BD9-81ED-4DB2-BD59-A6C34878D82A}">
                    <a16:rowId xmlns:a16="http://schemas.microsoft.com/office/drawing/2014/main" val="3604546625"/>
                  </a:ext>
                </a:extLst>
              </a:tr>
              <a:tr h="440000">
                <a:tc>
                  <a:txBody>
                    <a:bodyPr/>
                    <a:lstStyle/>
                    <a:p>
                      <a:pPr algn="ctr">
                        <a:lnSpc>
                          <a:spcPct val="115000"/>
                        </a:lnSpc>
                        <a:spcAft>
                          <a:spcPts val="0"/>
                        </a:spcAft>
                      </a:pPr>
                      <a:r>
                        <a:rPr lang="da-DK" sz="2000" dirty="0">
                          <a:effectLst/>
                          <a:latin typeface="Calibri Light" panose="020F0302020204030204" pitchFamily="34" charset="0"/>
                          <a:cs typeface="Calibri Light" panose="020F0302020204030204" pitchFamily="34" charset="0"/>
                        </a:rPr>
                        <a:t>8.45 - 10.15</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tc>
                  <a:txBody>
                    <a:bodyPr/>
                    <a:lstStyle/>
                    <a:p>
                      <a:pPr algn="just">
                        <a:lnSpc>
                          <a:spcPct val="115000"/>
                        </a:lnSpc>
                        <a:spcAft>
                          <a:spcPts val="0"/>
                        </a:spcAft>
                      </a:pPr>
                      <a:r>
                        <a:rPr lang="da-DK" sz="2000" dirty="0">
                          <a:effectLst/>
                          <a:latin typeface="Calibri Light" panose="020F0302020204030204" pitchFamily="34" charset="0"/>
                          <a:cs typeface="Calibri Light" panose="020F0302020204030204" pitchFamily="34" charset="0"/>
                        </a:rPr>
                        <a:t>Medicin til tiden – Circular Co-Creation projekt v. Majbritt </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extLst>
                  <a:ext uri="{0D108BD9-81ED-4DB2-BD59-A6C34878D82A}">
                    <a16:rowId xmlns:a16="http://schemas.microsoft.com/office/drawing/2014/main" val="4083411054"/>
                  </a:ext>
                </a:extLst>
              </a:tr>
              <a:tr h="440000">
                <a:tc>
                  <a:txBody>
                    <a:bodyPr/>
                    <a:lstStyle/>
                    <a:p>
                      <a:pPr algn="ctr">
                        <a:lnSpc>
                          <a:spcPct val="115000"/>
                        </a:lnSpc>
                        <a:spcAft>
                          <a:spcPts val="0"/>
                        </a:spcAft>
                      </a:pPr>
                      <a:r>
                        <a:rPr lang="da-DK" sz="2000" dirty="0">
                          <a:effectLst/>
                          <a:latin typeface="Calibri Light" panose="020F0302020204030204" pitchFamily="34" charset="0"/>
                          <a:cs typeface="Calibri Light" panose="020F0302020204030204" pitchFamily="34" charset="0"/>
                        </a:rPr>
                        <a:t>10.15 - 10.40</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tc>
                  <a:txBody>
                    <a:bodyPr/>
                    <a:lstStyle/>
                    <a:p>
                      <a:pPr algn="just">
                        <a:lnSpc>
                          <a:spcPct val="115000"/>
                        </a:lnSpc>
                        <a:spcAft>
                          <a:spcPts val="0"/>
                        </a:spcAft>
                      </a:pPr>
                      <a:r>
                        <a:rPr lang="da-DK" sz="2000" dirty="0">
                          <a:effectLst/>
                          <a:latin typeface="Calibri Light" panose="020F0302020204030204" pitchFamily="34" charset="0"/>
                          <a:cs typeface="Calibri Light" panose="020F0302020204030204" pitchFamily="34" charset="0"/>
                        </a:rPr>
                        <a:t>PAUSE - kaffe og udstillingsområde</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extLst>
                  <a:ext uri="{0D108BD9-81ED-4DB2-BD59-A6C34878D82A}">
                    <a16:rowId xmlns:a16="http://schemas.microsoft.com/office/drawing/2014/main" val="3152867840"/>
                  </a:ext>
                </a:extLst>
              </a:tr>
              <a:tr h="440000">
                <a:tc>
                  <a:txBody>
                    <a:bodyPr/>
                    <a:lstStyle/>
                    <a:p>
                      <a:pPr algn="ctr">
                        <a:lnSpc>
                          <a:spcPct val="115000"/>
                        </a:lnSpc>
                        <a:spcAft>
                          <a:spcPts val="0"/>
                        </a:spcAft>
                      </a:pPr>
                      <a:r>
                        <a:rPr lang="da-DK" sz="2000" dirty="0">
                          <a:effectLst/>
                          <a:latin typeface="Calibri Light" panose="020F0302020204030204" pitchFamily="34" charset="0"/>
                          <a:cs typeface="Calibri Light" panose="020F0302020204030204" pitchFamily="34" charset="0"/>
                        </a:rPr>
                        <a:t>10.40 - 11.30</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tc>
                  <a:txBody>
                    <a:bodyPr/>
                    <a:lstStyle/>
                    <a:p>
                      <a:pPr algn="just">
                        <a:lnSpc>
                          <a:spcPct val="115000"/>
                        </a:lnSpc>
                        <a:spcAft>
                          <a:spcPts val="0"/>
                        </a:spcAft>
                      </a:pPr>
                      <a:r>
                        <a:rPr lang="da-DK" sz="2000" dirty="0">
                          <a:effectLst/>
                          <a:latin typeface="Calibri Light" panose="020F0302020204030204" pitchFamily="34" charset="0"/>
                          <a:cs typeface="Calibri Light" panose="020F0302020204030204" pitchFamily="34" charset="0"/>
                        </a:rPr>
                        <a:t>Viborg Kommune præsenterer LEAN processen og afledte handlinger</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extLst>
                  <a:ext uri="{0D108BD9-81ED-4DB2-BD59-A6C34878D82A}">
                    <a16:rowId xmlns:a16="http://schemas.microsoft.com/office/drawing/2014/main" val="885964035"/>
                  </a:ext>
                </a:extLst>
              </a:tr>
              <a:tr h="440000">
                <a:tc>
                  <a:txBody>
                    <a:bodyPr/>
                    <a:lstStyle/>
                    <a:p>
                      <a:pPr algn="ctr">
                        <a:lnSpc>
                          <a:spcPct val="115000"/>
                        </a:lnSpc>
                        <a:spcAft>
                          <a:spcPts val="0"/>
                        </a:spcAft>
                      </a:pPr>
                      <a:r>
                        <a:rPr lang="da-DK" sz="2000" dirty="0">
                          <a:effectLst/>
                          <a:latin typeface="Calibri Light" panose="020F0302020204030204" pitchFamily="34" charset="0"/>
                          <a:cs typeface="Calibri Light" panose="020F0302020204030204" pitchFamily="34" charset="0"/>
                        </a:rPr>
                        <a:t>11.30 - 11.55</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tc>
                  <a:txBody>
                    <a:bodyPr/>
                    <a:lstStyle/>
                    <a:p>
                      <a:pPr algn="just">
                        <a:lnSpc>
                          <a:spcPct val="115000"/>
                        </a:lnSpc>
                        <a:spcAft>
                          <a:spcPts val="0"/>
                        </a:spcAft>
                      </a:pPr>
                      <a:r>
                        <a:rPr lang="da-DK" sz="2000" dirty="0">
                          <a:effectLst/>
                          <a:latin typeface="Calibri Light" panose="020F0302020204030204" pitchFamily="34" charset="0"/>
                          <a:cs typeface="Calibri Light" panose="020F0302020204030204" pitchFamily="34" charset="0"/>
                        </a:rPr>
                        <a:t>Plenumdrøftelse</a:t>
                      </a:r>
                      <a:endParaRPr lang="da-DK" sz="2000" dirty="0">
                        <a:effectLst/>
                        <a:latin typeface="Calibri Light" panose="020F0302020204030204" pitchFamily="34" charset="0"/>
                        <a:ea typeface="Calibri" panose="020F0502020204030204" pitchFamily="34" charset="0"/>
                        <a:cs typeface="Calibri Light" panose="020F0302020204030204" pitchFamily="34" charset="0"/>
                      </a:endParaRPr>
                    </a:p>
                  </a:txBody>
                  <a:tcPr marL="35062" marR="35062" marT="0" marB="0"/>
                </a:tc>
                <a:extLst>
                  <a:ext uri="{0D108BD9-81ED-4DB2-BD59-A6C34878D82A}">
                    <a16:rowId xmlns:a16="http://schemas.microsoft.com/office/drawing/2014/main" val="480444403"/>
                  </a:ext>
                </a:extLst>
              </a:tr>
              <a:tr h="440000">
                <a:tc>
                  <a:txBody>
                    <a:bodyPr/>
                    <a:lstStyle/>
                    <a:p>
                      <a:pPr algn="ctr">
                        <a:lnSpc>
                          <a:spcPct val="115000"/>
                        </a:lnSpc>
                        <a:spcAft>
                          <a:spcPts val="0"/>
                        </a:spcAft>
                      </a:pPr>
                      <a:r>
                        <a:rPr lang="da-DK" sz="2000" dirty="0">
                          <a:effectLst/>
                          <a:latin typeface="Calibri Light" panose="020F0302020204030204" pitchFamily="34" charset="0"/>
                          <a:cs typeface="Calibri Light" panose="020F0302020204030204" pitchFamily="34" charset="0"/>
                        </a:rPr>
                        <a:t>11.55 - 12.00</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tc>
                  <a:txBody>
                    <a:bodyPr/>
                    <a:lstStyle/>
                    <a:p>
                      <a:pPr algn="just">
                        <a:lnSpc>
                          <a:spcPct val="115000"/>
                        </a:lnSpc>
                        <a:spcAft>
                          <a:spcPts val="0"/>
                        </a:spcAft>
                      </a:pPr>
                      <a:r>
                        <a:rPr lang="da-DK" sz="2000" dirty="0">
                          <a:effectLst/>
                          <a:latin typeface="Calibri Light" panose="020F0302020204030204" pitchFamily="34" charset="0"/>
                          <a:cs typeface="Calibri Light" panose="020F0302020204030204" pitchFamily="34" charset="0"/>
                        </a:rPr>
                        <a:t>Tak for i dag</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extLst>
                  <a:ext uri="{0D108BD9-81ED-4DB2-BD59-A6C34878D82A}">
                    <a16:rowId xmlns:a16="http://schemas.microsoft.com/office/drawing/2014/main" val="3069430084"/>
                  </a:ext>
                </a:extLst>
              </a:tr>
              <a:tr h="440000">
                <a:tc>
                  <a:txBody>
                    <a:bodyPr/>
                    <a:lstStyle/>
                    <a:p>
                      <a:pPr algn="ctr">
                        <a:lnSpc>
                          <a:spcPct val="115000"/>
                        </a:lnSpc>
                        <a:spcAft>
                          <a:spcPts val="0"/>
                        </a:spcAft>
                      </a:pPr>
                      <a:r>
                        <a:rPr lang="da-DK" sz="2000" dirty="0">
                          <a:effectLst/>
                          <a:latin typeface="Calibri Light" panose="020F0302020204030204" pitchFamily="34" charset="0"/>
                          <a:cs typeface="Calibri Light" panose="020F0302020204030204" pitchFamily="34" charset="0"/>
                        </a:rPr>
                        <a:t>12.00 - 13.00</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tc>
                  <a:txBody>
                    <a:bodyPr/>
                    <a:lstStyle/>
                    <a:p>
                      <a:pPr algn="just">
                        <a:lnSpc>
                          <a:spcPct val="115000"/>
                        </a:lnSpc>
                        <a:spcAft>
                          <a:spcPts val="0"/>
                        </a:spcAft>
                      </a:pPr>
                      <a:r>
                        <a:rPr lang="da-DK" sz="2000" dirty="0">
                          <a:effectLst/>
                          <a:latin typeface="Calibri Light" panose="020F0302020204030204" pitchFamily="34" charset="0"/>
                          <a:cs typeface="Calibri Light" panose="020F0302020204030204" pitchFamily="34" charset="0"/>
                        </a:rPr>
                        <a:t>Mulighed for at gå på opdagelse i udstillingsområdet</a:t>
                      </a:r>
                      <a:endParaRPr lang="da-DK" sz="20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35062" marR="35062" marT="0" marB="0"/>
                </a:tc>
                <a:extLst>
                  <a:ext uri="{0D108BD9-81ED-4DB2-BD59-A6C34878D82A}">
                    <a16:rowId xmlns:a16="http://schemas.microsoft.com/office/drawing/2014/main" val="2100245290"/>
                  </a:ext>
                </a:extLst>
              </a:tr>
            </a:tbl>
          </a:graphicData>
        </a:graphic>
      </p:graphicFrame>
      <p:sp>
        <p:nvSpPr>
          <p:cNvPr id="3" name="Titel 2">
            <a:extLst>
              <a:ext uri="{FF2B5EF4-FFF2-40B4-BE49-F238E27FC236}">
                <a16:creationId xmlns:a16="http://schemas.microsoft.com/office/drawing/2014/main" id="{F5B6277D-5C53-4654-ACB4-063323888FC5}"/>
              </a:ext>
            </a:extLst>
          </p:cNvPr>
          <p:cNvSpPr>
            <a:spLocks noGrp="1"/>
          </p:cNvSpPr>
          <p:nvPr>
            <p:ph type="title"/>
          </p:nvPr>
        </p:nvSpPr>
        <p:spPr>
          <a:xfrm>
            <a:off x="915116" y="1233906"/>
            <a:ext cx="10515600" cy="750677"/>
          </a:xfrm>
        </p:spPr>
        <p:txBody>
          <a:bodyPr/>
          <a:lstStyle/>
          <a:p>
            <a:r>
              <a:rPr lang="da-DK" dirty="0"/>
              <a:t>Program for dagen </a:t>
            </a:r>
          </a:p>
        </p:txBody>
      </p:sp>
      <p:pic>
        <p:nvPicPr>
          <p:cNvPr id="7" name="Billede 6">
            <a:extLst>
              <a:ext uri="{FF2B5EF4-FFF2-40B4-BE49-F238E27FC236}">
                <a16:creationId xmlns:a16="http://schemas.microsoft.com/office/drawing/2014/main" id="{B0CC1321-744F-4E23-9B53-8EA933CD8AF3}"/>
              </a:ext>
            </a:extLst>
          </p:cNvPr>
          <p:cNvPicPr>
            <a:picLocks noChangeAspect="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10491537" y="3193135"/>
            <a:ext cx="785347" cy="1073980"/>
          </a:xfrm>
          <a:prstGeom prst="rect">
            <a:avLst/>
          </a:prstGeom>
          <a:ln>
            <a:noFill/>
          </a:ln>
        </p:spPr>
      </p:pic>
      <p:sp>
        <p:nvSpPr>
          <p:cNvPr id="8" name="AutoShape 2" descr="https://www.skyfish.com/preview/41223534-.jpg?size=preview&amp;sharehash=">
            <a:extLst>
              <a:ext uri="{FF2B5EF4-FFF2-40B4-BE49-F238E27FC236}">
                <a16:creationId xmlns:a16="http://schemas.microsoft.com/office/drawing/2014/main" id="{D672C604-4598-4A9B-A566-6C567299B1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dirty="0"/>
          </a:p>
        </p:txBody>
      </p:sp>
    </p:spTree>
    <p:extLst>
      <p:ext uri="{BB962C8B-B14F-4D97-AF65-F5344CB8AC3E}">
        <p14:creationId xmlns:p14="http://schemas.microsoft.com/office/powerpoint/2010/main" val="975181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Forslag til implementering på tværs af kommuner</a:t>
            </a:r>
          </a:p>
        </p:txBody>
      </p:sp>
      <p:sp>
        <p:nvSpPr>
          <p:cNvPr id="3" name="Pladsholder til diasnummer 2"/>
          <p:cNvSpPr>
            <a:spLocks noGrp="1"/>
          </p:cNvSpPr>
          <p:nvPr>
            <p:ph type="sldNum" sz="quarter" idx="12"/>
          </p:nvPr>
        </p:nvSpPr>
        <p:spPr>
          <a:xfrm>
            <a:off x="8077200" y="6356351"/>
            <a:ext cx="2133600" cy="365125"/>
          </a:xfrm>
          <a:prstGeom prst="rect">
            <a:avLst/>
          </a:prstGeom>
        </p:spPr>
        <p:txBody>
          <a:bodyPr vert="horz" lIns="91440" tIns="45720" rIns="0" bIns="45720" rtlCol="0" anchor="ctr"/>
          <a:lstStyle>
            <a:defPPr>
              <a:defRPr lang="da-DK"/>
            </a:defPPr>
            <a:lvl1pPr marL="0" algn="r" defTabSz="914400" rtl="0" eaLnBrk="1" latinLnBrk="0" hangingPunct="1">
              <a:defRPr sz="1000" kern="1200">
                <a:solidFill>
                  <a:srgbClr val="D61E3D"/>
                </a:solidFill>
                <a:latin typeface="HelveticaNeueLT Std L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CC27918-FB67-4B2B-AF7F-E03D903C4564}" type="slidenum">
              <a:rPr kumimoji="0" lang="da-DK" sz="1000" b="0" i="0" u="none" strike="noStrike" kern="1200" cap="none" spc="0" normalizeH="0" baseline="0" noProof="0" smtClean="0">
                <a:ln>
                  <a:noFill/>
                </a:ln>
                <a:solidFill>
                  <a:srgbClr val="D61E3D"/>
                </a:solidFill>
                <a:effectLst/>
                <a:uLnTx/>
                <a:uFillTx/>
                <a:latin typeface="HelveticaNeueLT Std Lt"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1000" b="0" i="0" u="none" strike="noStrike" kern="1200" cap="none" spc="0" normalizeH="0" baseline="0" noProof="0">
              <a:ln>
                <a:noFill/>
              </a:ln>
              <a:solidFill>
                <a:srgbClr val="D61E3D"/>
              </a:solidFill>
              <a:effectLst/>
              <a:uLnTx/>
              <a:uFillTx/>
              <a:latin typeface="HelveticaNeueLT Std Lt" pitchFamily="34" charset="0"/>
              <a:ea typeface="+mn-ea"/>
              <a:cs typeface="+mn-cs"/>
            </a:endParaRPr>
          </a:p>
        </p:txBody>
      </p:sp>
      <p:sp>
        <p:nvSpPr>
          <p:cNvPr id="4" name="Pladsholder til indhold 3"/>
          <p:cNvSpPr>
            <a:spLocks noGrp="1"/>
          </p:cNvSpPr>
          <p:nvPr>
            <p:ph idx="1"/>
          </p:nvPr>
        </p:nvSpPr>
        <p:spPr>
          <a:xfrm>
            <a:off x="1981200" y="2132857"/>
            <a:ext cx="8229600" cy="3993307"/>
          </a:xfrm>
        </p:spPr>
        <p:txBody>
          <a:bodyPr>
            <a:normAutofit fontScale="92500"/>
          </a:bodyPr>
          <a:lstStyle/>
          <a:p>
            <a:r>
              <a:rPr lang="da-DK" sz="2400" dirty="0"/>
              <a:t>Overordnede styregruppe Sundheds- og Ældrechefforum</a:t>
            </a:r>
          </a:p>
          <a:p>
            <a:r>
              <a:rPr lang="da-DK" sz="2400" dirty="0"/>
              <a:t>Kaskademodel med forpligtelse om overlevering</a:t>
            </a:r>
          </a:p>
          <a:p>
            <a:r>
              <a:rPr lang="da-DK" sz="2400" dirty="0"/>
              <a:t>Implementerende kommuner overleverer viden til nye kommuner</a:t>
            </a:r>
          </a:p>
          <a:p>
            <a:endParaRPr lang="da-DK" sz="2400" dirty="0"/>
          </a:p>
          <a:p>
            <a:endParaRPr lang="da-DK" sz="2400" dirty="0"/>
          </a:p>
          <a:p>
            <a:endParaRPr lang="da-DK" sz="2400" dirty="0"/>
          </a:p>
          <a:p>
            <a:endParaRPr lang="da-DK" sz="2400" dirty="0"/>
          </a:p>
          <a:p>
            <a:r>
              <a:rPr lang="da-DK" sz="2400" dirty="0"/>
              <a:t>Sekretariat bistår implementering</a:t>
            </a:r>
          </a:p>
          <a:p>
            <a:pPr lvl="1"/>
            <a:r>
              <a:rPr lang="da-DK" sz="2000" dirty="0"/>
              <a:t>Består af en Implementeringsleder, deltidsmedarbejder og 1-2 sekretariatsmedlemmer fra igangværende kommuner</a:t>
            </a:r>
            <a:endParaRPr lang="da-DK" dirty="0"/>
          </a:p>
          <a:p>
            <a:endParaRPr lang="da-DK" dirty="0"/>
          </a:p>
        </p:txBody>
      </p:sp>
      <p:pic>
        <p:nvPicPr>
          <p:cNvPr id="5" name="Billede 4" descr="\\RMFILE0008\home13$\CHKRTE\Downloads\Chrome\Køreplan for implementering (1).png"/>
          <p:cNvPicPr/>
          <p:nvPr/>
        </p:nvPicPr>
        <p:blipFill>
          <a:blip r:embed="rId2">
            <a:extLst>
              <a:ext uri="{28A0092B-C50C-407E-A947-70E740481C1C}">
                <a14:useLocalDpi xmlns:a14="http://schemas.microsoft.com/office/drawing/2010/main" val="0"/>
              </a:ext>
            </a:extLst>
          </a:blip>
          <a:srcRect/>
          <a:stretch>
            <a:fillRect/>
          </a:stretch>
        </p:blipFill>
        <p:spPr bwMode="auto">
          <a:xfrm>
            <a:off x="2711624" y="3501008"/>
            <a:ext cx="6264696" cy="1420366"/>
          </a:xfrm>
          <a:prstGeom prst="rect">
            <a:avLst/>
          </a:prstGeom>
          <a:noFill/>
          <a:ln>
            <a:noFill/>
          </a:ln>
        </p:spPr>
      </p:pic>
    </p:spTree>
    <p:extLst>
      <p:ext uri="{BB962C8B-B14F-4D97-AF65-F5344CB8AC3E}">
        <p14:creationId xmlns:p14="http://schemas.microsoft.com/office/powerpoint/2010/main" val="1946458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5015880" y="6021289"/>
            <a:ext cx="1656184" cy="577417"/>
          </a:xfrm>
          <a:prstGeom prst="rect">
            <a:avLst/>
          </a:prstGeom>
          <a:noFill/>
          <a:ln w="9525">
            <a:noFill/>
            <a:miter lim="800000"/>
            <a:headEnd/>
            <a:tailEnd/>
          </a:ln>
        </p:spPr>
      </p:pic>
      <p:sp>
        <p:nvSpPr>
          <p:cNvPr id="9" name="Rektangel 8"/>
          <p:cNvSpPr/>
          <p:nvPr/>
        </p:nvSpPr>
        <p:spPr>
          <a:xfrm>
            <a:off x="1991544" y="255715"/>
            <a:ext cx="7848872" cy="63709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800" b="0" i="0" u="none" strike="noStrike" kern="1200" cap="none" spc="0" normalizeH="0" baseline="0" noProof="0" dirty="0">
              <a:ln>
                <a:noFill/>
              </a:ln>
              <a:solidFill>
                <a:srgbClr val="3F3F3F"/>
              </a:solidFill>
              <a:effectLst/>
              <a:uLnTx/>
              <a:uFillTx/>
              <a:latin typeface="Source Sans Pro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800" b="0" i="0" u="none" strike="noStrike" kern="1200" cap="none" spc="0" normalizeH="0" baseline="0" noProof="0" dirty="0">
              <a:ln>
                <a:noFill/>
              </a:ln>
              <a:solidFill>
                <a:srgbClr val="3F3F3F"/>
              </a:solidFill>
              <a:effectLst/>
              <a:uLnTx/>
              <a:uFillTx/>
              <a:latin typeface="Source Sans Pro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0" normalizeH="0" baseline="0" noProof="0" dirty="0">
                <a:ln>
                  <a:noFill/>
                </a:ln>
                <a:solidFill>
                  <a:srgbClr val="E46C0A"/>
                </a:solidFill>
                <a:effectLst>
                  <a:outerShdw blurRad="38100" dist="38100" dir="2700000" algn="tl">
                    <a:srgbClr val="000000">
                      <a:alpha val="43137"/>
                    </a:srgbClr>
                  </a:outerShdw>
                </a:effectLst>
                <a:uLnTx/>
                <a:uFillTx/>
                <a:latin typeface="Source Sans Pro Light"/>
                <a:ea typeface="+mn-ea"/>
                <a:cs typeface="+mn-cs"/>
              </a:rPr>
              <a:t>Tak for opmærksomheden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3200" b="1" i="0" u="none" strike="noStrike" kern="1200" cap="none" spc="0" normalizeH="0" baseline="0" noProof="0" dirty="0">
              <a:ln>
                <a:noFill/>
              </a:ln>
              <a:solidFill>
                <a:srgbClr val="E46C0A"/>
              </a:solidFill>
              <a:effectLst>
                <a:outerShdw blurRad="38100" dist="38100" dir="2700000" algn="tl">
                  <a:srgbClr val="000000">
                    <a:alpha val="43137"/>
                  </a:srgbClr>
                </a:outerShdw>
              </a:effectLst>
              <a:uLnTx/>
              <a:uFillTx/>
              <a:latin typeface="Source Sans Pro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F58232"/>
                </a:solidFill>
                <a:effectLst>
                  <a:outerShdw blurRad="38100" dist="38100" dir="2700000" algn="tl">
                    <a:srgbClr val="000000">
                      <a:alpha val="43137"/>
                    </a:srgbClr>
                  </a:outerShdw>
                </a:effectLst>
                <a:uLnTx/>
                <a:uFillTx/>
                <a:latin typeface="Source Sans Pro Light"/>
                <a:ea typeface="+mn-ea"/>
                <a:cs typeface="+mn-cs"/>
              </a:rPr>
              <a:t>Kontaktinformation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F58232"/>
                </a:solidFill>
                <a:effectLst>
                  <a:outerShdw blurRad="38100" dist="38100" dir="2700000" algn="tl">
                    <a:srgbClr val="000000">
                      <a:alpha val="43137"/>
                    </a:srgbClr>
                  </a:outerShdw>
                </a:effectLst>
                <a:uLnTx/>
                <a:uFillTx/>
                <a:latin typeface="Source Sans Pro Light"/>
                <a:ea typeface="+mn-ea"/>
                <a:cs typeface="+mn-cs"/>
              </a:rPr>
              <a:t>MTIC: Majbritt Aagaard – </a:t>
            </a:r>
            <a:r>
              <a:rPr kumimoji="0" lang="da-DK" sz="2400" b="1" i="0" u="none" strike="noStrike" kern="1200" cap="none" spc="0" normalizeH="0" baseline="0" noProof="0" dirty="0">
                <a:ln>
                  <a:noFill/>
                </a:ln>
                <a:solidFill>
                  <a:srgbClr val="F58232"/>
                </a:solidFill>
                <a:effectLst>
                  <a:outerShdw blurRad="38100" dist="38100" dir="2700000" algn="tl">
                    <a:srgbClr val="000000">
                      <a:alpha val="43137"/>
                    </a:srgbClr>
                  </a:outerShdw>
                </a:effectLst>
                <a:uLnTx/>
                <a:uFillTx/>
                <a:latin typeface="Source Sans Pro Light"/>
                <a:ea typeface="+mn-ea"/>
                <a:cs typeface="+mn-cs"/>
                <a:hlinkClick r:id="rId3"/>
              </a:rPr>
              <a:t>ma@mtic.dk</a:t>
            </a:r>
            <a:endParaRPr kumimoji="0" lang="da-DK" sz="2400" b="1" i="0" u="none" strike="noStrike" kern="1200" cap="none" spc="0" normalizeH="0" baseline="0" noProof="0" dirty="0">
              <a:ln>
                <a:noFill/>
              </a:ln>
              <a:solidFill>
                <a:srgbClr val="F58232"/>
              </a:solidFill>
              <a:effectLst>
                <a:outerShdw blurRad="38100" dist="38100" dir="2700000" algn="tl">
                  <a:srgbClr val="000000">
                    <a:alpha val="43137"/>
                  </a:srgbClr>
                </a:outerShdw>
              </a:effectLst>
              <a:uLnTx/>
              <a:uFillTx/>
              <a:latin typeface="Source Sans Pro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F58232"/>
                </a:solidFill>
                <a:effectLst>
                  <a:outerShdw blurRad="38100" dist="38100" dir="2700000" algn="tl">
                    <a:srgbClr val="000000">
                      <a:alpha val="43137"/>
                    </a:srgbClr>
                  </a:outerShdw>
                </a:effectLst>
                <a:uLnTx/>
                <a:uFillTx/>
                <a:latin typeface="Source Sans Pro Light"/>
                <a:ea typeface="+mn-ea"/>
                <a:cs typeface="+mn-cs"/>
              </a:rPr>
              <a:t>FSC: Per Bo Andersen – </a:t>
            </a:r>
            <a:r>
              <a:rPr kumimoji="0" lang="da-DK" sz="2400" b="1" i="0" u="none" strike="noStrike" kern="1200" cap="none" spc="0" normalizeH="0" baseline="0" noProof="0" dirty="0">
                <a:ln>
                  <a:noFill/>
                </a:ln>
                <a:solidFill>
                  <a:srgbClr val="F58232"/>
                </a:solidFill>
                <a:effectLst>
                  <a:outerShdw blurRad="38100" dist="38100" dir="2700000" algn="tl">
                    <a:srgbClr val="000000">
                      <a:alpha val="43137"/>
                    </a:srgbClr>
                  </a:outerShdw>
                </a:effectLst>
                <a:uLnTx/>
                <a:uFillTx/>
                <a:latin typeface="Source Sans Pro Light"/>
                <a:ea typeface="+mn-ea"/>
                <a:cs typeface="+mn-cs"/>
                <a:hlinkClick r:id="rId4"/>
              </a:rPr>
              <a:t>perand@rm.dk</a:t>
            </a:r>
            <a:endParaRPr kumimoji="0" lang="da-DK" sz="2400" b="1" i="0" u="none" strike="noStrike" kern="1200" cap="none" spc="0" normalizeH="0" baseline="0" noProof="0" dirty="0">
              <a:ln>
                <a:noFill/>
              </a:ln>
              <a:solidFill>
                <a:srgbClr val="F58232"/>
              </a:solidFill>
              <a:effectLst>
                <a:outerShdw blurRad="38100" dist="38100" dir="2700000" algn="tl">
                  <a:srgbClr val="000000">
                    <a:alpha val="43137"/>
                  </a:srgbClr>
                </a:outerShdw>
              </a:effectLst>
              <a:uLnTx/>
              <a:uFillTx/>
              <a:latin typeface="Source Sans Pr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3F3F3F"/>
              </a:solidFill>
              <a:effectLst/>
              <a:uLnTx/>
              <a:uFillTx/>
              <a:latin typeface="Source Sans Pro Light"/>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000000"/>
              </a:solidFill>
              <a:effectLst/>
              <a:uLnTx/>
              <a:uFillTx/>
              <a:latin typeface="Source Sans Pro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3F3F3F"/>
                </a:solidFill>
                <a:effectLst/>
                <a:uLnTx/>
                <a:uFillTx/>
                <a:latin typeface="Source Sans Pro Light"/>
                <a:ea typeface="+mn-ea"/>
                <a:cs typeface="+mn-cs"/>
              </a:rPr>
              <a:t>MTIC er finansieret af Foreningen MTIC samt midler fra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3F3F3F"/>
                </a:solidFill>
                <a:effectLst/>
                <a:uLnTx/>
                <a:uFillTx/>
                <a:latin typeface="Source Sans Pro Light"/>
                <a:ea typeface="+mn-ea"/>
                <a:cs typeface="+mn-cs"/>
              </a:rPr>
              <a:t>Region Midtjylland og EU’s strukturfonde.</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000000"/>
              </a:solidFill>
              <a:effectLst/>
              <a:uLnTx/>
              <a:uFillTx/>
              <a:latin typeface="Lucida Grande"/>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000000"/>
                </a:solidFill>
                <a:effectLst/>
                <a:uLnTx/>
                <a:uFillTx/>
                <a:latin typeface="Source Sans Pro Light"/>
                <a:ea typeface="+mn-ea"/>
                <a:cs typeface="+mn-cs"/>
              </a:rPr>
              <a:t>Foreningen </a:t>
            </a:r>
            <a:r>
              <a:rPr kumimoji="0" lang="da-DK" sz="1400" b="0" i="0" u="none" strike="noStrike" kern="1200" cap="none" spc="0" normalizeH="0" baseline="0" noProof="0" dirty="0" err="1">
                <a:ln>
                  <a:noFill/>
                </a:ln>
                <a:solidFill>
                  <a:srgbClr val="000000"/>
                </a:solidFill>
                <a:effectLst/>
                <a:uLnTx/>
                <a:uFillTx/>
                <a:latin typeface="Source Sans Pro Light"/>
                <a:ea typeface="+mn-ea"/>
                <a:cs typeface="+mn-cs"/>
              </a:rPr>
              <a:t>MedTech</a:t>
            </a:r>
            <a:r>
              <a:rPr kumimoji="0" lang="da-DK" sz="1400" b="0" i="0" u="none" strike="noStrike" kern="1200" cap="none" spc="0" normalizeH="0" baseline="0" noProof="0" dirty="0">
                <a:ln>
                  <a:noFill/>
                </a:ln>
                <a:solidFill>
                  <a:srgbClr val="000000"/>
                </a:solidFill>
                <a:effectLst/>
                <a:uLnTx/>
                <a:uFillTx/>
                <a:latin typeface="Source Sans Pro Light"/>
                <a:ea typeface="+mn-ea"/>
                <a:cs typeface="+mn-cs"/>
              </a:rPr>
              <a:t> Innovation </a:t>
            </a:r>
            <a:r>
              <a:rPr kumimoji="0" lang="da-DK" sz="1400" b="0" i="0" u="none" strike="noStrike" kern="1200" cap="none" spc="0" normalizeH="0" baseline="0" noProof="0" dirty="0" err="1">
                <a:ln>
                  <a:noFill/>
                </a:ln>
                <a:solidFill>
                  <a:srgbClr val="000000"/>
                </a:solidFill>
                <a:effectLst/>
                <a:uLnTx/>
                <a:uFillTx/>
                <a:latin typeface="Source Sans Pro Light"/>
                <a:ea typeface="+mn-ea"/>
                <a:cs typeface="+mn-cs"/>
              </a:rPr>
              <a:t>Consortium</a:t>
            </a:r>
            <a:r>
              <a:rPr kumimoji="0" lang="da-DK" sz="1400" b="0" i="0" u="none" strike="noStrike" kern="1200" cap="none" spc="0" normalizeH="0" baseline="0" noProof="0" dirty="0">
                <a:ln>
                  <a:noFill/>
                </a:ln>
                <a:solidFill>
                  <a:srgbClr val="000000"/>
                </a:solidFill>
                <a:effectLst/>
                <a:uLnTx/>
                <a:uFillTx/>
                <a:latin typeface="Source Sans Pro Light"/>
                <a:ea typeface="+mn-ea"/>
                <a:cs typeface="+mn-cs"/>
              </a:rPr>
              <a:t> (MTIC) er dannet af Aarhus Universitet, VIA University College, Region Midtjylland, samt de 16 kommuner: Aarhus, Favrskov, Herning, Holstebro, Horsens, Ikast-Brande, Lemvig, Norddjurs, Odder, Ringkøbing-Skjern, Samsø,  Silkeborg, Skanderborg, Struer, Syddjurs og Viborg.</a:t>
            </a:r>
            <a:br>
              <a:rPr kumimoji="0" lang="da-DK" sz="1400" b="0" i="0" u="none" strike="noStrike" kern="1200" cap="none" spc="0" normalizeH="0" baseline="0" noProof="0" dirty="0">
                <a:ln>
                  <a:noFill/>
                </a:ln>
                <a:solidFill>
                  <a:srgbClr val="3F3F3F"/>
                </a:solidFill>
                <a:effectLst/>
                <a:uLnTx/>
                <a:uFillTx/>
                <a:latin typeface="Source Sans Pro Light"/>
                <a:ea typeface="+mn-ea"/>
                <a:cs typeface="+mn-cs"/>
              </a:rPr>
            </a:br>
            <a:endParaRPr kumimoji="0" lang="da-DK" sz="1400" b="0" i="0" u="none" strike="noStrike" kern="1200" cap="none" spc="0" normalizeH="0" baseline="0" noProof="0" dirty="0">
              <a:ln>
                <a:noFill/>
              </a:ln>
              <a:solidFill>
                <a:srgbClr val="3F3F3F"/>
              </a:solidFill>
              <a:effectLst/>
              <a:uLnTx/>
              <a:uFillTx/>
              <a:latin typeface="Source Sans Pro Light"/>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000000"/>
              </a:solidFill>
              <a:effectLst/>
              <a:uLnTx/>
              <a:uFillTx/>
              <a:latin typeface="Source Sans Pro Light"/>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000000"/>
              </a:solidFill>
              <a:effectLst/>
              <a:uLnTx/>
              <a:uFillTx/>
              <a:latin typeface="Source Sans Pro Light"/>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br>
              <a:rPr kumimoji="0" lang="da-DK" sz="1800" b="0" i="0" u="none" strike="noStrike" kern="1200" cap="none" spc="0" normalizeH="0" baseline="0" noProof="0" dirty="0">
                <a:ln>
                  <a:noFill/>
                </a:ln>
                <a:solidFill>
                  <a:srgbClr val="3F3F3F"/>
                </a:solidFill>
                <a:effectLst/>
                <a:uLnTx/>
                <a:uFillTx/>
                <a:latin typeface="Source Sans Pro Light"/>
                <a:ea typeface="+mn-ea"/>
                <a:cs typeface="+mn-cs"/>
              </a:rPr>
            </a:br>
            <a:endParaRPr kumimoji="0" lang="da-DK" sz="1800" b="0" i="0" u="none" strike="noStrike" kern="1200" cap="none" spc="0" normalizeH="0" baseline="0" noProof="0" dirty="0">
              <a:ln>
                <a:noFill/>
              </a:ln>
              <a:solidFill>
                <a:srgbClr val="3F3F3F"/>
              </a:solidFill>
              <a:effectLst/>
              <a:uLnTx/>
              <a:uFillTx/>
              <a:latin typeface="Source Sans Pro Light"/>
              <a:ea typeface="+mn-ea"/>
              <a:cs typeface="+mn-cs"/>
            </a:endParaRPr>
          </a:p>
        </p:txBody>
      </p:sp>
    </p:spTree>
    <p:extLst>
      <p:ext uri="{BB962C8B-B14F-4D97-AF65-F5344CB8AC3E}">
        <p14:creationId xmlns:p14="http://schemas.microsoft.com/office/powerpoint/2010/main" val="2504990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9CD4BB-B990-44B1-BC88-324FA80D0A8A}"/>
              </a:ext>
            </a:extLst>
          </p:cNvPr>
          <p:cNvSpPr>
            <a:spLocks noGrp="1"/>
          </p:cNvSpPr>
          <p:nvPr>
            <p:ph type="ctrTitle"/>
          </p:nvPr>
        </p:nvSpPr>
        <p:spPr>
          <a:xfrm>
            <a:off x="834189" y="1137555"/>
            <a:ext cx="10339137" cy="1795096"/>
          </a:xfrm>
        </p:spPr>
        <p:txBody>
          <a:bodyPr>
            <a:normAutofit fontScale="90000"/>
          </a:bodyPr>
          <a:lstStyle/>
          <a:p>
            <a:r>
              <a:rPr lang="da-DK" sz="11500" dirty="0"/>
              <a:t>Viborg Kommune </a:t>
            </a:r>
          </a:p>
        </p:txBody>
      </p:sp>
      <p:sp>
        <p:nvSpPr>
          <p:cNvPr id="3" name="Undertitel 2">
            <a:extLst>
              <a:ext uri="{FF2B5EF4-FFF2-40B4-BE49-F238E27FC236}">
                <a16:creationId xmlns:a16="http://schemas.microsoft.com/office/drawing/2014/main" id="{530915F3-038B-4566-8A93-55D20C9465B9}"/>
              </a:ext>
            </a:extLst>
          </p:cNvPr>
          <p:cNvSpPr>
            <a:spLocks noGrp="1"/>
          </p:cNvSpPr>
          <p:nvPr>
            <p:ph type="subTitle" idx="1"/>
          </p:nvPr>
        </p:nvSpPr>
        <p:spPr>
          <a:xfrm>
            <a:off x="834189" y="3585139"/>
            <a:ext cx="10339136" cy="1267327"/>
          </a:xfrm>
        </p:spPr>
        <p:txBody>
          <a:bodyPr>
            <a:normAutofit/>
          </a:bodyPr>
          <a:lstStyle/>
          <a:p>
            <a:r>
              <a:rPr lang="da-DK" sz="6600" dirty="0"/>
              <a:t>Medicinrehabilitering </a:t>
            </a:r>
          </a:p>
        </p:txBody>
      </p:sp>
    </p:spTree>
    <p:extLst>
      <p:ext uri="{BB962C8B-B14F-4D97-AF65-F5344CB8AC3E}">
        <p14:creationId xmlns:p14="http://schemas.microsoft.com/office/powerpoint/2010/main" val="2424120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5581E5-DCAF-4C05-B9C8-69D73CE7A89E}"/>
              </a:ext>
            </a:extLst>
          </p:cNvPr>
          <p:cNvSpPr>
            <a:spLocks noGrp="1"/>
          </p:cNvSpPr>
          <p:nvPr>
            <p:ph type="ctrTitle"/>
          </p:nvPr>
        </p:nvSpPr>
        <p:spPr>
          <a:xfrm>
            <a:off x="416689" y="809846"/>
            <a:ext cx="11296891" cy="1288059"/>
          </a:xfrm>
        </p:spPr>
        <p:txBody>
          <a:bodyPr>
            <a:normAutofit/>
          </a:bodyPr>
          <a:lstStyle/>
          <a:p>
            <a:r>
              <a:rPr lang="da-DK" sz="7200" dirty="0"/>
              <a:t>LEAN medicinhåndtering </a:t>
            </a:r>
          </a:p>
        </p:txBody>
      </p:sp>
      <p:pic>
        <p:nvPicPr>
          <p:cNvPr id="4" name="Billede 3" descr="cid:fcbc37c2-837e-480b-b538-8415180b3950@eurprd03.prod.outlook.com">
            <a:extLst>
              <a:ext uri="{FF2B5EF4-FFF2-40B4-BE49-F238E27FC236}">
                <a16:creationId xmlns:a16="http://schemas.microsoft.com/office/drawing/2014/main" id="{4B4006B2-C60A-4504-A7AB-139C0189D35E}"/>
              </a:ext>
            </a:extLst>
          </p:cNvPr>
          <p:cNvPicPr/>
          <p:nvPr/>
        </p:nvPicPr>
        <p:blipFill rotWithShape="1">
          <a:blip r:embed="rId3" r:link="rId4" cstate="print">
            <a:extLst>
              <a:ext uri="{28A0092B-C50C-407E-A947-70E740481C1C}">
                <a14:useLocalDpi xmlns:a14="http://schemas.microsoft.com/office/drawing/2010/main" val="0"/>
              </a:ext>
            </a:extLst>
          </a:blip>
          <a:srcRect l="2791" t="1785" b="7264"/>
          <a:stretch>
            <a:fillRect/>
          </a:stretch>
        </p:blipFill>
        <p:spPr bwMode="auto">
          <a:xfrm>
            <a:off x="0" y="2097906"/>
            <a:ext cx="6095999" cy="3694263"/>
          </a:xfrm>
          <a:prstGeom prst="rect">
            <a:avLst/>
          </a:prstGeom>
          <a:noFill/>
          <a:ln>
            <a:noFill/>
          </a:ln>
          <a:extLst>
            <a:ext uri="{53640926-AAD7-44D8-BBD7-CCE9431645EC}">
              <a14:shadowObscured xmlns:a14="http://schemas.microsoft.com/office/drawing/2010/main"/>
            </a:ext>
          </a:extLst>
        </p:spPr>
      </p:pic>
      <p:pic>
        <p:nvPicPr>
          <p:cNvPr id="5" name="Billede 4" descr="cid:2e51f1ec-f071-4e3d-9d76-321f098ce11a@eurprd03.prod.outlook.com">
            <a:extLst>
              <a:ext uri="{FF2B5EF4-FFF2-40B4-BE49-F238E27FC236}">
                <a16:creationId xmlns:a16="http://schemas.microsoft.com/office/drawing/2014/main" id="{15FAC540-BABF-466F-9D27-B7871A6210CE}"/>
              </a:ext>
            </a:extLst>
          </p:cNvPr>
          <p:cNvPicPr/>
          <p:nvPr/>
        </p:nvPicPr>
        <p:blipFill rotWithShape="1">
          <a:blip r:embed="rId5" r:link="rId6" cstate="print">
            <a:extLst>
              <a:ext uri="{28A0092B-C50C-407E-A947-70E740481C1C}">
                <a14:useLocalDpi xmlns:a14="http://schemas.microsoft.com/office/drawing/2010/main" val="0"/>
              </a:ext>
            </a:extLst>
          </a:blip>
          <a:srcRect l="1786" t="2530" r="2203" b="6669"/>
          <a:stretch>
            <a:fillRect/>
          </a:stretch>
        </p:blipFill>
        <p:spPr bwMode="auto">
          <a:xfrm>
            <a:off x="6096000" y="2097906"/>
            <a:ext cx="6095999" cy="36942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9389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a:extLst>
              <a:ext uri="{FF2B5EF4-FFF2-40B4-BE49-F238E27FC236}">
                <a16:creationId xmlns:a16="http://schemas.microsoft.com/office/drawing/2014/main" id="{D22E1842-8FE5-452E-8693-70AB68682437}"/>
              </a:ext>
            </a:extLst>
          </p:cNvPr>
          <p:cNvPicPr>
            <a:picLocks noGrp="1" noChangeAspect="1"/>
          </p:cNvPicPr>
          <p:nvPr>
            <p:ph idx="1"/>
          </p:nvPr>
        </p:nvPicPr>
        <p:blipFill rotWithShape="1">
          <a:blip r:embed="rId3"/>
          <a:srcRect l="1362" t="3093" r="4997" b="12434"/>
          <a:stretch/>
        </p:blipFill>
        <p:spPr>
          <a:xfrm>
            <a:off x="391332" y="1363895"/>
            <a:ext cx="5704668" cy="1539479"/>
          </a:xfrm>
          <a:prstGeom prst="rect">
            <a:avLst/>
          </a:prstGeom>
        </p:spPr>
      </p:pic>
      <p:sp>
        <p:nvSpPr>
          <p:cNvPr id="3" name="Titel 2">
            <a:extLst>
              <a:ext uri="{FF2B5EF4-FFF2-40B4-BE49-F238E27FC236}">
                <a16:creationId xmlns:a16="http://schemas.microsoft.com/office/drawing/2014/main" id="{71493C84-CD0C-49A8-ADDA-B6989D526B7E}"/>
              </a:ext>
            </a:extLst>
          </p:cNvPr>
          <p:cNvSpPr>
            <a:spLocks noGrp="1"/>
          </p:cNvSpPr>
          <p:nvPr>
            <p:ph type="title"/>
          </p:nvPr>
        </p:nvSpPr>
        <p:spPr/>
        <p:txBody>
          <a:bodyPr/>
          <a:lstStyle/>
          <a:p>
            <a:r>
              <a:rPr lang="da-DK" dirty="0"/>
              <a:t>Lean medicinhåndtering</a:t>
            </a:r>
          </a:p>
        </p:txBody>
      </p:sp>
      <p:pic>
        <p:nvPicPr>
          <p:cNvPr id="5" name="Billede 4">
            <a:extLst>
              <a:ext uri="{FF2B5EF4-FFF2-40B4-BE49-F238E27FC236}">
                <a16:creationId xmlns:a16="http://schemas.microsoft.com/office/drawing/2014/main" id="{7A586B49-EDAA-4C6B-B9D8-22D94DB929D8}"/>
              </a:ext>
            </a:extLst>
          </p:cNvPr>
          <p:cNvPicPr>
            <a:picLocks noChangeAspect="1"/>
          </p:cNvPicPr>
          <p:nvPr/>
        </p:nvPicPr>
        <p:blipFill>
          <a:blip r:embed="rId4"/>
          <a:stretch>
            <a:fillRect/>
          </a:stretch>
        </p:blipFill>
        <p:spPr>
          <a:xfrm>
            <a:off x="6364637" y="1895856"/>
            <a:ext cx="5641807" cy="2612935"/>
          </a:xfrm>
          <a:prstGeom prst="rect">
            <a:avLst/>
          </a:prstGeom>
        </p:spPr>
      </p:pic>
      <p:pic>
        <p:nvPicPr>
          <p:cNvPr id="6" name="Billede 5">
            <a:extLst>
              <a:ext uri="{FF2B5EF4-FFF2-40B4-BE49-F238E27FC236}">
                <a16:creationId xmlns:a16="http://schemas.microsoft.com/office/drawing/2014/main" id="{71D3918C-909F-40BE-848B-CF88F44E5E73}"/>
              </a:ext>
            </a:extLst>
          </p:cNvPr>
          <p:cNvPicPr>
            <a:picLocks noChangeAspect="1"/>
          </p:cNvPicPr>
          <p:nvPr/>
        </p:nvPicPr>
        <p:blipFill rotWithShape="1">
          <a:blip r:embed="rId5"/>
          <a:srcRect r="11356"/>
          <a:stretch/>
        </p:blipFill>
        <p:spPr>
          <a:xfrm>
            <a:off x="6364637" y="4508791"/>
            <a:ext cx="4994405" cy="1221816"/>
          </a:xfrm>
          <a:prstGeom prst="rect">
            <a:avLst/>
          </a:prstGeom>
        </p:spPr>
      </p:pic>
      <p:pic>
        <p:nvPicPr>
          <p:cNvPr id="7" name="Billede 8">
            <a:extLst>
              <a:ext uri="{FF2B5EF4-FFF2-40B4-BE49-F238E27FC236}">
                <a16:creationId xmlns:a16="http://schemas.microsoft.com/office/drawing/2014/main" id="{B3E1BD70-5398-4621-AE8A-D53A0D49FD6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42761" y="3653292"/>
            <a:ext cx="4308243" cy="232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972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537258" y="803909"/>
            <a:ext cx="10515600" cy="932785"/>
          </a:xfrm>
        </p:spPr>
        <p:txBody>
          <a:bodyPr/>
          <a:lstStyle/>
          <a:p>
            <a:pPr eaLnBrk="1" hangingPunct="1"/>
            <a:r>
              <a:rPr lang="da-DK" altLang="da-DK" dirty="0"/>
              <a:t>Principperne for LEAN</a:t>
            </a:r>
          </a:p>
        </p:txBody>
      </p:sp>
      <p:grpSp>
        <p:nvGrpSpPr>
          <p:cNvPr id="93187" name="Group 4"/>
          <p:cNvGrpSpPr>
            <a:grpSpLocks/>
          </p:cNvGrpSpPr>
          <p:nvPr/>
        </p:nvGrpSpPr>
        <p:grpSpPr bwMode="auto">
          <a:xfrm>
            <a:off x="1653528" y="1869330"/>
            <a:ext cx="8143875" cy="955675"/>
            <a:chOff x="298" y="1146"/>
            <a:chExt cx="5130" cy="696"/>
          </a:xfrm>
        </p:grpSpPr>
        <p:sp>
          <p:nvSpPr>
            <p:cNvPr id="93203" name="Text Box 5"/>
            <p:cNvSpPr txBox="1">
              <a:spLocks noChangeArrowheads="1"/>
            </p:cNvSpPr>
            <p:nvPr/>
          </p:nvSpPr>
          <p:spPr bwMode="auto">
            <a:xfrm>
              <a:off x="298" y="1375"/>
              <a:ext cx="25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spcAft>
                  <a:spcPct val="30000"/>
                </a:spcAft>
                <a:buClr>
                  <a:schemeClr val="accent1"/>
                </a:buClr>
                <a:buSzPct val="140000"/>
                <a:buChar char="•"/>
                <a:defRPr sz="2200">
                  <a:solidFill>
                    <a:schemeClr val="tx1"/>
                  </a:solidFill>
                  <a:latin typeface="Arial" panose="020B0604020202020204" pitchFamily="34" charset="0"/>
                </a:defRPr>
              </a:lvl1pPr>
              <a:lvl2pPr marL="742950" indent="-28575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2pPr>
              <a:lvl3pPr marL="11430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3pPr>
              <a:lvl4pPr marL="16002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4pPr>
              <a:lvl5pPr marL="20574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9pPr>
            </a:lstStyle>
            <a:p>
              <a:pPr eaLnBrk="1" hangingPunct="1">
                <a:spcBef>
                  <a:spcPct val="50000"/>
                </a:spcBef>
                <a:spcAft>
                  <a:spcPct val="0"/>
                </a:spcAft>
                <a:buClrTx/>
                <a:buSzTx/>
                <a:buFontTx/>
                <a:buNone/>
              </a:pPr>
              <a:r>
                <a:rPr lang="da-DK" altLang="da-DK" sz="1800" dirty="0">
                  <a:latin typeface="Calibri" panose="020F0502020204030204" pitchFamily="34" charset="0"/>
                  <a:cs typeface="Calibri" panose="020F0502020204030204" pitchFamily="34" charset="0"/>
                </a:rPr>
                <a:t>1</a:t>
              </a:r>
            </a:p>
          </p:txBody>
        </p:sp>
        <p:sp>
          <p:nvSpPr>
            <p:cNvPr id="93205" name="AutoShape 7"/>
            <p:cNvSpPr>
              <a:spLocks noChangeArrowheads="1"/>
            </p:cNvSpPr>
            <p:nvPr/>
          </p:nvSpPr>
          <p:spPr bwMode="auto">
            <a:xfrm>
              <a:off x="643" y="1146"/>
              <a:ext cx="4785" cy="696"/>
            </a:xfrm>
            <a:prstGeom prst="rightArrow">
              <a:avLst>
                <a:gd name="adj1" fmla="val 50000"/>
                <a:gd name="adj2" fmla="val 9743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spcAft>
                  <a:spcPct val="30000"/>
                </a:spcAft>
                <a:buClr>
                  <a:schemeClr val="accent1"/>
                </a:buClr>
                <a:buSzPct val="140000"/>
                <a:buChar char="•"/>
                <a:defRPr sz="2200">
                  <a:solidFill>
                    <a:schemeClr val="tx1"/>
                  </a:solidFill>
                  <a:latin typeface="Arial" panose="020B0604020202020204" pitchFamily="34" charset="0"/>
                </a:defRPr>
              </a:lvl1pPr>
              <a:lvl2pPr marL="742950" indent="-28575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2pPr>
              <a:lvl3pPr marL="11430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3pPr>
              <a:lvl4pPr marL="16002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4pPr>
              <a:lvl5pPr marL="20574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9pPr>
            </a:lstStyle>
            <a:p>
              <a:pPr>
                <a:spcBef>
                  <a:spcPct val="0"/>
                </a:spcBef>
                <a:spcAft>
                  <a:spcPct val="0"/>
                </a:spcAft>
                <a:buClrTx/>
                <a:buSzTx/>
                <a:buNone/>
              </a:pPr>
              <a:r>
                <a:rPr lang="da-DK" altLang="da-DK" sz="1800" dirty="0">
                  <a:solidFill>
                    <a:schemeClr val="bg1"/>
                  </a:solidFill>
                  <a:latin typeface="Calibri" panose="020F0502020204030204" pitchFamily="34" charset="0"/>
                  <a:cs typeface="Calibri" panose="020F0502020204030204" pitchFamily="34" charset="0"/>
                </a:rPr>
                <a:t>Forstå hvad der skaber værdi for</a:t>
              </a:r>
              <a:r>
                <a:rPr lang="da-DK" altLang="da-DK" sz="1800" dirty="0">
                  <a:latin typeface="Calibri" panose="020F0502020204030204" pitchFamily="34" charset="0"/>
                  <a:cs typeface="Calibri" panose="020F0502020204030204" pitchFamily="34" charset="0"/>
                </a:rPr>
                <a:t> </a:t>
              </a:r>
              <a:r>
                <a:rPr lang="da-DK" altLang="da-DK" sz="1800" dirty="0">
                  <a:solidFill>
                    <a:schemeClr val="bg1"/>
                  </a:solidFill>
                  <a:latin typeface="Calibri" panose="020F0502020204030204" pitchFamily="34" charset="0"/>
                  <a:cs typeface="Calibri" panose="020F0502020204030204" pitchFamily="34" charset="0"/>
                </a:rPr>
                <a:t>kunden</a:t>
              </a:r>
            </a:p>
          </p:txBody>
        </p:sp>
      </p:grpSp>
      <p:grpSp>
        <p:nvGrpSpPr>
          <p:cNvPr id="93188" name="Group 9"/>
          <p:cNvGrpSpPr>
            <a:grpSpLocks/>
          </p:cNvGrpSpPr>
          <p:nvPr/>
        </p:nvGrpSpPr>
        <p:grpSpPr bwMode="auto">
          <a:xfrm>
            <a:off x="1621779" y="2795243"/>
            <a:ext cx="8196263" cy="955675"/>
            <a:chOff x="250" y="1669"/>
            <a:chExt cx="5163" cy="696"/>
          </a:xfrm>
        </p:grpSpPr>
        <p:sp>
          <p:nvSpPr>
            <p:cNvPr id="93201" name="AutoShape 11"/>
            <p:cNvSpPr>
              <a:spLocks noChangeArrowheads="1"/>
            </p:cNvSpPr>
            <p:nvPr/>
          </p:nvSpPr>
          <p:spPr bwMode="auto">
            <a:xfrm>
              <a:off x="610" y="1669"/>
              <a:ext cx="4803" cy="696"/>
            </a:xfrm>
            <a:prstGeom prst="rightArrow">
              <a:avLst>
                <a:gd name="adj1" fmla="val 50000"/>
                <a:gd name="adj2" fmla="val 9016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spcAft>
                  <a:spcPct val="30000"/>
                </a:spcAft>
                <a:buClr>
                  <a:schemeClr val="accent1"/>
                </a:buClr>
                <a:buSzPct val="140000"/>
                <a:buChar char="•"/>
                <a:defRPr sz="2200">
                  <a:solidFill>
                    <a:schemeClr val="tx1"/>
                  </a:solidFill>
                  <a:latin typeface="Arial" panose="020B0604020202020204" pitchFamily="34" charset="0"/>
                </a:defRPr>
              </a:lvl1pPr>
              <a:lvl2pPr marL="742950" indent="-28575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2pPr>
              <a:lvl3pPr marL="11430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3pPr>
              <a:lvl4pPr marL="16002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4pPr>
              <a:lvl5pPr marL="20574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9pPr>
            </a:lstStyle>
            <a:p>
              <a:pPr>
                <a:spcBef>
                  <a:spcPct val="0"/>
                </a:spcBef>
                <a:spcAft>
                  <a:spcPct val="0"/>
                </a:spcAft>
                <a:buClrTx/>
                <a:buSzTx/>
                <a:buNone/>
              </a:pPr>
              <a:r>
                <a:rPr lang="da-DK" altLang="da-DK" sz="1800" dirty="0">
                  <a:solidFill>
                    <a:schemeClr val="bg1"/>
                  </a:solidFill>
                  <a:latin typeface="Calibri" panose="020F0502020204030204" pitchFamily="34" charset="0"/>
                  <a:cs typeface="Calibri" panose="020F0502020204030204" pitchFamily="34" charset="0"/>
                </a:rPr>
                <a:t>Kortlæg værdistrømmen og fjern de ikke-værdiskabende aktiviteter</a:t>
              </a:r>
            </a:p>
          </p:txBody>
        </p:sp>
        <p:sp>
          <p:nvSpPr>
            <p:cNvPr id="93200" name="Text Box 13"/>
            <p:cNvSpPr txBox="1">
              <a:spLocks noChangeArrowheads="1"/>
            </p:cNvSpPr>
            <p:nvPr/>
          </p:nvSpPr>
          <p:spPr bwMode="auto">
            <a:xfrm>
              <a:off x="250" y="1896"/>
              <a:ext cx="29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spcAft>
                  <a:spcPct val="30000"/>
                </a:spcAft>
                <a:buClr>
                  <a:schemeClr val="accent1"/>
                </a:buClr>
                <a:buSzPct val="140000"/>
                <a:buChar char="•"/>
                <a:defRPr sz="2200">
                  <a:solidFill>
                    <a:schemeClr val="tx1"/>
                  </a:solidFill>
                  <a:latin typeface="Arial" panose="020B0604020202020204" pitchFamily="34" charset="0"/>
                </a:defRPr>
              </a:lvl1pPr>
              <a:lvl2pPr marL="742950" indent="-28575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2pPr>
              <a:lvl3pPr marL="11430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3pPr>
              <a:lvl4pPr marL="16002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4pPr>
              <a:lvl5pPr marL="20574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9pPr>
            </a:lstStyle>
            <a:p>
              <a:pPr eaLnBrk="1" hangingPunct="1">
                <a:spcBef>
                  <a:spcPct val="50000"/>
                </a:spcBef>
                <a:spcAft>
                  <a:spcPct val="0"/>
                </a:spcAft>
                <a:buClrTx/>
                <a:buSzTx/>
                <a:buFontTx/>
                <a:buNone/>
              </a:pPr>
              <a:r>
                <a:rPr lang="da-DK" altLang="da-DK" sz="1800" dirty="0">
                  <a:latin typeface="Calibri" panose="020F0502020204030204" pitchFamily="34" charset="0"/>
                  <a:cs typeface="Calibri" panose="020F0502020204030204" pitchFamily="34" charset="0"/>
                </a:rPr>
                <a:t>2</a:t>
              </a:r>
            </a:p>
          </p:txBody>
        </p:sp>
      </p:grpSp>
      <p:grpSp>
        <p:nvGrpSpPr>
          <p:cNvPr id="2" name="Gruppe 1">
            <a:extLst>
              <a:ext uri="{FF2B5EF4-FFF2-40B4-BE49-F238E27FC236}">
                <a16:creationId xmlns:a16="http://schemas.microsoft.com/office/drawing/2014/main" id="{92163069-148C-409C-AF95-AE835FF16865}"/>
              </a:ext>
            </a:extLst>
          </p:cNvPr>
          <p:cNvGrpSpPr/>
          <p:nvPr/>
        </p:nvGrpSpPr>
        <p:grpSpPr>
          <a:xfrm>
            <a:off x="1661466" y="3721156"/>
            <a:ext cx="8121652" cy="955675"/>
            <a:chOff x="1916113" y="3701765"/>
            <a:chExt cx="8121652" cy="955675"/>
          </a:xfrm>
        </p:grpSpPr>
        <p:sp>
          <p:nvSpPr>
            <p:cNvPr id="93197" name="AutoShape 15"/>
            <p:cNvSpPr>
              <a:spLocks noChangeArrowheads="1"/>
            </p:cNvSpPr>
            <p:nvPr/>
          </p:nvSpPr>
          <p:spPr bwMode="auto">
            <a:xfrm>
              <a:off x="2441576" y="3701765"/>
              <a:ext cx="7596189" cy="955675"/>
            </a:xfrm>
            <a:prstGeom prst="rightArrow">
              <a:avLst>
                <a:gd name="adj1" fmla="val 50000"/>
                <a:gd name="adj2" fmla="val 8168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spcAft>
                  <a:spcPct val="30000"/>
                </a:spcAft>
                <a:buClr>
                  <a:schemeClr val="accent1"/>
                </a:buClr>
                <a:buSzPct val="140000"/>
                <a:buChar char="•"/>
                <a:defRPr sz="2200">
                  <a:solidFill>
                    <a:schemeClr val="tx1"/>
                  </a:solidFill>
                  <a:latin typeface="Arial" panose="020B0604020202020204" pitchFamily="34" charset="0"/>
                </a:defRPr>
              </a:lvl1pPr>
              <a:lvl2pPr marL="742950" indent="-28575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2pPr>
              <a:lvl3pPr marL="11430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3pPr>
              <a:lvl4pPr marL="16002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4pPr>
              <a:lvl5pPr marL="20574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9pPr>
            </a:lstStyle>
            <a:p>
              <a:pPr>
                <a:spcBef>
                  <a:spcPct val="0"/>
                </a:spcBef>
                <a:spcAft>
                  <a:spcPct val="0"/>
                </a:spcAft>
                <a:buClrTx/>
                <a:buSzTx/>
                <a:buNone/>
              </a:pPr>
              <a:r>
                <a:rPr lang="da-DK" altLang="da-DK" sz="1800" dirty="0">
                  <a:solidFill>
                    <a:schemeClr val="bg1"/>
                  </a:solidFill>
                  <a:latin typeface="Calibri" panose="020F0502020204030204" pitchFamily="34" charset="0"/>
                  <a:cs typeface="Calibri" panose="020F0502020204030204" pitchFamily="34" charset="0"/>
                </a:rPr>
                <a:t>Skab jævnt flow af værdiskabende aktiviteter</a:t>
              </a:r>
            </a:p>
          </p:txBody>
        </p:sp>
        <p:sp>
          <p:nvSpPr>
            <p:cNvPr id="93194" name="Text Box 21"/>
            <p:cNvSpPr txBox="1">
              <a:spLocks noChangeArrowheads="1"/>
            </p:cNvSpPr>
            <p:nvPr/>
          </p:nvSpPr>
          <p:spPr bwMode="auto">
            <a:xfrm>
              <a:off x="1916113" y="3940462"/>
              <a:ext cx="487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spcAft>
                  <a:spcPct val="30000"/>
                </a:spcAft>
                <a:buClr>
                  <a:schemeClr val="accent1"/>
                </a:buClr>
                <a:buSzPct val="140000"/>
                <a:buChar char="•"/>
                <a:defRPr sz="2200">
                  <a:solidFill>
                    <a:schemeClr val="tx1"/>
                  </a:solidFill>
                  <a:latin typeface="Arial" panose="020B0604020202020204" pitchFamily="34" charset="0"/>
                </a:defRPr>
              </a:lvl1pPr>
              <a:lvl2pPr marL="742950" indent="-28575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2pPr>
              <a:lvl3pPr marL="11430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3pPr>
              <a:lvl4pPr marL="16002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4pPr>
              <a:lvl5pPr marL="20574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9pPr>
            </a:lstStyle>
            <a:p>
              <a:pPr eaLnBrk="1" hangingPunct="1">
                <a:spcBef>
                  <a:spcPct val="50000"/>
                </a:spcBef>
                <a:spcAft>
                  <a:spcPct val="0"/>
                </a:spcAft>
                <a:buClrTx/>
                <a:buSzTx/>
                <a:buFontTx/>
                <a:buNone/>
              </a:pPr>
              <a:r>
                <a:rPr lang="da-DK" altLang="da-DK" sz="1800" dirty="0">
                  <a:latin typeface="Calibri" panose="020F0502020204030204" pitchFamily="34" charset="0"/>
                  <a:cs typeface="Calibri" panose="020F0502020204030204" pitchFamily="34" charset="0"/>
                </a:rPr>
                <a:t>3</a:t>
              </a:r>
            </a:p>
          </p:txBody>
        </p:sp>
      </p:grpSp>
      <p:grpSp>
        <p:nvGrpSpPr>
          <p:cNvPr id="3" name="Gruppe 2">
            <a:extLst>
              <a:ext uri="{FF2B5EF4-FFF2-40B4-BE49-F238E27FC236}">
                <a16:creationId xmlns:a16="http://schemas.microsoft.com/office/drawing/2014/main" id="{B67BD82B-34E8-4C2F-BAF6-6D870D159C54}"/>
              </a:ext>
            </a:extLst>
          </p:cNvPr>
          <p:cNvGrpSpPr/>
          <p:nvPr/>
        </p:nvGrpSpPr>
        <p:grpSpPr>
          <a:xfrm>
            <a:off x="1653528" y="4647069"/>
            <a:ext cx="8143876" cy="1079500"/>
            <a:chOff x="1908175" y="4267200"/>
            <a:chExt cx="8143876" cy="1079500"/>
          </a:xfrm>
        </p:grpSpPr>
        <p:sp>
          <p:nvSpPr>
            <p:cNvPr id="93190" name="AutoShape 17"/>
            <p:cNvSpPr>
              <a:spLocks noChangeArrowheads="1"/>
            </p:cNvSpPr>
            <p:nvPr/>
          </p:nvSpPr>
          <p:spPr bwMode="auto">
            <a:xfrm>
              <a:off x="2411414" y="4267200"/>
              <a:ext cx="7640637" cy="1079500"/>
            </a:xfrm>
            <a:prstGeom prst="rightArrow">
              <a:avLst>
                <a:gd name="adj1" fmla="val 50000"/>
                <a:gd name="adj2" fmla="val 6222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spcAft>
                  <a:spcPct val="30000"/>
                </a:spcAft>
                <a:buClr>
                  <a:schemeClr val="accent1"/>
                </a:buClr>
                <a:buSzPct val="140000"/>
                <a:buChar char="•"/>
                <a:defRPr sz="2200">
                  <a:solidFill>
                    <a:schemeClr val="tx1"/>
                  </a:solidFill>
                  <a:latin typeface="Arial" panose="020B0604020202020204" pitchFamily="34" charset="0"/>
                </a:defRPr>
              </a:lvl1pPr>
              <a:lvl2pPr marL="742950" indent="-28575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2pPr>
              <a:lvl3pPr marL="11430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3pPr>
              <a:lvl4pPr marL="16002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4pPr>
              <a:lvl5pPr marL="20574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9pPr>
            </a:lstStyle>
            <a:p>
              <a:pPr>
                <a:spcBef>
                  <a:spcPct val="0"/>
                </a:spcBef>
                <a:spcAft>
                  <a:spcPct val="0"/>
                </a:spcAft>
                <a:buClrTx/>
                <a:buSzTx/>
                <a:buNone/>
              </a:pPr>
              <a:r>
                <a:rPr lang="da-DK" altLang="da-DK" sz="1800" dirty="0">
                  <a:solidFill>
                    <a:schemeClr val="bg1"/>
                  </a:solidFill>
                  <a:latin typeface="Calibri" panose="020F0502020204030204" pitchFamily="34" charset="0"/>
                  <a:cs typeface="Calibri" panose="020F0502020204030204" pitchFamily="34" charset="0"/>
                </a:rPr>
                <a:t>Styring efter træk</a:t>
              </a:r>
            </a:p>
          </p:txBody>
        </p:sp>
        <p:sp>
          <p:nvSpPr>
            <p:cNvPr id="93195" name="Text Box 22"/>
            <p:cNvSpPr txBox="1">
              <a:spLocks noChangeArrowheads="1"/>
            </p:cNvSpPr>
            <p:nvPr/>
          </p:nvSpPr>
          <p:spPr bwMode="auto">
            <a:xfrm>
              <a:off x="1908175" y="4609578"/>
              <a:ext cx="3000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ct val="30000"/>
                </a:spcAft>
                <a:buClr>
                  <a:schemeClr val="accent1"/>
                </a:buClr>
                <a:buSzPct val="140000"/>
                <a:buChar char="•"/>
                <a:defRPr sz="2200">
                  <a:solidFill>
                    <a:schemeClr val="tx1"/>
                  </a:solidFill>
                  <a:latin typeface="Arial" panose="020B0604020202020204" pitchFamily="34" charset="0"/>
                </a:defRPr>
              </a:lvl1pPr>
              <a:lvl2pPr marL="742950" indent="-28575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2pPr>
              <a:lvl3pPr marL="11430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3pPr>
              <a:lvl4pPr marL="16002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4pPr>
              <a:lvl5pPr marL="20574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9pPr>
            </a:lstStyle>
            <a:p>
              <a:pPr eaLnBrk="1" hangingPunct="1">
                <a:spcBef>
                  <a:spcPct val="50000"/>
                </a:spcBef>
                <a:spcAft>
                  <a:spcPct val="0"/>
                </a:spcAft>
                <a:buClrTx/>
                <a:buSzTx/>
                <a:buFontTx/>
                <a:buNone/>
              </a:pPr>
              <a:r>
                <a:rPr lang="da-DK" altLang="da-DK" sz="1800" dirty="0">
                  <a:latin typeface="Calibri" panose="020F0502020204030204" pitchFamily="34" charset="0"/>
                  <a:cs typeface="Calibri" panose="020F0502020204030204" pitchFamily="34" charset="0"/>
                </a:rPr>
                <a:t>4</a:t>
              </a:r>
            </a:p>
          </p:txBody>
        </p:sp>
      </p:grpSp>
      <p:grpSp>
        <p:nvGrpSpPr>
          <p:cNvPr id="4" name="Gruppe 3">
            <a:extLst>
              <a:ext uri="{FF2B5EF4-FFF2-40B4-BE49-F238E27FC236}">
                <a16:creationId xmlns:a16="http://schemas.microsoft.com/office/drawing/2014/main" id="{5EA51C8E-70C9-4BE5-B642-30B8EA4A1E24}"/>
              </a:ext>
            </a:extLst>
          </p:cNvPr>
          <p:cNvGrpSpPr/>
          <p:nvPr/>
        </p:nvGrpSpPr>
        <p:grpSpPr>
          <a:xfrm>
            <a:off x="1653528" y="5696807"/>
            <a:ext cx="8164514" cy="955675"/>
            <a:chOff x="1908175" y="5303266"/>
            <a:chExt cx="8097839" cy="955675"/>
          </a:xfrm>
        </p:grpSpPr>
        <p:sp>
          <p:nvSpPr>
            <p:cNvPr id="93192" name="AutoShape 19"/>
            <p:cNvSpPr>
              <a:spLocks noChangeArrowheads="1"/>
            </p:cNvSpPr>
            <p:nvPr/>
          </p:nvSpPr>
          <p:spPr bwMode="auto">
            <a:xfrm>
              <a:off x="2403476" y="5303266"/>
              <a:ext cx="7602538" cy="955675"/>
            </a:xfrm>
            <a:prstGeom prst="rightArrow">
              <a:avLst>
                <a:gd name="adj1" fmla="val 50000"/>
                <a:gd name="adj2" fmla="val 593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spcAft>
                  <a:spcPct val="30000"/>
                </a:spcAft>
                <a:buClr>
                  <a:schemeClr val="accent1"/>
                </a:buClr>
                <a:buSzPct val="140000"/>
                <a:buChar char="•"/>
                <a:defRPr sz="2200">
                  <a:solidFill>
                    <a:schemeClr val="tx1"/>
                  </a:solidFill>
                  <a:latin typeface="Arial" panose="020B0604020202020204" pitchFamily="34" charset="0"/>
                </a:defRPr>
              </a:lvl1pPr>
              <a:lvl2pPr marL="742950" indent="-28575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2pPr>
              <a:lvl3pPr marL="11430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3pPr>
              <a:lvl4pPr marL="16002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4pPr>
              <a:lvl5pPr marL="20574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9pPr>
            </a:lstStyle>
            <a:p>
              <a:pPr>
                <a:spcBef>
                  <a:spcPct val="0"/>
                </a:spcBef>
                <a:spcAft>
                  <a:spcPct val="0"/>
                </a:spcAft>
                <a:buClrTx/>
                <a:buSzTx/>
                <a:buNone/>
              </a:pPr>
              <a:r>
                <a:rPr lang="da-DK" altLang="da-DK" sz="1800" dirty="0">
                  <a:solidFill>
                    <a:schemeClr val="bg1"/>
                  </a:solidFill>
                  <a:latin typeface="Calibri" panose="020F0502020204030204" pitchFamily="34" charset="0"/>
                  <a:cs typeface="Calibri" panose="020F0502020204030204" pitchFamily="34" charset="0"/>
                </a:rPr>
                <a:t>Stræb efter den perfekte proces gennem løbende forbedringer</a:t>
              </a:r>
            </a:p>
          </p:txBody>
        </p:sp>
        <p:sp>
          <p:nvSpPr>
            <p:cNvPr id="93196" name="Text Box 23"/>
            <p:cNvSpPr txBox="1">
              <a:spLocks noChangeArrowheads="1"/>
            </p:cNvSpPr>
            <p:nvPr/>
          </p:nvSpPr>
          <p:spPr bwMode="auto">
            <a:xfrm>
              <a:off x="1908175" y="5631815"/>
              <a:ext cx="33117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ct val="30000"/>
                </a:spcAft>
                <a:buClr>
                  <a:schemeClr val="accent1"/>
                </a:buClr>
                <a:buSzPct val="140000"/>
                <a:buChar char="•"/>
                <a:defRPr sz="2200">
                  <a:solidFill>
                    <a:schemeClr val="tx1"/>
                  </a:solidFill>
                  <a:latin typeface="Arial" panose="020B0604020202020204" pitchFamily="34" charset="0"/>
                </a:defRPr>
              </a:lvl1pPr>
              <a:lvl2pPr marL="742950" indent="-28575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2pPr>
              <a:lvl3pPr marL="11430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3pPr>
              <a:lvl4pPr marL="16002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4pPr>
              <a:lvl5pPr marL="2057400" indent="-228600">
                <a:spcBef>
                  <a:spcPct val="20000"/>
                </a:spcBef>
                <a:buClr>
                  <a:schemeClr val="accent1"/>
                </a:buClr>
                <a:buSzPct val="115000"/>
                <a:buFont typeface="Arial" panose="020B0604020202020204" pitchFamily="34" charset="0"/>
                <a:buChar char="•"/>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15000"/>
                <a:buFont typeface="Arial" panose="020B0604020202020204" pitchFamily="34" charset="0"/>
                <a:buChar char="•"/>
                <a:defRPr sz="2200">
                  <a:solidFill>
                    <a:schemeClr val="tx1"/>
                  </a:solidFill>
                  <a:latin typeface="Arial" panose="020B0604020202020204" pitchFamily="34" charset="0"/>
                </a:defRPr>
              </a:lvl9pPr>
            </a:lstStyle>
            <a:p>
              <a:pPr eaLnBrk="1" hangingPunct="1">
                <a:spcBef>
                  <a:spcPct val="50000"/>
                </a:spcBef>
                <a:spcAft>
                  <a:spcPct val="0"/>
                </a:spcAft>
                <a:buClrTx/>
                <a:buSzTx/>
                <a:buFontTx/>
                <a:buNone/>
              </a:pPr>
              <a:r>
                <a:rPr lang="da-DK" altLang="da-DK" sz="1800" dirty="0">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38474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Værdistrømsanalysens forløb</a:t>
            </a:r>
          </a:p>
        </p:txBody>
      </p:sp>
      <p:sp>
        <p:nvSpPr>
          <p:cNvPr id="3" name="Pladsholder til indhold 2"/>
          <p:cNvSpPr>
            <a:spLocks noGrp="1"/>
          </p:cNvSpPr>
          <p:nvPr>
            <p:ph idx="1"/>
          </p:nvPr>
        </p:nvSpPr>
        <p:spPr/>
        <p:txBody>
          <a:bodyPr/>
          <a:lstStyle/>
          <a:p>
            <a:pPr marL="0" indent="0">
              <a:buNone/>
            </a:pPr>
            <a:r>
              <a:rPr lang="da-DK" dirty="0"/>
              <a:t>1. Sæt viden sammen 			2. Kortlæg flow</a:t>
            </a:r>
          </a:p>
          <a:p>
            <a:endParaRPr lang="da-DK" dirty="0"/>
          </a:p>
          <a:p>
            <a:endParaRPr lang="da-DK" dirty="0"/>
          </a:p>
          <a:p>
            <a:endParaRPr lang="da-DK" dirty="0"/>
          </a:p>
          <a:p>
            <a:pPr marL="0" indent="0">
              <a:buNone/>
            </a:pPr>
            <a:r>
              <a:rPr lang="da-DK" dirty="0"/>
              <a:t>3. Prioriter forslag				4. Lav handleplan</a:t>
            </a:r>
          </a:p>
        </p:txBody>
      </p:sp>
      <p:pic>
        <p:nvPicPr>
          <p:cNvPr id="4" name="Pladsholder til indhold 5" descr="cid:d20b2482-4692-4087-b581-838087aec628@eurprd07.prod.outlook.com"/>
          <p:cNvPicPr>
            <a:picLocks/>
          </p:cNvPicPr>
          <p:nvPr/>
        </p:nvPicPr>
        <p:blipFill>
          <a:blip r:embed="rId3" r:link="rId4" cstate="print">
            <a:extLst>
              <a:ext uri="{28A0092B-C50C-407E-A947-70E740481C1C}">
                <a14:useLocalDpi xmlns:a14="http://schemas.microsoft.com/office/drawing/2010/main" val="0"/>
              </a:ext>
            </a:extLst>
          </a:blip>
          <a:srcRect l="6599" t="5949" r="8099" b="44905"/>
          <a:stretch>
            <a:fillRect/>
          </a:stretch>
        </p:blipFill>
        <p:spPr>
          <a:xfrm>
            <a:off x="6949440" y="2304689"/>
            <a:ext cx="3693659" cy="1422580"/>
          </a:xfrm>
          <a:prstGeom prst="rect">
            <a:avLst/>
          </a:prstGeom>
        </p:spPr>
      </p:pic>
      <p:pic>
        <p:nvPicPr>
          <p:cNvPr id="5" name="Pladsholder til indhold 4"/>
          <p:cNvPicPr>
            <a:picLocks noChangeAspect="1"/>
          </p:cNvPicPr>
          <p:nvPr/>
        </p:nvPicPr>
        <p:blipFill>
          <a:blip r:embed="rId5" cstate="print">
            <a:extLst>
              <a:ext uri="{28A0092B-C50C-407E-A947-70E740481C1C}">
                <a14:useLocalDpi xmlns:a14="http://schemas.microsoft.com/office/drawing/2010/main" val="0"/>
              </a:ext>
            </a:extLst>
          </a:blip>
          <a:srcRect l="2405" t="1591" r="1703"/>
          <a:stretch>
            <a:fillRect/>
          </a:stretch>
        </p:blipFill>
        <p:spPr>
          <a:xfrm>
            <a:off x="6949440" y="4438154"/>
            <a:ext cx="3519261" cy="2120308"/>
          </a:xfrm>
          <a:prstGeom prst="rect">
            <a:avLst/>
          </a:prstGeom>
        </p:spPr>
      </p:pic>
      <p:pic>
        <p:nvPicPr>
          <p:cNvPr id="6" name="Billede 4"/>
          <p:cNvPicPr>
            <a:picLocks noChangeAspect="1"/>
          </p:cNvPicPr>
          <p:nvPr/>
        </p:nvPicPr>
        <p:blipFill>
          <a:blip r:embed="rId6">
            <a:extLst>
              <a:ext uri="{28A0092B-C50C-407E-A947-70E740481C1C}">
                <a14:useLocalDpi xmlns:a14="http://schemas.microsoft.com/office/drawing/2010/main" val="0"/>
              </a:ext>
            </a:extLst>
          </a:blip>
          <a:srcRect l="2167" t="23758" r="2979"/>
          <a:stretch>
            <a:fillRect/>
          </a:stretch>
        </p:blipFill>
        <p:spPr bwMode="auto">
          <a:xfrm>
            <a:off x="1309461" y="4521996"/>
            <a:ext cx="3585817" cy="195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1946" y="2277695"/>
            <a:ext cx="1476568" cy="1476568"/>
          </a:xfrm>
          <a:prstGeom prst="rect">
            <a:avLst/>
          </a:prstGeom>
        </p:spPr>
      </p:pic>
      <p:pic>
        <p:nvPicPr>
          <p:cNvPr id="8" name="Billede 7"/>
          <p:cNvPicPr>
            <a:picLocks noChangeAspect="1"/>
          </p:cNvPicPr>
          <p:nvPr/>
        </p:nvPicPr>
        <p:blipFill rotWithShape="1">
          <a:blip r:embed="rId8" cstate="print">
            <a:extLst>
              <a:ext uri="{28A0092B-C50C-407E-A947-70E740481C1C}">
                <a14:useLocalDpi xmlns:a14="http://schemas.microsoft.com/office/drawing/2010/main" val="0"/>
              </a:ext>
            </a:extLst>
          </a:blip>
          <a:srcRect l="6165" t="14281" r="7124" b="20925"/>
          <a:stretch/>
        </p:blipFill>
        <p:spPr>
          <a:xfrm>
            <a:off x="3242375" y="2531590"/>
            <a:ext cx="1215541" cy="908295"/>
          </a:xfrm>
          <a:prstGeom prst="rect">
            <a:avLst/>
          </a:prstGeom>
        </p:spPr>
      </p:pic>
    </p:spTree>
    <p:extLst>
      <p:ext uri="{BB962C8B-B14F-4D97-AF65-F5344CB8AC3E}">
        <p14:creationId xmlns:p14="http://schemas.microsoft.com/office/powerpoint/2010/main" val="3552644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C46F8-FB49-4C7E-B7D9-9D5354599DE5}"/>
              </a:ext>
            </a:extLst>
          </p:cNvPr>
          <p:cNvSpPr>
            <a:spLocks noGrp="1"/>
          </p:cNvSpPr>
          <p:nvPr>
            <p:ph type="ctrTitle"/>
          </p:nvPr>
        </p:nvSpPr>
        <p:spPr>
          <a:xfrm>
            <a:off x="266700" y="686986"/>
            <a:ext cx="9144000" cy="1270000"/>
          </a:xfrm>
        </p:spPr>
        <p:txBody>
          <a:bodyPr/>
          <a:lstStyle/>
          <a:p>
            <a:pPr algn="l"/>
            <a:r>
              <a:rPr lang="da-DK" dirty="0"/>
              <a:t>Medicinmåtten </a:t>
            </a:r>
          </a:p>
        </p:txBody>
      </p:sp>
      <p:pic>
        <p:nvPicPr>
          <p:cNvPr id="4" name="Billede 3">
            <a:extLst>
              <a:ext uri="{FF2B5EF4-FFF2-40B4-BE49-F238E27FC236}">
                <a16:creationId xmlns:a16="http://schemas.microsoft.com/office/drawing/2014/main" id="{D00FFC1B-1811-4493-B88D-23F4277167B2}"/>
              </a:ext>
            </a:extLst>
          </p:cNvPr>
          <p:cNvPicPr>
            <a:picLocks noChangeAspect="1"/>
          </p:cNvPicPr>
          <p:nvPr/>
        </p:nvPicPr>
        <p:blipFill>
          <a:blip r:embed="rId2"/>
          <a:stretch>
            <a:fillRect/>
          </a:stretch>
        </p:blipFill>
        <p:spPr>
          <a:xfrm rot="21195116">
            <a:off x="221437" y="2293148"/>
            <a:ext cx="5946627" cy="3815109"/>
          </a:xfrm>
          <a:prstGeom prst="rect">
            <a:avLst/>
          </a:prstGeom>
        </p:spPr>
      </p:pic>
      <p:pic>
        <p:nvPicPr>
          <p:cNvPr id="5" name="Billede 4">
            <a:extLst>
              <a:ext uri="{FF2B5EF4-FFF2-40B4-BE49-F238E27FC236}">
                <a16:creationId xmlns:a16="http://schemas.microsoft.com/office/drawing/2014/main" id="{B548E5EA-E27C-493F-ABF4-B37E1B184C8E}"/>
              </a:ext>
            </a:extLst>
          </p:cNvPr>
          <p:cNvPicPr>
            <a:picLocks noChangeAspect="1"/>
          </p:cNvPicPr>
          <p:nvPr/>
        </p:nvPicPr>
        <p:blipFill>
          <a:blip r:embed="rId3"/>
          <a:stretch>
            <a:fillRect/>
          </a:stretch>
        </p:blipFill>
        <p:spPr>
          <a:xfrm rot="511063">
            <a:off x="5771578" y="1845434"/>
            <a:ext cx="6031672" cy="3862146"/>
          </a:xfrm>
          <a:prstGeom prst="rect">
            <a:avLst/>
          </a:prstGeom>
        </p:spPr>
      </p:pic>
    </p:spTree>
    <p:extLst>
      <p:ext uri="{BB962C8B-B14F-4D97-AF65-F5344CB8AC3E}">
        <p14:creationId xmlns:p14="http://schemas.microsoft.com/office/powerpoint/2010/main" val="3452167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37E0318-4088-448E-8D3E-989BEFB55CF5}"/>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Marker/>
                    </a14:imgEffect>
                  </a14:imgLayer>
                </a14:imgProps>
              </a:ext>
            </a:extLst>
          </a:blip>
          <a:stretch>
            <a:fillRect/>
          </a:stretch>
        </p:blipFill>
        <p:spPr>
          <a:xfrm>
            <a:off x="0" y="0"/>
            <a:ext cx="12192000" cy="6868899"/>
          </a:xfrm>
          <a:prstGeom prst="rect">
            <a:avLst/>
          </a:prstGeom>
        </p:spPr>
      </p:pic>
      <p:sp>
        <p:nvSpPr>
          <p:cNvPr id="2" name="Titel 1">
            <a:extLst>
              <a:ext uri="{FF2B5EF4-FFF2-40B4-BE49-F238E27FC236}">
                <a16:creationId xmlns:a16="http://schemas.microsoft.com/office/drawing/2014/main" id="{33AFB1FF-1042-4D5A-9D0A-7C3A85A3999E}"/>
              </a:ext>
            </a:extLst>
          </p:cNvPr>
          <p:cNvSpPr>
            <a:spLocks noGrp="1"/>
          </p:cNvSpPr>
          <p:nvPr>
            <p:ph type="title"/>
          </p:nvPr>
        </p:nvSpPr>
        <p:spPr>
          <a:xfrm>
            <a:off x="664793" y="625032"/>
            <a:ext cx="7426124" cy="1319515"/>
          </a:xfrm>
        </p:spPr>
        <p:txBody>
          <a:bodyPr>
            <a:normAutofit/>
          </a:bodyPr>
          <a:lstStyle/>
          <a:p>
            <a:r>
              <a:rPr lang="da-DK" sz="6600" dirty="0">
                <a:solidFill>
                  <a:srgbClr val="003E32"/>
                </a:solidFill>
              </a:rPr>
              <a:t>Medicinmåtten </a:t>
            </a:r>
          </a:p>
        </p:txBody>
      </p:sp>
      <p:sp>
        <p:nvSpPr>
          <p:cNvPr id="4" name="Tekstfelt 3">
            <a:extLst>
              <a:ext uri="{FF2B5EF4-FFF2-40B4-BE49-F238E27FC236}">
                <a16:creationId xmlns:a16="http://schemas.microsoft.com/office/drawing/2014/main" id="{8493960C-1BE4-4CD2-98A1-3843C895014D}"/>
              </a:ext>
            </a:extLst>
          </p:cNvPr>
          <p:cNvSpPr txBox="1"/>
          <p:nvPr/>
        </p:nvSpPr>
        <p:spPr>
          <a:xfrm>
            <a:off x="2092923" y="2732211"/>
            <a:ext cx="4950842" cy="3416320"/>
          </a:xfrm>
          <a:prstGeom prst="rect">
            <a:avLst/>
          </a:prstGeom>
        </p:spPr>
        <p:txBody>
          <a:bodyPr vert="horz" wrap="square" lIns="91440" tIns="45720" rIns="91440" bIns="45720" rtlCol="0" anchor="ctr">
            <a:spAutoFit/>
          </a:bodyPr>
          <a:lstStyle/>
          <a:p>
            <a:r>
              <a:rPr lang="da-DK" sz="2400" dirty="0">
                <a:solidFill>
                  <a:srgbClr val="003E32"/>
                </a:solidFill>
                <a:latin typeface="TheSans" panose="00000400000000000000" pitchFamily="2" charset="0"/>
                <a:cs typeface="Calibri" panose="020F0502020204030204" pitchFamily="34" charset="0"/>
              </a:rPr>
              <a:t>Baggrund</a:t>
            </a:r>
          </a:p>
          <a:p>
            <a:pPr marL="457200" indent="-457200">
              <a:buFont typeface="Arial" panose="020B0604020202020204" pitchFamily="34" charset="0"/>
              <a:buChar char="•"/>
            </a:pPr>
            <a:r>
              <a:rPr lang="da-DK" sz="2400" dirty="0">
                <a:solidFill>
                  <a:srgbClr val="003E32"/>
                </a:solidFill>
                <a:latin typeface="TheSans" panose="00000400000000000000" pitchFamily="2" charset="0"/>
                <a:cs typeface="Calibri" panose="020F0502020204030204" pitchFamily="34" charset="0"/>
              </a:rPr>
              <a:t>UTH</a:t>
            </a:r>
          </a:p>
          <a:p>
            <a:pPr marL="457200" indent="-457200">
              <a:buFont typeface="Arial" panose="020B0604020202020204" pitchFamily="34" charset="0"/>
              <a:buChar char="•"/>
            </a:pPr>
            <a:r>
              <a:rPr lang="da-DK" sz="2400" dirty="0">
                <a:solidFill>
                  <a:srgbClr val="003E32"/>
                </a:solidFill>
                <a:latin typeface="TheSans" panose="00000400000000000000" pitchFamily="2" charset="0"/>
                <a:cs typeface="Calibri" panose="020F0502020204030204" pitchFamily="34" charset="0"/>
              </a:rPr>
              <a:t>risikolægemidler</a:t>
            </a:r>
          </a:p>
          <a:p>
            <a:pPr marL="457200" indent="-457200">
              <a:buFont typeface="Arial" panose="020B0604020202020204" pitchFamily="34" charset="0"/>
              <a:buChar char="•"/>
            </a:pPr>
            <a:r>
              <a:rPr lang="da-DK" sz="2400" dirty="0">
                <a:solidFill>
                  <a:srgbClr val="003E32"/>
                </a:solidFill>
                <a:latin typeface="TheSans" panose="00000400000000000000" pitchFamily="2" charset="0"/>
                <a:cs typeface="Calibri" panose="020F0502020204030204" pitchFamily="34" charset="0"/>
              </a:rPr>
              <a:t>struktur</a:t>
            </a:r>
          </a:p>
          <a:p>
            <a:endParaRPr lang="da-DK" sz="2400" dirty="0">
              <a:solidFill>
                <a:srgbClr val="003E32"/>
              </a:solidFill>
              <a:latin typeface="TheSans" panose="00000400000000000000" pitchFamily="2" charset="0"/>
              <a:cs typeface="Calibri" panose="020F0502020204030204" pitchFamily="34" charset="0"/>
            </a:endParaRPr>
          </a:p>
          <a:p>
            <a:r>
              <a:rPr lang="da-DK" sz="2400" dirty="0">
                <a:solidFill>
                  <a:srgbClr val="003E32"/>
                </a:solidFill>
                <a:latin typeface="TheSans" panose="00000400000000000000" pitchFamily="2" charset="0"/>
                <a:cs typeface="Calibri" panose="020F0502020204030204" pitchFamily="34" charset="0"/>
              </a:rPr>
              <a:t>Afprøvning i distrikt Midt</a:t>
            </a:r>
          </a:p>
          <a:p>
            <a:r>
              <a:rPr lang="da-DK" sz="2400" dirty="0">
                <a:solidFill>
                  <a:srgbClr val="003E32"/>
                </a:solidFill>
                <a:latin typeface="TheSans" panose="00000400000000000000" pitchFamily="2" charset="0"/>
                <a:cs typeface="Calibri" panose="020F0502020204030204" pitchFamily="34" charset="0"/>
              </a:rPr>
              <a:t>– 5 versioner.  </a:t>
            </a:r>
          </a:p>
          <a:p>
            <a:r>
              <a:rPr lang="da-DK" sz="2400" dirty="0">
                <a:solidFill>
                  <a:srgbClr val="003E32"/>
                </a:solidFill>
                <a:latin typeface="TheSans" panose="00000400000000000000" pitchFamily="2" charset="0"/>
                <a:cs typeface="Calibri" panose="020F0502020204030204" pitchFamily="34" charset="0"/>
              </a:rPr>
              <a:t>Først medarbejderne </a:t>
            </a:r>
          </a:p>
          <a:p>
            <a:r>
              <a:rPr lang="da-DK" sz="2400" dirty="0">
                <a:solidFill>
                  <a:srgbClr val="003E32"/>
                </a:solidFill>
                <a:latin typeface="TheSans" panose="00000400000000000000" pitchFamily="2" charset="0"/>
                <a:cs typeface="Calibri" panose="020F0502020204030204" pitchFamily="34" charset="0"/>
              </a:rPr>
              <a:t>Medinddrage borgeren </a:t>
            </a:r>
          </a:p>
        </p:txBody>
      </p:sp>
      <p:grpSp>
        <p:nvGrpSpPr>
          <p:cNvPr id="6" name="Gruppe 5">
            <a:extLst>
              <a:ext uri="{FF2B5EF4-FFF2-40B4-BE49-F238E27FC236}">
                <a16:creationId xmlns:a16="http://schemas.microsoft.com/office/drawing/2014/main" id="{02F66D3A-A646-4D40-B932-027D85A04D86}"/>
              </a:ext>
            </a:extLst>
          </p:cNvPr>
          <p:cNvGrpSpPr/>
          <p:nvPr/>
        </p:nvGrpSpPr>
        <p:grpSpPr>
          <a:xfrm>
            <a:off x="7501458" y="2681110"/>
            <a:ext cx="3575514" cy="3652087"/>
            <a:chOff x="3733500" y="971035"/>
            <a:chExt cx="5119902" cy="5624430"/>
          </a:xfrm>
        </p:grpSpPr>
        <p:pic>
          <p:nvPicPr>
            <p:cNvPr id="7" name="Billede 6">
              <a:extLst>
                <a:ext uri="{FF2B5EF4-FFF2-40B4-BE49-F238E27FC236}">
                  <a16:creationId xmlns:a16="http://schemas.microsoft.com/office/drawing/2014/main" id="{427120AB-09F2-4390-B314-B8EA7282B46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32430" t="17411" r="33019" b="1797"/>
            <a:stretch/>
          </p:blipFill>
          <p:spPr>
            <a:xfrm>
              <a:off x="3733500" y="971035"/>
              <a:ext cx="5119902" cy="5624430"/>
            </a:xfrm>
            <a:prstGeom prst="rect">
              <a:avLst/>
            </a:prstGeom>
            <a:effectLst>
              <a:outerShdw blurRad="63500" sx="102000" sy="102000" algn="ctr" rotWithShape="0">
                <a:prstClr val="black">
                  <a:alpha val="40000"/>
                </a:prstClr>
              </a:outerShdw>
            </a:effectLst>
          </p:spPr>
        </p:pic>
        <p:sp>
          <p:nvSpPr>
            <p:cNvPr id="9" name="Titel 1">
              <a:extLst>
                <a:ext uri="{FF2B5EF4-FFF2-40B4-BE49-F238E27FC236}">
                  <a16:creationId xmlns:a16="http://schemas.microsoft.com/office/drawing/2014/main" id="{90DB77E8-DACE-4C45-817D-442C59FB7FDF}"/>
                </a:ext>
              </a:extLst>
            </p:cNvPr>
            <p:cNvSpPr txBox="1">
              <a:spLocks/>
            </p:cNvSpPr>
            <p:nvPr/>
          </p:nvSpPr>
          <p:spPr>
            <a:xfrm>
              <a:off x="6049944" y="3713348"/>
              <a:ext cx="886601" cy="33343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kern="1200">
                  <a:solidFill>
                    <a:schemeClr val="bg1"/>
                  </a:solidFill>
                  <a:latin typeface="Calibri" panose="020F0502020204030204" pitchFamily="34" charset="0"/>
                  <a:ea typeface="+mj-ea"/>
                  <a:cs typeface="Calibri" panose="020F0502020204030204" pitchFamily="34" charset="0"/>
                </a:defRPr>
              </a:lvl1pPr>
            </a:lstStyle>
            <a:p>
              <a:r>
                <a:rPr lang="da-DK" sz="1400" dirty="0">
                  <a:solidFill>
                    <a:srgbClr val="003E32"/>
                  </a:solidFill>
                </a:rPr>
                <a:t>MIDT  </a:t>
              </a:r>
            </a:p>
          </p:txBody>
        </p:sp>
        <p:sp>
          <p:nvSpPr>
            <p:cNvPr id="10" name="Titel 1">
              <a:extLst>
                <a:ext uri="{FF2B5EF4-FFF2-40B4-BE49-F238E27FC236}">
                  <a16:creationId xmlns:a16="http://schemas.microsoft.com/office/drawing/2014/main" id="{9F46DE6C-DC47-4080-9D25-634BAF1DB866}"/>
                </a:ext>
              </a:extLst>
            </p:cNvPr>
            <p:cNvSpPr txBox="1">
              <a:spLocks/>
            </p:cNvSpPr>
            <p:nvPr/>
          </p:nvSpPr>
          <p:spPr>
            <a:xfrm>
              <a:off x="4236335" y="971035"/>
              <a:ext cx="4201610" cy="63784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kern="1200">
                  <a:solidFill>
                    <a:schemeClr val="bg1"/>
                  </a:solidFill>
                  <a:latin typeface="Calibri" panose="020F0502020204030204" pitchFamily="34" charset="0"/>
                  <a:ea typeface="+mj-ea"/>
                  <a:cs typeface="Calibri" panose="020F0502020204030204" pitchFamily="34" charset="0"/>
                </a:defRPr>
              </a:lvl1pPr>
            </a:lstStyle>
            <a:p>
              <a:r>
                <a:rPr lang="da-DK" sz="1800" dirty="0">
                  <a:solidFill>
                    <a:srgbClr val="003E32"/>
                  </a:solidFill>
                </a:rPr>
                <a:t>DISTRIKTER HJEMMEPLEJEN  </a:t>
              </a:r>
            </a:p>
          </p:txBody>
        </p:sp>
      </p:grpSp>
      <p:pic>
        <p:nvPicPr>
          <p:cNvPr id="11" name="Billede 10">
            <a:extLst>
              <a:ext uri="{FF2B5EF4-FFF2-40B4-BE49-F238E27FC236}">
                <a16:creationId xmlns:a16="http://schemas.microsoft.com/office/drawing/2014/main" id="{AA0625A4-0638-4CBC-B39B-460F5C5123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859" y="6156960"/>
            <a:ext cx="1335843" cy="529222"/>
          </a:xfrm>
          <a:prstGeom prst="rect">
            <a:avLst/>
          </a:prstGeom>
        </p:spPr>
      </p:pic>
    </p:spTree>
    <p:extLst>
      <p:ext uri="{BB962C8B-B14F-4D97-AF65-F5344CB8AC3E}">
        <p14:creationId xmlns:p14="http://schemas.microsoft.com/office/powerpoint/2010/main" val="2743123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CD375C9-2C06-4F88-B7F6-4CD03C5A3A7C}"/>
              </a:ext>
            </a:extLst>
          </p:cNvPr>
          <p:cNvSpPr>
            <a:spLocks noGrp="1"/>
          </p:cNvSpPr>
          <p:nvPr>
            <p:ph type="title"/>
          </p:nvPr>
        </p:nvSpPr>
        <p:spPr>
          <a:xfrm>
            <a:off x="238126" y="1475525"/>
            <a:ext cx="7362824" cy="943825"/>
          </a:xfrm>
        </p:spPr>
        <p:txBody>
          <a:bodyPr/>
          <a:lstStyle/>
          <a:p>
            <a:r>
              <a:rPr lang="da-DK" dirty="0"/>
              <a:t>Virtuel medicinadministration </a:t>
            </a:r>
          </a:p>
        </p:txBody>
      </p:sp>
      <p:pic>
        <p:nvPicPr>
          <p:cNvPr id="5" name="Billede 4">
            <a:extLst>
              <a:ext uri="{FF2B5EF4-FFF2-40B4-BE49-F238E27FC236}">
                <a16:creationId xmlns:a16="http://schemas.microsoft.com/office/drawing/2014/main" id="{B8041891-7372-41F6-8814-022E0B0A6203}"/>
              </a:ext>
            </a:extLst>
          </p:cNvPr>
          <p:cNvPicPr>
            <a:picLocks noChangeAspect="1"/>
          </p:cNvPicPr>
          <p:nvPr/>
        </p:nvPicPr>
        <p:blipFill rotWithShape="1">
          <a:blip r:embed="rId3">
            <a:duotone>
              <a:schemeClr val="accent6">
                <a:shade val="45000"/>
                <a:satMod val="135000"/>
              </a:schemeClr>
              <a:prstClr val="white"/>
            </a:duotone>
          </a:blip>
          <a:srcRect l="26437" t="7719" r="9632" b="5984"/>
          <a:stretch/>
        </p:blipFill>
        <p:spPr>
          <a:xfrm>
            <a:off x="282296" y="2576219"/>
            <a:ext cx="4415197" cy="3724864"/>
          </a:xfrm>
          <a:prstGeom prst="rect">
            <a:avLst/>
          </a:prstGeom>
        </p:spPr>
      </p:pic>
      <p:graphicFrame>
        <p:nvGraphicFramePr>
          <p:cNvPr id="8" name="Diagram 7">
            <a:extLst>
              <a:ext uri="{FF2B5EF4-FFF2-40B4-BE49-F238E27FC236}">
                <a16:creationId xmlns:a16="http://schemas.microsoft.com/office/drawing/2014/main" id="{5B7129EE-FC64-4A4B-B4AD-ED382EA267E9}"/>
              </a:ext>
            </a:extLst>
          </p:cNvPr>
          <p:cNvGraphicFramePr/>
          <p:nvPr>
            <p:extLst>
              <p:ext uri="{D42A27DB-BD31-4B8C-83A1-F6EECF244321}">
                <p14:modId xmlns:p14="http://schemas.microsoft.com/office/powerpoint/2010/main" val="862376267"/>
              </p:ext>
            </p:extLst>
          </p:nvPr>
        </p:nvGraphicFramePr>
        <p:xfrm>
          <a:off x="8509139" y="482365"/>
          <a:ext cx="3727764" cy="2777994"/>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Gruppe 14">
            <a:extLst>
              <a:ext uri="{FF2B5EF4-FFF2-40B4-BE49-F238E27FC236}">
                <a16:creationId xmlns:a16="http://schemas.microsoft.com/office/drawing/2014/main" id="{26AF854E-6307-4FDE-BD40-E5832E1D59D2}"/>
              </a:ext>
            </a:extLst>
          </p:cNvPr>
          <p:cNvGrpSpPr/>
          <p:nvPr/>
        </p:nvGrpSpPr>
        <p:grpSpPr>
          <a:xfrm rot="20560548">
            <a:off x="12150829" y="186886"/>
            <a:ext cx="1560579" cy="1560579"/>
            <a:chOff x="9712060" y="424735"/>
            <a:chExt cx="1560579" cy="1560579"/>
          </a:xfrm>
        </p:grpSpPr>
        <p:pic>
          <p:nvPicPr>
            <p:cNvPr id="12" name="Billede 11">
              <a:extLst>
                <a:ext uri="{FF2B5EF4-FFF2-40B4-BE49-F238E27FC236}">
                  <a16:creationId xmlns:a16="http://schemas.microsoft.com/office/drawing/2014/main" id="{C04C091F-C4D9-48A9-9A73-A8B8002068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08402">
              <a:off x="9712060" y="424735"/>
              <a:ext cx="1560579" cy="1560579"/>
            </a:xfrm>
            <a:prstGeom prst="rect">
              <a:avLst/>
            </a:prstGeom>
          </p:spPr>
        </p:pic>
        <p:pic>
          <p:nvPicPr>
            <p:cNvPr id="10" name="Billede 9">
              <a:extLst>
                <a:ext uri="{FF2B5EF4-FFF2-40B4-BE49-F238E27FC236}">
                  <a16:creationId xmlns:a16="http://schemas.microsoft.com/office/drawing/2014/main" id="{C0B6C608-7291-4955-ACE3-FA5C445862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32850">
              <a:off x="10557240" y="1237404"/>
              <a:ext cx="294642" cy="294642"/>
            </a:xfrm>
            <a:prstGeom prst="rect">
              <a:avLst/>
            </a:prstGeom>
          </p:spPr>
        </p:pic>
        <p:pic>
          <p:nvPicPr>
            <p:cNvPr id="14" name="Billede 13">
              <a:extLst>
                <a:ext uri="{FF2B5EF4-FFF2-40B4-BE49-F238E27FC236}">
                  <a16:creationId xmlns:a16="http://schemas.microsoft.com/office/drawing/2014/main" id="{80AFE866-3639-4372-8375-20167E3545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59134">
              <a:off x="10202804" y="873609"/>
              <a:ext cx="493094" cy="493094"/>
            </a:xfrm>
            <a:prstGeom prst="rect">
              <a:avLst/>
            </a:prstGeom>
          </p:spPr>
        </p:pic>
      </p:grpSp>
      <p:grpSp>
        <p:nvGrpSpPr>
          <p:cNvPr id="32" name="Gruppe 31">
            <a:extLst>
              <a:ext uri="{FF2B5EF4-FFF2-40B4-BE49-F238E27FC236}">
                <a16:creationId xmlns:a16="http://schemas.microsoft.com/office/drawing/2014/main" id="{C8E38E56-5336-469B-BE4D-05360794FBE2}"/>
              </a:ext>
            </a:extLst>
          </p:cNvPr>
          <p:cNvGrpSpPr/>
          <p:nvPr/>
        </p:nvGrpSpPr>
        <p:grpSpPr>
          <a:xfrm>
            <a:off x="4867419" y="3752850"/>
            <a:ext cx="1519955" cy="2033388"/>
            <a:chOff x="2039679" y="3232443"/>
            <a:chExt cx="1904011" cy="2570988"/>
          </a:xfrm>
        </p:grpSpPr>
        <p:grpSp>
          <p:nvGrpSpPr>
            <p:cNvPr id="16" name="Gruppe 15">
              <a:extLst>
                <a:ext uri="{FF2B5EF4-FFF2-40B4-BE49-F238E27FC236}">
                  <a16:creationId xmlns:a16="http://schemas.microsoft.com/office/drawing/2014/main" id="{B7E92072-1E4B-4EA5-AF88-50A3742D5598}"/>
                </a:ext>
              </a:extLst>
            </p:cNvPr>
            <p:cNvGrpSpPr/>
            <p:nvPr/>
          </p:nvGrpSpPr>
          <p:grpSpPr>
            <a:xfrm>
              <a:off x="2039679" y="3232443"/>
              <a:ext cx="1904011" cy="1904011"/>
              <a:chOff x="876280" y="2514600"/>
              <a:chExt cx="1682496" cy="1682496"/>
            </a:xfrm>
          </p:grpSpPr>
          <p:sp>
            <p:nvSpPr>
              <p:cNvPr id="17" name="Ellipse 16">
                <a:extLst>
                  <a:ext uri="{FF2B5EF4-FFF2-40B4-BE49-F238E27FC236}">
                    <a16:creationId xmlns:a16="http://schemas.microsoft.com/office/drawing/2014/main" id="{4E1E0760-E894-421C-8FF7-64071E1A6DF3}"/>
                  </a:ext>
                </a:extLst>
              </p:cNvPr>
              <p:cNvSpPr/>
              <p:nvPr/>
            </p:nvSpPr>
            <p:spPr>
              <a:xfrm>
                <a:off x="876280" y="2514600"/>
                <a:ext cx="1682496" cy="1682496"/>
              </a:xfrm>
              <a:prstGeom prst="ellipse">
                <a:avLst/>
              </a:prstGeom>
              <a:solidFill>
                <a:srgbClr val="00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da-DK" sz="1867" kern="0" dirty="0">
                  <a:solidFill>
                    <a:srgbClr val="FFFFFF"/>
                  </a:solidFill>
                  <a:latin typeface="TheSans" panose="00000400000000000000" pitchFamily="2" charset="0"/>
                  <a:sym typeface="Arial"/>
                </a:endParaRPr>
              </a:p>
            </p:txBody>
          </p:sp>
          <p:sp>
            <p:nvSpPr>
              <p:cNvPr id="18" name="Shape 457">
                <a:extLst>
                  <a:ext uri="{FF2B5EF4-FFF2-40B4-BE49-F238E27FC236}">
                    <a16:creationId xmlns:a16="http://schemas.microsoft.com/office/drawing/2014/main" id="{7C9F553E-C6B1-4E88-8B6B-A4B62A754A2D}"/>
                  </a:ext>
                </a:extLst>
              </p:cNvPr>
              <p:cNvSpPr/>
              <p:nvPr/>
            </p:nvSpPr>
            <p:spPr>
              <a:xfrm>
                <a:off x="1269841" y="2953100"/>
                <a:ext cx="897287" cy="805496"/>
              </a:xfrm>
              <a:custGeom>
                <a:avLst/>
                <a:gdLst/>
                <a:ahLst/>
                <a:cxnLst/>
                <a:rect l="0" t="0" r="0" b="0"/>
                <a:pathLst>
                  <a:path w="16706" h="14997" extrusionOk="0">
                    <a:moveTo>
                      <a:pt x="4299" y="0"/>
                    </a:moveTo>
                    <a:lnTo>
                      <a:pt x="3859" y="25"/>
                    </a:lnTo>
                    <a:lnTo>
                      <a:pt x="3444" y="74"/>
                    </a:lnTo>
                    <a:lnTo>
                      <a:pt x="3029" y="196"/>
                    </a:lnTo>
                    <a:lnTo>
                      <a:pt x="2614" y="342"/>
                    </a:lnTo>
                    <a:lnTo>
                      <a:pt x="2247" y="513"/>
                    </a:lnTo>
                    <a:lnTo>
                      <a:pt x="1905" y="733"/>
                    </a:lnTo>
                    <a:lnTo>
                      <a:pt x="1563" y="977"/>
                    </a:lnTo>
                    <a:lnTo>
                      <a:pt x="1270" y="1246"/>
                    </a:lnTo>
                    <a:lnTo>
                      <a:pt x="977" y="1563"/>
                    </a:lnTo>
                    <a:lnTo>
                      <a:pt x="733" y="1881"/>
                    </a:lnTo>
                    <a:lnTo>
                      <a:pt x="513" y="2247"/>
                    </a:lnTo>
                    <a:lnTo>
                      <a:pt x="342" y="2614"/>
                    </a:lnTo>
                    <a:lnTo>
                      <a:pt x="196" y="3004"/>
                    </a:lnTo>
                    <a:lnTo>
                      <a:pt x="98" y="3420"/>
                    </a:lnTo>
                    <a:lnTo>
                      <a:pt x="25" y="3859"/>
                    </a:lnTo>
                    <a:lnTo>
                      <a:pt x="0" y="4299"/>
                    </a:lnTo>
                    <a:lnTo>
                      <a:pt x="0" y="4592"/>
                    </a:lnTo>
                    <a:lnTo>
                      <a:pt x="25" y="4885"/>
                    </a:lnTo>
                    <a:lnTo>
                      <a:pt x="122" y="5447"/>
                    </a:lnTo>
                    <a:lnTo>
                      <a:pt x="245" y="6008"/>
                    </a:lnTo>
                    <a:lnTo>
                      <a:pt x="440" y="6546"/>
                    </a:lnTo>
                    <a:lnTo>
                      <a:pt x="660" y="7059"/>
                    </a:lnTo>
                    <a:lnTo>
                      <a:pt x="928" y="7547"/>
                    </a:lnTo>
                    <a:lnTo>
                      <a:pt x="1197" y="8011"/>
                    </a:lnTo>
                    <a:lnTo>
                      <a:pt x="1515" y="8475"/>
                    </a:lnTo>
                    <a:lnTo>
                      <a:pt x="1856" y="8915"/>
                    </a:lnTo>
                    <a:lnTo>
                      <a:pt x="2198" y="9330"/>
                    </a:lnTo>
                    <a:lnTo>
                      <a:pt x="2565" y="9745"/>
                    </a:lnTo>
                    <a:lnTo>
                      <a:pt x="2931" y="10136"/>
                    </a:lnTo>
                    <a:lnTo>
                      <a:pt x="3639" y="10869"/>
                    </a:lnTo>
                    <a:lnTo>
                      <a:pt x="4299" y="11528"/>
                    </a:lnTo>
                    <a:lnTo>
                      <a:pt x="4861" y="12065"/>
                    </a:lnTo>
                    <a:lnTo>
                      <a:pt x="5496" y="12627"/>
                    </a:lnTo>
                    <a:lnTo>
                      <a:pt x="6839" y="13775"/>
                    </a:lnTo>
                    <a:lnTo>
                      <a:pt x="7913" y="14654"/>
                    </a:lnTo>
                    <a:lnTo>
                      <a:pt x="8353" y="14996"/>
                    </a:lnTo>
                    <a:lnTo>
                      <a:pt x="8793" y="14654"/>
                    </a:lnTo>
                    <a:lnTo>
                      <a:pt x="9843" y="13799"/>
                    </a:lnTo>
                    <a:lnTo>
                      <a:pt x="11186" y="12651"/>
                    </a:lnTo>
                    <a:lnTo>
                      <a:pt x="11821" y="12090"/>
                    </a:lnTo>
                    <a:lnTo>
                      <a:pt x="12407" y="11528"/>
                    </a:lnTo>
                    <a:lnTo>
                      <a:pt x="13067" y="10869"/>
                    </a:lnTo>
                    <a:lnTo>
                      <a:pt x="13775" y="10136"/>
                    </a:lnTo>
                    <a:lnTo>
                      <a:pt x="14141" y="9745"/>
                    </a:lnTo>
                    <a:lnTo>
                      <a:pt x="14508" y="9330"/>
                    </a:lnTo>
                    <a:lnTo>
                      <a:pt x="14850" y="8915"/>
                    </a:lnTo>
                    <a:lnTo>
                      <a:pt x="15191" y="8475"/>
                    </a:lnTo>
                    <a:lnTo>
                      <a:pt x="15509" y="8011"/>
                    </a:lnTo>
                    <a:lnTo>
                      <a:pt x="15778" y="7547"/>
                    </a:lnTo>
                    <a:lnTo>
                      <a:pt x="16046" y="7059"/>
                    </a:lnTo>
                    <a:lnTo>
                      <a:pt x="16266" y="6546"/>
                    </a:lnTo>
                    <a:lnTo>
                      <a:pt x="16461" y="6008"/>
                    </a:lnTo>
                    <a:lnTo>
                      <a:pt x="16584" y="5447"/>
                    </a:lnTo>
                    <a:lnTo>
                      <a:pt x="16681" y="4885"/>
                    </a:lnTo>
                    <a:lnTo>
                      <a:pt x="16706" y="4592"/>
                    </a:lnTo>
                    <a:lnTo>
                      <a:pt x="16706" y="4299"/>
                    </a:lnTo>
                    <a:lnTo>
                      <a:pt x="16681" y="3859"/>
                    </a:lnTo>
                    <a:lnTo>
                      <a:pt x="16608" y="3420"/>
                    </a:lnTo>
                    <a:lnTo>
                      <a:pt x="16510" y="3004"/>
                    </a:lnTo>
                    <a:lnTo>
                      <a:pt x="16364" y="2614"/>
                    </a:lnTo>
                    <a:lnTo>
                      <a:pt x="16193" y="2247"/>
                    </a:lnTo>
                    <a:lnTo>
                      <a:pt x="15973" y="1881"/>
                    </a:lnTo>
                    <a:lnTo>
                      <a:pt x="15729" y="1563"/>
                    </a:lnTo>
                    <a:lnTo>
                      <a:pt x="15436" y="1246"/>
                    </a:lnTo>
                    <a:lnTo>
                      <a:pt x="15143" y="977"/>
                    </a:lnTo>
                    <a:lnTo>
                      <a:pt x="14801" y="733"/>
                    </a:lnTo>
                    <a:lnTo>
                      <a:pt x="14459" y="513"/>
                    </a:lnTo>
                    <a:lnTo>
                      <a:pt x="14092" y="342"/>
                    </a:lnTo>
                    <a:lnTo>
                      <a:pt x="13677" y="196"/>
                    </a:lnTo>
                    <a:lnTo>
                      <a:pt x="13262" y="74"/>
                    </a:lnTo>
                    <a:lnTo>
                      <a:pt x="12847" y="25"/>
                    </a:lnTo>
                    <a:lnTo>
                      <a:pt x="12407" y="0"/>
                    </a:lnTo>
                    <a:lnTo>
                      <a:pt x="12065" y="0"/>
                    </a:lnTo>
                    <a:lnTo>
                      <a:pt x="11723" y="49"/>
                    </a:lnTo>
                    <a:lnTo>
                      <a:pt x="11381" y="122"/>
                    </a:lnTo>
                    <a:lnTo>
                      <a:pt x="11064" y="196"/>
                    </a:lnTo>
                    <a:lnTo>
                      <a:pt x="10746" y="318"/>
                    </a:lnTo>
                    <a:lnTo>
                      <a:pt x="10453" y="464"/>
                    </a:lnTo>
                    <a:lnTo>
                      <a:pt x="10160" y="611"/>
                    </a:lnTo>
                    <a:lnTo>
                      <a:pt x="9892" y="806"/>
                    </a:lnTo>
                    <a:lnTo>
                      <a:pt x="9647" y="1002"/>
                    </a:lnTo>
                    <a:lnTo>
                      <a:pt x="9403" y="1221"/>
                    </a:lnTo>
                    <a:lnTo>
                      <a:pt x="9183" y="1466"/>
                    </a:lnTo>
                    <a:lnTo>
                      <a:pt x="8964" y="1710"/>
                    </a:lnTo>
                    <a:lnTo>
                      <a:pt x="8793" y="1979"/>
                    </a:lnTo>
                    <a:lnTo>
                      <a:pt x="8622" y="2272"/>
                    </a:lnTo>
                    <a:lnTo>
                      <a:pt x="8475" y="2565"/>
                    </a:lnTo>
                    <a:lnTo>
                      <a:pt x="8353" y="2858"/>
                    </a:lnTo>
                    <a:lnTo>
                      <a:pt x="8231" y="2565"/>
                    </a:lnTo>
                    <a:lnTo>
                      <a:pt x="8084" y="2272"/>
                    </a:lnTo>
                    <a:lnTo>
                      <a:pt x="7913" y="1979"/>
                    </a:lnTo>
                    <a:lnTo>
                      <a:pt x="7742" y="1710"/>
                    </a:lnTo>
                    <a:lnTo>
                      <a:pt x="7523" y="1466"/>
                    </a:lnTo>
                    <a:lnTo>
                      <a:pt x="7303" y="1221"/>
                    </a:lnTo>
                    <a:lnTo>
                      <a:pt x="7059" y="1002"/>
                    </a:lnTo>
                    <a:lnTo>
                      <a:pt x="6814" y="806"/>
                    </a:lnTo>
                    <a:lnTo>
                      <a:pt x="6546" y="611"/>
                    </a:lnTo>
                    <a:lnTo>
                      <a:pt x="6253" y="464"/>
                    </a:lnTo>
                    <a:lnTo>
                      <a:pt x="5960" y="318"/>
                    </a:lnTo>
                    <a:lnTo>
                      <a:pt x="5642" y="196"/>
                    </a:lnTo>
                    <a:lnTo>
                      <a:pt x="5325" y="122"/>
                    </a:lnTo>
                    <a:lnTo>
                      <a:pt x="4983" y="49"/>
                    </a:lnTo>
                    <a:lnTo>
                      <a:pt x="4641" y="0"/>
                    </a:lnTo>
                    <a:close/>
                  </a:path>
                </a:pathLst>
              </a:custGeom>
              <a:solidFill>
                <a:schemeClr val="bg1">
                  <a:lumMod val="95000"/>
                </a:schemeClr>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TheSans" panose="00000400000000000000" pitchFamily="2" charset="0"/>
                  <a:cs typeface="Arial"/>
                  <a:sym typeface="Arial"/>
                </a:endParaRPr>
              </a:p>
            </p:txBody>
          </p:sp>
        </p:grpSp>
        <p:sp>
          <p:nvSpPr>
            <p:cNvPr id="19" name="Tekstfelt 18">
              <a:extLst>
                <a:ext uri="{FF2B5EF4-FFF2-40B4-BE49-F238E27FC236}">
                  <a16:creationId xmlns:a16="http://schemas.microsoft.com/office/drawing/2014/main" id="{7C65FCBD-C989-4A2F-A2D4-5A5A70BA5629}"/>
                </a:ext>
              </a:extLst>
            </p:cNvPr>
            <p:cNvSpPr txBox="1"/>
            <p:nvPr/>
          </p:nvSpPr>
          <p:spPr>
            <a:xfrm>
              <a:off x="2293892" y="5136454"/>
              <a:ext cx="1427374" cy="666977"/>
            </a:xfrm>
            <a:prstGeom prst="rect">
              <a:avLst/>
            </a:prstGeom>
            <a:noFill/>
          </p:spPr>
          <p:txBody>
            <a:bodyPr wrap="square" rtlCol="0">
              <a:spAutoFit/>
            </a:bodyPr>
            <a:lstStyle/>
            <a:p>
              <a:pPr algn="ctr" defTabSz="1219170">
                <a:buClr>
                  <a:srgbClr val="000000"/>
                </a:buClr>
              </a:pPr>
              <a:r>
                <a:rPr lang="da-DK" sz="1400" b="1" kern="0" dirty="0">
                  <a:solidFill>
                    <a:srgbClr val="003E32"/>
                  </a:solidFill>
                  <a:latin typeface="TheSans" panose="00000400000000000000" pitchFamily="2" charset="0"/>
                  <a:cs typeface="Arial"/>
                  <a:sym typeface="Arial"/>
                </a:rPr>
                <a:t>BORGERE</a:t>
              </a:r>
            </a:p>
            <a:p>
              <a:pPr algn="ctr" defTabSz="1219170">
                <a:buClr>
                  <a:srgbClr val="000000"/>
                </a:buClr>
              </a:pPr>
              <a:r>
                <a:rPr lang="da-DK" sz="1400" kern="0" dirty="0">
                  <a:solidFill>
                    <a:srgbClr val="003E32"/>
                  </a:solidFill>
                  <a:latin typeface="TheSans" panose="00000400000000000000" pitchFamily="2" charset="0"/>
                  <a:cs typeface="Arial"/>
                  <a:sym typeface="Arial"/>
                </a:rPr>
                <a:t>93</a:t>
              </a:r>
            </a:p>
          </p:txBody>
        </p:sp>
      </p:grpSp>
      <p:grpSp>
        <p:nvGrpSpPr>
          <p:cNvPr id="34" name="Gruppe 33">
            <a:extLst>
              <a:ext uri="{FF2B5EF4-FFF2-40B4-BE49-F238E27FC236}">
                <a16:creationId xmlns:a16="http://schemas.microsoft.com/office/drawing/2014/main" id="{9198E7F9-FE21-40C4-BEB2-F8804B3E2C9F}"/>
              </a:ext>
            </a:extLst>
          </p:cNvPr>
          <p:cNvGrpSpPr/>
          <p:nvPr/>
        </p:nvGrpSpPr>
        <p:grpSpPr>
          <a:xfrm>
            <a:off x="9029298" y="3752850"/>
            <a:ext cx="1633906" cy="2033388"/>
            <a:chOff x="6201557" y="3232443"/>
            <a:chExt cx="2046755" cy="2570988"/>
          </a:xfrm>
        </p:grpSpPr>
        <p:sp>
          <p:nvSpPr>
            <p:cNvPr id="21" name="Ellipse 20">
              <a:extLst>
                <a:ext uri="{FF2B5EF4-FFF2-40B4-BE49-F238E27FC236}">
                  <a16:creationId xmlns:a16="http://schemas.microsoft.com/office/drawing/2014/main" id="{2EE87CDC-9415-49E2-9B14-FCF439D4D015}"/>
                </a:ext>
              </a:extLst>
            </p:cNvPr>
            <p:cNvSpPr/>
            <p:nvPr/>
          </p:nvSpPr>
          <p:spPr>
            <a:xfrm>
              <a:off x="6230641" y="3232443"/>
              <a:ext cx="1904011" cy="1904011"/>
            </a:xfrm>
            <a:prstGeom prst="ellipse">
              <a:avLst/>
            </a:prstGeom>
            <a:solidFill>
              <a:srgbClr val="00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da-DK" sz="1867" kern="0" dirty="0">
                <a:solidFill>
                  <a:srgbClr val="FFFFFF"/>
                </a:solidFill>
                <a:latin typeface="TheSans" panose="00000400000000000000" pitchFamily="2" charset="0"/>
                <a:sym typeface="Arial"/>
              </a:endParaRPr>
            </a:p>
          </p:txBody>
        </p:sp>
        <p:sp>
          <p:nvSpPr>
            <p:cNvPr id="23" name="Tekstfelt 22">
              <a:extLst>
                <a:ext uri="{FF2B5EF4-FFF2-40B4-BE49-F238E27FC236}">
                  <a16:creationId xmlns:a16="http://schemas.microsoft.com/office/drawing/2014/main" id="{BFBC1CA7-6AB9-460A-8113-0C45C9F67400}"/>
                </a:ext>
              </a:extLst>
            </p:cNvPr>
            <p:cNvSpPr txBox="1"/>
            <p:nvPr/>
          </p:nvSpPr>
          <p:spPr>
            <a:xfrm>
              <a:off x="6201557" y="5136454"/>
              <a:ext cx="2046755" cy="666977"/>
            </a:xfrm>
            <a:prstGeom prst="rect">
              <a:avLst/>
            </a:prstGeom>
            <a:noFill/>
          </p:spPr>
          <p:txBody>
            <a:bodyPr wrap="square" rtlCol="0">
              <a:spAutoFit/>
            </a:bodyPr>
            <a:lstStyle/>
            <a:p>
              <a:pPr algn="ctr" defTabSz="1219170">
                <a:buClr>
                  <a:srgbClr val="000000"/>
                </a:buClr>
              </a:pPr>
              <a:r>
                <a:rPr lang="da-DK" sz="1400" b="1" kern="0" dirty="0">
                  <a:solidFill>
                    <a:srgbClr val="003E32"/>
                  </a:solidFill>
                  <a:latin typeface="TheSans" panose="00000400000000000000" pitchFamily="2" charset="0"/>
                  <a:cs typeface="Arial"/>
                  <a:sym typeface="Arial"/>
                </a:rPr>
                <a:t>TID</a:t>
              </a:r>
            </a:p>
            <a:p>
              <a:pPr algn="ctr" defTabSz="1219170">
                <a:buClr>
                  <a:srgbClr val="000000"/>
                </a:buClr>
              </a:pPr>
              <a:r>
                <a:rPr lang="da-DK" sz="1400" kern="0" dirty="0">
                  <a:solidFill>
                    <a:srgbClr val="003E32"/>
                  </a:solidFill>
                  <a:latin typeface="TheSans" panose="00000400000000000000" pitchFamily="2" charset="0"/>
                  <a:cs typeface="Arial"/>
                  <a:sym typeface="Arial"/>
                </a:rPr>
                <a:t>2:45 min/besøg</a:t>
              </a:r>
            </a:p>
          </p:txBody>
        </p:sp>
        <p:pic>
          <p:nvPicPr>
            <p:cNvPr id="6" name="Grafik 5" descr="Stopur">
              <a:extLst>
                <a:ext uri="{FF2B5EF4-FFF2-40B4-BE49-F238E27FC236}">
                  <a16:creationId xmlns:a16="http://schemas.microsoft.com/office/drawing/2014/main" id="{C3594F6C-EA1F-49A6-A88E-A53889D2E8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76100" y="3500987"/>
              <a:ext cx="1361232" cy="1361232"/>
            </a:xfrm>
            <a:prstGeom prst="rect">
              <a:avLst/>
            </a:prstGeom>
          </p:spPr>
        </p:pic>
      </p:grpSp>
      <p:grpSp>
        <p:nvGrpSpPr>
          <p:cNvPr id="33" name="Gruppe 32">
            <a:extLst>
              <a:ext uri="{FF2B5EF4-FFF2-40B4-BE49-F238E27FC236}">
                <a16:creationId xmlns:a16="http://schemas.microsoft.com/office/drawing/2014/main" id="{932C92D8-7EFB-444B-B8F1-72597D8C8C52}"/>
              </a:ext>
            </a:extLst>
          </p:cNvPr>
          <p:cNvGrpSpPr/>
          <p:nvPr/>
        </p:nvGrpSpPr>
        <p:grpSpPr>
          <a:xfrm>
            <a:off x="6948358" y="3752850"/>
            <a:ext cx="1519955" cy="2033388"/>
            <a:chOff x="4081851" y="3232443"/>
            <a:chExt cx="1904011" cy="2570988"/>
          </a:xfrm>
        </p:grpSpPr>
        <p:sp>
          <p:nvSpPr>
            <p:cNvPr id="24" name="Ellipse 23">
              <a:extLst>
                <a:ext uri="{FF2B5EF4-FFF2-40B4-BE49-F238E27FC236}">
                  <a16:creationId xmlns:a16="http://schemas.microsoft.com/office/drawing/2014/main" id="{861270E1-91C2-4C63-9F90-2068026D61B2}"/>
                </a:ext>
              </a:extLst>
            </p:cNvPr>
            <p:cNvSpPr/>
            <p:nvPr/>
          </p:nvSpPr>
          <p:spPr>
            <a:xfrm>
              <a:off x="4081851" y="3232443"/>
              <a:ext cx="1904011" cy="1904011"/>
            </a:xfrm>
            <a:prstGeom prst="ellipse">
              <a:avLst/>
            </a:prstGeom>
            <a:solidFill>
              <a:srgbClr val="00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da-DK" sz="1867" kern="0" dirty="0">
                <a:solidFill>
                  <a:srgbClr val="FFFFFF"/>
                </a:solidFill>
                <a:latin typeface="TheSans" panose="00000400000000000000" pitchFamily="2" charset="0"/>
                <a:sym typeface="Arial"/>
              </a:endParaRPr>
            </a:p>
          </p:txBody>
        </p:sp>
        <p:sp>
          <p:nvSpPr>
            <p:cNvPr id="25" name="Tekstfelt 24">
              <a:extLst>
                <a:ext uri="{FF2B5EF4-FFF2-40B4-BE49-F238E27FC236}">
                  <a16:creationId xmlns:a16="http://schemas.microsoft.com/office/drawing/2014/main" id="{949CE370-FD3C-4869-9051-46B75D6F47F4}"/>
                </a:ext>
              </a:extLst>
            </p:cNvPr>
            <p:cNvSpPr txBox="1"/>
            <p:nvPr/>
          </p:nvSpPr>
          <p:spPr>
            <a:xfrm>
              <a:off x="4269911" y="5136454"/>
              <a:ext cx="1549954" cy="666977"/>
            </a:xfrm>
            <a:prstGeom prst="rect">
              <a:avLst/>
            </a:prstGeom>
            <a:noFill/>
          </p:spPr>
          <p:txBody>
            <a:bodyPr wrap="square" rtlCol="0">
              <a:spAutoFit/>
            </a:bodyPr>
            <a:lstStyle/>
            <a:p>
              <a:pPr algn="ctr" defTabSz="1219170">
                <a:buClr>
                  <a:srgbClr val="000000"/>
                </a:buClr>
              </a:pPr>
              <a:r>
                <a:rPr lang="da-DK" sz="1400" b="1" kern="0" dirty="0">
                  <a:solidFill>
                    <a:srgbClr val="003E32"/>
                  </a:solidFill>
                  <a:latin typeface="TheSans" panose="00000400000000000000" pitchFamily="2" charset="0"/>
                  <a:cs typeface="Arial"/>
                  <a:sym typeface="Arial"/>
                </a:rPr>
                <a:t>BESØG</a:t>
              </a:r>
            </a:p>
            <a:p>
              <a:pPr algn="ctr" defTabSz="1219170">
                <a:buClr>
                  <a:srgbClr val="000000"/>
                </a:buClr>
              </a:pPr>
              <a:r>
                <a:rPr lang="da-DK" sz="1400" kern="0" dirty="0">
                  <a:solidFill>
                    <a:srgbClr val="003E32"/>
                  </a:solidFill>
                  <a:latin typeface="TheSans" panose="00000400000000000000" pitchFamily="2" charset="0"/>
                  <a:cs typeface="Arial"/>
                  <a:sym typeface="Arial"/>
                </a:rPr>
                <a:t>650</a:t>
              </a:r>
            </a:p>
          </p:txBody>
        </p:sp>
        <p:grpSp>
          <p:nvGrpSpPr>
            <p:cNvPr id="11" name="Gruppe 10">
              <a:extLst>
                <a:ext uri="{FF2B5EF4-FFF2-40B4-BE49-F238E27FC236}">
                  <a16:creationId xmlns:a16="http://schemas.microsoft.com/office/drawing/2014/main" id="{90E1F491-2236-4774-B70C-6B157C74BD0D}"/>
                </a:ext>
              </a:extLst>
            </p:cNvPr>
            <p:cNvGrpSpPr/>
            <p:nvPr/>
          </p:nvGrpSpPr>
          <p:grpSpPr>
            <a:xfrm>
              <a:off x="4335747" y="3538825"/>
              <a:ext cx="1418282" cy="1418282"/>
              <a:chOff x="6693524" y="2816677"/>
              <a:chExt cx="1418282" cy="1418282"/>
            </a:xfrm>
          </p:grpSpPr>
          <p:pic>
            <p:nvPicPr>
              <p:cNvPr id="9" name="Grafik 8" descr="Skærm">
                <a:extLst>
                  <a:ext uri="{FF2B5EF4-FFF2-40B4-BE49-F238E27FC236}">
                    <a16:creationId xmlns:a16="http://schemas.microsoft.com/office/drawing/2014/main" id="{A3643D96-FC8F-44F0-8C4E-17B2A50F6FB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93524" y="2816677"/>
                <a:ext cx="1418282" cy="1418282"/>
              </a:xfrm>
              <a:prstGeom prst="rect">
                <a:avLst/>
              </a:prstGeom>
            </p:spPr>
          </p:pic>
          <p:pic>
            <p:nvPicPr>
              <p:cNvPr id="26" name="Billede 25">
                <a:extLst>
                  <a:ext uri="{FF2B5EF4-FFF2-40B4-BE49-F238E27FC236}">
                    <a16:creationId xmlns:a16="http://schemas.microsoft.com/office/drawing/2014/main" id="{437DA419-C998-4857-9DF4-0D43A3999DF8}"/>
                  </a:ext>
                </a:extLst>
              </p:cNvPr>
              <p:cNvPicPr>
                <a:picLocks noChangeAspect="1"/>
              </p:cNvPicPr>
              <p:nvPr/>
            </p:nvPicPr>
            <p:blipFill>
              <a:blip r:embed="rId1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7497760" y="3483673"/>
                <a:ext cx="180914" cy="247404"/>
              </a:xfrm>
              <a:prstGeom prst="rect">
                <a:avLst/>
              </a:prstGeom>
              <a:ln>
                <a:noFill/>
              </a:ln>
            </p:spPr>
          </p:pic>
          <p:pic>
            <p:nvPicPr>
              <p:cNvPr id="27" name="Billede 26">
                <a:extLst>
                  <a:ext uri="{FF2B5EF4-FFF2-40B4-BE49-F238E27FC236}">
                    <a16:creationId xmlns:a16="http://schemas.microsoft.com/office/drawing/2014/main" id="{8F272866-4FE1-48F2-BE2D-E262B74AE2F3}"/>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rot="19682">
                <a:off x="6957848" y="3115476"/>
                <a:ext cx="613849" cy="613849"/>
              </a:xfrm>
              <a:prstGeom prst="rect">
                <a:avLst/>
              </a:prstGeom>
            </p:spPr>
          </p:pic>
        </p:grpSp>
      </p:grpSp>
      <p:sp>
        <p:nvSpPr>
          <p:cNvPr id="35" name="Tekstfelt 34">
            <a:extLst>
              <a:ext uri="{FF2B5EF4-FFF2-40B4-BE49-F238E27FC236}">
                <a16:creationId xmlns:a16="http://schemas.microsoft.com/office/drawing/2014/main" id="{0544ECC8-479D-45B8-9AB1-C2130D499B91}"/>
              </a:ext>
            </a:extLst>
          </p:cNvPr>
          <p:cNvSpPr txBox="1"/>
          <p:nvPr/>
        </p:nvSpPr>
        <p:spPr>
          <a:xfrm>
            <a:off x="4778981" y="3225340"/>
            <a:ext cx="1430834" cy="369332"/>
          </a:xfrm>
          <a:prstGeom prst="rect">
            <a:avLst/>
          </a:prstGeom>
          <a:noFill/>
        </p:spPr>
        <p:txBody>
          <a:bodyPr wrap="square" rtlCol="0">
            <a:spAutoFit/>
          </a:bodyPr>
          <a:lstStyle/>
          <a:p>
            <a:pPr algn="ctr" defTabSz="1219170">
              <a:buClr>
                <a:srgbClr val="000000"/>
              </a:buClr>
            </a:pPr>
            <a:r>
              <a:rPr lang="da-DK" b="1" kern="0" dirty="0">
                <a:solidFill>
                  <a:srgbClr val="003E32"/>
                </a:solidFill>
                <a:latin typeface="TheSans" panose="00000400000000000000" pitchFamily="2" charset="0"/>
                <a:cs typeface="Arial"/>
                <a:sym typeface="Arial"/>
              </a:rPr>
              <a:t>OM UGEN</a:t>
            </a:r>
            <a:endParaRPr lang="da-DK" kern="0" dirty="0">
              <a:solidFill>
                <a:srgbClr val="003E32"/>
              </a:solidFill>
              <a:latin typeface="TheSans" panose="00000400000000000000" pitchFamily="2" charset="0"/>
              <a:cs typeface="Arial"/>
              <a:sym typeface="Arial"/>
            </a:endParaRPr>
          </a:p>
        </p:txBody>
      </p:sp>
    </p:spTree>
    <p:extLst>
      <p:ext uri="{BB962C8B-B14F-4D97-AF65-F5344CB8AC3E}">
        <p14:creationId xmlns:p14="http://schemas.microsoft.com/office/powerpoint/2010/main" val="1509426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lede 23">
            <a:extLst>
              <a:ext uri="{FF2B5EF4-FFF2-40B4-BE49-F238E27FC236}">
                <a16:creationId xmlns:a16="http://schemas.microsoft.com/office/drawing/2014/main" id="{125A0F2D-C4C8-4BE2-B50F-48BEFCC40CDB}"/>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l="15238"/>
          <a:stretch/>
        </p:blipFill>
        <p:spPr>
          <a:xfrm>
            <a:off x="0" y="0"/>
            <a:ext cx="3875314" cy="6858000"/>
          </a:xfrm>
          <a:prstGeom prst="rect">
            <a:avLst/>
          </a:prstGeom>
        </p:spPr>
      </p:pic>
      <p:sp>
        <p:nvSpPr>
          <p:cNvPr id="3" name="Undertitel 2">
            <a:extLst>
              <a:ext uri="{FF2B5EF4-FFF2-40B4-BE49-F238E27FC236}">
                <a16:creationId xmlns:a16="http://schemas.microsoft.com/office/drawing/2014/main" id="{74FEF078-D619-4035-99E0-17F500DD5424}"/>
              </a:ext>
            </a:extLst>
          </p:cNvPr>
          <p:cNvSpPr>
            <a:spLocks noGrp="1"/>
          </p:cNvSpPr>
          <p:nvPr>
            <p:ph type="subTitle" idx="1"/>
          </p:nvPr>
        </p:nvSpPr>
        <p:spPr>
          <a:xfrm>
            <a:off x="3875313" y="2166988"/>
            <a:ext cx="6161571" cy="620006"/>
          </a:xfrm>
        </p:spPr>
        <p:txBody>
          <a:bodyPr>
            <a:normAutofit/>
          </a:bodyPr>
          <a:lstStyle/>
          <a:p>
            <a:pPr algn="l"/>
            <a:r>
              <a:rPr lang="da-DK" dirty="0">
                <a:latin typeface="Calibri Light" panose="020F0302020204030204" pitchFamily="34" charset="0"/>
                <a:cs typeface="Calibri Light" panose="020F0302020204030204" pitchFamily="34" charset="0"/>
              </a:rPr>
              <a:t>v. Vibeke Boje, leder af pleje- og omsorgscentre</a:t>
            </a:r>
          </a:p>
        </p:txBody>
      </p:sp>
      <p:sp>
        <p:nvSpPr>
          <p:cNvPr id="21" name="Rektangel 20">
            <a:extLst>
              <a:ext uri="{FF2B5EF4-FFF2-40B4-BE49-F238E27FC236}">
                <a16:creationId xmlns:a16="http://schemas.microsoft.com/office/drawing/2014/main" id="{FA710E6F-A357-4190-BC2F-256BE40BD44B}"/>
              </a:ext>
            </a:extLst>
          </p:cNvPr>
          <p:cNvSpPr/>
          <p:nvPr/>
        </p:nvSpPr>
        <p:spPr>
          <a:xfrm>
            <a:off x="7678058" y="3710034"/>
            <a:ext cx="387531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3E32"/>
                </a:solidFill>
                <a:effectLst/>
                <a:uLnTx/>
                <a:uFillTx/>
                <a:latin typeface="The Serif-" panose="02000503050000020004" pitchFamily="2" charset="0"/>
                <a:ea typeface="+mn-ea"/>
                <a:cs typeface="+mn-cs"/>
              </a:rPr>
              <a:t>Vores mål </a:t>
            </a:r>
            <a:r>
              <a:rPr kumimoji="0" lang="da-DK" sz="2400" b="0" i="0" u="none" strike="noStrike" kern="1200" cap="none" spc="0" normalizeH="0" baseline="0" noProof="0" dirty="0">
                <a:ln>
                  <a:noFill/>
                </a:ln>
                <a:solidFill>
                  <a:srgbClr val="003E32"/>
                </a:solidFill>
                <a:effectLst/>
                <a:uLnTx/>
                <a:uFillTx/>
                <a:latin typeface="The Serif-" panose="02000503050000020004" pitchFamily="2" charset="0"/>
                <a:ea typeface="+mn-ea"/>
                <a:cs typeface="+mn-cs"/>
              </a:rPr>
              <a:t>er at arbejde 100 %rehabiliterende i Viborg Kommune</a:t>
            </a:r>
          </a:p>
        </p:txBody>
      </p:sp>
      <p:sp>
        <p:nvSpPr>
          <p:cNvPr id="22" name="Rektangel 21">
            <a:extLst>
              <a:ext uri="{FF2B5EF4-FFF2-40B4-BE49-F238E27FC236}">
                <a16:creationId xmlns:a16="http://schemas.microsoft.com/office/drawing/2014/main" id="{8F701A71-13DA-4FF0-BA12-E67600A843A1}"/>
              </a:ext>
            </a:extLst>
          </p:cNvPr>
          <p:cNvSpPr/>
          <p:nvPr/>
        </p:nvSpPr>
        <p:spPr>
          <a:xfrm>
            <a:off x="4615542" y="4945477"/>
            <a:ext cx="4673601"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3E32"/>
                </a:solidFill>
                <a:effectLst/>
                <a:uLnTx/>
                <a:uFillTx/>
                <a:latin typeface="The Serif-" panose="02000503050000020004" pitchFamily="2" charset="0"/>
                <a:ea typeface="+mn-ea"/>
                <a:cs typeface="+mn-cs"/>
              </a:rPr>
              <a:t>Kerneopgave:</a:t>
            </a:r>
            <a:endParaRPr kumimoji="0" lang="da-DK" sz="2400" b="0" i="0" u="none" strike="noStrike" kern="1200" cap="none" spc="0" normalizeH="0" baseline="0" noProof="0" dirty="0">
              <a:ln>
                <a:noFill/>
              </a:ln>
              <a:solidFill>
                <a:srgbClr val="003E32"/>
              </a:solidFill>
              <a:effectLst/>
              <a:uLnTx/>
              <a:uFillTx/>
              <a:latin typeface="The Serif-" panose="0200050305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3E32"/>
                </a:solidFill>
                <a:effectLst/>
                <a:uLnTx/>
                <a:uFillTx/>
                <a:latin typeface="The Serif-" panose="02000503050000020004" pitchFamily="2" charset="0"/>
                <a:ea typeface="+mn-ea"/>
                <a:cs typeface="+mn-cs"/>
              </a:rPr>
              <a:t>at samarbejde med borgeren om et selvstændigt, meningsfuldt og aktivt liv – hele livet.</a:t>
            </a:r>
          </a:p>
        </p:txBody>
      </p:sp>
      <p:sp>
        <p:nvSpPr>
          <p:cNvPr id="2" name="Titel 1">
            <a:extLst>
              <a:ext uri="{FF2B5EF4-FFF2-40B4-BE49-F238E27FC236}">
                <a16:creationId xmlns:a16="http://schemas.microsoft.com/office/drawing/2014/main" id="{8E5581E5-DCAF-4C05-B9C8-69D73CE7A89E}"/>
              </a:ext>
            </a:extLst>
          </p:cNvPr>
          <p:cNvSpPr>
            <a:spLocks noGrp="1"/>
          </p:cNvSpPr>
          <p:nvPr>
            <p:ph type="ctrTitle"/>
          </p:nvPr>
        </p:nvSpPr>
        <p:spPr>
          <a:xfrm>
            <a:off x="1291771" y="942298"/>
            <a:ext cx="10929257" cy="1331495"/>
          </a:xfrm>
        </p:spPr>
        <p:txBody>
          <a:bodyPr>
            <a:normAutofit/>
          </a:bodyPr>
          <a:lstStyle/>
          <a:p>
            <a:r>
              <a:rPr lang="da-DK" sz="7200" dirty="0"/>
              <a:t>Velkommen til Viborg </a:t>
            </a:r>
          </a:p>
        </p:txBody>
      </p:sp>
      <p:sp>
        <p:nvSpPr>
          <p:cNvPr id="25" name="Titel 1">
            <a:extLst>
              <a:ext uri="{FF2B5EF4-FFF2-40B4-BE49-F238E27FC236}">
                <a16:creationId xmlns:a16="http://schemas.microsoft.com/office/drawing/2014/main" id="{A6FDEEF3-A60F-4FAE-BD40-1BFA924216E9}"/>
              </a:ext>
            </a:extLst>
          </p:cNvPr>
          <p:cNvSpPr txBox="1">
            <a:spLocks/>
          </p:cNvSpPr>
          <p:nvPr/>
        </p:nvSpPr>
        <p:spPr>
          <a:xfrm>
            <a:off x="3875316" y="3029942"/>
            <a:ext cx="4441372" cy="557529"/>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b="1" kern="1200">
                <a:solidFill>
                  <a:schemeClr val="bg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a-DK" sz="32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Fokus medicinhåndtering</a:t>
            </a:r>
          </a:p>
        </p:txBody>
      </p:sp>
    </p:spTree>
    <p:extLst>
      <p:ext uri="{BB962C8B-B14F-4D97-AF65-F5344CB8AC3E}">
        <p14:creationId xmlns:p14="http://schemas.microsoft.com/office/powerpoint/2010/main" val="1610466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AFB1FF-1042-4D5A-9D0A-7C3A85A3999E}"/>
              </a:ext>
            </a:extLst>
          </p:cNvPr>
          <p:cNvSpPr>
            <a:spLocks noGrp="1"/>
          </p:cNvSpPr>
          <p:nvPr>
            <p:ph type="title"/>
          </p:nvPr>
        </p:nvSpPr>
        <p:spPr>
          <a:xfrm>
            <a:off x="282503" y="5636871"/>
            <a:ext cx="2715228" cy="858336"/>
          </a:xfrm>
        </p:spPr>
        <p:txBody>
          <a:bodyPr>
            <a:normAutofit/>
          </a:bodyPr>
          <a:lstStyle/>
          <a:p>
            <a:r>
              <a:rPr lang="da-DK" sz="5400" dirty="0"/>
              <a:t>DoseCan  </a:t>
            </a:r>
          </a:p>
        </p:txBody>
      </p:sp>
      <p:grpSp>
        <p:nvGrpSpPr>
          <p:cNvPr id="13" name="Gruppe 12">
            <a:extLst>
              <a:ext uri="{FF2B5EF4-FFF2-40B4-BE49-F238E27FC236}">
                <a16:creationId xmlns:a16="http://schemas.microsoft.com/office/drawing/2014/main" id="{2280E7CD-2E59-42B1-9504-2E62A1199F2C}"/>
              </a:ext>
            </a:extLst>
          </p:cNvPr>
          <p:cNvGrpSpPr/>
          <p:nvPr/>
        </p:nvGrpSpPr>
        <p:grpSpPr>
          <a:xfrm>
            <a:off x="3264060" y="461630"/>
            <a:ext cx="6766962" cy="6007261"/>
            <a:chOff x="3784921" y="590309"/>
            <a:chExt cx="6766962" cy="6007261"/>
          </a:xfrm>
        </p:grpSpPr>
        <p:pic>
          <p:nvPicPr>
            <p:cNvPr id="12" name="Billede 11">
              <a:extLst>
                <a:ext uri="{FF2B5EF4-FFF2-40B4-BE49-F238E27FC236}">
                  <a16:creationId xmlns:a16="http://schemas.microsoft.com/office/drawing/2014/main" id="{B5F0E0C5-FDEB-4B75-BEBB-8F3DD85CFD7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2467" t="12564" r="21868" b="1146"/>
            <a:stretch/>
          </p:blipFill>
          <p:spPr>
            <a:xfrm>
              <a:off x="3784921" y="590309"/>
              <a:ext cx="6766962" cy="6007261"/>
            </a:xfrm>
            <a:prstGeom prst="rect">
              <a:avLst/>
            </a:prstGeom>
            <a:effectLst>
              <a:outerShdw blurRad="63500" sx="102000" sy="102000" algn="ctr" rotWithShape="0">
                <a:prstClr val="black">
                  <a:alpha val="40000"/>
                </a:prstClr>
              </a:outerShdw>
            </a:effectLst>
          </p:spPr>
        </p:pic>
        <p:sp>
          <p:nvSpPr>
            <p:cNvPr id="9" name="Titel 1">
              <a:extLst>
                <a:ext uri="{FF2B5EF4-FFF2-40B4-BE49-F238E27FC236}">
                  <a16:creationId xmlns:a16="http://schemas.microsoft.com/office/drawing/2014/main" id="{4A020C52-FB64-48DB-AE4A-9580AE5DEE6D}"/>
                </a:ext>
              </a:extLst>
            </p:cNvPr>
            <p:cNvSpPr txBox="1">
              <a:spLocks/>
            </p:cNvSpPr>
            <p:nvPr/>
          </p:nvSpPr>
          <p:spPr>
            <a:xfrm>
              <a:off x="4544029" y="4246398"/>
              <a:ext cx="1046543" cy="35688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bg1"/>
                  </a:solidFill>
                  <a:latin typeface="Calibri" panose="020F0502020204030204" pitchFamily="34" charset="0"/>
                  <a:ea typeface="+mj-ea"/>
                  <a:cs typeface="Calibri" panose="020F0502020204030204" pitchFamily="34" charset="0"/>
                </a:defRPr>
              </a:lvl1pPr>
            </a:lstStyle>
            <a:p>
              <a:r>
                <a:rPr lang="da-DK" sz="1400" dirty="0">
                  <a:solidFill>
                    <a:srgbClr val="003E32"/>
                  </a:solidFill>
                </a:rPr>
                <a:t>HEDEN  </a:t>
              </a:r>
            </a:p>
          </p:txBody>
        </p:sp>
        <p:sp>
          <p:nvSpPr>
            <p:cNvPr id="10" name="Titel 1">
              <a:extLst>
                <a:ext uri="{FF2B5EF4-FFF2-40B4-BE49-F238E27FC236}">
                  <a16:creationId xmlns:a16="http://schemas.microsoft.com/office/drawing/2014/main" id="{0AD34100-FFA8-462B-AABA-A6D6A3F7E326}"/>
                </a:ext>
              </a:extLst>
            </p:cNvPr>
            <p:cNvSpPr txBox="1">
              <a:spLocks/>
            </p:cNvSpPr>
            <p:nvPr/>
          </p:nvSpPr>
          <p:spPr>
            <a:xfrm>
              <a:off x="5444751" y="3846380"/>
              <a:ext cx="1280140" cy="356886"/>
            </a:xfrm>
            <a:prstGeom prst="rect">
              <a:avLst/>
            </a:prstGeom>
          </p:spPr>
          <p:txBody>
            <a:bodyPr vert="horz" lIns="91440" tIns="45720" rIns="91440" bIns="45720" rtlCol="0" anchor="t" anchorCtr="0">
              <a:normAutofit fontScale="55000" lnSpcReduction="20000"/>
            </a:bodyPr>
            <a:lstStyle>
              <a:lvl1pPr algn="l" defTabSz="914400" rtl="0" eaLnBrk="1" latinLnBrk="0" hangingPunct="1">
                <a:lnSpc>
                  <a:spcPct val="90000"/>
                </a:lnSpc>
                <a:spcBef>
                  <a:spcPct val="0"/>
                </a:spcBef>
                <a:buNone/>
                <a:defRPr sz="4400" b="1" kern="1200">
                  <a:solidFill>
                    <a:schemeClr val="bg1"/>
                  </a:solidFill>
                  <a:latin typeface="Calibri" panose="020F0502020204030204" pitchFamily="34" charset="0"/>
                  <a:ea typeface="+mj-ea"/>
                  <a:cs typeface="Calibri" panose="020F0502020204030204" pitchFamily="34" charset="0"/>
                </a:defRPr>
              </a:lvl1pPr>
            </a:lstStyle>
            <a:p>
              <a:r>
                <a:rPr lang="da-DK" sz="2400" dirty="0">
                  <a:solidFill>
                    <a:srgbClr val="003E32"/>
                  </a:solidFill>
                </a:rPr>
                <a:t>VESTERPARKEN  </a:t>
              </a:r>
            </a:p>
          </p:txBody>
        </p:sp>
        <p:sp>
          <p:nvSpPr>
            <p:cNvPr id="11" name="Titel 1">
              <a:extLst>
                <a:ext uri="{FF2B5EF4-FFF2-40B4-BE49-F238E27FC236}">
                  <a16:creationId xmlns:a16="http://schemas.microsoft.com/office/drawing/2014/main" id="{52121845-2E43-49E0-A747-3DFF8CED0127}"/>
                </a:ext>
              </a:extLst>
            </p:cNvPr>
            <p:cNvSpPr txBox="1">
              <a:spLocks/>
            </p:cNvSpPr>
            <p:nvPr/>
          </p:nvSpPr>
          <p:spPr>
            <a:xfrm>
              <a:off x="4236335" y="971035"/>
              <a:ext cx="4201610" cy="63784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bg1"/>
                  </a:solidFill>
                  <a:latin typeface="Calibri" panose="020F0502020204030204" pitchFamily="34" charset="0"/>
                  <a:ea typeface="+mj-ea"/>
                  <a:cs typeface="Calibri" panose="020F0502020204030204" pitchFamily="34" charset="0"/>
                </a:defRPr>
              </a:lvl1pPr>
            </a:lstStyle>
            <a:p>
              <a:r>
                <a:rPr lang="da-DK" sz="2400" dirty="0">
                  <a:solidFill>
                    <a:srgbClr val="003E32"/>
                  </a:solidFill>
                </a:rPr>
                <a:t>DISTRIKTER HJEMMEPLEJEN  </a:t>
              </a:r>
            </a:p>
          </p:txBody>
        </p:sp>
      </p:grpSp>
      <p:pic>
        <p:nvPicPr>
          <p:cNvPr id="1026" name="Picture 2" descr="Image result for dosecan">
            <a:extLst>
              <a:ext uri="{FF2B5EF4-FFF2-40B4-BE49-F238E27FC236}">
                <a16:creationId xmlns:a16="http://schemas.microsoft.com/office/drawing/2014/main" id="{F5D48ADB-18C7-42F9-BC92-22275E40F0D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9964" y="3681020"/>
            <a:ext cx="864372" cy="5357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dosecan">
            <a:extLst>
              <a:ext uri="{FF2B5EF4-FFF2-40B4-BE49-F238E27FC236}">
                <a16:creationId xmlns:a16="http://schemas.microsoft.com/office/drawing/2014/main" id="{4DA14B3D-E6D6-4F0C-86C7-2A3FA774267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6879" y="3147208"/>
            <a:ext cx="864372" cy="5357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dosecan">
            <a:extLst>
              <a:ext uri="{FF2B5EF4-FFF2-40B4-BE49-F238E27FC236}">
                <a16:creationId xmlns:a16="http://schemas.microsoft.com/office/drawing/2014/main" id="{0ACE1B20-7E41-4162-B6C0-8CEF74FD0DC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310" y="3465260"/>
            <a:ext cx="3312599" cy="205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214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AFB1FF-1042-4D5A-9D0A-7C3A85A3999E}"/>
              </a:ext>
            </a:extLst>
          </p:cNvPr>
          <p:cNvSpPr>
            <a:spLocks noGrp="1"/>
          </p:cNvSpPr>
          <p:nvPr>
            <p:ph type="title"/>
          </p:nvPr>
        </p:nvSpPr>
        <p:spPr/>
        <p:txBody>
          <a:bodyPr/>
          <a:lstStyle/>
          <a:p>
            <a:r>
              <a:rPr lang="da-DK" dirty="0"/>
              <a:t>Medicintjekliste   </a:t>
            </a:r>
          </a:p>
        </p:txBody>
      </p:sp>
      <p:pic>
        <p:nvPicPr>
          <p:cNvPr id="5" name="Billede 4">
            <a:extLst>
              <a:ext uri="{FF2B5EF4-FFF2-40B4-BE49-F238E27FC236}">
                <a16:creationId xmlns:a16="http://schemas.microsoft.com/office/drawing/2014/main" id="{2BB7F2FA-EC4B-4F27-805E-77135D6FCB39}"/>
              </a:ext>
            </a:extLst>
          </p:cNvPr>
          <p:cNvPicPr>
            <a:picLocks noChangeAspect="1"/>
          </p:cNvPicPr>
          <p:nvPr/>
        </p:nvPicPr>
        <p:blipFill>
          <a:blip r:embed="rId3"/>
          <a:stretch>
            <a:fillRect/>
          </a:stretch>
        </p:blipFill>
        <p:spPr>
          <a:xfrm rot="270023">
            <a:off x="6294087" y="310536"/>
            <a:ext cx="4543865" cy="63790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9920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AFB1FF-1042-4D5A-9D0A-7C3A85A3999E}"/>
              </a:ext>
            </a:extLst>
          </p:cNvPr>
          <p:cNvSpPr>
            <a:spLocks noGrp="1"/>
          </p:cNvSpPr>
          <p:nvPr>
            <p:ph type="title"/>
          </p:nvPr>
        </p:nvSpPr>
        <p:spPr/>
        <p:txBody>
          <a:bodyPr/>
          <a:lstStyle/>
          <a:p>
            <a:r>
              <a:rPr lang="da-DK" dirty="0"/>
              <a:t>Autodrop, apps, medicinkortet app  </a:t>
            </a:r>
          </a:p>
        </p:txBody>
      </p:sp>
      <p:pic>
        <p:nvPicPr>
          <p:cNvPr id="3" name="Billede 2">
            <a:extLst>
              <a:ext uri="{FF2B5EF4-FFF2-40B4-BE49-F238E27FC236}">
                <a16:creationId xmlns:a16="http://schemas.microsoft.com/office/drawing/2014/main" id="{3D0094A4-18DC-496F-8EA4-0C12AD1A513B}"/>
              </a:ext>
            </a:extLst>
          </p:cNvPr>
          <p:cNvPicPr>
            <a:picLocks noChangeAspect="1"/>
          </p:cNvPicPr>
          <p:nvPr/>
        </p:nvPicPr>
        <p:blipFill>
          <a:blip r:embed="rId3"/>
          <a:stretch>
            <a:fillRect/>
          </a:stretch>
        </p:blipFill>
        <p:spPr>
          <a:xfrm rot="21105553">
            <a:off x="504287" y="2150833"/>
            <a:ext cx="2915423" cy="2679152"/>
          </a:xfrm>
          <a:prstGeom prst="rect">
            <a:avLst/>
          </a:prstGeom>
          <a:effectLst>
            <a:innerShdw blurRad="114300">
              <a:prstClr val="black"/>
            </a:innerShdw>
          </a:effectLst>
        </p:spPr>
      </p:pic>
      <p:pic>
        <p:nvPicPr>
          <p:cNvPr id="5" name="Billede 4">
            <a:extLst>
              <a:ext uri="{FF2B5EF4-FFF2-40B4-BE49-F238E27FC236}">
                <a16:creationId xmlns:a16="http://schemas.microsoft.com/office/drawing/2014/main" id="{4BF8993F-F974-4B11-B724-9A09D01DD8D6}"/>
              </a:ext>
            </a:extLst>
          </p:cNvPr>
          <p:cNvPicPr>
            <a:picLocks noChangeAspect="1"/>
          </p:cNvPicPr>
          <p:nvPr/>
        </p:nvPicPr>
        <p:blipFill>
          <a:blip r:embed="rId4"/>
          <a:stretch>
            <a:fillRect/>
          </a:stretch>
        </p:blipFill>
        <p:spPr>
          <a:xfrm rot="458878">
            <a:off x="7513131" y="1773712"/>
            <a:ext cx="4075560" cy="2805256"/>
          </a:xfrm>
          <a:prstGeom prst="rect">
            <a:avLst/>
          </a:prstGeom>
          <a:effectLst>
            <a:outerShdw blurRad="63500" sx="102000" sy="102000" algn="ctr" rotWithShape="0">
              <a:prstClr val="black">
                <a:alpha val="40000"/>
              </a:prstClr>
            </a:outerShdw>
          </a:effectLst>
        </p:spPr>
      </p:pic>
      <p:pic>
        <p:nvPicPr>
          <p:cNvPr id="4" name="Billede 3">
            <a:extLst>
              <a:ext uri="{FF2B5EF4-FFF2-40B4-BE49-F238E27FC236}">
                <a16:creationId xmlns:a16="http://schemas.microsoft.com/office/drawing/2014/main" id="{B10755ED-3AE9-41BE-9E71-E1EB2A11589D}"/>
              </a:ext>
            </a:extLst>
          </p:cNvPr>
          <p:cNvPicPr>
            <a:picLocks noChangeAspect="1"/>
          </p:cNvPicPr>
          <p:nvPr/>
        </p:nvPicPr>
        <p:blipFill>
          <a:blip r:embed="rId5"/>
          <a:stretch>
            <a:fillRect/>
          </a:stretch>
        </p:blipFill>
        <p:spPr>
          <a:xfrm rot="21320173">
            <a:off x="3691024" y="4016531"/>
            <a:ext cx="4220035" cy="2492872"/>
          </a:xfrm>
          <a:prstGeom prst="rect">
            <a:avLst/>
          </a:prstGeom>
          <a:effectLst>
            <a:outerShdw blurRad="63500" sx="102000" sy="102000" algn="ctr" rotWithShape="0">
              <a:prstClr val="black">
                <a:alpha val="40000"/>
              </a:prstClr>
            </a:outerShdw>
          </a:effectLst>
        </p:spPr>
      </p:pic>
      <p:sp>
        <p:nvSpPr>
          <p:cNvPr id="6" name="Titel 1">
            <a:extLst>
              <a:ext uri="{FF2B5EF4-FFF2-40B4-BE49-F238E27FC236}">
                <a16:creationId xmlns:a16="http://schemas.microsoft.com/office/drawing/2014/main" id="{28995C06-6946-4495-AB33-13816E145478}"/>
              </a:ext>
            </a:extLst>
          </p:cNvPr>
          <p:cNvSpPr txBox="1">
            <a:spLocks/>
          </p:cNvSpPr>
          <p:nvPr/>
        </p:nvSpPr>
        <p:spPr>
          <a:xfrm rot="21100312">
            <a:off x="337516" y="2233468"/>
            <a:ext cx="2697479" cy="337011"/>
          </a:xfrm>
          <a:prstGeom prst="rect">
            <a:avLst/>
          </a:prstGeom>
        </p:spPr>
        <p:txBody>
          <a:bodyPr vert="horz" lIns="91440" tIns="45720" rIns="91440" bIns="45720" rtlCol="0" anchor="t" anchorCtr="0">
            <a:normAutofit fontScale="47500" lnSpcReduction="20000"/>
          </a:bodyPr>
          <a:lstStyle>
            <a:lvl1pPr algn="l" defTabSz="914400" rtl="0" eaLnBrk="1" latinLnBrk="0" hangingPunct="1">
              <a:lnSpc>
                <a:spcPct val="90000"/>
              </a:lnSpc>
              <a:spcBef>
                <a:spcPct val="0"/>
              </a:spcBef>
              <a:buNone/>
              <a:defRPr sz="4400" b="1" kern="1200">
                <a:solidFill>
                  <a:schemeClr val="bg1"/>
                </a:solidFill>
                <a:latin typeface="Calibri" panose="020F0502020204030204" pitchFamily="34" charset="0"/>
                <a:ea typeface="+mj-ea"/>
                <a:cs typeface="Calibri" panose="020F0502020204030204" pitchFamily="34" charset="0"/>
              </a:defRPr>
            </a:lvl1pPr>
          </a:lstStyle>
          <a:p>
            <a:r>
              <a:rPr lang="da-DK" dirty="0"/>
              <a:t>Vejledning autodrop</a:t>
            </a:r>
          </a:p>
        </p:txBody>
      </p:sp>
    </p:spTree>
    <p:extLst>
      <p:ext uri="{BB962C8B-B14F-4D97-AF65-F5344CB8AC3E}">
        <p14:creationId xmlns:p14="http://schemas.microsoft.com/office/powerpoint/2010/main" val="2983215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692358-1632-430C-B0E4-20056EE1F8FD}"/>
              </a:ext>
            </a:extLst>
          </p:cNvPr>
          <p:cNvSpPr>
            <a:spLocks noGrp="1"/>
          </p:cNvSpPr>
          <p:nvPr>
            <p:ph type="title"/>
          </p:nvPr>
        </p:nvSpPr>
        <p:spPr>
          <a:xfrm>
            <a:off x="838200" y="817563"/>
            <a:ext cx="11020425" cy="1617293"/>
          </a:xfrm>
        </p:spPr>
        <p:txBody>
          <a:bodyPr>
            <a:normAutofit/>
          </a:bodyPr>
          <a:lstStyle/>
          <a:p>
            <a:r>
              <a:rPr lang="da-DK" sz="5400" dirty="0"/>
              <a:t>De næste skridt </a:t>
            </a:r>
            <a:br>
              <a:rPr lang="da-DK" dirty="0"/>
            </a:br>
            <a:r>
              <a:rPr lang="da-DK" sz="3200" dirty="0">
                <a:solidFill>
                  <a:srgbClr val="003E32"/>
                </a:solidFill>
              </a:rPr>
              <a:t>– fremtid med medicinrehabilitering i Viborg Kommune</a:t>
            </a:r>
            <a:endParaRPr lang="da-DK" dirty="0">
              <a:solidFill>
                <a:srgbClr val="003E32"/>
              </a:solidFill>
            </a:endParaRPr>
          </a:p>
        </p:txBody>
      </p:sp>
      <p:sp>
        <p:nvSpPr>
          <p:cNvPr id="4" name="Tekstfelt 3">
            <a:extLst>
              <a:ext uri="{FF2B5EF4-FFF2-40B4-BE49-F238E27FC236}">
                <a16:creationId xmlns:a16="http://schemas.microsoft.com/office/drawing/2014/main" id="{4F57E00A-FFD6-47B7-94A3-3E6709D412FE}"/>
              </a:ext>
            </a:extLst>
          </p:cNvPr>
          <p:cNvSpPr txBox="1"/>
          <p:nvPr/>
        </p:nvSpPr>
        <p:spPr>
          <a:xfrm>
            <a:off x="838200" y="2650299"/>
            <a:ext cx="9860280" cy="3293209"/>
          </a:xfrm>
          <a:prstGeom prst="rect">
            <a:avLst/>
          </a:prstGeom>
        </p:spPr>
        <p:txBody>
          <a:bodyPr vert="horz" wrap="square" lIns="91440" tIns="45720" rIns="91440" bIns="45720" rtlCol="0" anchor="ctr">
            <a:spAutoFit/>
          </a:bodyPr>
          <a:lstStyle/>
          <a:p>
            <a:r>
              <a:rPr lang="da-DK" sz="2800" dirty="0">
                <a:solidFill>
                  <a:schemeClr val="bg1"/>
                </a:solidFill>
                <a:latin typeface="Calibri" panose="020F0502020204030204" pitchFamily="34" charset="0"/>
                <a:cs typeface="Calibri" panose="020F0502020204030204" pitchFamily="34" charset="0"/>
              </a:rPr>
              <a:t>Prøvehandlinger skal udbredes</a:t>
            </a:r>
          </a:p>
          <a:p>
            <a:r>
              <a:rPr lang="da-DK" sz="2800" dirty="0">
                <a:solidFill>
                  <a:schemeClr val="bg1"/>
                </a:solidFill>
                <a:latin typeface="Calibri" panose="020F0502020204030204" pitchFamily="34" charset="0"/>
                <a:cs typeface="Calibri" panose="020F0502020204030204" pitchFamily="34" charset="0"/>
              </a:rPr>
              <a:t>Fokus på medarbejderkompetencer - arbejdsmetoder </a:t>
            </a:r>
          </a:p>
          <a:p>
            <a:r>
              <a:rPr lang="da-DK" sz="2800" dirty="0">
                <a:solidFill>
                  <a:schemeClr val="bg1"/>
                </a:solidFill>
                <a:latin typeface="Calibri" panose="020F0502020204030204" pitchFamily="34" charset="0"/>
                <a:cs typeface="Calibri" panose="020F0502020204030204" pitchFamily="34" charset="0"/>
              </a:rPr>
              <a:t>Medarbejderkompetencer</a:t>
            </a:r>
          </a:p>
          <a:p>
            <a:pPr marL="457200" indent="-457200">
              <a:buFont typeface="Arial" panose="020B0604020202020204" pitchFamily="34" charset="0"/>
              <a:buChar char="•"/>
            </a:pPr>
            <a:r>
              <a:rPr lang="da-DK" sz="2000" dirty="0">
                <a:solidFill>
                  <a:schemeClr val="bg1"/>
                </a:solidFill>
                <a:latin typeface="Calibri" panose="020F0502020204030204" pitchFamily="34" charset="0"/>
                <a:cs typeface="Calibri" panose="020F0502020204030204" pitchFamily="34" charset="0"/>
              </a:rPr>
              <a:t>Kunne forstå velfærdsteknologi </a:t>
            </a:r>
          </a:p>
          <a:p>
            <a:pPr marL="457200" indent="-457200">
              <a:buFont typeface="Arial" panose="020B0604020202020204" pitchFamily="34" charset="0"/>
              <a:buChar char="•"/>
            </a:pPr>
            <a:r>
              <a:rPr lang="da-DK" sz="2000" dirty="0">
                <a:solidFill>
                  <a:schemeClr val="bg1"/>
                </a:solidFill>
                <a:latin typeface="Calibri" panose="020F0502020204030204" pitchFamily="34" charset="0"/>
                <a:cs typeface="Calibri" panose="020F0502020204030204" pitchFamily="34" charset="0"/>
              </a:rPr>
              <a:t>Styrke nysgerrighed i forhold til teknologi </a:t>
            </a:r>
          </a:p>
          <a:p>
            <a:r>
              <a:rPr lang="da-DK" sz="2800" dirty="0">
                <a:solidFill>
                  <a:schemeClr val="bg1"/>
                </a:solidFill>
                <a:latin typeface="Calibri" panose="020F0502020204030204" pitchFamily="34" charset="0"/>
                <a:cs typeface="Calibri" panose="020F0502020204030204" pitchFamily="34" charset="0"/>
              </a:rPr>
              <a:t>Rehabilitering af borgere – større medinddragelse i egen medicin</a:t>
            </a:r>
          </a:p>
          <a:p>
            <a:r>
              <a:rPr lang="da-DK" sz="2800" dirty="0">
                <a:solidFill>
                  <a:schemeClr val="bg1"/>
                </a:solidFill>
                <a:latin typeface="Calibri" panose="020F0502020204030204" pitchFamily="34" charset="0"/>
                <a:cs typeface="Calibri" panose="020F0502020204030204" pitchFamily="34" charset="0"/>
              </a:rPr>
              <a:t>Nysgerrige på andres erfaringer </a:t>
            </a:r>
          </a:p>
          <a:p>
            <a:r>
              <a:rPr lang="da-DK" sz="2800" dirty="0">
                <a:solidFill>
                  <a:schemeClr val="bg1"/>
                </a:solidFill>
                <a:latin typeface="Calibri" panose="020F0502020204030204" pitchFamily="34" charset="0"/>
                <a:cs typeface="Calibri" panose="020F0502020204030204" pitchFamily="34" charset="0"/>
              </a:rPr>
              <a:t>Logistik/service omkring teknologier  </a:t>
            </a:r>
          </a:p>
        </p:txBody>
      </p:sp>
    </p:spTree>
    <p:extLst>
      <p:ext uri="{BB962C8B-B14F-4D97-AF65-F5344CB8AC3E}">
        <p14:creationId xmlns:p14="http://schemas.microsoft.com/office/powerpoint/2010/main" val="2279338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73582-AE2E-4859-9A4D-10DCD8774340}"/>
              </a:ext>
            </a:extLst>
          </p:cNvPr>
          <p:cNvSpPr>
            <a:spLocks noGrp="1"/>
          </p:cNvSpPr>
          <p:nvPr>
            <p:ph type="ctrTitle"/>
          </p:nvPr>
        </p:nvSpPr>
        <p:spPr>
          <a:xfrm>
            <a:off x="585787" y="1566535"/>
            <a:ext cx="11020425" cy="1862465"/>
          </a:xfrm>
        </p:spPr>
        <p:txBody>
          <a:bodyPr>
            <a:normAutofit/>
          </a:bodyPr>
          <a:lstStyle/>
          <a:p>
            <a:r>
              <a:rPr lang="da-DK" sz="8000" spc="300" dirty="0">
                <a:solidFill>
                  <a:srgbClr val="003E32"/>
                </a:solidFill>
                <a:latin typeface="Ink Free" panose="03080402000500000000" pitchFamily="66" charset="0"/>
              </a:rPr>
              <a:t>Spørgsmål?</a:t>
            </a:r>
          </a:p>
        </p:txBody>
      </p:sp>
      <p:sp>
        <p:nvSpPr>
          <p:cNvPr id="4" name="Rektangel 3">
            <a:extLst>
              <a:ext uri="{FF2B5EF4-FFF2-40B4-BE49-F238E27FC236}">
                <a16:creationId xmlns:a16="http://schemas.microsoft.com/office/drawing/2014/main" id="{55EF50F7-0EAB-4624-B421-937D85CD65F2}"/>
              </a:ext>
            </a:extLst>
          </p:cNvPr>
          <p:cNvSpPr/>
          <p:nvPr/>
        </p:nvSpPr>
        <p:spPr>
          <a:xfrm>
            <a:off x="2946282" y="5672574"/>
            <a:ext cx="6631944" cy="769441"/>
          </a:xfrm>
          <a:prstGeom prst="rect">
            <a:avLst/>
          </a:prstGeom>
        </p:spPr>
        <p:txBody>
          <a:bodyPr wrap="none">
            <a:spAutoFit/>
          </a:bodyPr>
          <a:lstStyle/>
          <a:p>
            <a:r>
              <a:rPr lang="da-DK" sz="4400" dirty="0">
                <a:solidFill>
                  <a:schemeClr val="bg1"/>
                </a:solidFill>
                <a:latin typeface="TheSans" panose="00000400000000000000" pitchFamily="2" charset="0"/>
              </a:rPr>
              <a:t>Tak</a:t>
            </a:r>
            <a:r>
              <a:rPr lang="en-US" sz="4400" dirty="0">
                <a:solidFill>
                  <a:schemeClr val="bg1"/>
                </a:solidFill>
                <a:latin typeface="TheSans" panose="00000400000000000000" pitchFamily="2" charset="0"/>
              </a:rPr>
              <a:t> for </a:t>
            </a:r>
            <a:r>
              <a:rPr lang="da-DK" sz="4400" dirty="0">
                <a:solidFill>
                  <a:schemeClr val="bg1"/>
                </a:solidFill>
                <a:latin typeface="TheSans" panose="00000400000000000000" pitchFamily="2" charset="0"/>
              </a:rPr>
              <a:t>opmærksomheden</a:t>
            </a:r>
          </a:p>
        </p:txBody>
      </p:sp>
    </p:spTree>
    <p:extLst>
      <p:ext uri="{BB962C8B-B14F-4D97-AF65-F5344CB8AC3E}">
        <p14:creationId xmlns:p14="http://schemas.microsoft.com/office/powerpoint/2010/main" val="3924096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1514F-0902-4D0F-9270-F9EE65F5C51B}"/>
              </a:ext>
            </a:extLst>
          </p:cNvPr>
          <p:cNvSpPr>
            <a:spLocks noGrp="1"/>
          </p:cNvSpPr>
          <p:nvPr>
            <p:ph type="title"/>
          </p:nvPr>
        </p:nvSpPr>
        <p:spPr>
          <a:xfrm>
            <a:off x="762897" y="2103437"/>
            <a:ext cx="11020425" cy="1325563"/>
          </a:xfrm>
        </p:spPr>
        <p:txBody>
          <a:bodyPr>
            <a:normAutofit/>
          </a:bodyPr>
          <a:lstStyle/>
          <a:p>
            <a:r>
              <a:rPr lang="da-DK" sz="8000" dirty="0"/>
              <a:t>Jeres udbytte i dag  </a:t>
            </a:r>
          </a:p>
        </p:txBody>
      </p:sp>
      <p:pic>
        <p:nvPicPr>
          <p:cNvPr id="5" name="Grafik 4" descr="Bobler">
            <a:extLst>
              <a:ext uri="{FF2B5EF4-FFF2-40B4-BE49-F238E27FC236}">
                <a16:creationId xmlns:a16="http://schemas.microsoft.com/office/drawing/2014/main" id="{F20F1AE9-4500-4FEE-9074-F767CD93BB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0583" y="3637723"/>
            <a:ext cx="3081130" cy="3081130"/>
          </a:xfrm>
          <a:prstGeom prst="rect">
            <a:avLst/>
          </a:prstGeom>
        </p:spPr>
      </p:pic>
      <p:pic>
        <p:nvPicPr>
          <p:cNvPr id="6" name="Grafik 5" descr="Bobler">
            <a:extLst>
              <a:ext uri="{FF2B5EF4-FFF2-40B4-BE49-F238E27FC236}">
                <a16:creationId xmlns:a16="http://schemas.microsoft.com/office/drawing/2014/main" id="{0F881D4D-9F9C-46F8-919A-2DB4F175F1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32544" y="4475923"/>
            <a:ext cx="3081130" cy="3081130"/>
          </a:xfrm>
          <a:prstGeom prst="rect">
            <a:avLst/>
          </a:prstGeom>
        </p:spPr>
      </p:pic>
      <p:pic>
        <p:nvPicPr>
          <p:cNvPr id="7" name="Grafik 6" descr="Bobler">
            <a:extLst>
              <a:ext uri="{FF2B5EF4-FFF2-40B4-BE49-F238E27FC236}">
                <a16:creationId xmlns:a16="http://schemas.microsoft.com/office/drawing/2014/main" id="{6F468817-865F-4CCA-B02E-8103D68DD1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482134">
            <a:off x="9536736" y="2935358"/>
            <a:ext cx="3081130" cy="3081130"/>
          </a:xfrm>
          <a:prstGeom prst="rect">
            <a:avLst/>
          </a:prstGeom>
        </p:spPr>
      </p:pic>
    </p:spTree>
    <p:extLst>
      <p:ext uri="{BB962C8B-B14F-4D97-AF65-F5344CB8AC3E}">
        <p14:creationId xmlns:p14="http://schemas.microsoft.com/office/powerpoint/2010/main" val="2555634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535EA-613C-4D41-BD4B-2CCA906607B7}"/>
              </a:ext>
            </a:extLst>
          </p:cNvPr>
          <p:cNvSpPr>
            <a:spLocks noGrp="1"/>
          </p:cNvSpPr>
          <p:nvPr>
            <p:ph type="title"/>
          </p:nvPr>
        </p:nvSpPr>
        <p:spPr/>
        <p:txBody>
          <a:bodyPr/>
          <a:lstStyle/>
          <a:p>
            <a:endParaRPr lang="da-DK"/>
          </a:p>
        </p:txBody>
      </p:sp>
      <p:sp>
        <p:nvSpPr>
          <p:cNvPr id="3" name="Pladsholder til billede 2">
            <a:extLst>
              <a:ext uri="{FF2B5EF4-FFF2-40B4-BE49-F238E27FC236}">
                <a16:creationId xmlns:a16="http://schemas.microsoft.com/office/drawing/2014/main" id="{CC710D18-C592-446B-AE3B-0870CAE67109}"/>
              </a:ext>
            </a:extLst>
          </p:cNvPr>
          <p:cNvSpPr>
            <a:spLocks noGrp="1"/>
          </p:cNvSpPr>
          <p:nvPr>
            <p:ph type="pic" sz="quarter" idx="13"/>
          </p:nvPr>
        </p:nvSpPr>
        <p:spPr/>
      </p:sp>
      <p:pic>
        <p:nvPicPr>
          <p:cNvPr id="1026" name="Picture 2" descr="https://static.mentimeter.com/screenshot/1--hvad-tager-du-med-hjem-i-dag-og-fortaeller-dine-kollegaer.jpg?url=https%3A%2F%2Fwww.mentimeter.com%2Fs%2F5a1f51c3c4435df1278c380aa2439aa5%2F4d6ba9c3d4ee%2Fpreview&amp;maxage=600&amp;w=5120&amp;h=3040&amp;cache_buster=7">
            <a:extLst>
              <a:ext uri="{FF2B5EF4-FFF2-40B4-BE49-F238E27FC236}">
                <a16:creationId xmlns:a16="http://schemas.microsoft.com/office/drawing/2014/main" id="{E2DC16B6-F585-4B8E-A3AB-55483F327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162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73582-AE2E-4859-9A4D-10DCD8774340}"/>
              </a:ext>
            </a:extLst>
          </p:cNvPr>
          <p:cNvSpPr>
            <a:spLocks noGrp="1"/>
          </p:cNvSpPr>
          <p:nvPr>
            <p:ph type="ctrTitle"/>
          </p:nvPr>
        </p:nvSpPr>
        <p:spPr>
          <a:xfrm>
            <a:off x="585787" y="1566535"/>
            <a:ext cx="11020425" cy="1862465"/>
          </a:xfrm>
        </p:spPr>
        <p:txBody>
          <a:bodyPr>
            <a:normAutofit/>
          </a:bodyPr>
          <a:lstStyle/>
          <a:p>
            <a:r>
              <a:rPr lang="da-DK" sz="8000" spc="300" dirty="0">
                <a:solidFill>
                  <a:srgbClr val="003E32"/>
                </a:solidFill>
                <a:latin typeface="Ink Free" panose="03080402000500000000" pitchFamily="66" charset="0"/>
              </a:rPr>
              <a:t>Tak for i dag</a:t>
            </a:r>
          </a:p>
        </p:txBody>
      </p:sp>
    </p:spTree>
    <p:extLst>
      <p:ext uri="{BB962C8B-B14F-4D97-AF65-F5344CB8AC3E}">
        <p14:creationId xmlns:p14="http://schemas.microsoft.com/office/powerpoint/2010/main" val="1601220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56">
            <a:extLst>
              <a:ext uri="{FF2B5EF4-FFF2-40B4-BE49-F238E27FC236}">
                <a16:creationId xmlns:a16="http://schemas.microsoft.com/office/drawing/2014/main" id="{E19F2A14-F068-4F6A-96D3-882F3A967D7F}"/>
              </a:ext>
            </a:extLst>
          </p:cNvPr>
          <p:cNvSpPr txBox="1">
            <a:spLocks/>
          </p:cNvSpPr>
          <p:nvPr/>
        </p:nvSpPr>
        <p:spPr>
          <a:xfrm>
            <a:off x="1322669" y="1391200"/>
            <a:ext cx="10685388" cy="1180591"/>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b="1" kern="1200">
                <a:solidFill>
                  <a:schemeClr val="bg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4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Sundhedsydelser i hjemmeplejen </a:t>
            </a:r>
            <a:br>
              <a:rPr kumimoji="0" lang="da-DK" sz="44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br>
            <a:r>
              <a:rPr kumimoji="0" lang="da-DK" sz="2000" b="1" i="0" u="none" strike="noStrike" kern="1200" cap="none" spc="0" normalizeH="0" baseline="0" noProof="0" dirty="0">
                <a:ln>
                  <a:noFill/>
                </a:ln>
                <a:solidFill>
                  <a:srgbClr val="003E32"/>
                </a:solidFill>
                <a:effectLst/>
                <a:uLnTx/>
                <a:uFillTx/>
                <a:latin typeface="Calibri" panose="020F0502020204030204" pitchFamily="34" charset="0"/>
                <a:ea typeface="+mj-ea"/>
                <a:cs typeface="Calibri" panose="020F0502020204030204" pitchFamily="34" charset="0"/>
              </a:rPr>
              <a:t>Viborg kommune </a:t>
            </a:r>
            <a:endParaRPr kumimoji="0" lang="da-DK" sz="4400" b="1" i="0" u="none" strike="noStrike" kern="1200" cap="none" spc="0" normalizeH="0" baseline="0" noProof="0" dirty="0">
              <a:ln>
                <a:noFill/>
              </a:ln>
              <a:solidFill>
                <a:srgbClr val="003E32"/>
              </a:solidFill>
              <a:effectLst/>
              <a:uLnTx/>
              <a:uFillTx/>
              <a:latin typeface="Calibri" panose="020F0502020204030204" pitchFamily="34" charset="0"/>
              <a:ea typeface="+mj-ea"/>
              <a:cs typeface="Calibri" panose="020F0502020204030204" pitchFamily="34" charset="0"/>
            </a:endParaRPr>
          </a:p>
        </p:txBody>
      </p:sp>
      <p:grpSp>
        <p:nvGrpSpPr>
          <p:cNvPr id="19" name="Gruppe 18">
            <a:extLst>
              <a:ext uri="{FF2B5EF4-FFF2-40B4-BE49-F238E27FC236}">
                <a16:creationId xmlns:a16="http://schemas.microsoft.com/office/drawing/2014/main" id="{EB5FA228-2A47-4035-B3A3-7C02C479F91F}"/>
              </a:ext>
            </a:extLst>
          </p:cNvPr>
          <p:cNvGrpSpPr>
            <a:grpSpLocks noChangeAspect="1"/>
          </p:cNvGrpSpPr>
          <p:nvPr/>
        </p:nvGrpSpPr>
        <p:grpSpPr>
          <a:xfrm>
            <a:off x="-649901" y="2953498"/>
            <a:ext cx="7013171" cy="2907856"/>
            <a:chOff x="3149153" y="2938535"/>
            <a:chExt cx="6127805" cy="2540758"/>
          </a:xfrm>
        </p:grpSpPr>
        <p:grpSp>
          <p:nvGrpSpPr>
            <p:cNvPr id="4" name="Shape 258">
              <a:extLst>
                <a:ext uri="{FF2B5EF4-FFF2-40B4-BE49-F238E27FC236}">
                  <a16:creationId xmlns:a16="http://schemas.microsoft.com/office/drawing/2014/main" id="{3A6DB3D5-C696-42F5-8E49-AEEF1E6D6780}"/>
                </a:ext>
              </a:extLst>
            </p:cNvPr>
            <p:cNvGrpSpPr/>
            <p:nvPr/>
          </p:nvGrpSpPr>
          <p:grpSpPr>
            <a:xfrm>
              <a:off x="3149153" y="3043288"/>
              <a:ext cx="2379759" cy="1180591"/>
              <a:chOff x="1075373" y="2003100"/>
              <a:chExt cx="2200265" cy="1289700"/>
            </a:xfrm>
          </p:grpSpPr>
          <p:sp>
            <p:nvSpPr>
              <p:cNvPr id="5" name="Shape 259">
                <a:extLst>
                  <a:ext uri="{FF2B5EF4-FFF2-40B4-BE49-F238E27FC236}">
                    <a16:creationId xmlns:a16="http://schemas.microsoft.com/office/drawing/2014/main" id="{2AE3007B-2423-420F-B018-2CDE97D8CEC4}"/>
                  </a:ext>
                </a:extLst>
              </p:cNvPr>
              <p:cNvSpPr txBox="1"/>
              <p:nvPr/>
            </p:nvSpPr>
            <p:spPr>
              <a:xfrm>
                <a:off x="1075373" y="2003100"/>
                <a:ext cx="1547021" cy="1289700"/>
              </a:xfrm>
              <a:prstGeom prst="rect">
                <a:avLst/>
              </a:prstGeom>
              <a:noFill/>
              <a:ln>
                <a:noFill/>
              </a:ln>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3E32"/>
                    </a:solidFill>
                    <a:effectLst/>
                    <a:uLnTx/>
                    <a:uFillTx/>
                    <a:latin typeface="Calibri" panose="020F0502020204030204" pitchFamily="34" charset="0"/>
                    <a:ea typeface="Pontano Sans"/>
                    <a:cs typeface="Calibri" panose="020F0502020204030204" pitchFamily="34" charset="0"/>
                    <a:sym typeface="Pontano Sans"/>
                  </a:rPr>
                  <a:t>Medicin-håndtering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3E32"/>
                    </a:solidFill>
                    <a:effectLst/>
                    <a:uLnTx/>
                    <a:uFillTx/>
                    <a:latin typeface="Calibri" panose="020F0502020204030204" pitchFamily="34" charset="0"/>
                    <a:ea typeface="Pontano Sans"/>
                    <a:cs typeface="Calibri" panose="020F0502020204030204" pitchFamily="34" charset="0"/>
                    <a:sym typeface="Pontano Sans"/>
                  </a:rPr>
                  <a:t>41%</a:t>
                </a:r>
                <a:endParaRPr kumimoji="0" sz="1800" b="0" i="0" u="none" strike="noStrike" kern="1200" cap="none" spc="0" normalizeH="0" baseline="0" noProof="0" dirty="0">
                  <a:ln>
                    <a:noFill/>
                  </a:ln>
                  <a:solidFill>
                    <a:srgbClr val="003E32"/>
                  </a:solidFill>
                  <a:effectLst/>
                  <a:uLnTx/>
                  <a:uFillTx/>
                  <a:latin typeface="Calibri" panose="020F0502020204030204" pitchFamily="34" charset="0"/>
                  <a:ea typeface="Pontano Sans"/>
                  <a:cs typeface="Calibri" panose="020F0502020204030204" pitchFamily="34" charset="0"/>
                  <a:sym typeface="Pontano Sans"/>
                </a:endParaRPr>
              </a:p>
            </p:txBody>
          </p:sp>
          <p:cxnSp>
            <p:nvCxnSpPr>
              <p:cNvPr id="6" name="Shape 260">
                <a:extLst>
                  <a:ext uri="{FF2B5EF4-FFF2-40B4-BE49-F238E27FC236}">
                    <a16:creationId xmlns:a16="http://schemas.microsoft.com/office/drawing/2014/main" id="{EC7A9A63-180A-426B-8F7C-4B4457EE8FA7}"/>
                  </a:ext>
                </a:extLst>
              </p:cNvPr>
              <p:cNvCxnSpPr/>
              <p:nvPr/>
            </p:nvCxnSpPr>
            <p:spPr>
              <a:xfrm rot="10800000">
                <a:off x="2642038" y="2647950"/>
                <a:ext cx="633600" cy="0"/>
              </a:xfrm>
              <a:prstGeom prst="straightConnector1">
                <a:avLst/>
              </a:prstGeom>
              <a:noFill/>
              <a:ln w="9525" cap="flat" cmpd="sng">
                <a:solidFill>
                  <a:schemeClr val="bg1"/>
                </a:solidFill>
                <a:prstDash val="solid"/>
                <a:round/>
                <a:headEnd type="none" w="sm" len="sm"/>
                <a:tailEnd type="oval" w="med" len="med"/>
              </a:ln>
            </p:spPr>
          </p:cxnSp>
        </p:grpSp>
        <p:grpSp>
          <p:nvGrpSpPr>
            <p:cNvPr id="7" name="Shape 261">
              <a:extLst>
                <a:ext uri="{FF2B5EF4-FFF2-40B4-BE49-F238E27FC236}">
                  <a16:creationId xmlns:a16="http://schemas.microsoft.com/office/drawing/2014/main" id="{C1311348-E928-4294-A48A-D737607772EF}"/>
                </a:ext>
              </a:extLst>
            </p:cNvPr>
            <p:cNvGrpSpPr/>
            <p:nvPr/>
          </p:nvGrpSpPr>
          <p:grpSpPr>
            <a:xfrm>
              <a:off x="6814431" y="2938535"/>
              <a:ext cx="2462527" cy="1180590"/>
              <a:chOff x="5209838" y="1060358"/>
              <a:chExt cx="2690111" cy="1289699"/>
            </a:xfrm>
          </p:grpSpPr>
          <p:sp>
            <p:nvSpPr>
              <p:cNvPr id="8" name="Shape 262">
                <a:extLst>
                  <a:ext uri="{FF2B5EF4-FFF2-40B4-BE49-F238E27FC236}">
                    <a16:creationId xmlns:a16="http://schemas.microsoft.com/office/drawing/2014/main" id="{987B1874-060E-4150-8A20-8E55018E3A0E}"/>
                  </a:ext>
                </a:extLst>
              </p:cNvPr>
              <p:cNvSpPr txBox="1"/>
              <p:nvPr/>
            </p:nvSpPr>
            <p:spPr>
              <a:xfrm>
                <a:off x="6613250" y="1060358"/>
                <a:ext cx="1286699" cy="1289699"/>
              </a:xfrm>
              <a:prstGeom prst="rect">
                <a:avLst/>
              </a:prstGeom>
              <a:noFill/>
              <a:ln>
                <a:noFill/>
              </a:ln>
            </p:spPr>
            <p:txBody>
              <a:bodyPr spcFirstLastPara="1" wrap="square" lIns="91425" tIns="91425" rIns="91425" bIns="91425"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3E32"/>
                    </a:solidFill>
                    <a:effectLst/>
                    <a:uLnTx/>
                    <a:uFillTx/>
                    <a:latin typeface="Calibri" panose="020F0502020204030204" pitchFamily="34" charset="0"/>
                    <a:ea typeface="Pontano Sans"/>
                    <a:cs typeface="Calibri" panose="020F0502020204030204" pitchFamily="34" charset="0"/>
                    <a:sym typeface="Pontano Sans"/>
                  </a:rPr>
                  <a:t>Øvrige sundheds-ydelser</a:t>
                </a:r>
              </a:p>
            </p:txBody>
          </p:sp>
          <p:cxnSp>
            <p:nvCxnSpPr>
              <p:cNvPr id="9" name="Shape 263">
                <a:extLst>
                  <a:ext uri="{FF2B5EF4-FFF2-40B4-BE49-F238E27FC236}">
                    <a16:creationId xmlns:a16="http://schemas.microsoft.com/office/drawing/2014/main" id="{8B5E8363-2BB9-4A96-A307-B32CB19CF0A9}"/>
                  </a:ext>
                </a:extLst>
              </p:cNvPr>
              <p:cNvCxnSpPr/>
              <p:nvPr/>
            </p:nvCxnSpPr>
            <p:spPr>
              <a:xfrm>
                <a:off x="5209838" y="1705200"/>
                <a:ext cx="1286700" cy="0"/>
              </a:xfrm>
              <a:prstGeom prst="straightConnector1">
                <a:avLst/>
              </a:prstGeom>
              <a:noFill/>
              <a:ln w="9525" cap="flat" cmpd="sng">
                <a:solidFill>
                  <a:srgbClr val="003E32"/>
                </a:solidFill>
                <a:prstDash val="solid"/>
                <a:round/>
                <a:headEnd type="none" w="sm" len="sm"/>
                <a:tailEnd type="oval" w="med" len="med"/>
              </a:ln>
            </p:spPr>
          </p:cxnSp>
        </p:grpSp>
        <p:grpSp>
          <p:nvGrpSpPr>
            <p:cNvPr id="10" name="Shape 267">
              <a:extLst>
                <a:ext uri="{FF2B5EF4-FFF2-40B4-BE49-F238E27FC236}">
                  <a16:creationId xmlns:a16="http://schemas.microsoft.com/office/drawing/2014/main" id="{BC81F69E-CD69-4DB0-A3B5-21115BCBA395}"/>
                </a:ext>
              </a:extLst>
            </p:cNvPr>
            <p:cNvGrpSpPr/>
            <p:nvPr/>
          </p:nvGrpSpPr>
          <p:grpSpPr>
            <a:xfrm>
              <a:off x="5206611" y="2938536"/>
              <a:ext cx="2562474" cy="2540757"/>
              <a:chOff x="3169983" y="1183598"/>
              <a:chExt cx="2799295" cy="2775571"/>
            </a:xfrm>
          </p:grpSpPr>
          <p:sp>
            <p:nvSpPr>
              <p:cNvPr id="11" name="Shape 268">
                <a:extLst>
                  <a:ext uri="{FF2B5EF4-FFF2-40B4-BE49-F238E27FC236}">
                    <a16:creationId xmlns:a16="http://schemas.microsoft.com/office/drawing/2014/main" id="{B8140A1E-2D24-4AF9-9BFF-73E2FE276E38}"/>
                  </a:ext>
                </a:extLst>
              </p:cNvPr>
              <p:cNvSpPr/>
              <p:nvPr/>
            </p:nvSpPr>
            <p:spPr>
              <a:xfrm rot="3600185">
                <a:off x="3169983" y="1184510"/>
                <a:ext cx="2774659" cy="2774660"/>
              </a:xfrm>
              <a:prstGeom prst="blockArc">
                <a:avLst>
                  <a:gd name="adj1" fmla="val 12622480"/>
                  <a:gd name="adj2" fmla="val 3542397"/>
                  <a:gd name="adj3" fmla="val 21028"/>
                </a:avLst>
              </a:prstGeom>
              <a:solidFill>
                <a:srgbClr val="003E32"/>
              </a:solidFill>
              <a:ln>
                <a:noFill/>
              </a:ln>
            </p:spPr>
            <p:txBody>
              <a:bodyPr spcFirstLastPara="1" wrap="square" lIns="91425" tIns="91425" rIns="91425" bIns="91425"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4037"/>
                  </a:solidFill>
                  <a:effectLst/>
                  <a:uLnTx/>
                  <a:uFillTx/>
                  <a:latin typeface="Calibri" panose="020F0502020204030204" pitchFamily="34" charset="0"/>
                  <a:ea typeface="+mn-ea"/>
                  <a:cs typeface="Calibri" panose="020F0502020204030204" pitchFamily="34" charset="0"/>
                </a:endParaRPr>
              </a:p>
            </p:txBody>
          </p:sp>
          <p:sp>
            <p:nvSpPr>
              <p:cNvPr id="12" name="Shape 270">
                <a:extLst>
                  <a:ext uri="{FF2B5EF4-FFF2-40B4-BE49-F238E27FC236}">
                    <a16:creationId xmlns:a16="http://schemas.microsoft.com/office/drawing/2014/main" id="{BF9BF118-3AAA-4961-A25A-97C59055E478}"/>
                  </a:ext>
                </a:extLst>
              </p:cNvPr>
              <p:cNvSpPr/>
              <p:nvPr/>
            </p:nvSpPr>
            <p:spPr>
              <a:xfrm rot="17999815">
                <a:off x="3194618" y="1184113"/>
                <a:ext cx="2774659" cy="2774660"/>
              </a:xfrm>
              <a:prstGeom prst="blockArc">
                <a:avLst>
                  <a:gd name="adj1" fmla="val 11015867"/>
                  <a:gd name="adj2" fmla="val 19703271"/>
                  <a:gd name="adj3" fmla="val 20851"/>
                </a:avLst>
              </a:prstGeom>
              <a:solidFill>
                <a:schemeClr val="bg1"/>
              </a:solidFill>
              <a:ln>
                <a:noFill/>
              </a:ln>
            </p:spPr>
            <p:txBody>
              <a:bodyPr spcFirstLastPara="1" wrap="square" lIns="91425" tIns="91425" rIns="91425" bIns="91425"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4037"/>
                  </a:solidFill>
                  <a:effectLst/>
                  <a:uLnTx/>
                  <a:uFillTx/>
                  <a:latin typeface="Calibri" panose="020F0502020204030204" pitchFamily="34" charset="0"/>
                  <a:ea typeface="+mn-ea"/>
                  <a:cs typeface="Calibri" panose="020F0502020204030204" pitchFamily="34" charset="0"/>
                </a:endParaRPr>
              </a:p>
            </p:txBody>
          </p:sp>
          <p:grpSp>
            <p:nvGrpSpPr>
              <p:cNvPr id="13" name="Shape 271">
                <a:extLst>
                  <a:ext uri="{FF2B5EF4-FFF2-40B4-BE49-F238E27FC236}">
                    <a16:creationId xmlns:a16="http://schemas.microsoft.com/office/drawing/2014/main" id="{F63B8482-1AF6-4827-A7C0-389A375D8581}"/>
                  </a:ext>
                </a:extLst>
              </p:cNvPr>
              <p:cNvGrpSpPr/>
              <p:nvPr/>
            </p:nvGrpSpPr>
            <p:grpSpPr>
              <a:xfrm rot="-7200165">
                <a:off x="3725151" y="3227652"/>
                <a:ext cx="580492" cy="589185"/>
                <a:chOff x="1425786" y="943167"/>
                <a:chExt cx="583460" cy="591664"/>
              </a:xfrm>
            </p:grpSpPr>
            <p:sp>
              <p:nvSpPr>
                <p:cNvPr id="17" name="Shape 272">
                  <a:extLst>
                    <a:ext uri="{FF2B5EF4-FFF2-40B4-BE49-F238E27FC236}">
                      <a16:creationId xmlns:a16="http://schemas.microsoft.com/office/drawing/2014/main" id="{547A4332-C2CA-4B25-84B7-83C7FD7BA5A0}"/>
                    </a:ext>
                  </a:extLst>
                </p:cNvPr>
                <p:cNvSpPr/>
                <p:nvPr/>
              </p:nvSpPr>
              <p:spPr>
                <a:xfrm rot="19749678">
                  <a:off x="1425786" y="943167"/>
                  <a:ext cx="581435" cy="581434"/>
                </a:xfrm>
                <a:prstGeom prst="pie">
                  <a:avLst>
                    <a:gd name="adj1" fmla="val 5296236"/>
                    <a:gd name="adj2" fmla="val 15751990"/>
                  </a:avLst>
                </a:prstGeom>
                <a:solidFill>
                  <a:schemeClr val="bg1"/>
                </a:solidFill>
                <a:ln>
                  <a:noFill/>
                </a:ln>
                <a:effectLst>
                  <a:outerShdw blurRad="142875" algn="bl" rotWithShape="0">
                    <a:srgbClr val="000000">
                      <a:alpha val="43000"/>
                    </a:srgbClr>
                  </a:outerShdw>
                </a:effectLst>
              </p:spPr>
              <p:txBody>
                <a:bodyPr spcFirstLastPara="1" wrap="square" lIns="91425" tIns="91425" rIns="91425" bIns="91425" anchor="ctr" anchorCtr="0">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4037"/>
                    </a:solidFill>
                    <a:effectLst/>
                    <a:uLnTx/>
                    <a:uFillTx/>
                    <a:latin typeface="Calibri" panose="020F0502020204030204" pitchFamily="34" charset="0"/>
                    <a:ea typeface="+mn-ea"/>
                    <a:cs typeface="Calibri" panose="020F0502020204030204" pitchFamily="34" charset="0"/>
                  </a:endParaRPr>
                </a:p>
              </p:txBody>
            </p:sp>
            <p:sp>
              <p:nvSpPr>
                <p:cNvPr id="18" name="Shape 273">
                  <a:extLst>
                    <a:ext uri="{FF2B5EF4-FFF2-40B4-BE49-F238E27FC236}">
                      <a16:creationId xmlns:a16="http://schemas.microsoft.com/office/drawing/2014/main" id="{544ABD5D-7E4C-4532-9D04-D70C21D8FFDD}"/>
                    </a:ext>
                  </a:extLst>
                </p:cNvPr>
                <p:cNvSpPr/>
                <p:nvPr/>
              </p:nvSpPr>
              <p:spPr>
                <a:xfrm rot="9281390">
                  <a:off x="1427846" y="953431"/>
                  <a:ext cx="581400" cy="581400"/>
                </a:xfrm>
                <a:prstGeom prst="pie">
                  <a:avLst>
                    <a:gd name="adj1" fmla="val 4028252"/>
                    <a:gd name="adj2" fmla="val 17183677"/>
                  </a:avLst>
                </a:prstGeom>
                <a:solidFill>
                  <a:schemeClr val="bg1"/>
                </a:solidFill>
                <a:ln>
                  <a:noFill/>
                </a:ln>
              </p:spPr>
              <p:txBody>
                <a:bodyPr spcFirstLastPara="1" wrap="square" lIns="91425" tIns="91425" rIns="91425" bIns="91425" anchor="ctr" anchorCtr="0">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4037"/>
                    </a:solidFill>
                    <a:effectLst/>
                    <a:uLnTx/>
                    <a:uFillTx/>
                    <a:latin typeface="Calibri" panose="020F0502020204030204" pitchFamily="34" charset="0"/>
                    <a:ea typeface="+mn-ea"/>
                    <a:cs typeface="Calibri" panose="020F0502020204030204" pitchFamily="34" charset="0"/>
                  </a:endParaRPr>
                </a:p>
              </p:txBody>
            </p:sp>
          </p:grpSp>
          <p:grpSp>
            <p:nvGrpSpPr>
              <p:cNvPr id="14" name="Shape 274">
                <a:extLst>
                  <a:ext uri="{FF2B5EF4-FFF2-40B4-BE49-F238E27FC236}">
                    <a16:creationId xmlns:a16="http://schemas.microsoft.com/office/drawing/2014/main" id="{A41CD429-320D-404E-9A37-59107118195F}"/>
                  </a:ext>
                </a:extLst>
              </p:cNvPr>
              <p:cNvGrpSpPr/>
              <p:nvPr/>
            </p:nvGrpSpPr>
            <p:grpSpPr>
              <a:xfrm>
                <a:off x="4264727" y="1183598"/>
                <a:ext cx="581106" cy="578993"/>
                <a:chOff x="1970682" y="814894"/>
                <a:chExt cx="584085" cy="581436"/>
              </a:xfrm>
            </p:grpSpPr>
            <p:sp>
              <p:nvSpPr>
                <p:cNvPr id="15" name="Shape 275">
                  <a:extLst>
                    <a:ext uri="{FF2B5EF4-FFF2-40B4-BE49-F238E27FC236}">
                      <a16:creationId xmlns:a16="http://schemas.microsoft.com/office/drawing/2014/main" id="{F1799123-5F36-4ED1-9D93-BE5D77BD0A34}"/>
                    </a:ext>
                  </a:extLst>
                </p:cNvPr>
                <p:cNvSpPr/>
                <p:nvPr/>
              </p:nvSpPr>
              <p:spPr>
                <a:xfrm rot="39023">
                  <a:off x="1973330" y="814894"/>
                  <a:ext cx="581437" cy="581436"/>
                </a:xfrm>
                <a:prstGeom prst="pie">
                  <a:avLst>
                    <a:gd name="adj1" fmla="val 6190354"/>
                    <a:gd name="adj2" fmla="val 14996165"/>
                  </a:avLst>
                </a:prstGeom>
                <a:solidFill>
                  <a:srgbClr val="003E32"/>
                </a:solidFill>
                <a:ln>
                  <a:noFill/>
                </a:ln>
                <a:effectLst>
                  <a:outerShdw blurRad="142875" algn="bl" rotWithShape="0">
                    <a:srgbClr val="000000">
                      <a:alpha val="43000"/>
                    </a:srgbClr>
                  </a:outerShdw>
                </a:effectLst>
              </p:spPr>
              <p:txBody>
                <a:bodyPr spcFirstLastPara="1" wrap="square" lIns="91425" tIns="91425" rIns="91425" bIns="91425" anchor="ctr" anchorCtr="0">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4037"/>
                    </a:solidFill>
                    <a:effectLst/>
                    <a:uLnTx/>
                    <a:uFillTx/>
                    <a:latin typeface="Calibri" panose="020F0502020204030204" pitchFamily="34" charset="0"/>
                    <a:ea typeface="+mn-ea"/>
                    <a:cs typeface="Calibri" panose="020F0502020204030204" pitchFamily="34" charset="0"/>
                  </a:endParaRPr>
                </a:p>
              </p:txBody>
            </p:sp>
            <p:sp>
              <p:nvSpPr>
                <p:cNvPr id="16" name="Shape 276">
                  <a:extLst>
                    <a:ext uri="{FF2B5EF4-FFF2-40B4-BE49-F238E27FC236}">
                      <a16:creationId xmlns:a16="http://schemas.microsoft.com/office/drawing/2014/main" id="{8089B0DE-0D7F-4352-9190-1F887B808896}"/>
                    </a:ext>
                  </a:extLst>
                </p:cNvPr>
                <p:cNvSpPr/>
                <p:nvPr/>
              </p:nvSpPr>
              <p:spPr>
                <a:xfrm rot="10800000">
                  <a:off x="1970682" y="814927"/>
                  <a:ext cx="581399" cy="581401"/>
                </a:xfrm>
                <a:prstGeom prst="pie">
                  <a:avLst>
                    <a:gd name="adj1" fmla="val 4028252"/>
                    <a:gd name="adj2" fmla="val 17183677"/>
                  </a:avLst>
                </a:prstGeom>
                <a:solidFill>
                  <a:srgbClr val="003E32"/>
                </a:solidFill>
                <a:ln>
                  <a:noFill/>
                </a:ln>
              </p:spPr>
              <p:txBody>
                <a:bodyPr spcFirstLastPara="1" wrap="square" lIns="91425" tIns="91425" rIns="91425" bIns="91425" anchor="ctr" anchorCtr="0">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4037"/>
                    </a:solidFill>
                    <a:effectLst/>
                    <a:uLnTx/>
                    <a:uFillTx/>
                    <a:latin typeface="Calibri" panose="020F0502020204030204" pitchFamily="34" charset="0"/>
                    <a:ea typeface="+mn-ea"/>
                    <a:cs typeface="Calibri" panose="020F0502020204030204" pitchFamily="34" charset="0"/>
                  </a:endParaRPr>
                </a:p>
              </p:txBody>
            </p:sp>
          </p:grpSp>
        </p:grpSp>
      </p:grpSp>
      <p:sp>
        <p:nvSpPr>
          <p:cNvPr id="20" name="Tekstfelt 19">
            <a:extLst>
              <a:ext uri="{FF2B5EF4-FFF2-40B4-BE49-F238E27FC236}">
                <a16:creationId xmlns:a16="http://schemas.microsoft.com/office/drawing/2014/main" id="{18A89672-758B-4583-9C00-B2DD862A715A}"/>
              </a:ext>
            </a:extLst>
          </p:cNvPr>
          <p:cNvSpPr txBox="1"/>
          <p:nvPr/>
        </p:nvSpPr>
        <p:spPr>
          <a:xfrm>
            <a:off x="6746623" y="2516338"/>
            <a:ext cx="482981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srgbClr val="003E32"/>
                </a:solidFill>
                <a:effectLst/>
                <a:uLnTx/>
                <a:uFillTx/>
                <a:latin typeface="Calibri" panose="020F0502020204030204" pitchFamily="34" charset="0"/>
                <a:ea typeface="+mn-ea"/>
                <a:cs typeface="Calibri" panose="020F0502020204030204" pitchFamily="34" charset="0"/>
              </a:rPr>
              <a:t>Omkostninger</a:t>
            </a:r>
            <a:endParaRPr kumimoji="0" lang="da-DK"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Medicinhåndtering Viborg Kommune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3E32"/>
                </a:solidFill>
                <a:effectLst/>
                <a:uLnTx/>
                <a:uFillTx/>
                <a:latin typeface="Calibri" panose="020F0502020204030204" pitchFamily="34" charset="0"/>
                <a:ea typeface="+mn-ea"/>
                <a:cs typeface="Calibri" panose="020F0502020204030204" pitchFamily="34" charset="0"/>
              </a:rPr>
              <a:t>2.7 mio. kr./måned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3E32"/>
                </a:solidFill>
                <a:effectLst/>
                <a:uLnTx/>
                <a:uFillTx/>
                <a:latin typeface="Calibri" panose="020F0502020204030204" pitchFamily="34" charset="0"/>
                <a:ea typeface="+mn-ea"/>
                <a:cs typeface="Calibri" panose="020F0502020204030204" pitchFamily="34" charset="0"/>
              </a:rPr>
              <a:t>32 mio. kr./år</a:t>
            </a:r>
          </a:p>
        </p:txBody>
      </p:sp>
      <p:pic>
        <p:nvPicPr>
          <p:cNvPr id="21" name="Billede 20">
            <a:extLst>
              <a:ext uri="{FF2B5EF4-FFF2-40B4-BE49-F238E27FC236}">
                <a16:creationId xmlns:a16="http://schemas.microsoft.com/office/drawing/2014/main" id="{68291BD6-A601-4650-830B-9702EC615E20}"/>
              </a:ext>
            </a:extLst>
          </p:cNvPr>
          <p:cNvPicPr>
            <a:picLocks noChangeAspect="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356350" y="1376595"/>
            <a:ext cx="785347" cy="1073980"/>
          </a:xfrm>
          <a:prstGeom prst="rect">
            <a:avLst/>
          </a:prstGeom>
          <a:ln>
            <a:noFill/>
          </a:ln>
        </p:spPr>
      </p:pic>
      <p:sp>
        <p:nvSpPr>
          <p:cNvPr id="22" name="Tekstfelt 21">
            <a:extLst>
              <a:ext uri="{FF2B5EF4-FFF2-40B4-BE49-F238E27FC236}">
                <a16:creationId xmlns:a16="http://schemas.microsoft.com/office/drawing/2014/main" id="{96DDEBD4-B040-4AD5-B05B-562FAAF7A20C}"/>
              </a:ext>
            </a:extLst>
          </p:cNvPr>
          <p:cNvSpPr txBox="1"/>
          <p:nvPr/>
        </p:nvSpPr>
        <p:spPr>
          <a:xfrm>
            <a:off x="6749143" y="4595583"/>
            <a:ext cx="474603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srgbClr val="003E32"/>
                </a:solidFill>
                <a:effectLst/>
                <a:uLnTx/>
                <a:uFillTx/>
                <a:latin typeface="Calibri" panose="020F0502020204030204" pitchFamily="34" charset="0"/>
                <a:ea typeface="+mn-ea"/>
                <a:cs typeface="Calibri" panose="020F0502020204030204" pitchFamily="34" charset="0"/>
              </a:rPr>
              <a:t>Udfordringer</a:t>
            </a:r>
            <a:endParaRPr kumimoji="0" lang="da-DK"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Demografi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Serviceramme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003E3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95218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cstate="print"/>
          <a:srcRect t="24657" b="-638"/>
          <a:stretch/>
        </p:blipFill>
        <p:spPr bwMode="auto">
          <a:xfrm>
            <a:off x="-152400" y="-1"/>
            <a:ext cx="12344400" cy="7068015"/>
          </a:xfrm>
          <a:prstGeom prst="rect">
            <a:avLst/>
          </a:prstGeom>
          <a:noFill/>
          <a:ln w="9525">
            <a:noFill/>
            <a:miter lim="800000"/>
            <a:headEnd/>
            <a:tailEnd/>
          </a:ln>
          <a:effectLst/>
        </p:spPr>
      </p:pic>
      <p:sp>
        <p:nvSpPr>
          <p:cNvPr id="4" name="TextBox 4"/>
          <p:cNvSpPr txBox="1"/>
          <p:nvPr/>
        </p:nvSpPr>
        <p:spPr>
          <a:xfrm>
            <a:off x="1433735" y="1052737"/>
            <a:ext cx="9324528" cy="584775"/>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15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Source Sans Pro Semibold" panose="020B0603030403020204" pitchFamily="34" charset="0"/>
                <a:ea typeface="Source Sans Pro Semibold" panose="020B0603030403020204" pitchFamily="34" charset="0"/>
                <a:cs typeface="Tahoma" pitchFamily="34" charset="0"/>
              </a:rPr>
              <a:t>Medicin til tiden</a:t>
            </a:r>
          </a:p>
        </p:txBody>
      </p:sp>
      <p:sp>
        <p:nvSpPr>
          <p:cNvPr id="3" name="Rektangel 2">
            <a:extLst>
              <a:ext uri="{FF2B5EF4-FFF2-40B4-BE49-F238E27FC236}">
                <a16:creationId xmlns:a16="http://schemas.microsoft.com/office/drawing/2014/main" id="{AD79C8FC-865F-47FB-939E-ED91170C87ED}"/>
              </a:ext>
            </a:extLst>
          </p:cNvPr>
          <p:cNvSpPr/>
          <p:nvPr/>
        </p:nvSpPr>
        <p:spPr>
          <a:xfrm>
            <a:off x="5519936" y="6812282"/>
            <a:ext cx="1368152" cy="145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03FB432A-AF6F-4029-AB4A-9934D5723FAB}"/>
              </a:ext>
            </a:extLst>
          </p:cNvPr>
          <p:cNvSpPr>
            <a:spLocks noGrp="1"/>
          </p:cNvSpPr>
          <p:nvPr>
            <p:ph idx="1"/>
          </p:nvPr>
        </p:nvSpPr>
        <p:spPr>
          <a:xfrm>
            <a:off x="1981200" y="2054151"/>
            <a:ext cx="8229600" cy="1728192"/>
          </a:xfrm>
        </p:spPr>
        <p:style>
          <a:lnRef idx="0">
            <a:schemeClr val="accent1"/>
          </a:lnRef>
          <a:fillRef idx="3">
            <a:schemeClr val="accent1"/>
          </a:fillRef>
          <a:effectRef idx="3">
            <a:schemeClr val="accent1"/>
          </a:effectRef>
          <a:fontRef idx="minor">
            <a:schemeClr val="lt1"/>
          </a:fontRef>
        </p:style>
        <p:txBody>
          <a:bodyPr>
            <a:normAutofit/>
          </a:bodyPr>
          <a:lstStyle/>
          <a:p>
            <a:pPr marL="0" indent="0" algn="ctr">
              <a:buNone/>
            </a:pPr>
            <a:r>
              <a:rPr lang="da-DK" dirty="0"/>
              <a:t>Udvikling af et samlet servicekoncept, som understøtter storskala implementering af teknologier til  medicinhåndtering.</a:t>
            </a:r>
          </a:p>
          <a:p>
            <a:pPr marL="0" indent="0" algn="ctr">
              <a:buNone/>
            </a:pPr>
            <a:endParaRPr lang="da-DK" dirty="0"/>
          </a:p>
          <a:p>
            <a:pPr marL="0" indent="0" algn="ctr">
              <a:buNone/>
            </a:pPr>
            <a:endParaRPr lang="da-DK" dirty="0"/>
          </a:p>
          <a:p>
            <a:pPr marL="0" indent="0" algn="ctr">
              <a:buNone/>
            </a:pPr>
            <a:endParaRPr lang="da-DK" dirty="0"/>
          </a:p>
          <a:p>
            <a:pPr lvl="1" algn="ctr"/>
            <a:endParaRPr lang="da-DK" dirty="0"/>
          </a:p>
          <a:p>
            <a:pPr marL="457200" lvl="1" indent="0" algn="ctr">
              <a:buNone/>
            </a:pPr>
            <a:endParaRPr lang="da-DK" dirty="0"/>
          </a:p>
        </p:txBody>
      </p:sp>
      <p:sp>
        <p:nvSpPr>
          <p:cNvPr id="3" name="Titel 2">
            <a:extLst>
              <a:ext uri="{FF2B5EF4-FFF2-40B4-BE49-F238E27FC236}">
                <a16:creationId xmlns:a16="http://schemas.microsoft.com/office/drawing/2014/main" id="{A6F2CD6F-FE79-4BFE-828E-3DC23BD86153}"/>
              </a:ext>
            </a:extLst>
          </p:cNvPr>
          <p:cNvSpPr>
            <a:spLocks noGrp="1"/>
          </p:cNvSpPr>
          <p:nvPr>
            <p:ph type="title"/>
          </p:nvPr>
        </p:nvSpPr>
        <p:spPr/>
        <p:txBody>
          <a:bodyPr>
            <a:normAutofit fontScale="90000"/>
          </a:bodyPr>
          <a:lstStyle/>
          <a:p>
            <a:r>
              <a:rPr lang="da-DK" dirty="0"/>
              <a:t>Medicin til tiden</a:t>
            </a:r>
            <a:br>
              <a:rPr lang="da-DK" dirty="0"/>
            </a:br>
            <a:r>
              <a:rPr lang="da-DK" dirty="0"/>
              <a:t>MÅL</a:t>
            </a:r>
          </a:p>
        </p:txBody>
      </p:sp>
      <p:pic>
        <p:nvPicPr>
          <p:cNvPr id="16" name="Pladsholder til indhold 13">
            <a:extLst>
              <a:ext uri="{FF2B5EF4-FFF2-40B4-BE49-F238E27FC236}">
                <a16:creationId xmlns:a16="http://schemas.microsoft.com/office/drawing/2014/main" id="{D123F0A0-4149-4708-87B3-616AF03D0A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1505" y="137319"/>
            <a:ext cx="1462697" cy="1417638"/>
          </a:xfrm>
          <a:prstGeom prst="rect">
            <a:avLst/>
          </a:prstGeom>
        </p:spPr>
      </p:pic>
      <p:pic>
        <p:nvPicPr>
          <p:cNvPr id="6" name="Billede 5">
            <a:extLst>
              <a:ext uri="{FF2B5EF4-FFF2-40B4-BE49-F238E27FC236}">
                <a16:creationId xmlns:a16="http://schemas.microsoft.com/office/drawing/2014/main" id="{53239DE9-AA01-4505-B938-71D1C2449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2344" y="50713"/>
            <a:ext cx="1306488" cy="1504244"/>
          </a:xfrm>
          <a:prstGeom prst="rect">
            <a:avLst/>
          </a:prstGeom>
        </p:spPr>
      </p:pic>
      <p:sp>
        <p:nvSpPr>
          <p:cNvPr id="7" name="Pladsholder til indhold 1">
            <a:extLst>
              <a:ext uri="{FF2B5EF4-FFF2-40B4-BE49-F238E27FC236}">
                <a16:creationId xmlns:a16="http://schemas.microsoft.com/office/drawing/2014/main" id="{1C705951-FFDB-4463-9783-11DDFB0D4B7E}"/>
              </a:ext>
            </a:extLst>
          </p:cNvPr>
          <p:cNvSpPr txBox="1">
            <a:spLocks/>
          </p:cNvSpPr>
          <p:nvPr/>
        </p:nvSpPr>
        <p:spPr>
          <a:xfrm>
            <a:off x="1981200" y="4077072"/>
            <a:ext cx="8229600" cy="1728192"/>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da-DK" sz="3200" b="0" i="0" u="none" strike="noStrike" kern="1200" cap="none" spc="0" normalizeH="0" baseline="0" noProof="0" dirty="0">
                <a:ln>
                  <a:noFill/>
                </a:ln>
                <a:solidFill>
                  <a:prstClr val="white"/>
                </a:solidFill>
                <a:effectLst/>
                <a:uLnTx/>
                <a:uFillTx/>
                <a:latin typeface="Source Sans Pro Light"/>
                <a:ea typeface="+mn-ea"/>
                <a:cs typeface="+mn-cs"/>
              </a:rPr>
              <a:t>Servicepakken består af:</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a-DK" sz="2400" b="0" i="0" u="none" strike="noStrike" kern="1200" cap="none" spc="0" normalizeH="0" baseline="0" noProof="0" dirty="0">
                <a:ln>
                  <a:noFill/>
                </a:ln>
                <a:solidFill>
                  <a:prstClr val="white"/>
                </a:solidFill>
                <a:effectLst/>
                <a:uLnTx/>
                <a:uFillTx/>
                <a:latin typeface="Source Sans Pro Light"/>
                <a:ea typeface="+mn-ea"/>
                <a:cs typeface="+mn-cs"/>
              </a:rPr>
              <a:t>Pakke 1:	Redskab til struktureret screening og udredning af borgers egne  	ressourcer og behov</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a-DK" sz="2400" b="0" i="0" u="none" strike="noStrike" kern="1200" cap="none" spc="0" normalizeH="0" baseline="0" noProof="0" dirty="0">
                <a:ln>
                  <a:noFill/>
                </a:ln>
                <a:solidFill>
                  <a:prstClr val="white"/>
                </a:solidFill>
                <a:effectLst/>
                <a:uLnTx/>
                <a:uFillTx/>
                <a:latin typeface="Source Sans Pro Light"/>
                <a:ea typeface="+mn-ea"/>
                <a:cs typeface="+mn-cs"/>
              </a:rPr>
              <a:t>Pakke 2:	Leverancekæde – Hvilke aktiviteter, Hvem og hvordan løses opgaverne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a-DK" sz="2400" b="0" i="0" u="none" strike="noStrike" kern="1200" cap="none" spc="0" normalizeH="0" baseline="0" noProof="0" dirty="0">
                <a:ln>
                  <a:noFill/>
                </a:ln>
                <a:solidFill>
                  <a:prstClr val="white"/>
                </a:solidFill>
                <a:effectLst/>
                <a:uLnTx/>
                <a:uFillTx/>
                <a:latin typeface="Source Sans Pro Light"/>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a-DK" sz="2400" b="0" i="0" u="none" strike="noStrike" kern="1200" cap="none" spc="0" normalizeH="0" baseline="0" noProof="0" dirty="0">
                <a:ln>
                  <a:noFill/>
                </a:ln>
                <a:solidFill>
                  <a:prstClr val="white"/>
                </a:solidFill>
                <a:effectLst/>
                <a:uLnTx/>
                <a:uFillTx/>
                <a:latin typeface="Source Sans Pro Light"/>
                <a:ea typeface="+mn-ea"/>
                <a:cs typeface="+mn-cs"/>
              </a:rPr>
              <a:t>Pakke 3: 	Klargøring til POC inkl. Kaskademodel for implementering</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2400" b="0" i="0" u="none" strike="noStrike" kern="1200" cap="none" spc="0" normalizeH="0" baseline="0" noProof="0" dirty="0">
              <a:ln>
                <a:noFill/>
              </a:ln>
              <a:solidFill>
                <a:prstClr val="white"/>
              </a:solidFill>
              <a:effectLst/>
              <a:uLnTx/>
              <a:uFillTx/>
              <a:latin typeface="Source Sans Pro Ligh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3200" b="0" i="0" u="none" strike="noStrike" kern="1200" cap="none" spc="0" normalizeH="0" baseline="0" noProof="0" dirty="0">
              <a:ln>
                <a:noFill/>
              </a:ln>
              <a:solidFill>
                <a:prstClr val="white"/>
              </a:solidFill>
              <a:effectLst/>
              <a:uLnTx/>
              <a:uFillTx/>
              <a:latin typeface="Source Sans Pro Ligh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3200" b="0" i="0" u="none" strike="noStrike" kern="1200" cap="none" spc="0" normalizeH="0" baseline="0" noProof="0" dirty="0">
              <a:ln>
                <a:noFill/>
              </a:ln>
              <a:solidFill>
                <a:prstClr val="white"/>
              </a:solidFill>
              <a:effectLst/>
              <a:uLnTx/>
              <a:uFillTx/>
              <a:latin typeface="Source Sans Pro Ligh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a-DK" sz="2800" b="0" i="0" u="none" strike="noStrike" kern="1200" cap="none" spc="0" normalizeH="0" baseline="0" noProof="0" dirty="0">
              <a:ln>
                <a:noFill/>
              </a:ln>
              <a:solidFill>
                <a:prstClr val="white"/>
              </a:solidFill>
              <a:effectLst/>
              <a:uLnTx/>
              <a:uFillTx/>
              <a:latin typeface="Source Sans Pro Light"/>
              <a:ea typeface="+mn-ea"/>
              <a:cs typeface="+mn-cs"/>
            </a:endParaRP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a-DK" sz="2800" b="0" i="0" u="none" strike="noStrike" kern="1200" cap="none" spc="0" normalizeH="0" baseline="0" noProof="0" dirty="0">
              <a:ln>
                <a:noFill/>
              </a:ln>
              <a:solidFill>
                <a:prstClr val="white"/>
              </a:solidFill>
              <a:effectLst/>
              <a:uLnTx/>
              <a:uFillTx/>
              <a:latin typeface="Source Sans Pro Light"/>
              <a:ea typeface="+mn-ea"/>
              <a:cs typeface="+mn-cs"/>
            </a:endParaRPr>
          </a:p>
        </p:txBody>
      </p:sp>
    </p:spTree>
    <p:extLst>
      <p:ext uri="{BB962C8B-B14F-4D97-AF65-F5344CB8AC3E}">
        <p14:creationId xmlns:p14="http://schemas.microsoft.com/office/powerpoint/2010/main" val="246414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3AFB2C8-55D6-4085-9F0B-7E382766DD35}"/>
              </a:ext>
            </a:extLst>
          </p:cNvPr>
          <p:cNvSpPr>
            <a:spLocks noGrp="1"/>
          </p:cNvSpPr>
          <p:nvPr>
            <p:ph type="title"/>
          </p:nvPr>
        </p:nvSpPr>
        <p:spPr/>
        <p:txBody>
          <a:bodyPr/>
          <a:lstStyle/>
          <a:p>
            <a:r>
              <a:rPr lang="da-DK" dirty="0"/>
              <a:t>Projektpartnere</a:t>
            </a:r>
          </a:p>
        </p:txBody>
      </p:sp>
      <p:pic>
        <p:nvPicPr>
          <p:cNvPr id="2053" name="Billede 4">
            <a:extLst>
              <a:ext uri="{FF2B5EF4-FFF2-40B4-BE49-F238E27FC236}">
                <a16:creationId xmlns:a16="http://schemas.microsoft.com/office/drawing/2014/main" id="{121034B0-B4E2-4BEA-9402-AEA6F87F7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603" y="1255343"/>
            <a:ext cx="1996230" cy="1996230"/>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afrundede hjørner 5">
            <a:extLst>
              <a:ext uri="{FF2B5EF4-FFF2-40B4-BE49-F238E27FC236}">
                <a16:creationId xmlns:a16="http://schemas.microsoft.com/office/drawing/2014/main" id="{9D175ED0-106E-4EB8-B805-9CF75FBE4935}"/>
              </a:ext>
            </a:extLst>
          </p:cNvPr>
          <p:cNvSpPr>
            <a:spLocks noChangeArrowheads="1"/>
          </p:cNvSpPr>
          <p:nvPr/>
        </p:nvSpPr>
        <p:spPr bwMode="auto">
          <a:xfrm>
            <a:off x="1942038" y="2267324"/>
            <a:ext cx="1700783" cy="3338735"/>
          </a:xfrm>
          <a:prstGeom prst="roundRect">
            <a:avLst>
              <a:gd name="adj" fmla="val 16667"/>
            </a:avLst>
          </a:prstGeom>
          <a:solidFill>
            <a:srgbClr val="FFFFFF"/>
          </a:solidFill>
          <a:ln w="1270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rPr>
              <a:t>Partner-virksomheder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600" b="0" i="0" u="none" strike="noStrike" kern="1200" cap="none" spc="0" normalizeH="0" baseline="0" noProof="0" dirty="0">
              <a:ln>
                <a:noFill/>
              </a:ln>
              <a:solidFill>
                <a:srgbClr val="3F3F3F"/>
              </a:solidFill>
              <a:effectLst/>
              <a:uLnTx/>
              <a:uFillTx/>
              <a:latin typeface="Source Sans Pro Light"/>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600" b="0" i="0" u="none" strike="noStrike" kern="1200" cap="none" spc="0" normalizeH="0" baseline="0" noProof="0" dirty="0">
              <a:ln>
                <a:noFill/>
              </a:ln>
              <a:solidFill>
                <a:srgbClr val="3F3F3F"/>
              </a:solidFill>
              <a:effectLst/>
              <a:uLnTx/>
              <a:uFillTx/>
              <a:latin typeface="Source Sans Pro Ligh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800" b="0" i="0" u="none" strike="noStrike" kern="1200" cap="none" spc="0" normalizeH="0" baseline="0" noProof="0" dirty="0">
                <a:ln>
                  <a:noFill/>
                </a:ln>
                <a:solidFill>
                  <a:srgbClr val="3F3F3F"/>
                </a:solidFill>
                <a:effectLst/>
                <a:uLnTx/>
                <a:uFillTx/>
                <a:latin typeface="Arial" panose="020B0604020202020204" pitchFamily="34" charset="0"/>
                <a:ea typeface="+mn-ea"/>
                <a:cs typeface="+mn-cs"/>
              </a:rPr>
              <a:t>APOTEKET</a:t>
            </a:r>
          </a:p>
        </p:txBody>
      </p:sp>
      <p:sp>
        <p:nvSpPr>
          <p:cNvPr id="5" name="Rektangel: afrundede hjørner 6">
            <a:extLst>
              <a:ext uri="{FF2B5EF4-FFF2-40B4-BE49-F238E27FC236}">
                <a16:creationId xmlns:a16="http://schemas.microsoft.com/office/drawing/2014/main" id="{C4C85C76-2B1E-4641-900A-13D35E65472E}"/>
              </a:ext>
            </a:extLst>
          </p:cNvPr>
          <p:cNvSpPr>
            <a:spLocks noChangeArrowheads="1"/>
          </p:cNvSpPr>
          <p:nvPr/>
        </p:nvSpPr>
        <p:spPr bwMode="auto">
          <a:xfrm>
            <a:off x="4301883" y="3442856"/>
            <a:ext cx="1700783" cy="3338734"/>
          </a:xfrm>
          <a:prstGeom prst="roundRect">
            <a:avLst>
              <a:gd name="adj" fmla="val 16667"/>
            </a:avLst>
          </a:prstGeom>
          <a:solidFill>
            <a:srgbClr val="FFFFFF"/>
          </a:solidFill>
          <a:ln w="1270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rPr>
              <a:t>Kommuner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600" b="0" i="0" u="none" strike="noStrike" kern="1200" cap="none" spc="0" normalizeH="0" baseline="0" noProof="0" dirty="0">
              <a:ln>
                <a:noFill/>
              </a:ln>
              <a:solidFill>
                <a:srgbClr val="3F3F3F"/>
              </a:solidFill>
              <a:effectLst/>
              <a:uLnTx/>
              <a:uFillTx/>
              <a:latin typeface="Source Sans Pro Ligh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800" b="0" i="0" u="none" strike="noStrike" kern="1200" cap="none" spc="0" normalizeH="0" baseline="0" noProof="0" dirty="0">
              <a:ln>
                <a:noFill/>
              </a:ln>
              <a:solidFill>
                <a:srgbClr val="3F3F3F"/>
              </a:solidFill>
              <a:effectLst/>
              <a:uLnTx/>
              <a:uFillTx/>
              <a:latin typeface="Arial" panose="020B0604020202020204" pitchFamily="34" charset="0"/>
              <a:ea typeface="+mn-ea"/>
              <a:cs typeface="+mn-cs"/>
            </a:endParaRPr>
          </a:p>
        </p:txBody>
      </p:sp>
      <p:sp>
        <p:nvSpPr>
          <p:cNvPr id="6" name="Rektangel: afrundede hjørner 7">
            <a:extLst>
              <a:ext uri="{FF2B5EF4-FFF2-40B4-BE49-F238E27FC236}">
                <a16:creationId xmlns:a16="http://schemas.microsoft.com/office/drawing/2014/main" id="{32ED832B-751B-42B1-A610-93360849C96B}"/>
              </a:ext>
            </a:extLst>
          </p:cNvPr>
          <p:cNvSpPr>
            <a:spLocks noChangeArrowheads="1"/>
          </p:cNvSpPr>
          <p:nvPr/>
        </p:nvSpPr>
        <p:spPr bwMode="auto">
          <a:xfrm>
            <a:off x="8488697" y="2903286"/>
            <a:ext cx="1333500" cy="1836351"/>
          </a:xfrm>
          <a:prstGeom prst="roundRect">
            <a:avLst>
              <a:gd name="adj" fmla="val 16667"/>
            </a:avLst>
          </a:prstGeom>
          <a:solidFill>
            <a:srgbClr val="FFFFFF"/>
          </a:solidFill>
          <a:ln w="1270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rPr>
              <a:t>Projektledelse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800" b="0" i="0" u="none" strike="noStrike" kern="1200" cap="none" spc="0" normalizeH="0" baseline="0" noProof="0" dirty="0">
              <a:ln>
                <a:noFill/>
              </a:ln>
              <a:solidFill>
                <a:srgbClr val="3F3F3F"/>
              </a:solidFill>
              <a:effectLst/>
              <a:uLnTx/>
              <a:uFillTx/>
              <a:latin typeface="Arial" panose="020B0604020202020204" pitchFamily="34" charset="0"/>
              <a:ea typeface="+mn-ea"/>
              <a:cs typeface="+mn-cs"/>
            </a:endParaRPr>
          </a:p>
        </p:txBody>
      </p:sp>
      <p:sp>
        <p:nvSpPr>
          <p:cNvPr id="7" name="Rektangel: afrundede hjørner 8">
            <a:extLst>
              <a:ext uri="{FF2B5EF4-FFF2-40B4-BE49-F238E27FC236}">
                <a16:creationId xmlns:a16="http://schemas.microsoft.com/office/drawing/2014/main" id="{C022A60E-B041-4529-BFB6-0334520906DB}"/>
              </a:ext>
            </a:extLst>
          </p:cNvPr>
          <p:cNvSpPr>
            <a:spLocks noChangeArrowheads="1"/>
          </p:cNvSpPr>
          <p:nvPr/>
        </p:nvSpPr>
        <p:spPr bwMode="auto">
          <a:xfrm>
            <a:off x="6603878" y="3672484"/>
            <a:ext cx="1495425" cy="1933575"/>
          </a:xfrm>
          <a:prstGeom prst="roundRect">
            <a:avLst>
              <a:gd name="adj" fmla="val 16667"/>
            </a:avLst>
          </a:prstGeom>
          <a:solidFill>
            <a:srgbClr val="FFFFFF"/>
          </a:solidFill>
          <a:ln w="12700">
            <a:solidFill>
              <a:srgbClr val="ED7D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rPr>
              <a:t>Videns-leverand</a:t>
            </a:r>
            <a:r>
              <a:rPr kumimoji="0" lang="da-DK" altLang="da-DK" sz="1200" b="1"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ø</a:t>
            </a:r>
            <a:r>
              <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rPr>
              <a:t>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a-DK" altLang="da-DK" sz="600" b="0" i="0" u="none" strike="noStrike" kern="1200" cap="none" spc="0" normalizeH="0" baseline="0" noProof="0" dirty="0">
              <a:ln>
                <a:noFill/>
              </a:ln>
              <a:solidFill>
                <a:srgbClr val="3F3F3F"/>
              </a:solidFill>
              <a:effectLst/>
              <a:uLnTx/>
              <a:uFillTx/>
              <a:latin typeface="Source Sans Pro Ligh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600" b="0" i="0" u="none" strike="noStrike" kern="1200" cap="none" spc="0" normalizeH="0" baseline="0" noProof="0" dirty="0">
              <a:ln>
                <a:noFill/>
              </a:ln>
              <a:solidFill>
                <a:srgbClr val="3F3F3F"/>
              </a:solidFill>
              <a:effectLst/>
              <a:uLnTx/>
              <a:uFillTx/>
              <a:latin typeface="Source Sans Pro Ligh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200" b="1" i="0" u="none" strike="noStrike" kern="1200" cap="none" spc="0" normalizeH="0" baseline="0" noProof="0" dirty="0">
                <a:ln>
                  <a:noFill/>
                </a:ln>
                <a:solidFill>
                  <a:srgbClr val="3F3F3F"/>
                </a:solidFill>
                <a:effectLst/>
                <a:uLnTx/>
                <a:uFillTx/>
                <a:latin typeface="Source Sans Pro Light" panose="020B0403030403020204" pitchFamily="34" charset="0"/>
                <a:ea typeface="Calibri" panose="020F0502020204030204" pitchFamily="34" charset="0"/>
                <a:cs typeface="Times New Roman" panose="02020603050405020304" pitchFamily="18" charset="0"/>
              </a:rPr>
              <a:t>	</a:t>
            </a:r>
            <a:endParaRPr kumimoji="0" lang="da-DK" altLang="da-DK" sz="600" b="0" i="0" u="none" strike="noStrike" kern="1200" cap="none" spc="0" normalizeH="0" baseline="0" noProof="0" dirty="0">
              <a:ln>
                <a:noFill/>
              </a:ln>
              <a:solidFill>
                <a:srgbClr val="3F3F3F"/>
              </a:solidFill>
              <a:effectLst/>
              <a:uLnTx/>
              <a:uFillTx/>
              <a:latin typeface="Source Sans Pro Ligh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800" b="0" i="0" u="none" strike="noStrike" kern="1200" cap="none" spc="0" normalizeH="0" baseline="0" noProof="0" dirty="0">
              <a:ln>
                <a:noFill/>
              </a:ln>
              <a:solidFill>
                <a:srgbClr val="3F3F3F"/>
              </a:solidFill>
              <a:effectLst/>
              <a:uLnTx/>
              <a:uFillTx/>
              <a:latin typeface="Arial" panose="020B0604020202020204" pitchFamily="34" charset="0"/>
              <a:ea typeface="+mn-ea"/>
              <a:cs typeface="+mn-cs"/>
            </a:endParaRPr>
          </a:p>
        </p:txBody>
      </p:sp>
      <p:cxnSp>
        <p:nvCxnSpPr>
          <p:cNvPr id="9" name="Lige pilforbindelse 8">
            <a:extLst>
              <a:ext uri="{FF2B5EF4-FFF2-40B4-BE49-F238E27FC236}">
                <a16:creationId xmlns:a16="http://schemas.microsoft.com/office/drawing/2014/main" id="{721498A0-D148-4F9A-AAA0-0C9BBA882E76}"/>
              </a:ext>
            </a:extLst>
          </p:cNvPr>
          <p:cNvCxnSpPr>
            <a:cxnSpLocks/>
            <a:endCxn id="2053" idx="1"/>
          </p:cNvCxnSpPr>
          <p:nvPr/>
        </p:nvCxnSpPr>
        <p:spPr>
          <a:xfrm flipV="1">
            <a:off x="3863753" y="2253458"/>
            <a:ext cx="1555851" cy="398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Lige pilforbindelse 9">
            <a:extLst>
              <a:ext uri="{FF2B5EF4-FFF2-40B4-BE49-F238E27FC236}">
                <a16:creationId xmlns:a16="http://schemas.microsoft.com/office/drawing/2014/main" id="{0F176E11-7CB5-42C1-9C8E-0900CAC28910}"/>
              </a:ext>
            </a:extLst>
          </p:cNvPr>
          <p:cNvCxnSpPr/>
          <p:nvPr/>
        </p:nvCxnSpPr>
        <p:spPr>
          <a:xfrm flipV="1">
            <a:off x="5419603" y="3002006"/>
            <a:ext cx="209550" cy="409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0F526F9C-101A-4E46-A17C-7B9A582CF1C9}"/>
              </a:ext>
            </a:extLst>
          </p:cNvPr>
          <p:cNvCxnSpPr/>
          <p:nvPr/>
        </p:nvCxnSpPr>
        <p:spPr>
          <a:xfrm flipH="1" flipV="1">
            <a:off x="6623775" y="3176365"/>
            <a:ext cx="266700" cy="409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BE256278-E092-451D-8E61-7E1170C54BE2}"/>
              </a:ext>
            </a:extLst>
          </p:cNvPr>
          <p:cNvCxnSpPr/>
          <p:nvPr/>
        </p:nvCxnSpPr>
        <p:spPr>
          <a:xfrm flipH="1" flipV="1">
            <a:off x="7091984" y="2805336"/>
            <a:ext cx="1323975"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10">
            <a:extLst>
              <a:ext uri="{FF2B5EF4-FFF2-40B4-BE49-F238E27FC236}">
                <a16:creationId xmlns:a16="http://schemas.microsoft.com/office/drawing/2014/main" id="{DBF01762-A9EC-4B72-A667-A590F590DE6C}"/>
              </a:ext>
            </a:extLst>
          </p:cNvPr>
          <p:cNvSpPr>
            <a:spLocks noChangeArrowheads="1"/>
          </p:cNvSpPr>
          <p:nvPr/>
        </p:nvSpPr>
        <p:spPr bwMode="auto">
          <a:xfrm>
            <a:off x="2567609" y="18227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3F3F3F"/>
              </a:solidFill>
              <a:effectLst/>
              <a:uLnTx/>
              <a:uFillTx/>
              <a:latin typeface="Source Sans Pro Light"/>
              <a:ea typeface="+mn-ea"/>
              <a:cs typeface="+mn-cs"/>
            </a:endParaRPr>
          </a:p>
        </p:txBody>
      </p:sp>
      <p:sp>
        <p:nvSpPr>
          <p:cNvPr id="13" name="Rectangle 11">
            <a:extLst>
              <a:ext uri="{FF2B5EF4-FFF2-40B4-BE49-F238E27FC236}">
                <a16:creationId xmlns:a16="http://schemas.microsoft.com/office/drawing/2014/main" id="{ECD6EDF4-CA16-48EF-B598-63B8E2276D26}"/>
              </a:ext>
            </a:extLst>
          </p:cNvPr>
          <p:cNvSpPr>
            <a:spLocks noChangeArrowheads="1"/>
          </p:cNvSpPr>
          <p:nvPr/>
        </p:nvSpPr>
        <p:spPr bwMode="auto">
          <a:xfrm>
            <a:off x="2567609" y="63947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3F3F3F"/>
              </a:solidFill>
              <a:effectLst/>
              <a:uLnTx/>
              <a:uFillTx/>
              <a:latin typeface="Source Sans Pro Light"/>
              <a:ea typeface="+mn-ea"/>
              <a:cs typeface="+mn-cs"/>
            </a:endParaRPr>
          </a:p>
        </p:txBody>
      </p:sp>
      <p:sp>
        <p:nvSpPr>
          <p:cNvPr id="14" name="Rectangle 12">
            <a:extLst>
              <a:ext uri="{FF2B5EF4-FFF2-40B4-BE49-F238E27FC236}">
                <a16:creationId xmlns:a16="http://schemas.microsoft.com/office/drawing/2014/main" id="{CC70C043-234E-47A4-AC2B-668420456759}"/>
              </a:ext>
            </a:extLst>
          </p:cNvPr>
          <p:cNvSpPr>
            <a:spLocks noChangeArrowheads="1"/>
          </p:cNvSpPr>
          <p:nvPr/>
        </p:nvSpPr>
        <p:spPr bwMode="auto">
          <a:xfrm>
            <a:off x="2219946" y="2982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3F3F3F"/>
              </a:solidFill>
              <a:effectLst/>
              <a:uLnTx/>
              <a:uFillTx/>
              <a:latin typeface="Source Sans Pro Light"/>
              <a:ea typeface="+mn-ea"/>
              <a:cs typeface="+mn-cs"/>
            </a:endParaRPr>
          </a:p>
        </p:txBody>
      </p:sp>
      <p:sp>
        <p:nvSpPr>
          <p:cNvPr id="15" name="Rectangle 17">
            <a:extLst>
              <a:ext uri="{FF2B5EF4-FFF2-40B4-BE49-F238E27FC236}">
                <a16:creationId xmlns:a16="http://schemas.microsoft.com/office/drawing/2014/main" id="{D7B7D671-D661-45BC-9BC7-E6A5E8BCF098}"/>
              </a:ext>
            </a:extLst>
          </p:cNvPr>
          <p:cNvSpPr>
            <a:spLocks noChangeArrowheads="1"/>
          </p:cNvSpPr>
          <p:nvPr/>
        </p:nvSpPr>
        <p:spPr bwMode="auto">
          <a:xfrm>
            <a:off x="2567609" y="372557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3F3F3F"/>
              </a:solidFill>
              <a:effectLst/>
              <a:uLnTx/>
              <a:uFillTx/>
              <a:latin typeface="Source Sans Pro Light"/>
              <a:ea typeface="+mn-ea"/>
              <a:cs typeface="+mn-cs"/>
            </a:endParaRPr>
          </a:p>
        </p:txBody>
      </p:sp>
      <p:pic>
        <p:nvPicPr>
          <p:cNvPr id="17" name="Picture 5" descr="Evondos">
            <a:extLst>
              <a:ext uri="{FF2B5EF4-FFF2-40B4-BE49-F238E27FC236}">
                <a16:creationId xmlns:a16="http://schemas.microsoft.com/office/drawing/2014/main" id="{00A5FA05-03F7-48E9-BC48-B219CFE925BB}"/>
              </a:ext>
            </a:extLst>
          </p:cNvPr>
          <p:cNvPicPr/>
          <p:nvPr/>
        </p:nvPicPr>
        <p:blipFill>
          <a:blip r:embed="rId3"/>
          <a:stretch/>
        </p:blipFill>
        <p:spPr>
          <a:xfrm>
            <a:off x="2645298" y="3568421"/>
            <a:ext cx="893263" cy="206022"/>
          </a:xfrm>
          <a:prstGeom prst="rect">
            <a:avLst/>
          </a:prstGeom>
          <a:ln>
            <a:noFill/>
          </a:ln>
        </p:spPr>
      </p:pic>
      <p:pic>
        <p:nvPicPr>
          <p:cNvPr id="18" name="Picture 13" descr="Billedresultat for dosesystem logo">
            <a:extLst>
              <a:ext uri="{FF2B5EF4-FFF2-40B4-BE49-F238E27FC236}">
                <a16:creationId xmlns:a16="http://schemas.microsoft.com/office/drawing/2014/main" id="{25216EBD-BE52-46F3-9B4E-588AD09C8EE5}"/>
              </a:ext>
            </a:extLst>
          </p:cNvPr>
          <p:cNvPicPr/>
          <p:nvPr/>
        </p:nvPicPr>
        <p:blipFill>
          <a:blip r:embed="rId4"/>
          <a:stretch/>
        </p:blipFill>
        <p:spPr>
          <a:xfrm>
            <a:off x="2118282" y="2913417"/>
            <a:ext cx="720771" cy="611550"/>
          </a:xfrm>
          <a:prstGeom prst="rect">
            <a:avLst/>
          </a:prstGeom>
          <a:ln>
            <a:noFill/>
          </a:ln>
        </p:spPr>
      </p:pic>
      <p:pic>
        <p:nvPicPr>
          <p:cNvPr id="19" name="Picture 3">
            <a:extLst>
              <a:ext uri="{FF2B5EF4-FFF2-40B4-BE49-F238E27FC236}">
                <a16:creationId xmlns:a16="http://schemas.microsoft.com/office/drawing/2014/main" id="{74356913-5539-4D85-AD97-D97192BA98AC}"/>
              </a:ext>
            </a:extLst>
          </p:cNvPr>
          <p:cNvPicPr/>
          <p:nvPr/>
        </p:nvPicPr>
        <p:blipFill>
          <a:blip r:embed="rId5"/>
          <a:stretch/>
        </p:blipFill>
        <p:spPr>
          <a:xfrm>
            <a:off x="2189595" y="3888887"/>
            <a:ext cx="720771" cy="688882"/>
          </a:xfrm>
          <a:prstGeom prst="rect">
            <a:avLst/>
          </a:prstGeom>
          <a:ln>
            <a:noFill/>
          </a:ln>
        </p:spPr>
      </p:pic>
      <p:pic>
        <p:nvPicPr>
          <p:cNvPr id="20" name="Picture 7" descr="Home">
            <a:extLst>
              <a:ext uri="{FF2B5EF4-FFF2-40B4-BE49-F238E27FC236}">
                <a16:creationId xmlns:a16="http://schemas.microsoft.com/office/drawing/2014/main" id="{2A2E5534-BAD7-4652-A206-22463B551012}"/>
              </a:ext>
            </a:extLst>
          </p:cNvPr>
          <p:cNvPicPr/>
          <p:nvPr/>
        </p:nvPicPr>
        <p:blipFill>
          <a:blip r:embed="rId6"/>
          <a:stretch/>
        </p:blipFill>
        <p:spPr>
          <a:xfrm>
            <a:off x="2296624" y="4666813"/>
            <a:ext cx="1251480" cy="335127"/>
          </a:xfrm>
          <a:prstGeom prst="rect">
            <a:avLst/>
          </a:prstGeom>
          <a:ln>
            <a:noFill/>
          </a:ln>
        </p:spPr>
      </p:pic>
      <p:pic>
        <p:nvPicPr>
          <p:cNvPr id="21" name="Billede 20">
            <a:extLst>
              <a:ext uri="{FF2B5EF4-FFF2-40B4-BE49-F238E27FC236}">
                <a16:creationId xmlns:a16="http://schemas.microsoft.com/office/drawing/2014/main" id="{35082FE4-E523-4464-84E1-724870455FD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429427" y="4099557"/>
            <a:ext cx="1254125" cy="640080"/>
          </a:xfrm>
          <a:prstGeom prst="rect">
            <a:avLst/>
          </a:prstGeom>
        </p:spPr>
      </p:pic>
      <p:pic>
        <p:nvPicPr>
          <p:cNvPr id="22" name="Billede 21">
            <a:extLst>
              <a:ext uri="{FF2B5EF4-FFF2-40B4-BE49-F238E27FC236}">
                <a16:creationId xmlns:a16="http://schemas.microsoft.com/office/drawing/2014/main" id="{D31A6469-730D-4446-B494-ECA330868516}"/>
              </a:ext>
            </a:extLst>
          </p:cNvPr>
          <p:cNvPicPr/>
          <p:nvPr/>
        </p:nvPicPr>
        <p:blipFill>
          <a:blip r:embed="rId8">
            <a:extLst>
              <a:ext uri="{28A0092B-C50C-407E-A947-70E740481C1C}">
                <a14:useLocalDpi xmlns:a14="http://schemas.microsoft.com/office/drawing/2010/main" val="0"/>
              </a:ext>
            </a:extLst>
          </a:blip>
          <a:stretch>
            <a:fillRect/>
          </a:stretch>
        </p:blipFill>
        <p:spPr>
          <a:xfrm>
            <a:off x="4464113" y="5328421"/>
            <a:ext cx="982345" cy="687705"/>
          </a:xfrm>
          <a:prstGeom prst="rect">
            <a:avLst/>
          </a:prstGeom>
        </p:spPr>
      </p:pic>
      <p:pic>
        <p:nvPicPr>
          <p:cNvPr id="23" name="Billede 22">
            <a:extLst>
              <a:ext uri="{FF2B5EF4-FFF2-40B4-BE49-F238E27FC236}">
                <a16:creationId xmlns:a16="http://schemas.microsoft.com/office/drawing/2014/main" id="{CA775337-E77B-457D-B7B2-27D9747A2CA5}"/>
              </a:ext>
            </a:extLst>
          </p:cNvPr>
          <p:cNvPicPr/>
          <p:nvPr/>
        </p:nvPicPr>
        <p:blipFill rotWithShape="1">
          <a:blip r:embed="rId9">
            <a:extLst>
              <a:ext uri="{28A0092B-C50C-407E-A947-70E740481C1C}">
                <a14:useLocalDpi xmlns:a14="http://schemas.microsoft.com/office/drawing/2010/main" val="0"/>
              </a:ext>
            </a:extLst>
          </a:blip>
          <a:srcRect t="35247" r="50127"/>
          <a:stretch/>
        </p:blipFill>
        <p:spPr bwMode="auto">
          <a:xfrm>
            <a:off x="4464113" y="4776874"/>
            <a:ext cx="1424305" cy="504190"/>
          </a:xfrm>
          <a:prstGeom prst="rect">
            <a:avLst/>
          </a:prstGeom>
          <a:ln>
            <a:noFill/>
          </a:ln>
          <a:extLst>
            <a:ext uri="{53640926-AAD7-44D8-BBD7-CCE9431645EC}">
              <a14:shadowObscured xmlns:a14="http://schemas.microsoft.com/office/drawing/2010/main"/>
            </a:ext>
          </a:extLst>
        </p:spPr>
      </p:pic>
      <p:pic>
        <p:nvPicPr>
          <p:cNvPr id="24" name="Billede 23">
            <a:extLst>
              <a:ext uri="{FF2B5EF4-FFF2-40B4-BE49-F238E27FC236}">
                <a16:creationId xmlns:a16="http://schemas.microsoft.com/office/drawing/2014/main" id="{8C3E4ADC-5336-49F2-9A4A-E612411F1F34}"/>
              </a:ext>
            </a:extLst>
          </p:cNvPr>
          <p:cNvPicPr/>
          <p:nvPr/>
        </p:nvPicPr>
        <p:blipFill>
          <a:blip r:embed="rId10"/>
          <a:stretch/>
        </p:blipFill>
        <p:spPr>
          <a:xfrm>
            <a:off x="4475741" y="6130191"/>
            <a:ext cx="1161495" cy="537332"/>
          </a:xfrm>
          <a:prstGeom prst="rect">
            <a:avLst/>
          </a:prstGeom>
          <a:ln>
            <a:noFill/>
          </a:ln>
        </p:spPr>
      </p:pic>
      <p:sp>
        <p:nvSpPr>
          <p:cNvPr id="16" name="Tekstfelt 15">
            <a:extLst>
              <a:ext uri="{FF2B5EF4-FFF2-40B4-BE49-F238E27FC236}">
                <a16:creationId xmlns:a16="http://schemas.microsoft.com/office/drawing/2014/main" id="{D5D90478-228F-4478-A979-BD86AC1A02B3}"/>
              </a:ext>
            </a:extLst>
          </p:cNvPr>
          <p:cNvSpPr txBox="1"/>
          <p:nvPr/>
        </p:nvSpPr>
        <p:spPr>
          <a:xfrm>
            <a:off x="5419604" y="1418640"/>
            <a:ext cx="19319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3F3F3F"/>
                </a:solidFill>
                <a:effectLst/>
                <a:uLnTx/>
                <a:uFillTx/>
                <a:latin typeface="Source Sans Pro Light"/>
                <a:ea typeface="+mn-ea"/>
                <a:cs typeface="+mn-cs"/>
              </a:rPr>
              <a:t>Medicin til tiden</a:t>
            </a:r>
          </a:p>
        </p:txBody>
      </p:sp>
      <p:pic>
        <p:nvPicPr>
          <p:cNvPr id="26" name="preview-image-url">
            <a:hlinkClick r:id="rId11" tgtFrame="_blank"/>
            <a:extLst>
              <a:ext uri="{FF2B5EF4-FFF2-40B4-BE49-F238E27FC236}">
                <a16:creationId xmlns:a16="http://schemas.microsoft.com/office/drawing/2014/main" id="{93906830-B44A-4804-9722-FD79C30B89AE}"/>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8555209" y="3405853"/>
            <a:ext cx="1148630" cy="325136"/>
          </a:xfrm>
          <a:prstGeom prst="rect">
            <a:avLst/>
          </a:prstGeom>
          <a:noFill/>
          <a:ln>
            <a:noFill/>
          </a:ln>
        </p:spPr>
      </p:pic>
      <p:pic>
        <p:nvPicPr>
          <p:cNvPr id="28" name="Billede 27">
            <a:extLst>
              <a:ext uri="{FF2B5EF4-FFF2-40B4-BE49-F238E27FC236}">
                <a16:creationId xmlns:a16="http://schemas.microsoft.com/office/drawing/2014/main" id="{EC12CF62-EE93-467E-9F1C-A72E8D8B722F}"/>
              </a:ext>
            </a:extLst>
          </p:cNvPr>
          <p:cNvPicPr>
            <a:picLocks noChangeAspect="1"/>
          </p:cNvPicPr>
          <p:nvPr/>
        </p:nvPicPr>
        <p:blipFill>
          <a:blip r:embed="rId13"/>
          <a:stretch>
            <a:fillRect/>
          </a:stretch>
        </p:blipFill>
        <p:spPr>
          <a:xfrm>
            <a:off x="6968356" y="4831334"/>
            <a:ext cx="711820" cy="690318"/>
          </a:xfrm>
          <a:prstGeom prst="rect">
            <a:avLst/>
          </a:prstGeom>
        </p:spPr>
      </p:pic>
      <p:pic>
        <p:nvPicPr>
          <p:cNvPr id="30" name="Billede 29">
            <a:extLst>
              <a:ext uri="{FF2B5EF4-FFF2-40B4-BE49-F238E27FC236}">
                <a16:creationId xmlns:a16="http://schemas.microsoft.com/office/drawing/2014/main" id="{CC4B96F3-6174-4318-84CF-9C7770CA8CC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02804" y="4043116"/>
            <a:ext cx="1050316" cy="590803"/>
          </a:xfrm>
          <a:prstGeom prst="rect">
            <a:avLst/>
          </a:prstGeom>
        </p:spPr>
      </p:pic>
    </p:spTree>
    <p:extLst>
      <p:ext uri="{BB962C8B-B14F-4D97-AF65-F5344CB8AC3E}">
        <p14:creationId xmlns:p14="http://schemas.microsoft.com/office/powerpoint/2010/main" val="2633520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7CE1E5A-40A7-4C0D-9466-2DC3BAC278F3}"/>
              </a:ext>
            </a:extLst>
          </p:cNvPr>
          <p:cNvSpPr>
            <a:spLocks noGrp="1"/>
          </p:cNvSpPr>
          <p:nvPr>
            <p:ph type="title"/>
          </p:nvPr>
        </p:nvSpPr>
        <p:spPr>
          <a:xfrm>
            <a:off x="1636851" y="155551"/>
            <a:ext cx="6446189" cy="735549"/>
          </a:xfrm>
        </p:spPr>
        <p:txBody>
          <a:bodyPr>
            <a:normAutofit fontScale="90000"/>
          </a:bodyPr>
          <a:lstStyle/>
          <a:p>
            <a:r>
              <a:rPr lang="da-DK" dirty="0"/>
              <a:t>Baggrund for projektet</a:t>
            </a:r>
          </a:p>
        </p:txBody>
      </p:sp>
      <p:sp>
        <p:nvSpPr>
          <p:cNvPr id="5" name="Ellipse 4">
            <a:extLst>
              <a:ext uri="{FF2B5EF4-FFF2-40B4-BE49-F238E27FC236}">
                <a16:creationId xmlns:a16="http://schemas.microsoft.com/office/drawing/2014/main" id="{C82D29AA-AD30-47FF-9105-D28C937E103A}"/>
              </a:ext>
            </a:extLst>
          </p:cNvPr>
          <p:cNvSpPr/>
          <p:nvPr/>
        </p:nvSpPr>
        <p:spPr>
          <a:xfrm>
            <a:off x="1672274" y="2429654"/>
            <a:ext cx="3991678" cy="160789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Source Sans Pro Light"/>
                <a:ea typeface="+mn-ea"/>
                <a:cs typeface="+mn-cs"/>
              </a:rPr>
              <a:t>Mange pilotprojekter med teknologier til medicinadministration og dispensering  </a:t>
            </a:r>
          </a:p>
        </p:txBody>
      </p:sp>
      <p:sp>
        <p:nvSpPr>
          <p:cNvPr id="7" name="Tankeboble: sky 6">
            <a:extLst>
              <a:ext uri="{FF2B5EF4-FFF2-40B4-BE49-F238E27FC236}">
                <a16:creationId xmlns:a16="http://schemas.microsoft.com/office/drawing/2014/main" id="{E639648F-5A71-4E1D-80DA-4B59A037D58E}"/>
              </a:ext>
            </a:extLst>
          </p:cNvPr>
          <p:cNvSpPr/>
          <p:nvPr/>
        </p:nvSpPr>
        <p:spPr>
          <a:xfrm>
            <a:off x="1548024" y="4339669"/>
            <a:ext cx="3384376" cy="1008112"/>
          </a:xfrm>
          <a:prstGeom prst="cloudCallout">
            <a:avLst>
              <a:gd name="adj1" fmla="val 55656"/>
              <a:gd name="adj2" fmla="val 71112"/>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Source Sans Pro Light"/>
                <a:ea typeface="+mn-ea"/>
                <a:cs typeface="+mn-cs"/>
              </a:rPr>
              <a:t>Ingen borgere egnet til løsningen</a:t>
            </a:r>
          </a:p>
        </p:txBody>
      </p:sp>
      <p:pic>
        <p:nvPicPr>
          <p:cNvPr id="8" name="Billede 7">
            <a:extLst>
              <a:ext uri="{FF2B5EF4-FFF2-40B4-BE49-F238E27FC236}">
                <a16:creationId xmlns:a16="http://schemas.microsoft.com/office/drawing/2014/main" id="{A7A25966-FB9E-44E1-A4F3-53763759F35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746153" y="5403465"/>
            <a:ext cx="1381125" cy="1381125"/>
          </a:xfrm>
          <a:prstGeom prst="rect">
            <a:avLst/>
          </a:prstGeom>
        </p:spPr>
      </p:pic>
      <p:sp>
        <p:nvSpPr>
          <p:cNvPr id="9" name="Tankeboble: sky 8">
            <a:extLst>
              <a:ext uri="{FF2B5EF4-FFF2-40B4-BE49-F238E27FC236}">
                <a16:creationId xmlns:a16="http://schemas.microsoft.com/office/drawing/2014/main" id="{E7ED18E3-BAF9-40AA-B2C6-1CCE35B71A78}"/>
              </a:ext>
            </a:extLst>
          </p:cNvPr>
          <p:cNvSpPr/>
          <p:nvPr/>
        </p:nvSpPr>
        <p:spPr>
          <a:xfrm>
            <a:off x="5019433" y="4168557"/>
            <a:ext cx="1789997" cy="1123540"/>
          </a:xfrm>
          <a:prstGeom prst="cloudCallout">
            <a:avLst>
              <a:gd name="adj1" fmla="val -24305"/>
              <a:gd name="adj2" fmla="val 69545"/>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Source Sans Pro Light"/>
                <a:ea typeface="+mn-ea"/>
                <a:cs typeface="+mn-cs"/>
              </a:rPr>
              <a:t>One </a:t>
            </a:r>
            <a:r>
              <a:rPr kumimoji="0" lang="da-DK" sz="1800" b="1" i="0" u="none" strike="noStrike" kern="1200" cap="none" spc="0" normalizeH="0" baseline="0" noProof="0" dirty="0" err="1">
                <a:ln>
                  <a:noFill/>
                </a:ln>
                <a:solidFill>
                  <a:prstClr val="white"/>
                </a:solidFill>
                <a:effectLst/>
                <a:uLnTx/>
                <a:uFillTx/>
                <a:latin typeface="Source Sans Pro Light"/>
                <a:ea typeface="+mn-ea"/>
                <a:cs typeface="+mn-cs"/>
              </a:rPr>
              <a:t>size</a:t>
            </a:r>
            <a:r>
              <a:rPr kumimoji="0" lang="da-DK" sz="1800" b="1" i="0" u="none" strike="noStrike" kern="1200" cap="none" spc="0" normalizeH="0" baseline="0" noProof="0" dirty="0">
                <a:ln>
                  <a:noFill/>
                </a:ln>
                <a:solidFill>
                  <a:prstClr val="white"/>
                </a:solidFill>
                <a:effectLst/>
                <a:uLnTx/>
                <a:uFillTx/>
                <a:latin typeface="Source Sans Pro Light"/>
                <a:ea typeface="+mn-ea"/>
                <a:cs typeface="+mn-cs"/>
              </a:rPr>
              <a:t> </a:t>
            </a:r>
            <a:r>
              <a:rPr kumimoji="0" lang="da-DK" sz="1800" b="1" i="0" u="none" strike="noStrike" kern="1200" cap="none" spc="0" normalizeH="0" baseline="0" noProof="0" dirty="0" err="1">
                <a:ln>
                  <a:noFill/>
                </a:ln>
                <a:solidFill>
                  <a:prstClr val="white"/>
                </a:solidFill>
                <a:effectLst/>
                <a:uLnTx/>
                <a:uFillTx/>
                <a:latin typeface="Source Sans Pro Light"/>
                <a:ea typeface="+mn-ea"/>
                <a:cs typeface="+mn-cs"/>
              </a:rPr>
              <a:t>dosn’t</a:t>
            </a:r>
            <a:r>
              <a:rPr kumimoji="0" lang="da-DK" sz="1800" b="1" i="0" u="none" strike="noStrike" kern="1200" cap="none" spc="0" normalizeH="0" baseline="0" noProof="0" dirty="0">
                <a:ln>
                  <a:noFill/>
                </a:ln>
                <a:solidFill>
                  <a:prstClr val="white"/>
                </a:solidFill>
                <a:effectLst/>
                <a:uLnTx/>
                <a:uFillTx/>
                <a:latin typeface="Source Sans Pro Light"/>
                <a:ea typeface="+mn-ea"/>
                <a:cs typeface="+mn-cs"/>
              </a:rPr>
              <a:t> fit all</a:t>
            </a:r>
          </a:p>
        </p:txBody>
      </p:sp>
      <p:sp>
        <p:nvSpPr>
          <p:cNvPr id="11" name="Pil: nedad 10">
            <a:extLst>
              <a:ext uri="{FF2B5EF4-FFF2-40B4-BE49-F238E27FC236}">
                <a16:creationId xmlns:a16="http://schemas.microsoft.com/office/drawing/2014/main" id="{4CF3998F-F372-49BD-BE31-9B07AFAC1DB3}"/>
              </a:ext>
            </a:extLst>
          </p:cNvPr>
          <p:cNvSpPr/>
          <p:nvPr/>
        </p:nvSpPr>
        <p:spPr>
          <a:xfrm rot="14662059">
            <a:off x="5961678" y="2508675"/>
            <a:ext cx="456394" cy="652703"/>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ource Sans Pro Light"/>
              <a:ea typeface="+mn-ea"/>
              <a:cs typeface="+mn-cs"/>
            </a:endParaRPr>
          </a:p>
        </p:txBody>
      </p:sp>
      <p:sp>
        <p:nvSpPr>
          <p:cNvPr id="12" name="Ellipse 11">
            <a:extLst>
              <a:ext uri="{FF2B5EF4-FFF2-40B4-BE49-F238E27FC236}">
                <a16:creationId xmlns:a16="http://schemas.microsoft.com/office/drawing/2014/main" id="{599A7264-EDAB-4020-B1C6-6F5E9313C4BB}"/>
              </a:ext>
            </a:extLst>
          </p:cNvPr>
          <p:cNvSpPr/>
          <p:nvPr/>
        </p:nvSpPr>
        <p:spPr>
          <a:xfrm>
            <a:off x="6795717" y="1340768"/>
            <a:ext cx="2701616" cy="1607896"/>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Source Sans Pro Light"/>
                <a:ea typeface="+mn-ea"/>
                <a:cs typeface="+mn-cs"/>
              </a:rPr>
              <a:t>Ingen har opnået storskala implementering</a:t>
            </a:r>
          </a:p>
        </p:txBody>
      </p:sp>
      <p:sp>
        <p:nvSpPr>
          <p:cNvPr id="16" name="CustomShape 9">
            <a:extLst>
              <a:ext uri="{FF2B5EF4-FFF2-40B4-BE49-F238E27FC236}">
                <a16:creationId xmlns:a16="http://schemas.microsoft.com/office/drawing/2014/main" id="{6A23D9FE-AEF4-483B-8192-74DFF8E46D62}"/>
              </a:ext>
            </a:extLst>
          </p:cNvPr>
          <p:cNvSpPr/>
          <p:nvPr/>
        </p:nvSpPr>
        <p:spPr>
          <a:xfrm>
            <a:off x="4044127" y="1218056"/>
            <a:ext cx="2537280" cy="1168560"/>
          </a:xfrm>
          <a:prstGeom prst="cloudCallout">
            <a:avLst>
              <a:gd name="adj1" fmla="val -51142"/>
              <a:gd name="adj2" fmla="val 65359"/>
            </a:avLst>
          </a:prstGeom>
          <a:ln/>
        </p:spPr>
        <p:style>
          <a:lnRef idx="0">
            <a:schemeClr val="accent1"/>
          </a:lnRef>
          <a:fillRef idx="3">
            <a:schemeClr val="accent1"/>
          </a:fillRef>
          <a:effectRef idx="3">
            <a:schemeClr val="accent1"/>
          </a:effectRef>
          <a:fontRef idx="minor">
            <a:schemeClr val="lt1"/>
          </a:fontRef>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1" normalizeH="0" baseline="0" noProof="0" dirty="0">
                <a:ln>
                  <a:noFill/>
                </a:ln>
                <a:solidFill>
                  <a:srgbClr val="FFFFFF"/>
                </a:solidFill>
                <a:effectLst/>
                <a:uLnTx/>
                <a:uFillTx/>
                <a:latin typeface="Source Sans Pro Light"/>
                <a:ea typeface="DejaVu Sans"/>
                <a:cs typeface="+mn-cs"/>
              </a:rPr>
              <a:t>Ressource mangel</a:t>
            </a:r>
            <a:endParaRPr kumimoji="0" lang="da-DK" sz="1800" b="0" i="0" u="none" strike="noStrike" kern="1200" cap="none" spc="-1" normalizeH="0" baseline="0" noProof="0" dirty="0">
              <a:ln>
                <a:noFill/>
              </a:ln>
              <a:solidFill>
                <a:prstClr val="white"/>
              </a:solidFill>
              <a:effectLst/>
              <a:uLnTx/>
              <a:uFillTx/>
              <a:latin typeface="Arial"/>
              <a:ea typeface="+mn-ea"/>
              <a:cs typeface="+mn-cs"/>
            </a:endParaRPr>
          </a:p>
        </p:txBody>
      </p:sp>
      <p:sp>
        <p:nvSpPr>
          <p:cNvPr id="17" name="CustomShape 9">
            <a:extLst>
              <a:ext uri="{FF2B5EF4-FFF2-40B4-BE49-F238E27FC236}">
                <a16:creationId xmlns:a16="http://schemas.microsoft.com/office/drawing/2014/main" id="{57F28555-0772-45B6-B464-C0E66F3CC792}"/>
              </a:ext>
            </a:extLst>
          </p:cNvPr>
          <p:cNvSpPr/>
          <p:nvPr/>
        </p:nvSpPr>
        <p:spPr>
          <a:xfrm>
            <a:off x="1432172" y="1052277"/>
            <a:ext cx="3055661" cy="1593317"/>
          </a:xfrm>
          <a:prstGeom prst="cloudCallout">
            <a:avLst>
              <a:gd name="adj1" fmla="val 30282"/>
              <a:gd name="adj2" fmla="val 52849"/>
            </a:avLst>
          </a:prstGeom>
          <a:ln/>
        </p:spPr>
        <p:style>
          <a:lnRef idx="0">
            <a:schemeClr val="accent1"/>
          </a:lnRef>
          <a:fillRef idx="3">
            <a:schemeClr val="accent1"/>
          </a:fillRef>
          <a:effectRef idx="3">
            <a:schemeClr val="accent1"/>
          </a:effectRef>
          <a:fontRef idx="minor">
            <a:schemeClr val="lt1"/>
          </a:fontRef>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1" normalizeH="0" baseline="0" noProof="0" dirty="0">
                <a:ln>
                  <a:noFill/>
                </a:ln>
                <a:solidFill>
                  <a:prstClr val="white"/>
                </a:solidFill>
                <a:effectLst/>
                <a:uLnTx/>
                <a:uFillTx/>
                <a:latin typeface="Arial"/>
                <a:ea typeface="+mn-ea"/>
                <a:cs typeface="+mn-cs"/>
              </a:rPr>
              <a:t>Høj kompleksitet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1" normalizeH="0" baseline="0" noProof="0" dirty="0">
                <a:ln>
                  <a:noFill/>
                </a:ln>
                <a:solidFill>
                  <a:prstClr val="white"/>
                </a:solidFill>
                <a:effectLst/>
                <a:uLnTx/>
                <a:uFillTx/>
                <a:latin typeface="Arial"/>
                <a:ea typeface="+mn-ea"/>
                <a:cs typeface="+mn-cs"/>
              </a:rPr>
              <a:t> UTH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1" normalizeH="0" baseline="0" noProof="0" dirty="0">
                <a:ln>
                  <a:noFill/>
                </a:ln>
                <a:solidFill>
                  <a:prstClr val="white"/>
                </a:solidFill>
                <a:effectLst/>
                <a:uLnTx/>
                <a:uFillTx/>
                <a:latin typeface="Arial"/>
                <a:ea typeface="+mn-ea"/>
                <a:cs typeface="+mn-cs"/>
              </a:rPr>
              <a:t>Tidskrævende/ ressourcetung</a:t>
            </a:r>
          </a:p>
        </p:txBody>
      </p:sp>
      <p:sp>
        <p:nvSpPr>
          <p:cNvPr id="15" name="Tankeboble: sky 14">
            <a:extLst>
              <a:ext uri="{FF2B5EF4-FFF2-40B4-BE49-F238E27FC236}">
                <a16:creationId xmlns:a16="http://schemas.microsoft.com/office/drawing/2014/main" id="{E19D0FA8-E1C1-4E14-B1BD-80F7A6A7719B}"/>
              </a:ext>
            </a:extLst>
          </p:cNvPr>
          <p:cNvSpPr/>
          <p:nvPr/>
        </p:nvSpPr>
        <p:spPr>
          <a:xfrm>
            <a:off x="1524000" y="5414928"/>
            <a:ext cx="3222152" cy="1141335"/>
          </a:xfrm>
          <a:prstGeom prst="cloudCallout">
            <a:avLst>
              <a:gd name="adj1" fmla="val 58730"/>
              <a:gd name="adj2" fmla="val -2213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Source Sans Pro Light"/>
                <a:ea typeface="+mn-ea"/>
                <a:cs typeface="+mn-cs"/>
              </a:rPr>
              <a:t>Mange aktører i opgaveløsningen</a:t>
            </a:r>
          </a:p>
        </p:txBody>
      </p:sp>
      <p:sp>
        <p:nvSpPr>
          <p:cNvPr id="6" name="Tankeboble: sky 5">
            <a:extLst>
              <a:ext uri="{FF2B5EF4-FFF2-40B4-BE49-F238E27FC236}">
                <a16:creationId xmlns:a16="http://schemas.microsoft.com/office/drawing/2014/main" id="{09C8CFC5-EE61-4D26-834C-8C722AD440B6}"/>
              </a:ext>
            </a:extLst>
          </p:cNvPr>
          <p:cNvSpPr/>
          <p:nvPr/>
        </p:nvSpPr>
        <p:spPr>
          <a:xfrm rot="1101902">
            <a:off x="8289118" y="168464"/>
            <a:ext cx="2241721" cy="1267521"/>
          </a:xfrm>
          <a:prstGeom prst="cloudCallout">
            <a:avLst>
              <a:gd name="adj1" fmla="val -23222"/>
              <a:gd name="adj2" fmla="val 74232"/>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Source Sans Pro Light"/>
                <a:ea typeface="+mn-ea"/>
                <a:cs typeface="+mn-cs"/>
              </a:rPr>
              <a:t>Potentialet ikke fuldt udnyttet</a:t>
            </a:r>
          </a:p>
        </p:txBody>
      </p:sp>
      <p:sp>
        <p:nvSpPr>
          <p:cNvPr id="10" name="Tankeboble: sky 9">
            <a:extLst>
              <a:ext uri="{FF2B5EF4-FFF2-40B4-BE49-F238E27FC236}">
                <a16:creationId xmlns:a16="http://schemas.microsoft.com/office/drawing/2014/main" id="{60F0423B-40B3-4124-A776-B419400C8938}"/>
              </a:ext>
            </a:extLst>
          </p:cNvPr>
          <p:cNvSpPr/>
          <p:nvPr/>
        </p:nvSpPr>
        <p:spPr>
          <a:xfrm rot="20737323">
            <a:off x="6843534" y="3309820"/>
            <a:ext cx="3745962" cy="2521284"/>
          </a:xfrm>
          <a:prstGeom prst="cloudCallout">
            <a:avLst>
              <a:gd name="adj1" fmla="val -26627"/>
              <a:gd name="adj2" fmla="val -86647"/>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Source Sans Pro Light"/>
                <a:ea typeface="+mn-ea"/>
                <a:cs typeface="+mn-cs"/>
              </a:rPr>
              <a:t>Få teknologier i drift  - Stort og ressource- krævende </a:t>
            </a:r>
            <a:r>
              <a:rPr kumimoji="0" lang="da-DK" sz="1800" b="1" i="0" u="none" strike="noStrike" kern="1200" cap="none" spc="0" normalizeH="0" baseline="0" noProof="0" dirty="0" err="1">
                <a:ln>
                  <a:noFill/>
                </a:ln>
                <a:solidFill>
                  <a:prstClr val="white"/>
                </a:solidFill>
                <a:effectLst/>
                <a:uLnTx/>
                <a:uFillTx/>
                <a:latin typeface="Source Sans Pro Light"/>
                <a:ea typeface="+mn-ea"/>
                <a:cs typeface="+mn-cs"/>
              </a:rPr>
              <a:t>setup</a:t>
            </a:r>
            <a:r>
              <a:rPr kumimoji="0" lang="da-DK" sz="1800" b="1" i="0" u="none" strike="noStrike" kern="1200" cap="none" spc="0" normalizeH="0" baseline="0" noProof="0" dirty="0">
                <a:ln>
                  <a:noFill/>
                </a:ln>
                <a:solidFill>
                  <a:prstClr val="white"/>
                </a:solidFill>
                <a:effectLst/>
                <a:uLnTx/>
                <a:uFillTx/>
                <a:latin typeface="Source Sans Pro Light"/>
                <a:ea typeface="+mn-ea"/>
                <a:cs typeface="+mn-cs"/>
              </a:rPr>
              <a:t> i den enkelte kommune, til at håndtere dispensere </a:t>
            </a:r>
          </a:p>
        </p:txBody>
      </p:sp>
    </p:spTree>
    <p:extLst>
      <p:ext uri="{BB962C8B-B14F-4D97-AF65-F5344CB8AC3E}">
        <p14:creationId xmlns:p14="http://schemas.microsoft.com/office/powerpoint/2010/main" val="76189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1)">
                                      <p:cBhvr>
                                        <p:cTn id="11" dur="2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anim calcmode="lin" valueType="num">
                                      <p:cBhvr>
                                        <p:cTn id="22" dur="2000" fill="hold"/>
                                        <p:tgtEl>
                                          <p:spTgt spid="11"/>
                                        </p:tgtEl>
                                        <p:attrNameLst>
                                          <p:attrName>ppt_w</p:attrName>
                                        </p:attrNameLst>
                                      </p:cBhvr>
                                      <p:tavLst>
                                        <p:tav tm="0" fmla="#ppt_w*sin(2.5*pi*$)">
                                          <p:val>
                                            <p:fltVal val="0"/>
                                          </p:val>
                                        </p:tav>
                                        <p:tav tm="100000">
                                          <p:val>
                                            <p:fltVal val="1"/>
                                          </p:val>
                                        </p:tav>
                                      </p:tavLst>
                                    </p:anim>
                                    <p:anim calcmode="lin" valueType="num">
                                      <p:cBhvr>
                                        <p:cTn id="23" dur="2000" fill="hold"/>
                                        <p:tgtEl>
                                          <p:spTgt spid="11"/>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6" presetClass="entr" presetSubtype="32"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out)">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childTnLst>
                          </p:cTn>
                        </p:par>
                        <p:par>
                          <p:cTn id="33" fill="hold">
                            <p:stCondLst>
                              <p:cond delay="2000"/>
                            </p:stCondLst>
                            <p:childTnLst>
                              <p:par>
                                <p:cTn id="34" presetID="21" presetClass="entr" presetSubtype="1"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par>
                          <p:cTn id="52" fill="hold">
                            <p:stCondLst>
                              <p:cond delay="0"/>
                            </p:stCondLst>
                            <p:childTnLst>
                              <p:par>
                                <p:cTn id="53" presetID="18" presetClass="entr" presetSubtype="6" fill="hold" nodeType="after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Effect transition="in" filter="strips(downRight)">
                                      <p:cBhvr>
                                        <p:cTn id="55" dur="3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2" grpId="0" animBg="1"/>
      <p:bldP spid="16" grpId="0" animBg="1"/>
      <p:bldP spid="17" grpId="0" animBg="1"/>
      <p:bldP spid="15" grpId="0" animBg="1"/>
      <p:bldP spid="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p:cNvSpPr>
            <a:spLocks noGrp="1"/>
          </p:cNvSpPr>
          <p:nvPr>
            <p:ph idx="1"/>
          </p:nvPr>
        </p:nvSpPr>
        <p:spPr>
          <a:xfrm>
            <a:off x="2135560" y="1484785"/>
            <a:ext cx="8229600" cy="4525963"/>
          </a:xfrm>
        </p:spPr>
        <p:txBody>
          <a:bodyPr>
            <a:normAutofit/>
          </a:bodyPr>
          <a:lstStyle/>
          <a:p>
            <a:pPr marL="0" indent="0">
              <a:buNone/>
            </a:pPr>
            <a:endParaRPr lang="da-DK" dirty="0"/>
          </a:p>
          <a:p>
            <a:pPr marL="0" indent="0">
              <a:buNone/>
            </a:pPr>
            <a:r>
              <a:rPr lang="da-DK" dirty="0"/>
              <a:t>Implementeringen af teknologier, er dyb og omfattende og kræver forandringen af måden kommunen levere tjenesteydelsen</a:t>
            </a:r>
          </a:p>
          <a:p>
            <a:pPr marL="0" indent="0">
              <a:buNone/>
            </a:pPr>
            <a:endParaRPr lang="da-DK" dirty="0"/>
          </a:p>
          <a:p>
            <a:pPr marL="0" indent="0">
              <a:buNone/>
            </a:pPr>
            <a:r>
              <a:rPr lang="da-DK" dirty="0"/>
              <a:t> </a:t>
            </a:r>
          </a:p>
          <a:p>
            <a:endParaRPr lang="da-DK" dirty="0"/>
          </a:p>
        </p:txBody>
      </p:sp>
      <p:sp>
        <p:nvSpPr>
          <p:cNvPr id="2" name="Titel 1">
            <a:extLst>
              <a:ext uri="{FF2B5EF4-FFF2-40B4-BE49-F238E27FC236}">
                <a16:creationId xmlns:a16="http://schemas.microsoft.com/office/drawing/2014/main" id="{8024F488-3305-4882-934D-911DE1731FAB}"/>
              </a:ext>
            </a:extLst>
          </p:cNvPr>
          <p:cNvSpPr>
            <a:spLocks noGrp="1"/>
          </p:cNvSpPr>
          <p:nvPr>
            <p:ph type="title"/>
          </p:nvPr>
        </p:nvSpPr>
        <p:spPr/>
        <p:txBody>
          <a:bodyPr>
            <a:normAutofit/>
          </a:bodyPr>
          <a:lstStyle/>
          <a:p>
            <a:r>
              <a:rPr lang="da-DK" dirty="0"/>
              <a:t>Transformationen når vi skal bruge teknologi </a:t>
            </a:r>
          </a:p>
        </p:txBody>
      </p:sp>
      <p:sp>
        <p:nvSpPr>
          <p:cNvPr id="3" name="Pladsholder til diasnummer 2"/>
          <p:cNvSpPr>
            <a:spLocks noGrp="1"/>
          </p:cNvSpPr>
          <p:nvPr>
            <p:ph type="sldNum" sz="quarter" idx="4294967295"/>
          </p:nvPr>
        </p:nvSpPr>
        <p:spPr>
          <a:xfrm>
            <a:off x="8534400" y="6356351"/>
            <a:ext cx="2133600" cy="365125"/>
          </a:xfrm>
          <a:prstGeom prst="rect">
            <a:avLst/>
          </a:prstGeom>
        </p:spPr>
        <p:txBody>
          <a:bodyPr vert="horz" lIns="91440" tIns="45720" rIns="0" bIns="45720" rtlCol="0" anchor="ctr"/>
          <a:lstStyle>
            <a:defPPr>
              <a:defRPr lang="da-DK"/>
            </a:defPPr>
            <a:lvl1pPr marL="0" algn="r" defTabSz="914400" rtl="0" eaLnBrk="1" latinLnBrk="0" hangingPunct="1">
              <a:defRPr sz="1000" kern="1200">
                <a:solidFill>
                  <a:srgbClr val="D61E3D"/>
                </a:solidFill>
                <a:latin typeface="HelveticaNeueLT Std L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dirty="0">
              <a:ln>
                <a:noFill/>
              </a:ln>
              <a:solidFill>
                <a:srgbClr val="D61E3D"/>
              </a:solidFill>
              <a:effectLst/>
              <a:uLnTx/>
              <a:uFillTx/>
              <a:latin typeface="HelveticaNeueLT Std Lt" pitchFamily="34" charset="0"/>
              <a:ea typeface="+mn-ea"/>
              <a:cs typeface="+mn-cs"/>
            </a:endParaRPr>
          </a:p>
        </p:txBody>
      </p:sp>
      <p:pic>
        <p:nvPicPr>
          <p:cNvPr id="6" name="Picture 2">
            <a:extLst>
              <a:ext uri="{FF2B5EF4-FFF2-40B4-BE49-F238E27FC236}">
                <a16:creationId xmlns:a16="http://schemas.microsoft.com/office/drawing/2014/main" id="{AF2C6A7B-A58F-4B8B-A56B-EFEF25E02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564" y="3861048"/>
            <a:ext cx="7848872"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0062"/>
      </p:ext>
    </p:extLst>
  </p:cSld>
  <p:clrMapOvr>
    <a:masterClrMapping/>
  </p:clrMapOvr>
</p:sld>
</file>

<file path=ppt/theme/theme1.xml><?xml version="1.0" encoding="utf-8"?>
<a:theme xmlns:a="http://schemas.openxmlformats.org/drawingml/2006/main" name="powerpoint tema test10">
  <a:themeElements>
    <a:clrScheme name="Viborg Farver">
      <a:dk1>
        <a:srgbClr val="004037"/>
      </a:dk1>
      <a:lt1>
        <a:srgbClr val="FFFFFF"/>
      </a:lt1>
      <a:dk2>
        <a:srgbClr val="89BD9D"/>
      </a:dk2>
      <a:lt2>
        <a:srgbClr val="FFFFFF"/>
      </a:lt2>
      <a:accent1>
        <a:srgbClr val="004037"/>
      </a:accent1>
      <a:accent2>
        <a:srgbClr val="8CB63C"/>
      </a:accent2>
      <a:accent3>
        <a:srgbClr val="CC5262"/>
      </a:accent3>
      <a:accent4>
        <a:srgbClr val="86C1D2"/>
      </a:accent4>
      <a:accent5>
        <a:srgbClr val="4BAFE8"/>
      </a:accent5>
      <a:accent6>
        <a:srgbClr val="A7B6DE"/>
      </a:accent6>
      <a:hlink>
        <a:srgbClr val="CB5039"/>
      </a:hlink>
      <a:folHlink>
        <a:srgbClr val="E3A5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Dias_Skabelon_2019_1.pptx" id="{7E3B6DAF-BEDB-4C6F-BDB5-ADC9656054A8}" vid="{6FD874EF-2F24-40C4-B5E1-FED5899B93EA}"/>
    </a:ext>
  </a:extLst>
</a:theme>
</file>

<file path=ppt/theme/theme2.xml><?xml version="1.0" encoding="utf-8"?>
<a:theme xmlns:a="http://schemas.openxmlformats.org/drawingml/2006/main" name="Office-tema">
  <a:themeElements>
    <a:clrScheme name="Brugerdefineret 5">
      <a:dk1>
        <a:srgbClr val="3F3F3F"/>
      </a:dk1>
      <a:lt1>
        <a:sysClr val="window" lastClr="FFFFFF"/>
      </a:lt1>
      <a:dk2>
        <a:srgbClr val="5F5678"/>
      </a:dk2>
      <a:lt2>
        <a:srgbClr val="EEECE1"/>
      </a:lt2>
      <a:accent1>
        <a:srgbClr val="5F5678"/>
      </a:accent1>
      <a:accent2>
        <a:srgbClr val="F58232"/>
      </a:accent2>
      <a:accent3>
        <a:srgbClr val="958F79"/>
      </a:accent3>
      <a:accent4>
        <a:srgbClr val="F2F2F2"/>
      </a:accent4>
      <a:accent5>
        <a:srgbClr val="CCC1D9"/>
      </a:accent5>
      <a:accent6>
        <a:srgbClr val="F79646"/>
      </a:accent6>
      <a:hlink>
        <a:srgbClr val="494429"/>
      </a:hlink>
      <a:folHlink>
        <a:srgbClr val="974806"/>
      </a:folHlink>
    </a:clrScheme>
    <a:fontScheme name="Brugerdefineret 3">
      <a:majorFont>
        <a:latin typeface="Source Sans Pro ExtraLight"/>
        <a:ea typeface=""/>
        <a:cs typeface=""/>
      </a:majorFont>
      <a:minorFont>
        <a:latin typeface="Source Sans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 skabelon MTIC logo_tagline + EU.potx.pptx" id="{4D1F3F31-6638-504B-8293-35852899FC9A}" vid="{EA5F11B3-E2AF-7D46-BC87-4D5CF7DF1897}"/>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C30E8699D5A944390C0CD1E75AEFEC3" ma:contentTypeVersion="11" ma:contentTypeDescription="Opret et nyt dokument." ma:contentTypeScope="" ma:versionID="341d3a4aa84e03e443cf018d66812257">
  <xsd:schema xmlns:xsd="http://www.w3.org/2001/XMLSchema" xmlns:xs="http://www.w3.org/2001/XMLSchema" xmlns:p="http://schemas.microsoft.com/office/2006/metadata/properties" xmlns:ns3="6316cec2-06d4-4bc9-8eb7-ffc782ee9d45" xmlns:ns4="8a54b5d3-d2d1-4c32-9bce-f86ad1c439f3" targetNamespace="http://schemas.microsoft.com/office/2006/metadata/properties" ma:root="true" ma:fieldsID="e39b360d65fdb978a559cf818bd5c00a" ns3:_="" ns4:_="">
    <xsd:import namespace="6316cec2-06d4-4bc9-8eb7-ffc782ee9d45"/>
    <xsd:import namespace="8a54b5d3-d2d1-4c32-9bce-f86ad1c439f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16cec2-06d4-4bc9-8eb7-ffc782ee9d4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54b5d3-d2d1-4c32-9bce-f86ad1c439f3" elementFormDefault="qualified">
    <xsd:import namespace="http://schemas.microsoft.com/office/2006/documentManagement/types"/>
    <xsd:import namespace="http://schemas.microsoft.com/office/infopath/2007/PartnerControls"/>
    <xsd:element name="SharedWithUsers" ma:index="12"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t med detaljer" ma:description="" ma:internalName="SharedWithDetails" ma:readOnly="true">
      <xsd:simpleType>
        <xsd:restriction base="dms:Note">
          <xsd:maxLength value="255"/>
        </xsd:restriction>
      </xsd:simpleType>
    </xsd:element>
    <xsd:element name="SharingHintHash" ma:index="14" nillable="true" ma:displayName="Hashværdi for deling"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0A9AE65-A878-4232-A37C-5F2CF0F4A908}">
  <ds:schemaRefs>
    <ds:schemaRef ds:uri="http://schemas.microsoft.com/sharepoint/v3/contenttype/forms"/>
  </ds:schemaRefs>
</ds:datastoreItem>
</file>

<file path=customXml/itemProps2.xml><?xml version="1.0" encoding="utf-8"?>
<ds:datastoreItem xmlns:ds="http://schemas.openxmlformats.org/officeDocument/2006/customXml" ds:itemID="{049EEA1B-D94E-46F0-B484-1E2681F6F0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16cec2-06d4-4bc9-8eb7-ffc782ee9d45"/>
    <ds:schemaRef ds:uri="8a54b5d3-d2d1-4c32-9bce-f86ad1c439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8344CF-CA10-4F35-8747-552E52EE772B}">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8a54b5d3-d2d1-4c32-9bce-f86ad1c439f3"/>
    <ds:schemaRef ds:uri="http://schemas.microsoft.com/office/2006/metadata/properties"/>
    <ds:schemaRef ds:uri="http://purl.org/dc/elements/1.1/"/>
    <ds:schemaRef ds:uri="6316cec2-06d4-4bc9-8eb7-ffc782ee9d4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Powerpoint - Viborg Kommune</Template>
  <TotalTime>7456</TotalTime>
  <Words>1905</Words>
  <Application>Microsoft Office PowerPoint</Application>
  <PresentationFormat>Widescreen</PresentationFormat>
  <Paragraphs>325</Paragraphs>
  <Slides>37</Slides>
  <Notes>19</Notes>
  <HiddenSlides>0</HiddenSlides>
  <MMClips>0</MMClips>
  <ScaleCrop>false</ScaleCrop>
  <HeadingPairs>
    <vt:vector size="6" baseType="variant">
      <vt:variant>
        <vt:lpstr>Benyttede skrifttyper</vt:lpstr>
      </vt:variant>
      <vt:variant>
        <vt:i4>13</vt:i4>
      </vt:variant>
      <vt:variant>
        <vt:lpstr>Tema</vt:lpstr>
      </vt:variant>
      <vt:variant>
        <vt:i4>2</vt:i4>
      </vt:variant>
      <vt:variant>
        <vt:lpstr>Slidetitler</vt:lpstr>
      </vt:variant>
      <vt:variant>
        <vt:i4>37</vt:i4>
      </vt:variant>
    </vt:vector>
  </HeadingPairs>
  <TitlesOfParts>
    <vt:vector size="52" baseType="lpstr">
      <vt:lpstr>Arial</vt:lpstr>
      <vt:lpstr>Calibri</vt:lpstr>
      <vt:lpstr>Calibri Light</vt:lpstr>
      <vt:lpstr>HelveticaNeueLT Std Lt</vt:lpstr>
      <vt:lpstr>Ink Free</vt:lpstr>
      <vt:lpstr>Lucida Grande</vt:lpstr>
      <vt:lpstr>Source Sans Pro ExtraLight</vt:lpstr>
      <vt:lpstr>Source Sans Pro Light</vt:lpstr>
      <vt:lpstr>Source Sans Pro Semibold</vt:lpstr>
      <vt:lpstr>The Sans Bold-</vt:lpstr>
      <vt:lpstr>The Serif-</vt:lpstr>
      <vt:lpstr>TheSans</vt:lpstr>
      <vt:lpstr>Wingdings</vt:lpstr>
      <vt:lpstr>powerpoint tema test10</vt:lpstr>
      <vt:lpstr>Office-tema</vt:lpstr>
      <vt:lpstr>Velkommen til CareWare præsentationsdag </vt:lpstr>
      <vt:lpstr>Program for dagen </vt:lpstr>
      <vt:lpstr>Velkommen til Viborg </vt:lpstr>
      <vt:lpstr>PowerPoint-præsentation</vt:lpstr>
      <vt:lpstr>PowerPoint-præsentation</vt:lpstr>
      <vt:lpstr>Medicin til tiden MÅL</vt:lpstr>
      <vt:lpstr>Projektpartnere</vt:lpstr>
      <vt:lpstr>Baggrund for projektet</vt:lpstr>
      <vt:lpstr>Transformationen når vi skal bruge teknologi </vt:lpstr>
      <vt:lpstr>Medicinhåndtering – mange indsatser</vt:lpstr>
      <vt:lpstr>Medicin til tiden Servicepakke - 1</vt:lpstr>
      <vt:lpstr>Struktureret udredning af borger </vt:lpstr>
      <vt:lpstr>Kommunale gevinster</vt:lpstr>
      <vt:lpstr>PowerPoint-præsentation</vt:lpstr>
      <vt:lpstr>Hvorfor er projektet interessant? Virksomhederne </vt:lpstr>
      <vt:lpstr>Medicin til tiden Servicepakke - 2</vt:lpstr>
      <vt:lpstr>Simulationsdag</vt:lpstr>
      <vt:lpstr>Next Step</vt:lpstr>
      <vt:lpstr>POC</vt:lpstr>
      <vt:lpstr>Forslag til implementering på tværs af kommuner</vt:lpstr>
      <vt:lpstr>PowerPoint-præsentation</vt:lpstr>
      <vt:lpstr>Viborg Kommune </vt:lpstr>
      <vt:lpstr>LEAN medicinhåndtering </vt:lpstr>
      <vt:lpstr>Lean medicinhåndtering</vt:lpstr>
      <vt:lpstr>Principperne for LEAN</vt:lpstr>
      <vt:lpstr>Værdistrømsanalysens forløb</vt:lpstr>
      <vt:lpstr>Medicinmåtten </vt:lpstr>
      <vt:lpstr>Medicinmåtten </vt:lpstr>
      <vt:lpstr>Virtuel medicinadministration </vt:lpstr>
      <vt:lpstr>DoseCan  </vt:lpstr>
      <vt:lpstr>Medicintjekliste   </vt:lpstr>
      <vt:lpstr>Autodrop, apps, medicinkortet app  </vt:lpstr>
      <vt:lpstr>De næste skridt  – fremtid med medicinrehabilitering i Viborg Kommune</vt:lpstr>
      <vt:lpstr>Spørgsmål?</vt:lpstr>
      <vt:lpstr>Jeres udbytte i dag  </vt:lpstr>
      <vt:lpstr>PowerPoint-præsentation</vt:lpstr>
      <vt:lpstr>Tak for i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CareWare præsentationsdag</dc:title>
  <dc:creator>Katrine Hauer Tophøj</dc:creator>
  <cp:lastModifiedBy>Søren Aalykke</cp:lastModifiedBy>
  <cp:revision>66</cp:revision>
  <cp:lastPrinted>2019-10-21T13:48:30Z</cp:lastPrinted>
  <dcterms:created xsi:type="dcterms:W3CDTF">2019-10-01T11:06:50Z</dcterms:created>
  <dcterms:modified xsi:type="dcterms:W3CDTF">2019-10-24T07:31:18Z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0x0101005C30E8699D5A944390C0CD1E75AEFEC3</vt:lpwstr>
  </property>
</Properties>
</file>