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</p:sldMasterIdLst>
  <p:notesMasterIdLst>
    <p:notesMasterId r:id="rId14"/>
  </p:notesMasterIdLst>
  <p:sldIdLst>
    <p:sldId id="256" r:id="rId5"/>
    <p:sldId id="327" r:id="rId6"/>
    <p:sldId id="321" r:id="rId7"/>
    <p:sldId id="318" r:id="rId8"/>
    <p:sldId id="314" r:id="rId9"/>
    <p:sldId id="323" r:id="rId10"/>
    <p:sldId id="322" r:id="rId11"/>
    <p:sldId id="324" r:id="rId12"/>
    <p:sldId id="32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sektion" id="{31FFF9B6-AFC5-4122-AB6B-A3B7BD481615}">
          <p14:sldIdLst>
            <p14:sldId id="256"/>
            <p14:sldId id="327"/>
            <p14:sldId id="321"/>
            <p14:sldId id="318"/>
            <p14:sldId id="314"/>
            <p14:sldId id="323"/>
            <p14:sldId id="322"/>
            <p14:sldId id="324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00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3" autoAdjust="0"/>
    <p:restoredTop sz="89196" autoAdjust="0"/>
  </p:normalViewPr>
  <p:slideViewPr>
    <p:cSldViewPr snapToGrid="0">
      <p:cViewPr varScale="1">
        <p:scale>
          <a:sx n="101" d="100"/>
          <a:sy n="101" d="100"/>
        </p:scale>
        <p:origin x="826" y="72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houm\Desktop\historisk%20bredb&#229;nds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houm\Downloads\202452311144464182019BEBRIT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Bredbåndsdækning i Region Sjælland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'Ark11'!$B$5</c:f>
              <c:strCache>
                <c:ptCount val="1"/>
                <c:pt idx="0">
                  <c:v>100/30 mb/s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8-46BD-ADF8-A2BFAB776FD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flat">
                <a:solidFill>
                  <a:srgbClr val="FF0000"/>
                </a:solidFill>
                <a:prstDash val="sysDot"/>
                <a:bevel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88-46BD-ADF8-A2BFAB776FDB}"/>
              </c:ext>
            </c:extLst>
          </c:dPt>
          <c:cat>
            <c:strRef>
              <c:f>'Ark11'!$C$4:$M$4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Målsætning 2025</c:v>
                </c:pt>
              </c:strCache>
            </c:strRef>
          </c:cat>
          <c:val>
            <c:numRef>
              <c:f>'Ark11'!$C$5:$M$5</c:f>
              <c:numCache>
                <c:formatCode>0%</c:formatCode>
                <c:ptCount val="11"/>
                <c:pt idx="0">
                  <c:v>0.4958667299690005</c:v>
                </c:pt>
                <c:pt idx="1">
                  <c:v>0.67907833117017302</c:v>
                </c:pt>
                <c:pt idx="2">
                  <c:v>0.77258308236910234</c:v>
                </c:pt>
                <c:pt idx="3">
                  <c:v>0.79003954626745299</c:v>
                </c:pt>
                <c:pt idx="4">
                  <c:v>0.83533123420732402</c:v>
                </c:pt>
                <c:pt idx="5">
                  <c:v>0.87278402151519197</c:v>
                </c:pt>
                <c:pt idx="6">
                  <c:v>0.89463878987202095</c:v>
                </c:pt>
                <c:pt idx="7">
                  <c:v>0.92046450039764705</c:v>
                </c:pt>
                <c:pt idx="8">
                  <c:v>0.96424736163659197</c:v>
                </c:pt>
                <c:pt idx="9">
                  <c:v>0.97998820390616903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88-46BD-ADF8-A2BFAB776FDB}"/>
            </c:ext>
          </c:extLst>
        </c:ser>
        <c:ser>
          <c:idx val="2"/>
          <c:order val="1"/>
          <c:tx>
            <c:strRef>
              <c:f>'Ark11'!$B$6</c:f>
              <c:strCache>
                <c:ptCount val="1"/>
                <c:pt idx="0">
                  <c:v>1000/x mb/s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088-46BD-ADF8-A2BFAB776FD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88-46BD-ADF8-A2BFAB776FDB}"/>
              </c:ext>
            </c:extLst>
          </c:dPt>
          <c:cat>
            <c:strRef>
              <c:f>'Ark11'!$C$4:$M$4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Målsætning 2025</c:v>
                </c:pt>
              </c:strCache>
            </c:strRef>
          </c:cat>
          <c:val>
            <c:numRef>
              <c:f>'Ark11'!$C$6:$M$6</c:f>
              <c:numCache>
                <c:formatCode>0%</c:formatCode>
                <c:ptCount val="11"/>
                <c:pt idx="0">
                  <c:v>0.158269798270356</c:v>
                </c:pt>
                <c:pt idx="1">
                  <c:v>0.14994299937078701</c:v>
                </c:pt>
                <c:pt idx="2">
                  <c:v>0.18</c:v>
                </c:pt>
                <c:pt idx="3">
                  <c:v>0.39215035977867502</c:v>
                </c:pt>
                <c:pt idx="4">
                  <c:v>0.55653441067279097</c:v>
                </c:pt>
                <c:pt idx="5">
                  <c:v>0.63528828795486403</c:v>
                </c:pt>
                <c:pt idx="6">
                  <c:v>0.744214407550021</c:v>
                </c:pt>
                <c:pt idx="7">
                  <c:v>0.85370417469025905</c:v>
                </c:pt>
                <c:pt idx="8">
                  <c:v>0.91836364686872995</c:v>
                </c:pt>
                <c:pt idx="9">
                  <c:v>0.95293437730083197</c:v>
                </c:pt>
                <c:pt idx="10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088-46BD-ADF8-A2BFAB776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48336"/>
        <c:axId val="387550688"/>
      </c:lineChart>
      <c:catAx>
        <c:axId val="38754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7550688"/>
        <c:crosses val="autoZero"/>
        <c:auto val="1"/>
        <c:lblAlgn val="ctr"/>
        <c:lblOffset val="100"/>
        <c:noMultiLvlLbl val="0"/>
      </c:catAx>
      <c:valAx>
        <c:axId val="3875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75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Erfaring med privat brug af internet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BEBRIT09!$C$3</c:f>
              <c:strCache>
                <c:ptCount val="1"/>
                <c:pt idx="0">
                  <c:v>Region Sjælland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(BEBRIT09!$B$4:$B$6,BEBRIT09!$B$8:$B$9,BEBRIT09!$B$11,BEBRIT09!$B$19:$B$20)</c:f>
              <c:strCache>
                <c:ptCount val="8"/>
                <c:pt idx="0">
                  <c:v>Bruge e-mail</c:v>
                </c:pt>
                <c:pt idx="1">
                  <c:v>Søge infomation om varer</c:v>
                </c:pt>
                <c:pt idx="2">
                  <c:v>Læse nyheder</c:v>
                </c:pt>
                <c:pt idx="3">
                  <c:v>Søge helbredsmæssig information</c:v>
                </c:pt>
                <c:pt idx="4">
                  <c:v>Bruge internetbank</c:v>
                </c:pt>
                <c:pt idx="5">
                  <c:v>Finde infomation på offentlige myndigheders hjemmesider</c:v>
                </c:pt>
                <c:pt idx="6">
                  <c:v>Sendt meddelelser beskedtjeneste</c:v>
                </c:pt>
                <c:pt idx="7">
                  <c:v>Bruge video- eller lydopkald</c:v>
                </c:pt>
              </c:strCache>
              <c:extLst/>
            </c:strRef>
          </c:cat>
          <c:val>
            <c:numRef>
              <c:f>(BEBRIT09!$C$4:$C$6,BEBRIT09!$C$8:$C$9,BEBRIT09!$C$11,BEBRIT09!$C$19:$C$20)</c:f>
              <c:numCache>
                <c:formatCode>0%</c:formatCode>
                <c:ptCount val="8"/>
                <c:pt idx="0">
                  <c:v>0.93</c:v>
                </c:pt>
                <c:pt idx="1">
                  <c:v>0.85</c:v>
                </c:pt>
                <c:pt idx="2">
                  <c:v>0.84</c:v>
                </c:pt>
                <c:pt idx="3">
                  <c:v>0.67</c:v>
                </c:pt>
                <c:pt idx="4">
                  <c:v>0.95</c:v>
                </c:pt>
                <c:pt idx="5">
                  <c:v>0.89</c:v>
                </c:pt>
                <c:pt idx="6">
                  <c:v>0.89</c:v>
                </c:pt>
                <c:pt idx="7">
                  <c:v>0.73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402-4D34-AA28-791DE4DD2B03}"/>
            </c:ext>
          </c:extLst>
        </c:ser>
        <c:ser>
          <c:idx val="1"/>
          <c:order val="1"/>
          <c:tx>
            <c:strRef>
              <c:f>BEBRIT09!$D$3</c:f>
              <c:strCache>
                <c:ptCount val="1"/>
                <c:pt idx="0">
                  <c:v>Region Hovedstaden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(BEBRIT09!$B$4:$B$6,BEBRIT09!$B$8:$B$9,BEBRIT09!$B$11,BEBRIT09!$B$19:$B$20)</c:f>
              <c:strCache>
                <c:ptCount val="8"/>
                <c:pt idx="0">
                  <c:v>Bruge e-mail</c:v>
                </c:pt>
                <c:pt idx="1">
                  <c:v>Søge infomation om varer</c:v>
                </c:pt>
                <c:pt idx="2">
                  <c:v>Læse nyheder</c:v>
                </c:pt>
                <c:pt idx="3">
                  <c:v>Søge helbredsmæssig information</c:v>
                </c:pt>
                <c:pt idx="4">
                  <c:v>Bruge internetbank</c:v>
                </c:pt>
                <c:pt idx="5">
                  <c:v>Finde infomation på offentlige myndigheders hjemmesider</c:v>
                </c:pt>
                <c:pt idx="6">
                  <c:v>Sendt meddelelser beskedtjeneste</c:v>
                </c:pt>
                <c:pt idx="7">
                  <c:v>Bruge video- eller lydopkald</c:v>
                </c:pt>
              </c:strCache>
              <c:extLst/>
            </c:strRef>
          </c:cat>
          <c:val>
            <c:numRef>
              <c:f>(BEBRIT09!$D$4:$D$6,BEBRIT09!$D$8:$D$9,BEBRIT09!$D$11,BEBRIT09!$D$19:$D$20)</c:f>
              <c:numCache>
                <c:formatCode>0%</c:formatCode>
                <c:ptCount val="8"/>
                <c:pt idx="0">
                  <c:v>0.97</c:v>
                </c:pt>
                <c:pt idx="1">
                  <c:v>0.92</c:v>
                </c:pt>
                <c:pt idx="2">
                  <c:v>0.89</c:v>
                </c:pt>
                <c:pt idx="3">
                  <c:v>0.79</c:v>
                </c:pt>
                <c:pt idx="4">
                  <c:v>0.97</c:v>
                </c:pt>
                <c:pt idx="5">
                  <c:v>0.93</c:v>
                </c:pt>
                <c:pt idx="6">
                  <c:v>0.92</c:v>
                </c:pt>
                <c:pt idx="7">
                  <c:v>0.81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402-4D34-AA28-791DE4DD2B03}"/>
            </c:ext>
          </c:extLst>
        </c:ser>
        <c:ser>
          <c:idx val="2"/>
          <c:order val="2"/>
          <c:tx>
            <c:strRef>
              <c:f>BEBRIT09!$E$3</c:f>
              <c:strCache>
                <c:ptCount val="1"/>
                <c:pt idx="0">
                  <c:v>Region Midtjylland</c:v>
                </c:pt>
              </c:strCache>
            </c:strRef>
          </c:tx>
          <c:spPr>
            <a:solidFill>
              <a:srgbClr val="0085A1"/>
            </a:solidFill>
            <a:ln>
              <a:noFill/>
            </a:ln>
            <a:effectLst/>
          </c:spPr>
          <c:invertIfNegative val="0"/>
          <c:cat>
            <c:strRef>
              <c:f>(BEBRIT09!$B$4:$B$6,BEBRIT09!$B$8:$B$9,BEBRIT09!$B$11,BEBRIT09!$B$19:$B$20)</c:f>
              <c:strCache>
                <c:ptCount val="8"/>
                <c:pt idx="0">
                  <c:v>Bruge e-mail</c:v>
                </c:pt>
                <c:pt idx="1">
                  <c:v>Søge infomation om varer</c:v>
                </c:pt>
                <c:pt idx="2">
                  <c:v>Læse nyheder</c:v>
                </c:pt>
                <c:pt idx="3">
                  <c:v>Søge helbredsmæssig information</c:v>
                </c:pt>
                <c:pt idx="4">
                  <c:v>Bruge internetbank</c:v>
                </c:pt>
                <c:pt idx="5">
                  <c:v>Finde infomation på offentlige myndigheders hjemmesider</c:v>
                </c:pt>
                <c:pt idx="6">
                  <c:v>Sendt meddelelser beskedtjeneste</c:v>
                </c:pt>
                <c:pt idx="7">
                  <c:v>Bruge video- eller lydopkald</c:v>
                </c:pt>
              </c:strCache>
              <c:extLst/>
            </c:strRef>
          </c:cat>
          <c:val>
            <c:numRef>
              <c:f>(BEBRIT09!$E$4:$E$6,BEBRIT09!$E$8:$E$9,BEBRIT09!$E$11,BEBRIT09!$E$19:$E$20)</c:f>
              <c:numCache>
                <c:formatCode>0%</c:formatCode>
                <c:ptCount val="8"/>
                <c:pt idx="0">
                  <c:v>0.97</c:v>
                </c:pt>
                <c:pt idx="1">
                  <c:v>0.91</c:v>
                </c:pt>
                <c:pt idx="2">
                  <c:v>0.88</c:v>
                </c:pt>
                <c:pt idx="3">
                  <c:v>0.75</c:v>
                </c:pt>
                <c:pt idx="4">
                  <c:v>0.97</c:v>
                </c:pt>
                <c:pt idx="5">
                  <c:v>0.94</c:v>
                </c:pt>
                <c:pt idx="6">
                  <c:v>0.94</c:v>
                </c:pt>
                <c:pt idx="7">
                  <c:v>0.81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402-4D34-AA28-791DE4DD2B03}"/>
            </c:ext>
          </c:extLst>
        </c:ser>
        <c:ser>
          <c:idx val="3"/>
          <c:order val="3"/>
          <c:tx>
            <c:strRef>
              <c:f>BEBRIT09!$F$3</c:f>
              <c:strCache>
                <c:ptCount val="1"/>
                <c:pt idx="0">
                  <c:v>Region Nordjylland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(BEBRIT09!$B$4:$B$6,BEBRIT09!$B$8:$B$9,BEBRIT09!$B$11,BEBRIT09!$B$19:$B$20)</c:f>
              <c:strCache>
                <c:ptCount val="8"/>
                <c:pt idx="0">
                  <c:v>Bruge e-mail</c:v>
                </c:pt>
                <c:pt idx="1">
                  <c:v>Søge infomation om varer</c:v>
                </c:pt>
                <c:pt idx="2">
                  <c:v>Læse nyheder</c:v>
                </c:pt>
                <c:pt idx="3">
                  <c:v>Søge helbredsmæssig information</c:v>
                </c:pt>
                <c:pt idx="4">
                  <c:v>Bruge internetbank</c:v>
                </c:pt>
                <c:pt idx="5">
                  <c:v>Finde infomation på offentlige myndigheders hjemmesider</c:v>
                </c:pt>
                <c:pt idx="6">
                  <c:v>Sendt meddelelser beskedtjeneste</c:v>
                </c:pt>
                <c:pt idx="7">
                  <c:v>Bruge video- eller lydopkald</c:v>
                </c:pt>
              </c:strCache>
              <c:extLst/>
            </c:strRef>
          </c:cat>
          <c:val>
            <c:numRef>
              <c:f>(BEBRIT09!$F$4:$F$6,BEBRIT09!$F$8:$F$9,BEBRIT09!$F$11,BEBRIT09!$F$19:$F$20)</c:f>
              <c:numCache>
                <c:formatCode>0%</c:formatCode>
                <c:ptCount val="8"/>
                <c:pt idx="0">
                  <c:v>0.93</c:v>
                </c:pt>
                <c:pt idx="1">
                  <c:v>0.81</c:v>
                </c:pt>
                <c:pt idx="2">
                  <c:v>0.83</c:v>
                </c:pt>
                <c:pt idx="3">
                  <c:v>0.65</c:v>
                </c:pt>
                <c:pt idx="4">
                  <c:v>0.92</c:v>
                </c:pt>
                <c:pt idx="5">
                  <c:v>0.89</c:v>
                </c:pt>
                <c:pt idx="6">
                  <c:v>0.87</c:v>
                </c:pt>
                <c:pt idx="7">
                  <c:v>0.73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402-4D34-AA28-791DE4DD2B03}"/>
            </c:ext>
          </c:extLst>
        </c:ser>
        <c:ser>
          <c:idx val="4"/>
          <c:order val="4"/>
          <c:tx>
            <c:strRef>
              <c:f>BEBRIT09!$G$3</c:f>
              <c:strCache>
                <c:ptCount val="1"/>
                <c:pt idx="0">
                  <c:v>Region Syddanmark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(BEBRIT09!$B$4:$B$6,BEBRIT09!$B$8:$B$9,BEBRIT09!$B$11,BEBRIT09!$B$19:$B$20)</c:f>
              <c:strCache>
                <c:ptCount val="8"/>
                <c:pt idx="0">
                  <c:v>Bruge e-mail</c:v>
                </c:pt>
                <c:pt idx="1">
                  <c:v>Søge infomation om varer</c:v>
                </c:pt>
                <c:pt idx="2">
                  <c:v>Læse nyheder</c:v>
                </c:pt>
                <c:pt idx="3">
                  <c:v>Søge helbredsmæssig information</c:v>
                </c:pt>
                <c:pt idx="4">
                  <c:v>Bruge internetbank</c:v>
                </c:pt>
                <c:pt idx="5">
                  <c:v>Finde infomation på offentlige myndigheders hjemmesider</c:v>
                </c:pt>
                <c:pt idx="6">
                  <c:v>Sendt meddelelser beskedtjeneste</c:v>
                </c:pt>
                <c:pt idx="7">
                  <c:v>Bruge video- eller lydopkald</c:v>
                </c:pt>
              </c:strCache>
              <c:extLst/>
            </c:strRef>
          </c:cat>
          <c:val>
            <c:numRef>
              <c:f>(BEBRIT09!$G$4:$G$6,BEBRIT09!$G$8:$G$9,BEBRIT09!$G$11,BEBRIT09!$G$19:$G$20)</c:f>
              <c:numCache>
                <c:formatCode>0%</c:formatCode>
                <c:ptCount val="8"/>
                <c:pt idx="0">
                  <c:v>0.96</c:v>
                </c:pt>
                <c:pt idx="1">
                  <c:v>0.88</c:v>
                </c:pt>
                <c:pt idx="2">
                  <c:v>0.85</c:v>
                </c:pt>
                <c:pt idx="3">
                  <c:v>0.73</c:v>
                </c:pt>
                <c:pt idx="4">
                  <c:v>0.97</c:v>
                </c:pt>
                <c:pt idx="5">
                  <c:v>0.91</c:v>
                </c:pt>
                <c:pt idx="6">
                  <c:v>0.94</c:v>
                </c:pt>
                <c:pt idx="7">
                  <c:v>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402-4D34-AA28-791DE4DD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1631087"/>
        <c:axId val="1168228207"/>
      </c:barChart>
      <c:catAx>
        <c:axId val="116163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8228207"/>
        <c:crosses val="autoZero"/>
        <c:auto val="1"/>
        <c:lblAlgn val="ctr"/>
        <c:lblOffset val="100"/>
        <c:noMultiLvlLbl val="0"/>
      </c:catAx>
      <c:valAx>
        <c:axId val="11682282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solidFill>
            <a:schemeClr val="lt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163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175">
      <a:solidFill>
        <a:schemeClr val="bg1">
          <a:lumMod val="10000"/>
        </a:schemeClr>
      </a:solidFill>
    </a:ln>
    <a:effectLst/>
  </c:spPr>
  <c:txPr>
    <a:bodyPr/>
    <a:lstStyle/>
    <a:p>
      <a:pPr>
        <a:defRPr>
          <a:solidFill>
            <a:schemeClr val="bg1">
              <a:lumMod val="10000"/>
            </a:schemeClr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434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36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Kilde: Tjekditnet.dk</a:t>
            </a:r>
          </a:p>
        </p:txBody>
      </p:sp>
    </p:spTree>
    <p:extLst>
      <p:ext uri="{BB962C8B-B14F-4D97-AF65-F5344CB8AC3E}">
        <p14:creationId xmlns:p14="http://schemas.microsoft.com/office/powerpoint/2010/main" val="213739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Kilde: </a:t>
            </a:r>
            <a:r>
              <a:rPr lang="da-DK" baseline="0" dirty="0"/>
              <a:t>Danmarks Statistik: IT-anvendelse i befolkningen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96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0" dirty="0"/>
              <a:t>Kilde:</a:t>
            </a:r>
            <a:r>
              <a:rPr lang="da-DK" b="0" baseline="0" dirty="0"/>
              <a:t> Region Sjælland: Sundhedsprofilen 2021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43940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892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9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408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519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0085A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3C5C46-EC90-4938-B8B9-2561E67D31C6}" type="datetimeFigureOut">
              <a:rPr lang="da-DK" smtClean="0"/>
              <a:t>28-05-2024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F97B113-5CAE-46E4-BB94-76A5AC81A3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5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3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10000" b="-11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0085A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6105645" y="2953721"/>
            <a:ext cx="2669761" cy="3559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lt1"/>
                </a:solidFill>
              </a:rPr>
              <a:t>Flere borgere skal få glæde af de digitale muligheder i Region Sjælland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5234730" y="1498922"/>
            <a:ext cx="3679573" cy="1304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Indsatsforslag for D</a:t>
            </a:r>
            <a:r>
              <a:rPr lang="da-DK" dirty="0">
                <a:solidFill>
                  <a:schemeClr val="lt1"/>
                </a:solidFill>
              </a:rPr>
              <a:t>i</a:t>
            </a:r>
            <a:r>
              <a:rPr lang="en" dirty="0">
                <a:solidFill>
                  <a:schemeClr val="lt1"/>
                </a:solidFill>
              </a:rPr>
              <a:t>gital inklusion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0" name="Google Shape;120;p22"/>
          <p:cNvSpPr/>
          <p:nvPr/>
        </p:nvSpPr>
        <p:spPr>
          <a:xfrm flipH="1">
            <a:off x="5907926" y="-170550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7565479" y="4158457"/>
            <a:ext cx="1209927" cy="673968"/>
          </a:xfrm>
          <a:prstGeom prst="rect">
            <a:avLst/>
          </a:prstGeom>
          <a:blipFill>
            <a:blip r:embed="rId4"/>
            <a:srcRect/>
            <a:stretch>
              <a:fillRect l="-242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-79248" y="-20175"/>
            <a:ext cx="5717127" cy="5163675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5637879" y="4300365"/>
            <a:ext cx="756826" cy="843135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E3690-7238-4D8B-FBEE-DB82B4B3A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82" y="690376"/>
            <a:ext cx="3867300" cy="970500"/>
          </a:xfrm>
        </p:spPr>
        <p:txBody>
          <a:bodyPr/>
          <a:lstStyle/>
          <a:p>
            <a:r>
              <a:rPr lang="da-DK" sz="2800" dirty="0"/>
              <a:t>Indhold</a:t>
            </a:r>
          </a:p>
        </p:txBody>
      </p:sp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DDF40532-B316-B294-31C3-F56751E0AF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9582" y="2218642"/>
            <a:ext cx="3814707" cy="1926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Georgia" panose="02040502050405020303" pitchFamily="18" charset="0"/>
              </a:rPr>
              <a:t>Status på digital inklusion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Georgia" panose="02040502050405020303" pitchFamily="18" charset="0"/>
              </a:rPr>
              <a:t>Indsatsforslag for digital inklusion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Georgia" panose="02040502050405020303" pitchFamily="18" charset="0"/>
              </a:rPr>
              <a:t>Bruttoliste for mulige konsulenthuse</a:t>
            </a:r>
          </a:p>
        </p:txBody>
      </p:sp>
    </p:spTree>
    <p:extLst>
      <p:ext uri="{BB962C8B-B14F-4D97-AF65-F5344CB8AC3E}">
        <p14:creationId xmlns:p14="http://schemas.microsoft.com/office/powerpoint/2010/main" val="343376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2"/>
          <p:cNvSpPr txBox="1">
            <a:spLocks/>
          </p:cNvSpPr>
          <p:nvPr/>
        </p:nvSpPr>
        <p:spPr>
          <a:xfrm>
            <a:off x="579090" y="1335599"/>
            <a:ext cx="4448784" cy="3698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da-DK" sz="1200" dirty="0">
                <a:latin typeface="Georgia" panose="02040502050405020303" pitchFamily="18" charset="0"/>
              </a:rPr>
              <a:t>Adresserne i Region Sjælland har i højt omfang adgang til bredbånd. Bl.a. som følge af en store kommerciel udrulning de seneste år.</a:t>
            </a:r>
          </a:p>
          <a:p>
            <a:pPr marL="0" indent="0">
              <a:buClr>
                <a:schemeClr val="tx1"/>
              </a:buClr>
              <a:buNone/>
            </a:pPr>
            <a:endParaRPr lang="da-DK" sz="1200" b="1" dirty="0">
              <a:latin typeface="Georgia" panose="02040502050405020303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da-DK" sz="1200" b="1" dirty="0">
                <a:latin typeface="Georgia" panose="02040502050405020303" pitchFamily="18" charset="0"/>
              </a:rPr>
              <a:t>Teleforligskredsens nationale målsætning for 2025 </a:t>
            </a:r>
          </a:p>
          <a:p>
            <a:pPr>
              <a:buClr>
                <a:schemeClr val="tx1"/>
              </a:buClr>
            </a:pPr>
            <a:r>
              <a:rPr lang="da-DK" sz="1200" dirty="0">
                <a:latin typeface="Georgia" panose="02040502050405020303" pitchFamily="18" charset="0"/>
              </a:rPr>
              <a:t>100 % af adresser med adgang til 100/30 mb/s</a:t>
            </a:r>
          </a:p>
          <a:p>
            <a:pPr marL="176213" indent="0">
              <a:buClr>
                <a:schemeClr val="tx1"/>
              </a:buClr>
              <a:buNone/>
            </a:pPr>
            <a:r>
              <a:rPr lang="da-DK" sz="2000" dirty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da-DK" sz="1100" dirty="0">
                <a:latin typeface="Georgia" panose="02040502050405020303" pitchFamily="18" charset="0"/>
              </a:rPr>
              <a:t>Status i 2023 for Region Sjælland: 98 %</a:t>
            </a:r>
          </a:p>
          <a:p>
            <a:pPr>
              <a:buClr>
                <a:schemeClr val="tx1"/>
              </a:buClr>
            </a:pPr>
            <a:r>
              <a:rPr lang="da-DK" sz="1200" dirty="0">
                <a:latin typeface="Georgia" panose="02040502050405020303" pitchFamily="18" charset="0"/>
              </a:rPr>
              <a:t>98% af husstande med adgang til 1000/x mb/s</a:t>
            </a:r>
          </a:p>
          <a:p>
            <a:pPr marL="176213" indent="0">
              <a:buClr>
                <a:schemeClr val="tx1"/>
              </a:buClr>
              <a:buNone/>
            </a:pPr>
            <a:r>
              <a:rPr lang="da-DK" sz="2000" dirty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da-DK" sz="1100" dirty="0">
                <a:latin typeface="Georgia" panose="02040502050405020303" pitchFamily="18" charset="0"/>
              </a:rPr>
              <a:t>Status i 2023 for Region Sjælland: 95 %</a:t>
            </a:r>
          </a:p>
          <a:p>
            <a:pPr marL="0" indent="0">
              <a:buClr>
                <a:schemeClr val="tx1"/>
              </a:buClr>
              <a:buNone/>
            </a:pPr>
            <a:endParaRPr lang="da-DK" sz="1200" dirty="0">
              <a:latin typeface="Georgia" panose="02040502050405020303" pitchFamily="18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26887" y="337467"/>
            <a:ext cx="2966273" cy="572700"/>
          </a:xfrm>
        </p:spPr>
        <p:txBody>
          <a:bodyPr/>
          <a:lstStyle/>
          <a:p>
            <a:r>
              <a:rPr lang="da-DK" dirty="0">
                <a:latin typeface="Georgia" panose="02040502050405020303" pitchFamily="18" charset="0"/>
              </a:rPr>
              <a:t>STATUS 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>Udrulning af bredbånd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5407326" y="517712"/>
          <a:ext cx="3319815" cy="424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439;p39">
            <a:extLst>
              <a:ext uri="{FF2B5EF4-FFF2-40B4-BE49-F238E27FC236}">
                <a16:creationId xmlns:a16="http://schemas.microsoft.com/office/drawing/2014/main" id="{773CCFBA-C444-C5CC-0358-00EEBD7D3B94}"/>
              </a:ext>
            </a:extLst>
          </p:cNvPr>
          <p:cNvSpPr/>
          <p:nvPr/>
        </p:nvSpPr>
        <p:spPr>
          <a:xfrm>
            <a:off x="73571" y="109728"/>
            <a:ext cx="953316" cy="825696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Georgia" panose="02040502050405020303" pitchFamily="18" charset="0"/>
            </a:endParaRPr>
          </a:p>
        </p:txBody>
      </p:sp>
      <p:grpSp>
        <p:nvGrpSpPr>
          <p:cNvPr id="3" name="Google Shape;6123;p52">
            <a:extLst>
              <a:ext uri="{FF2B5EF4-FFF2-40B4-BE49-F238E27FC236}">
                <a16:creationId xmlns:a16="http://schemas.microsoft.com/office/drawing/2014/main" id="{AC26FF0B-9482-7B05-C00B-1A8B9BD36BE3}"/>
              </a:ext>
            </a:extLst>
          </p:cNvPr>
          <p:cNvGrpSpPr/>
          <p:nvPr/>
        </p:nvGrpSpPr>
        <p:grpSpPr>
          <a:xfrm>
            <a:off x="408432" y="399432"/>
            <a:ext cx="342156" cy="267930"/>
            <a:chOff x="-41526450" y="3653375"/>
            <a:chExt cx="315875" cy="247350"/>
          </a:xfrm>
          <a:solidFill>
            <a:schemeClr val="bg1"/>
          </a:solidFill>
        </p:grpSpPr>
        <p:sp>
          <p:nvSpPr>
            <p:cNvPr id="6" name="Google Shape;6124;p52">
              <a:extLst>
                <a:ext uri="{FF2B5EF4-FFF2-40B4-BE49-F238E27FC236}">
                  <a16:creationId xmlns:a16="http://schemas.microsoft.com/office/drawing/2014/main" id="{4075A87B-7430-0A0D-4C1A-88EA972EBEFD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  <p:sp>
          <p:nvSpPr>
            <p:cNvPr id="8" name="Google Shape;6125;p52">
              <a:extLst>
                <a:ext uri="{FF2B5EF4-FFF2-40B4-BE49-F238E27FC236}">
                  <a16:creationId xmlns:a16="http://schemas.microsoft.com/office/drawing/2014/main" id="{D46384FD-AC9E-21A8-E5DA-C10DC5EE0E84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16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9;p39"/>
          <p:cNvSpPr/>
          <p:nvPr/>
        </p:nvSpPr>
        <p:spPr>
          <a:xfrm>
            <a:off x="73571" y="109728"/>
            <a:ext cx="953316" cy="825696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Georgia" panose="02040502050405020303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361748" y="372345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b="1" dirty="0">
                <a:solidFill>
                  <a:schemeClr val="bg1"/>
                </a:solidFill>
                <a:latin typeface="Georgia" panose="02040502050405020303" pitchFamily="18" charset="0"/>
                <a:ea typeface="Assistant Light"/>
                <a:cs typeface="Assistant Light"/>
                <a:sym typeface="Assistant Light"/>
              </a:rPr>
              <a:t>STATUS</a:t>
            </a:r>
          </a:p>
          <a:p>
            <a:pPr lvl="0" algn="ctr"/>
            <a:r>
              <a:rPr lang="da-DK" b="1" dirty="0">
                <a:solidFill>
                  <a:schemeClr val="bg1"/>
                </a:solidFill>
                <a:latin typeface="Georgia" panose="02040502050405020303" pitchFamily="18" charset="0"/>
                <a:ea typeface="Assistant Light"/>
                <a:cs typeface="Assistant Light"/>
                <a:sym typeface="Assistant Light"/>
              </a:rPr>
              <a:t>Digitale kompetencer</a:t>
            </a:r>
          </a:p>
        </p:txBody>
      </p:sp>
      <p:grpSp>
        <p:nvGrpSpPr>
          <p:cNvPr id="7" name="Google Shape;6123;p52"/>
          <p:cNvGrpSpPr/>
          <p:nvPr/>
        </p:nvGrpSpPr>
        <p:grpSpPr>
          <a:xfrm>
            <a:off x="408432" y="399432"/>
            <a:ext cx="342156" cy="267930"/>
            <a:chOff x="-41526450" y="3653375"/>
            <a:chExt cx="315875" cy="247350"/>
          </a:xfrm>
          <a:solidFill>
            <a:schemeClr val="bg1"/>
          </a:solidFill>
        </p:grpSpPr>
        <p:sp>
          <p:nvSpPr>
            <p:cNvPr id="8" name="Google Shape;6124;p5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  <p:sp>
          <p:nvSpPr>
            <p:cNvPr id="9" name="Google Shape;6125;p5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</p:grpSp>
      <p:sp>
        <p:nvSpPr>
          <p:cNvPr id="10" name="Google Shape;235;p29"/>
          <p:cNvSpPr txBox="1">
            <a:spLocks noGrp="1"/>
          </p:cNvSpPr>
          <p:nvPr>
            <p:ph type="subTitle" idx="1"/>
          </p:nvPr>
        </p:nvSpPr>
        <p:spPr>
          <a:xfrm>
            <a:off x="73570" y="3636802"/>
            <a:ext cx="4682987" cy="1224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Borgerne i Region Sjælland har i mindre grad erfaring med fundamentale it-færdigheder end andre regioner. Kun borgerne i Region Nordjylland har færre færdigheder.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Tendensen er udtryk for en aldrende og kortuddannet befolkning.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44093F-D388-2A02-B3E5-84C0C880C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436455"/>
              </p:ext>
            </p:extLst>
          </p:nvPr>
        </p:nvGraphicFramePr>
        <p:xfrm>
          <a:off x="73570" y="1181451"/>
          <a:ext cx="8315420" cy="232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96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 rot="4896194">
            <a:off x="7221323" y="1252311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1"/>
          </p:nvPr>
        </p:nvSpPr>
        <p:spPr>
          <a:xfrm>
            <a:off x="360833" y="1608570"/>
            <a:ext cx="3814707" cy="1926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  <a:latin typeface="Georgia" panose="02040502050405020303" pitchFamily="18" charset="0"/>
              </a:rPr>
              <a:t>Ca. 30% af borgerne </a:t>
            </a:r>
            <a:r>
              <a:rPr lang="da-DK" sz="1400" dirty="0">
                <a:solidFill>
                  <a:schemeClr val="bg1"/>
                </a:solidFill>
                <a:latin typeface="Georgia" panose="02040502050405020303" pitchFamily="18" charset="0"/>
              </a:rPr>
              <a:t>i Region Sjælland </a:t>
            </a:r>
            <a:r>
              <a:rPr lang="en" sz="1400" dirty="0">
                <a:solidFill>
                  <a:schemeClr val="bg1"/>
                </a:solidFill>
                <a:latin typeface="Georgia" panose="02040502050405020303" pitchFamily="18" charset="0"/>
              </a:rPr>
              <a:t>har utilstrækkelige digitale sundhedskompetencer.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  <a:latin typeface="Georgia" panose="02040502050405020303" pitchFamily="18" charset="0"/>
              </a:rPr>
              <a:t>Befolkningen </a:t>
            </a:r>
            <a:r>
              <a:rPr lang="da-DK" sz="1400" dirty="0">
                <a:solidFill>
                  <a:schemeClr val="bg1"/>
                </a:solidFill>
                <a:latin typeface="Georgia" panose="02040502050405020303" pitchFamily="18" charset="0"/>
              </a:rPr>
              <a:t>i l</a:t>
            </a:r>
            <a:r>
              <a:rPr lang="en" sz="1400" dirty="0">
                <a:solidFill>
                  <a:schemeClr val="bg1"/>
                </a:solidFill>
                <a:latin typeface="Georgia" panose="02040502050405020303" pitchFamily="18" charset="0"/>
              </a:rPr>
              <a:t>andkommunerne har færrest digitale sundhedskompetencer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chemeClr val="bg1"/>
                </a:solidFill>
                <a:latin typeface="Georgia" panose="02040502050405020303" pitchFamily="18" charset="0"/>
              </a:rPr>
              <a:t>Tendensen er udtryk for en aldrende og kortuddannet befolkning.</a:t>
            </a:r>
            <a:endParaRPr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ladsholder til indho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9668" y="315661"/>
            <a:ext cx="2723265" cy="3951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39;p39"/>
          <p:cNvSpPr/>
          <p:nvPr/>
        </p:nvSpPr>
        <p:spPr>
          <a:xfrm>
            <a:off x="-115405" y="109728"/>
            <a:ext cx="953316" cy="825696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Georgia" panose="02040502050405020303" pitchFamily="18" charset="0"/>
            </a:endParaRPr>
          </a:p>
        </p:txBody>
      </p:sp>
      <p:grpSp>
        <p:nvGrpSpPr>
          <p:cNvPr id="14" name="Google Shape;6123;p52"/>
          <p:cNvGrpSpPr/>
          <p:nvPr/>
        </p:nvGrpSpPr>
        <p:grpSpPr>
          <a:xfrm>
            <a:off x="190175" y="388611"/>
            <a:ext cx="342156" cy="267930"/>
            <a:chOff x="-41526450" y="3653375"/>
            <a:chExt cx="315875" cy="247350"/>
          </a:xfrm>
          <a:solidFill>
            <a:schemeClr val="bg1"/>
          </a:solidFill>
        </p:grpSpPr>
        <p:sp>
          <p:nvSpPr>
            <p:cNvPr id="15" name="Google Shape;6124;p5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  <p:sp>
          <p:nvSpPr>
            <p:cNvPr id="17" name="Google Shape;6125;p5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Georgia" panose="02040502050405020303" pitchFamily="18" charset="0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E2B149D-45BE-551E-6C0E-906EF1679314}"/>
              </a:ext>
            </a:extLst>
          </p:cNvPr>
          <p:cNvSpPr/>
          <p:nvPr/>
        </p:nvSpPr>
        <p:spPr>
          <a:xfrm>
            <a:off x="859250" y="260966"/>
            <a:ext cx="3066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b="1" dirty="0">
                <a:solidFill>
                  <a:schemeClr val="bg1"/>
                </a:solidFill>
                <a:latin typeface="Georgia" panose="02040502050405020303" pitchFamily="18" charset="0"/>
                <a:ea typeface="Assistant Light"/>
                <a:cs typeface="Assistant Light"/>
                <a:sym typeface="Assistant Light"/>
              </a:rPr>
              <a:t>STATUS</a:t>
            </a:r>
          </a:p>
          <a:p>
            <a:pPr lvl="0" algn="ctr"/>
            <a:r>
              <a:rPr lang="da-DK" b="1" dirty="0">
                <a:solidFill>
                  <a:schemeClr val="bg1"/>
                </a:solidFill>
                <a:latin typeface="Georgia" panose="02040502050405020303" pitchFamily="18" charset="0"/>
                <a:ea typeface="Assistant Light"/>
                <a:cs typeface="Assistant Light"/>
                <a:sym typeface="Assistant Light"/>
              </a:rPr>
              <a:t>Digitale sundhedskompetencer</a:t>
            </a:r>
          </a:p>
        </p:txBody>
      </p:sp>
    </p:spTree>
    <p:extLst>
      <p:ext uri="{BB962C8B-B14F-4D97-AF65-F5344CB8AC3E}">
        <p14:creationId xmlns:p14="http://schemas.microsoft.com/office/powerpoint/2010/main" val="15690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tværkstedet på Roskilde Bibliotek. Foto: Ty Stange">
            <a:extLst>
              <a:ext uri="{FF2B5EF4-FFF2-40B4-BE49-F238E27FC236}">
                <a16:creationId xmlns:a16="http://schemas.microsoft.com/office/drawing/2014/main" id="{AB05EB54-2E68-3E0A-DA0D-F6A36A57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00" y="399809"/>
            <a:ext cx="3913428" cy="26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CD9737D4-E6C4-25B5-7018-159D53384AB0}"/>
              </a:ext>
            </a:extLst>
          </p:cNvPr>
          <p:cNvSpPr txBox="1">
            <a:spLocks/>
          </p:cNvSpPr>
          <p:nvPr/>
        </p:nvSpPr>
        <p:spPr>
          <a:xfrm>
            <a:off x="114300" y="2077336"/>
            <a:ext cx="3814707" cy="283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Med forslaget kan borgere modtage håndholdt vejledning og undervisning i digitale færdigheder.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Bibliotekerne tilbyder en velkendt og geografisk udbredt organisation i de fleste områder i regionen.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Nuværende tilbud er tidsbegrænset og baserer sig ofte på frivillige kræfter.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Digitaliseringsstyrelsen fremhæver Roskilde Bibliotek som erfarne på denne dagsorden.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Mulige partnere: Bibliotekerne, frivilligforeninger, konsulenthus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/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6BA26EC-D990-048C-8C56-08EB9459547C}"/>
              </a:ext>
            </a:extLst>
          </p:cNvPr>
          <p:cNvSpPr/>
          <p:nvPr/>
        </p:nvSpPr>
        <p:spPr>
          <a:xfrm>
            <a:off x="114300" y="1484478"/>
            <a:ext cx="3134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a-DK" b="1" dirty="0">
                <a:solidFill>
                  <a:schemeClr val="bg1"/>
                </a:solidFill>
                <a:latin typeface="Georgia" panose="02040502050405020303" pitchFamily="18" charset="0"/>
                <a:ea typeface="Assistant Light"/>
                <a:cs typeface="Assistant Light"/>
                <a:sym typeface="Assistant Light"/>
              </a:rPr>
              <a:t>Bedre IT-hjælp på bibliotekerne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F231D1-8172-6F63-6BF2-C9D18C61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954" y="3272150"/>
            <a:ext cx="3230551" cy="1344575"/>
          </a:xfrm>
          <a:prstGeom prst="rect">
            <a:avLst/>
          </a:prstGeom>
        </p:spPr>
      </p:pic>
      <p:sp>
        <p:nvSpPr>
          <p:cNvPr id="2" name="Google Shape;439;p39">
            <a:extLst>
              <a:ext uri="{FF2B5EF4-FFF2-40B4-BE49-F238E27FC236}">
                <a16:creationId xmlns:a16="http://schemas.microsoft.com/office/drawing/2014/main" id="{4AE6E043-923D-1EF3-FB5F-94F904BFEBF2}"/>
              </a:ext>
            </a:extLst>
          </p:cNvPr>
          <p:cNvSpPr/>
          <p:nvPr/>
        </p:nvSpPr>
        <p:spPr>
          <a:xfrm>
            <a:off x="0" y="226503"/>
            <a:ext cx="953316" cy="796954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 dirty="0">
                <a:solidFill>
                  <a:srgbClr val="F3F3F3"/>
                </a:solidFill>
                <a:latin typeface="Georgia" panose="02040502050405020303" pitchFamily="18" charset="0"/>
              </a:rPr>
              <a:t>1</a:t>
            </a:r>
            <a:endParaRPr sz="4800" dirty="0">
              <a:solidFill>
                <a:srgbClr val="F3F3F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6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4460A-B568-0238-271C-67E41DD00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33" y="1301261"/>
            <a:ext cx="3867300" cy="420109"/>
          </a:xfrm>
        </p:spPr>
        <p:txBody>
          <a:bodyPr/>
          <a:lstStyle/>
          <a:p>
            <a:r>
              <a:rPr lang="da-DK" dirty="0"/>
              <a:t>Opbygge et regionalt IT-frivilligkorps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02895C-1498-AFF3-24D6-AED23657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52" y="1483979"/>
            <a:ext cx="4840448" cy="27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86824A80-2B1B-35F2-9778-09AC26883A02}"/>
              </a:ext>
            </a:extLst>
          </p:cNvPr>
          <p:cNvSpPr txBox="1">
            <a:spLocks/>
          </p:cNvSpPr>
          <p:nvPr/>
        </p:nvSpPr>
        <p:spPr>
          <a:xfrm>
            <a:off x="0" y="1807569"/>
            <a:ext cx="3814707" cy="301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Et regionalt IT-frivilligkorps kan løse opgaver hjemme hos borgeren og fra offentlige steder (fx biblioteker, kontorer i ældreboligområder mv).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Et frivilligkorps kan gøres attraktivt at deltage i med kurser, arrangementer og gode vilkår som kørepenge.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Flere organisationer tilbyder allerede forskellig slags IT-hjælp. Men strukturen er ofte decentral og servicen afhængig af foreningsmedlemskab/bopæls kommune.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Mulige partnere: Ældre Sagen, faglige seniorer, Røde Kors, landsforeningen af frivilligforeninger, ældreboligadministratorer, konsulenthus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439;p39">
            <a:extLst>
              <a:ext uri="{FF2B5EF4-FFF2-40B4-BE49-F238E27FC236}">
                <a16:creationId xmlns:a16="http://schemas.microsoft.com/office/drawing/2014/main" id="{E3869F12-C358-B8A8-3E34-76C2A7A07992}"/>
              </a:ext>
            </a:extLst>
          </p:cNvPr>
          <p:cNvSpPr/>
          <p:nvPr/>
        </p:nvSpPr>
        <p:spPr>
          <a:xfrm>
            <a:off x="0" y="226503"/>
            <a:ext cx="953316" cy="796954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 dirty="0">
                <a:solidFill>
                  <a:srgbClr val="F3F3F3"/>
                </a:solidFill>
                <a:latin typeface="Georgia" panose="02040502050405020303" pitchFamily="18" charset="0"/>
              </a:rPr>
              <a:t>2</a:t>
            </a:r>
            <a:endParaRPr sz="4800" dirty="0">
              <a:solidFill>
                <a:srgbClr val="F3F3F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2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4460A-B568-0238-271C-67E41DD00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5" y="513479"/>
            <a:ext cx="3867300" cy="970500"/>
          </a:xfrm>
        </p:spPr>
        <p:txBody>
          <a:bodyPr/>
          <a:lstStyle/>
          <a:p>
            <a:r>
              <a:rPr lang="da-DK" dirty="0"/>
              <a:t>Understøtte Den Digitale Hotline</a:t>
            </a:r>
          </a:p>
        </p:txBody>
      </p:sp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86824A80-2B1B-35F2-9778-09AC26883A02}"/>
              </a:ext>
            </a:extLst>
          </p:cNvPr>
          <p:cNvSpPr txBox="1">
            <a:spLocks/>
          </p:cNvSpPr>
          <p:nvPr/>
        </p:nvSpPr>
        <p:spPr>
          <a:xfrm>
            <a:off x="0" y="1807569"/>
            <a:ext cx="4108436" cy="25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Den Digitale Hotline er et tværkommunalt samarbejde om at tilbyde en telefonisk hotline og en </a:t>
            </a:r>
            <a:r>
              <a:rPr lang="da-DK" sz="1200" dirty="0" err="1">
                <a:solidFill>
                  <a:schemeClr val="bg1"/>
                </a:solidFill>
                <a:latin typeface="Georgia" panose="02040502050405020303" pitchFamily="18" charset="0"/>
              </a:rPr>
              <a:t>chatbot</a:t>
            </a: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 til borgere med akutte IT-udfordringer.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Gennem hotlinen er der primært hjælp til de kommunale IT-løsninger og mest alm. offentlige løsninger. Hotlinen vil i fremtiden fokusere på digital inklusion som en strategisk indsats.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Odsherred og Roskilde kommuner i Region Sjælland er medlem af samarbejdet.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En regional indsats kan medvirke til, at flere kommuner får mulighed for at deltage i samarbejdet og dermed tilbyde servicen til deres borgere.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E21978F-6467-5299-072A-FD98186D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65" y="788306"/>
            <a:ext cx="3387475" cy="20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39;p39">
            <a:extLst>
              <a:ext uri="{FF2B5EF4-FFF2-40B4-BE49-F238E27FC236}">
                <a16:creationId xmlns:a16="http://schemas.microsoft.com/office/drawing/2014/main" id="{DFAD9A75-76ED-752B-2D29-C47380C54E5D}"/>
              </a:ext>
            </a:extLst>
          </p:cNvPr>
          <p:cNvSpPr/>
          <p:nvPr/>
        </p:nvSpPr>
        <p:spPr>
          <a:xfrm>
            <a:off x="0" y="226503"/>
            <a:ext cx="953316" cy="796954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 dirty="0">
                <a:solidFill>
                  <a:srgbClr val="F3F3F3"/>
                </a:solidFill>
                <a:latin typeface="Georgia" panose="02040502050405020303" pitchFamily="18" charset="0"/>
              </a:rPr>
              <a:t>3</a:t>
            </a:r>
            <a:endParaRPr sz="4800" dirty="0">
              <a:solidFill>
                <a:srgbClr val="F3F3F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0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4460A-B568-0238-271C-67E41DD00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5" y="513479"/>
            <a:ext cx="3867300" cy="970500"/>
          </a:xfrm>
        </p:spPr>
        <p:txBody>
          <a:bodyPr/>
          <a:lstStyle/>
          <a:p>
            <a:r>
              <a:rPr lang="da-DK" dirty="0"/>
              <a:t>Bruttoliste over mulige konsulenthuse</a:t>
            </a:r>
          </a:p>
        </p:txBody>
      </p:sp>
      <p:sp>
        <p:nvSpPr>
          <p:cNvPr id="4" name="Google Shape;235;p29">
            <a:extLst>
              <a:ext uri="{FF2B5EF4-FFF2-40B4-BE49-F238E27FC236}">
                <a16:creationId xmlns:a16="http://schemas.microsoft.com/office/drawing/2014/main" id="{86824A80-2B1B-35F2-9778-09AC26883A02}"/>
              </a:ext>
            </a:extLst>
          </p:cNvPr>
          <p:cNvSpPr txBox="1">
            <a:spLocks/>
          </p:cNvSpPr>
          <p:nvPr/>
        </p:nvSpPr>
        <p:spPr>
          <a:xfrm>
            <a:off x="0" y="1807569"/>
            <a:ext cx="4108436" cy="273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SUS – Socialt udviklingscenter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chemeClr val="bg1"/>
                </a:solidFill>
                <a:latin typeface="Georgia" panose="02040502050405020303" pitchFamily="18" charset="0"/>
              </a:rPr>
              <a:t>CFS – Center for frivilligt socialt arbejde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439;p39">
            <a:extLst>
              <a:ext uri="{FF2B5EF4-FFF2-40B4-BE49-F238E27FC236}">
                <a16:creationId xmlns:a16="http://schemas.microsoft.com/office/drawing/2014/main" id="{DFAD9A75-76ED-752B-2D29-C47380C54E5D}"/>
              </a:ext>
            </a:extLst>
          </p:cNvPr>
          <p:cNvSpPr/>
          <p:nvPr/>
        </p:nvSpPr>
        <p:spPr>
          <a:xfrm>
            <a:off x="0" y="231724"/>
            <a:ext cx="953316" cy="796954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rgbClr val="0085A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F3F3F3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 5" descr="Lyspære og tandhjul  med massiv udfyldning">
            <a:extLst>
              <a:ext uri="{FF2B5EF4-FFF2-40B4-BE49-F238E27FC236}">
                <a16:creationId xmlns:a16="http://schemas.microsoft.com/office/drawing/2014/main" id="{8B938DAC-543B-FF55-3380-86719AA34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25" y="231724"/>
            <a:ext cx="772226" cy="7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83782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b98870e3c2029466ed803e67fc7dac51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4be10ba7c7bccc95d23f79bc93418551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>
      <Value>7</Value>
    </TaxCatchAll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04FCC-734A-487B-A750-5385DC250E95}"/>
</file>

<file path=customXml/itemProps2.xml><?xml version="1.0" encoding="utf-8"?>
<ds:datastoreItem xmlns:ds="http://schemas.openxmlformats.org/officeDocument/2006/customXml" ds:itemID="{855C1F1B-36B0-4844-814F-F9ACABAA8692}">
  <ds:schemaRefs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8b3e670a-1cac-4f20-8850-c84fc57e1a23"/>
    <ds:schemaRef ds:uri="52EDD6EB-99C2-46CB-A0DD-ACF54EB6B52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7303B4-60E2-42F2-8778-AFB62CEED7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474</Words>
  <Application>Microsoft Office PowerPoint</Application>
  <PresentationFormat>Skærmshow (16:9)</PresentationFormat>
  <Paragraphs>64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Assistant Light</vt:lpstr>
      <vt:lpstr>Georgia</vt:lpstr>
      <vt:lpstr>Nunito Sans</vt:lpstr>
      <vt:lpstr>Nunito Sans ExtraBold</vt:lpstr>
      <vt:lpstr>Pontano Sans</vt:lpstr>
      <vt:lpstr>Marketing Newsletter</vt:lpstr>
      <vt:lpstr>Indsatsforslag for Digital inklusion</vt:lpstr>
      <vt:lpstr>Indhold</vt:lpstr>
      <vt:lpstr>STATUS  Udrulning af bredbånd</vt:lpstr>
      <vt:lpstr>PowerPoint-præsentation</vt:lpstr>
      <vt:lpstr>PowerPoint-præsentation</vt:lpstr>
      <vt:lpstr>PowerPoint-præsentation</vt:lpstr>
      <vt:lpstr>Opbygge et regionalt IT-frivilligkorps</vt:lpstr>
      <vt:lpstr>Understøtte Den Digitale Hotline</vt:lpstr>
      <vt:lpstr>Bruttoliste over mulige konsulenthuse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Indsatsforslag for øget digital inklusion i Region Sjælland</dc:title>
  <dc:creator>Nils William Bay Houmann</dc:creator>
  <cp:lastModifiedBy>Morten Jensen Lindblom</cp:lastModifiedBy>
  <cp:revision>120</cp:revision>
  <dcterms:modified xsi:type="dcterms:W3CDTF">2024-05-28T12:18:53Z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31c960d1-6de0-4138-9319-01eadc97fb53</vt:lpwstr>
  </property>
  <property fmtid="{D5CDD505-2E9C-101B-9397-08002B2CF9AE}" pid="11" name="Dokumenttype">
    <vt:lpwstr/>
  </property>
  <property fmtid="{D5CDD505-2E9C-101B-9397-08002B2CF9AE}" pid="12" name="CCMCommunication">
    <vt:lpwstr/>
  </property>
  <property fmtid="{D5CDD505-2E9C-101B-9397-08002B2CF9AE}" pid="13" name="Modtager">
    <vt:lpwstr>1;#dummy</vt:lpwstr>
  </property>
  <property fmtid="{D5CDD505-2E9C-101B-9397-08002B2CF9AE}" pid="14" name="Afsender">
    <vt:lpwstr/>
  </property>
  <property fmtid="{D5CDD505-2E9C-101B-9397-08002B2CF9AE}" pid="15" name="Afdeling">
    <vt:lpwstr>7;#Uddannelse og Attraktivitet (RU)|b5de7e1b-24c1-4f4c-8ac7-92cb297de0bc</vt:lpwstr>
  </property>
  <property fmtid="{D5CDD505-2E9C-101B-9397-08002B2CF9AE}" pid="16" name="CCMIsEmailAttachment">
    <vt:i4>1</vt:i4>
  </property>
</Properties>
</file>