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 Medium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31">
          <p15:clr>
            <a:srgbClr val="A4A3A4"/>
          </p15:clr>
        </p15:guide>
        <p15:guide id="2" pos="227">
          <p15:clr>
            <a:srgbClr val="A4A3A4"/>
          </p15:clr>
        </p15:guide>
        <p15:guide id="3" orient="horz" pos="606">
          <p15:clr>
            <a:srgbClr val="9AA0A6"/>
          </p15:clr>
        </p15:guide>
        <p15:guide id="4" orient="horz" pos="3005">
          <p15:clr>
            <a:srgbClr val="9AA0A6"/>
          </p15:clr>
        </p15:guide>
        <p15:guide id="5" pos="553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31" orient="horz"/>
        <p:guide pos="227"/>
        <p:guide pos="606" orient="horz"/>
        <p:guide pos="3005" orient="horz"/>
        <p:guide pos="553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Medium-bold.fntdata"/><Relationship Id="rId23" Type="http://schemas.openxmlformats.org/officeDocument/2006/relationships/font" Target="fonts/Roboto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boldItalic.fntdata"/><Relationship Id="rId25" Type="http://schemas.openxmlformats.org/officeDocument/2006/relationships/font" Target="fonts/RobotoMedium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9562524c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9562524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a174e35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a174e35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KRK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ab9cdb5b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ab9cdb5b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latin typeface="Roboto"/>
                <a:ea typeface="Roboto"/>
                <a:cs typeface="Roboto"/>
                <a:sym typeface="Roboto"/>
              </a:rPr>
              <a:t>KRK</a:t>
            </a:r>
            <a:br>
              <a:rPr lang="da" sz="1500">
                <a:latin typeface="Roboto"/>
                <a:ea typeface="Roboto"/>
                <a:cs typeface="Roboto"/>
                <a:sym typeface="Roboto"/>
              </a:rPr>
            </a:br>
            <a:r>
              <a:rPr lang="da" sz="1500">
                <a:latin typeface="Roboto"/>
                <a:ea typeface="Roboto"/>
                <a:cs typeface="Roboto"/>
                <a:sym typeface="Roboto"/>
              </a:rPr>
              <a:t>–Nemt at installere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latin typeface="Roboto"/>
                <a:ea typeface="Roboto"/>
                <a:cs typeface="Roboto"/>
                <a:sym typeface="Roboto"/>
              </a:rPr>
              <a:t>–Internet (WIFI) medfølger (Hotspot inkl. simkort)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latin typeface="Roboto"/>
                <a:ea typeface="Roboto"/>
                <a:cs typeface="Roboto"/>
                <a:sym typeface="Roboto"/>
              </a:rPr>
              <a:t>–Simpelt at anvende (usabillity)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latin typeface="Roboto"/>
                <a:ea typeface="Roboto"/>
                <a:cs typeface="Roboto"/>
                <a:sym typeface="Roboto"/>
              </a:rPr>
              <a:t>–God video-kvalitet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latin typeface="Roboto"/>
                <a:ea typeface="Roboto"/>
                <a:cs typeface="Roboto"/>
                <a:sym typeface="Roboto"/>
              </a:rPr>
              <a:t>–God lydkvalitet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ab9cdb5bd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ab9cdb5bd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06c8c204b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06c8c204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2079b41a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2079b41a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59562524c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59562524c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ab9cdb5bd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ab9cdb5bd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59562524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59562524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ab9cdb5b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ab9cdb5b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ab9cdb5bd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ab9cdb5bd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MADS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fe8d08359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fe8d08359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KRK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ab9cdb5b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ab9cdb5b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ab9cdb5b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ab9cdb5b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Mads har markedsplad på plejehjem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Tilstanden hos beboerne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Beboerne har meget tid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Beboerne bruger meget tid på at se TV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Hvordan løser vi det problem?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ab9cdb5b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ab9cdb5b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5699367a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5699367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100">
                <a:solidFill>
                  <a:schemeClr val="dk1"/>
                </a:solidFill>
              </a:rPr>
              <a:t>KRK</a:t>
            </a:r>
            <a:br>
              <a:rPr lang="da" sz="2100">
                <a:solidFill>
                  <a:schemeClr val="dk1"/>
                </a:solidFill>
              </a:rPr>
            </a:br>
            <a:r>
              <a:rPr b="1" lang="da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Videolink er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Nemt at installere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 (WIFI) medfølger (Hotspot inkl. simkort)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Simpelt at anvende (usabillity)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 video-kvalitet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 lydkvalitet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Billigt at anvende (all inclusiv månedlig leje)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Gratis support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Gratis opgradering (sker remote uden brugere skal gøre noget)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750">
                <a:solidFill>
                  <a:schemeClr val="dk1"/>
                </a:solidFill>
              </a:rPr>
              <a:t>–</a:t>
            </a:r>
            <a:r>
              <a:rPr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Vejledende udsalgspris: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solidFill>
                  <a:schemeClr val="dk1"/>
                </a:solidFill>
              </a:rPr>
              <a:t>•</a:t>
            </a:r>
            <a:r>
              <a:rPr lang="d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Oprettelse: DKK 299,-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500">
                <a:solidFill>
                  <a:schemeClr val="dk1"/>
                </a:solidFill>
              </a:rPr>
              <a:t>•</a:t>
            </a:r>
            <a:r>
              <a:rPr lang="d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Månedlig abonnement: DKK 249,-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5956252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5956252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hyperlink" Target="http://drive.google.com/file/d/1H5ZjedXKWcj6-d2s1pgOB-VXUATXKSGh/view" TargetMode="External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hyperlink" Target="http://www.youtube.com/watch?v=bLByYEvg9I8" TargetMode="External"/><Relationship Id="rId5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6.png"/><Relationship Id="rId13" Type="http://schemas.openxmlformats.org/officeDocument/2006/relationships/image" Target="../media/image7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20.jpg"/><Relationship Id="rId5" Type="http://schemas.openxmlformats.org/officeDocument/2006/relationships/image" Target="../media/image24.png"/><Relationship Id="rId6" Type="http://schemas.openxmlformats.org/officeDocument/2006/relationships/image" Target="../media/image12.png"/><Relationship Id="rId7" Type="http://schemas.openxmlformats.org/officeDocument/2006/relationships/image" Target="../media/image21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18.jpg"/><Relationship Id="rId5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22.png"/><Relationship Id="rId6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41525" y="1659600"/>
            <a:ext cx="19170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Videolink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1380"/>
          <a:stretch/>
        </p:blipFill>
        <p:spPr>
          <a:xfrm>
            <a:off x="5232425" y="-4275"/>
            <a:ext cx="391157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641513" y="2430003"/>
            <a:ext cx="30879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Nærvær på afstand</a:t>
            </a:r>
            <a:endParaRPr sz="16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525" y="2942700"/>
            <a:ext cx="2984173" cy="11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Produkt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36" name="Google Shape;136;p22" title="videolink præsentation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2550" y="962700"/>
            <a:ext cx="5164700" cy="38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Produkt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b="9471" l="9478" r="9095" t="13272"/>
          <a:stretch/>
        </p:blipFill>
        <p:spPr>
          <a:xfrm>
            <a:off x="3213375" y="1408475"/>
            <a:ext cx="2994299" cy="299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1221750" y="9347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Mikro computer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3527475" y="9347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Webcam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5342825" y="33969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HDMI kabel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5447150" y="16963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Strømforsyning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Videopræsentation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descr="Videolink DK" id="152" name="Google Shape;152;p24" title="Videolink D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5762" y="962700"/>
            <a:ext cx="4972475" cy="37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Mulighederne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241850" y="34908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Fysiske træning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3174125" y="264127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Fællesskab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b="26397" l="0" r="0" t="25920"/>
          <a:stretch/>
        </p:blipFill>
        <p:spPr>
          <a:xfrm>
            <a:off x="3341075" y="1577075"/>
            <a:ext cx="2538100" cy="12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5">
            <a:alphaModFix/>
          </a:blip>
          <a:srcRect b="5926" l="0" r="0" t="0"/>
          <a:stretch/>
        </p:blipFill>
        <p:spPr>
          <a:xfrm>
            <a:off x="633025" y="1445175"/>
            <a:ext cx="2217650" cy="20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4475" y="2160525"/>
            <a:ext cx="1764300" cy="17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5966625" y="392482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Skærmbesøg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Videolink er...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772050" y="1418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631725" y="1189350"/>
            <a:ext cx="6076800" cy="28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Billigt at anvende (all inclusiv månedlig leje)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Gratis support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Gratis opgradering (sker remote uden brugere skal gøre noget)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Oprettelse: DKK 299,-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Månedlig abonnement: DKK 249,-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/>
        </p:nvSpPr>
        <p:spPr>
          <a:xfrm>
            <a:off x="365700" y="0"/>
            <a:ext cx="84183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 søger….</a:t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/>
        </p:nvSpPr>
        <p:spPr>
          <a:xfrm>
            <a:off x="362850" y="1935300"/>
            <a:ext cx="84183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… flere samarbejdspartnere og kommuner, som kunne tænke sig at teste og udvikle Videolink </a:t>
            </a:r>
            <a:r>
              <a:rPr lang="da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på</a:t>
            </a:r>
            <a:r>
              <a:rPr lang="da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deres</a:t>
            </a:r>
            <a:r>
              <a:rPr lang="da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a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institutioner sammen med os.</a:t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/>
        </p:nvSpPr>
        <p:spPr>
          <a:xfrm>
            <a:off x="365700" y="0"/>
            <a:ext cx="84183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Ser du muligheder?</a:t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Lad os aftale et møde</a:t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Mads Søndergaard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sondergaard.mads@gmail.com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+45 60 53 01 05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www.videolink.dk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281875" y="103750"/>
            <a:ext cx="35574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Team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4615325" y="2167650"/>
            <a:ext cx="2236500" cy="18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Kristian Rossen Kristensen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Product Master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Bachelor in Electronic Engineering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Developer, Nets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Developer, Trifork A/S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2292175" y="2167650"/>
            <a:ext cx="2236500" cy="18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Mads Søndergaard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Business Development</a:t>
            </a:r>
            <a:b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Cand Merc i Økonomi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Scrum Master, Energinet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Product Owner, TDC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Agile Coach</a:t>
            </a:r>
            <a:endParaRPr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65750" y="962700"/>
            <a:ext cx="2039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050" y="4157453"/>
            <a:ext cx="1188269" cy="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b="38095" l="0" r="68290" t="0"/>
          <a:stretch/>
        </p:blipFill>
        <p:spPr>
          <a:xfrm>
            <a:off x="2880100" y="3676513"/>
            <a:ext cx="1060632" cy="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38095" l="0" r="68290" t="0"/>
          <a:stretch/>
        </p:blipFill>
        <p:spPr>
          <a:xfrm>
            <a:off x="5232438" y="3603213"/>
            <a:ext cx="1060632" cy="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6">
            <a:alphaModFix/>
          </a:blip>
          <a:srcRect b="0" l="0" r="3762" t="1903"/>
          <a:stretch/>
        </p:blipFill>
        <p:spPr>
          <a:xfrm>
            <a:off x="5159825" y="1066450"/>
            <a:ext cx="1143576" cy="11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7">
            <a:alphaModFix/>
          </a:blip>
          <a:srcRect b="23994" l="17769" r="22300" t="22743"/>
          <a:stretch/>
        </p:blipFill>
        <p:spPr>
          <a:xfrm>
            <a:off x="4763452" y="3841475"/>
            <a:ext cx="1114250" cy="410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4401" y="4395698"/>
            <a:ext cx="971650" cy="2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b="0" l="12393" r="13969" t="0"/>
          <a:stretch/>
        </p:blipFill>
        <p:spPr>
          <a:xfrm>
            <a:off x="2803575" y="1079400"/>
            <a:ext cx="1188275" cy="107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41850" y="4399013"/>
            <a:ext cx="575375" cy="57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11">
            <a:alphaModFix/>
          </a:blip>
          <a:srcRect b="40946" l="15452" r="23974" t="30132"/>
          <a:stretch/>
        </p:blipFill>
        <p:spPr>
          <a:xfrm>
            <a:off x="3403624" y="4114838"/>
            <a:ext cx="87612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2">
            <a:alphaModFix/>
          </a:blip>
          <a:srcRect b="31448" l="0" r="0" t="34704"/>
          <a:stretch/>
        </p:blipFill>
        <p:spPr>
          <a:xfrm>
            <a:off x="1984750" y="3991850"/>
            <a:ext cx="1259025" cy="2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15700" y="4353019"/>
            <a:ext cx="575376" cy="49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ctrTitle"/>
          </p:nvPr>
        </p:nvSpPr>
        <p:spPr>
          <a:xfrm>
            <a:off x="365750" y="0"/>
            <a:ext cx="55602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Igangværende samarbejde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365750" y="962700"/>
            <a:ext cx="20394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00" y="2327325"/>
            <a:ext cx="340995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b="26535" l="0" r="0" t="0"/>
          <a:stretch/>
        </p:blipFill>
        <p:spPr>
          <a:xfrm>
            <a:off x="4340150" y="2327325"/>
            <a:ext cx="45509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8452" l="22396" r="20975" t="8601"/>
          <a:stretch/>
        </p:blipFill>
        <p:spPr>
          <a:xfrm>
            <a:off x="4595100" y="0"/>
            <a:ext cx="51575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ctrTitle"/>
          </p:nvPr>
        </p:nvSpPr>
        <p:spPr>
          <a:xfrm>
            <a:off x="0" y="0"/>
            <a:ext cx="48438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42 millioner </a:t>
            </a:r>
            <a:endParaRPr b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seniorer i EU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ses med deres pårørende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maks en gang om måneden 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6"/>
          <p:cNvSpPr txBox="1"/>
          <p:nvPr>
            <p:ph type="ctrTitle"/>
          </p:nvPr>
        </p:nvSpPr>
        <p:spPr>
          <a:xfrm>
            <a:off x="0" y="4851950"/>
            <a:ext cx="4519800" cy="29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Eurostat, 2017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950" y="1337399"/>
            <a:ext cx="1665300" cy="22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1404675" y="3245238"/>
            <a:ext cx="16653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Lave digitale færdigheder ekskluderer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6014938" y="3223645"/>
            <a:ext cx="14850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Fysisk besøg langvejs fra sker sjældent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2238" y="1898238"/>
            <a:ext cx="1230176" cy="13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2095" y="1919839"/>
            <a:ext cx="1190680" cy="130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ctrTitle"/>
          </p:nvPr>
        </p:nvSpPr>
        <p:spPr>
          <a:xfrm>
            <a:off x="2150100" y="0"/>
            <a:ext cx="48438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Begyndelsen</a:t>
            </a:r>
            <a:endParaRPr b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6842" y="1115750"/>
            <a:ext cx="5370333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ctrTitle"/>
          </p:nvPr>
        </p:nvSpPr>
        <p:spPr>
          <a:xfrm>
            <a:off x="2150100" y="0"/>
            <a:ext cx="48438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Prototype</a:t>
            </a:r>
            <a:endParaRPr b="1"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750" y="962700"/>
            <a:ext cx="2935775" cy="391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50" y="1104725"/>
            <a:ext cx="5015874" cy="3763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Brugere af Videolink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9425" y="1113675"/>
            <a:ext cx="4820076" cy="36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400" y="1113674"/>
            <a:ext cx="2747850" cy="36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ctrTitle"/>
          </p:nvPr>
        </p:nvSpPr>
        <p:spPr>
          <a:xfrm>
            <a:off x="365750" y="0"/>
            <a:ext cx="8418300" cy="96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Produkt</a:t>
            </a:r>
            <a:endParaRPr sz="3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1375" y="962700"/>
            <a:ext cx="1875598" cy="356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0395" y="1379138"/>
            <a:ext cx="1537551" cy="27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919175" y="4475200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Videosamtale via telefon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7604" y="1167350"/>
            <a:ext cx="2474683" cy="32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5394950" y="4423025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TV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