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7" r:id="rId5"/>
    <p:sldId id="259" r:id="rId6"/>
    <p:sldId id="260" r:id="rId7"/>
    <p:sldId id="261" r:id="rId8"/>
    <p:sldId id="263" r:id="rId9"/>
    <p:sldId id="262" r:id="rId10"/>
    <p:sldId id="452" r:id="rId11"/>
    <p:sldId id="451" r:id="rId12"/>
    <p:sldId id="453" r:id="rId13"/>
    <p:sldId id="459" r:id="rId14"/>
    <p:sldId id="461" r:id="rId15"/>
    <p:sldId id="457" r:id="rId16"/>
    <p:sldId id="469" r:id="rId17"/>
    <p:sldId id="468" r:id="rId18"/>
    <p:sldId id="472" r:id="rId1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4055" autoAdjust="0"/>
  </p:normalViewPr>
  <p:slideViewPr>
    <p:cSldViewPr snapToGrid="0">
      <p:cViewPr varScale="1">
        <p:scale>
          <a:sx n="67" d="100"/>
          <a:sy n="67" d="100"/>
        </p:scale>
        <p:origin x="6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Bækgaard Christensen" userId="895b20d1-8a83-4427-801b-a124aada3673" providerId="ADAL" clId="{718AAF5E-A462-4278-BB79-D7A6EFE28EC6}"/>
    <pc:docChg chg="delSld">
      <pc:chgData name="Rikke Bækgaard Christensen" userId="895b20d1-8a83-4427-801b-a124aada3673" providerId="ADAL" clId="{718AAF5E-A462-4278-BB79-D7A6EFE28EC6}" dt="2023-01-25T12:49:20.072" v="0" actId="47"/>
      <pc:docMkLst>
        <pc:docMk/>
      </pc:docMkLst>
      <pc:sldChg chg="del">
        <pc:chgData name="Rikke Bækgaard Christensen" userId="895b20d1-8a83-4427-801b-a124aada3673" providerId="ADAL" clId="{718AAF5E-A462-4278-BB79-D7A6EFE28EC6}" dt="2023-01-25T12:49:20.072" v="0" actId="47"/>
        <pc:sldMkLst>
          <pc:docMk/>
          <pc:sldMk cId="3278087148" sldId="454"/>
        </pc:sldMkLst>
      </pc:sldChg>
    </pc:docChg>
  </pc:docChgLst>
  <pc:docChgLst>
    <pc:chgData name="Rikke Bækgaard Christensen" userId="895b20d1-8a83-4427-801b-a124aada3673" providerId="ADAL" clId="{430BBCEA-70FD-4B07-9B6A-FA32A6EA1DB4}"/>
    <pc:docChg chg="undo custSel delSld modSld">
      <pc:chgData name="Rikke Bækgaard Christensen" userId="895b20d1-8a83-4427-801b-a124aada3673" providerId="ADAL" clId="{430BBCEA-70FD-4B07-9B6A-FA32A6EA1DB4}" dt="2023-01-25T09:30:45.800" v="191" actId="1076"/>
      <pc:docMkLst>
        <pc:docMk/>
      </pc:docMkLst>
      <pc:sldChg chg="del">
        <pc:chgData name="Rikke Bækgaard Christensen" userId="895b20d1-8a83-4427-801b-a124aada3673" providerId="ADAL" clId="{430BBCEA-70FD-4B07-9B6A-FA32A6EA1DB4}" dt="2023-01-25T07:21:08.712" v="0" actId="47"/>
        <pc:sldMkLst>
          <pc:docMk/>
          <pc:sldMk cId="625291997" sldId="258"/>
        </pc:sldMkLst>
      </pc:sldChg>
      <pc:sldChg chg="modSp mod">
        <pc:chgData name="Rikke Bækgaard Christensen" userId="895b20d1-8a83-4427-801b-a124aada3673" providerId="ADAL" clId="{430BBCEA-70FD-4B07-9B6A-FA32A6EA1DB4}" dt="2023-01-25T09:30:45.800" v="191" actId="1076"/>
        <pc:sldMkLst>
          <pc:docMk/>
          <pc:sldMk cId="3890542399" sldId="262"/>
        </pc:sldMkLst>
        <pc:spChg chg="mod">
          <ac:chgData name="Rikke Bækgaard Christensen" userId="895b20d1-8a83-4427-801b-a124aada3673" providerId="ADAL" clId="{430BBCEA-70FD-4B07-9B6A-FA32A6EA1DB4}" dt="2023-01-25T09:30:45.800" v="191" actId="1076"/>
          <ac:spMkLst>
            <pc:docMk/>
            <pc:sldMk cId="3890542399" sldId="262"/>
            <ac:spMk id="14" creationId="{BE052563-38CA-6C0C-1A07-6D89403A0BE2}"/>
          </ac:spMkLst>
        </pc:spChg>
      </pc:sldChg>
      <pc:sldChg chg="modSp mod">
        <pc:chgData name="Rikke Bækgaard Christensen" userId="895b20d1-8a83-4427-801b-a124aada3673" providerId="ADAL" clId="{430BBCEA-70FD-4B07-9B6A-FA32A6EA1DB4}" dt="2023-01-25T09:28:54.180" v="181" actId="113"/>
        <pc:sldMkLst>
          <pc:docMk/>
          <pc:sldMk cId="535202259" sldId="451"/>
        </pc:sldMkLst>
        <pc:spChg chg="mod">
          <ac:chgData name="Rikke Bækgaard Christensen" userId="895b20d1-8a83-4427-801b-a124aada3673" providerId="ADAL" clId="{430BBCEA-70FD-4B07-9B6A-FA32A6EA1DB4}" dt="2023-01-25T09:28:15.593" v="177" actId="113"/>
          <ac:spMkLst>
            <pc:docMk/>
            <pc:sldMk cId="535202259" sldId="451"/>
            <ac:spMk id="5" creationId="{D5DC543B-E2F9-4B4C-988B-9C40DD368640}"/>
          </ac:spMkLst>
        </pc:spChg>
        <pc:spChg chg="mod">
          <ac:chgData name="Rikke Bækgaard Christensen" userId="895b20d1-8a83-4427-801b-a124aada3673" providerId="ADAL" clId="{430BBCEA-70FD-4B07-9B6A-FA32A6EA1DB4}" dt="2023-01-25T09:28:54.180" v="181" actId="113"/>
          <ac:spMkLst>
            <pc:docMk/>
            <pc:sldMk cId="535202259" sldId="451"/>
            <ac:spMk id="7" creationId="{57C15E71-2502-4425-BDF9-404D7D9EC86B}"/>
          </ac:spMkLst>
        </pc:spChg>
        <pc:spChg chg="mod">
          <ac:chgData name="Rikke Bækgaard Christensen" userId="895b20d1-8a83-4427-801b-a124aada3673" providerId="ADAL" clId="{430BBCEA-70FD-4B07-9B6A-FA32A6EA1DB4}" dt="2023-01-25T09:28:34.696" v="179" actId="113"/>
          <ac:spMkLst>
            <pc:docMk/>
            <pc:sldMk cId="535202259" sldId="451"/>
            <ac:spMk id="8" creationId="{9D4328DC-7D98-4998-9332-39BAB9C4770B}"/>
          </ac:spMkLst>
        </pc:spChg>
      </pc:sldChg>
      <pc:sldChg chg="del">
        <pc:chgData name="Rikke Bækgaard Christensen" userId="895b20d1-8a83-4427-801b-a124aada3673" providerId="ADAL" clId="{430BBCEA-70FD-4B07-9B6A-FA32A6EA1DB4}" dt="2023-01-25T07:21:59.242" v="1" actId="47"/>
        <pc:sldMkLst>
          <pc:docMk/>
          <pc:sldMk cId="1224145506" sldId="455"/>
        </pc:sldMkLst>
      </pc:sldChg>
      <pc:sldChg chg="addSp modSp mod">
        <pc:chgData name="Rikke Bækgaard Christensen" userId="895b20d1-8a83-4427-801b-a124aada3673" providerId="ADAL" clId="{430BBCEA-70FD-4B07-9B6A-FA32A6EA1DB4}" dt="2023-01-25T07:26:49.982" v="170" actId="1076"/>
        <pc:sldMkLst>
          <pc:docMk/>
          <pc:sldMk cId="2792334174" sldId="457"/>
        </pc:sldMkLst>
        <pc:spChg chg="mod">
          <ac:chgData name="Rikke Bækgaard Christensen" userId="895b20d1-8a83-4427-801b-a124aada3673" providerId="ADAL" clId="{430BBCEA-70FD-4B07-9B6A-FA32A6EA1DB4}" dt="2023-01-25T07:26:18.995" v="159" actId="1076"/>
          <ac:spMkLst>
            <pc:docMk/>
            <pc:sldMk cId="2792334174" sldId="457"/>
            <ac:spMk id="2" creationId="{4C7520B3-BC44-7B8A-E8CB-293956381AC2}"/>
          </ac:spMkLst>
        </pc:spChg>
        <pc:spChg chg="add mod">
          <ac:chgData name="Rikke Bækgaard Christensen" userId="895b20d1-8a83-4427-801b-a124aada3673" providerId="ADAL" clId="{430BBCEA-70FD-4B07-9B6A-FA32A6EA1DB4}" dt="2023-01-25T07:26:49.982" v="170" actId="1076"/>
          <ac:spMkLst>
            <pc:docMk/>
            <pc:sldMk cId="2792334174" sldId="457"/>
            <ac:spMk id="4" creationId="{9BB0C35E-E9FB-78BC-79D2-1DA8AF8C33B1}"/>
          </ac:spMkLst>
        </pc:spChg>
      </pc:sldChg>
      <pc:sldChg chg="del">
        <pc:chgData name="Rikke Bækgaard Christensen" userId="895b20d1-8a83-4427-801b-a124aada3673" providerId="ADAL" clId="{430BBCEA-70FD-4B07-9B6A-FA32A6EA1DB4}" dt="2023-01-25T07:22:18.165" v="2" actId="47"/>
        <pc:sldMkLst>
          <pc:docMk/>
          <pc:sldMk cId="318913668" sldId="463"/>
        </pc:sldMkLst>
      </pc:sldChg>
      <pc:sldChg chg="del">
        <pc:chgData name="Rikke Bækgaard Christensen" userId="895b20d1-8a83-4427-801b-a124aada3673" providerId="ADAL" clId="{430BBCEA-70FD-4B07-9B6A-FA32A6EA1DB4}" dt="2023-01-25T07:22:19.603" v="4" actId="47"/>
        <pc:sldMkLst>
          <pc:docMk/>
          <pc:sldMk cId="3643406978" sldId="464"/>
        </pc:sldMkLst>
      </pc:sldChg>
      <pc:sldChg chg="del">
        <pc:chgData name="Rikke Bækgaard Christensen" userId="895b20d1-8a83-4427-801b-a124aada3673" providerId="ADAL" clId="{430BBCEA-70FD-4B07-9B6A-FA32A6EA1DB4}" dt="2023-01-25T07:22:20.333" v="5" actId="47"/>
        <pc:sldMkLst>
          <pc:docMk/>
          <pc:sldMk cId="1340421929" sldId="466"/>
        </pc:sldMkLst>
      </pc:sldChg>
      <pc:sldChg chg="del">
        <pc:chgData name="Rikke Bækgaard Christensen" userId="895b20d1-8a83-4427-801b-a124aada3673" providerId="ADAL" clId="{430BBCEA-70FD-4B07-9B6A-FA32A6EA1DB4}" dt="2023-01-25T07:22:18.994" v="3" actId="47"/>
        <pc:sldMkLst>
          <pc:docMk/>
          <pc:sldMk cId="513976047" sldId="467"/>
        </pc:sldMkLst>
      </pc:sldChg>
      <pc:sldChg chg="del">
        <pc:chgData name="Rikke Bækgaard Christensen" userId="895b20d1-8a83-4427-801b-a124aada3673" providerId="ADAL" clId="{430BBCEA-70FD-4B07-9B6A-FA32A6EA1DB4}" dt="2023-01-25T07:22:44.831" v="6" actId="47"/>
        <pc:sldMkLst>
          <pc:docMk/>
          <pc:sldMk cId="3474910278" sldId="470"/>
        </pc:sldMkLst>
      </pc:sldChg>
      <pc:sldChg chg="delSp modSp mod">
        <pc:chgData name="Rikke Bækgaard Christensen" userId="895b20d1-8a83-4427-801b-a124aada3673" providerId="ADAL" clId="{430BBCEA-70FD-4B07-9B6A-FA32A6EA1DB4}" dt="2023-01-25T07:27:29.800" v="175" actId="1076"/>
        <pc:sldMkLst>
          <pc:docMk/>
          <pc:sldMk cId="1683113942" sldId="472"/>
        </pc:sldMkLst>
        <pc:spChg chg="mod">
          <ac:chgData name="Rikke Bækgaard Christensen" userId="895b20d1-8a83-4427-801b-a124aada3673" providerId="ADAL" clId="{430BBCEA-70FD-4B07-9B6A-FA32A6EA1DB4}" dt="2023-01-25T07:23:44.401" v="24" actId="6549"/>
          <ac:spMkLst>
            <pc:docMk/>
            <pc:sldMk cId="1683113942" sldId="472"/>
            <ac:spMk id="4" creationId="{951E0FB3-77E5-DB5B-32B8-460A6395B548}"/>
          </ac:spMkLst>
        </pc:spChg>
        <pc:spChg chg="mod">
          <ac:chgData name="Rikke Bækgaard Christensen" userId="895b20d1-8a83-4427-801b-a124aada3673" providerId="ADAL" clId="{430BBCEA-70FD-4B07-9B6A-FA32A6EA1DB4}" dt="2023-01-25T07:27:29.800" v="175" actId="1076"/>
          <ac:spMkLst>
            <pc:docMk/>
            <pc:sldMk cId="1683113942" sldId="472"/>
            <ac:spMk id="6" creationId="{8A946705-008F-FB93-0151-12615D702B13}"/>
          </ac:spMkLst>
        </pc:spChg>
        <pc:spChg chg="mod">
          <ac:chgData name="Rikke Bækgaard Christensen" userId="895b20d1-8a83-4427-801b-a124aada3673" providerId="ADAL" clId="{430BBCEA-70FD-4B07-9B6A-FA32A6EA1DB4}" dt="2023-01-25T07:27:25.179" v="174" actId="1076"/>
          <ac:spMkLst>
            <pc:docMk/>
            <pc:sldMk cId="1683113942" sldId="472"/>
            <ac:spMk id="7" creationId="{26CC1FFA-B22D-E3C4-13EC-BDCD0D124B3C}"/>
          </ac:spMkLst>
        </pc:spChg>
        <pc:spChg chg="del mod">
          <ac:chgData name="Rikke Bækgaard Christensen" userId="895b20d1-8a83-4427-801b-a124aada3673" providerId="ADAL" clId="{430BBCEA-70FD-4B07-9B6A-FA32A6EA1DB4}" dt="2023-01-25T07:27:17.894" v="172" actId="478"/>
          <ac:spMkLst>
            <pc:docMk/>
            <pc:sldMk cId="1683113942" sldId="472"/>
            <ac:spMk id="8" creationId="{55644108-97E2-0F7D-C879-69A6E7CF8F71}"/>
          </ac:spMkLst>
        </pc:spChg>
        <pc:spChg chg="mod">
          <ac:chgData name="Rikke Bækgaard Christensen" userId="895b20d1-8a83-4427-801b-a124aada3673" providerId="ADAL" clId="{430BBCEA-70FD-4B07-9B6A-FA32A6EA1DB4}" dt="2023-01-25T07:27:29.800" v="175" actId="1076"/>
          <ac:spMkLst>
            <pc:docMk/>
            <pc:sldMk cId="1683113942" sldId="472"/>
            <ac:spMk id="9" creationId="{A2ED1962-B7BA-1F23-177F-7C5754A18390}"/>
          </ac:spMkLst>
        </pc:spChg>
        <pc:spChg chg="mod">
          <ac:chgData name="Rikke Bækgaard Christensen" userId="895b20d1-8a83-4427-801b-a124aada3673" providerId="ADAL" clId="{430BBCEA-70FD-4B07-9B6A-FA32A6EA1DB4}" dt="2023-01-25T07:27:25.179" v="174" actId="1076"/>
          <ac:spMkLst>
            <pc:docMk/>
            <pc:sldMk cId="1683113942" sldId="472"/>
            <ac:spMk id="11" creationId="{B56F8E03-BB08-CBDA-4950-AFADE4F8158E}"/>
          </ac:spMkLst>
        </pc:spChg>
        <pc:spChg chg="del">
          <ac:chgData name="Rikke Bækgaard Christensen" userId="895b20d1-8a83-4427-801b-a124aada3673" providerId="ADAL" clId="{430BBCEA-70FD-4B07-9B6A-FA32A6EA1DB4}" dt="2023-01-25T07:27:17.894" v="172" actId="478"/>
          <ac:spMkLst>
            <pc:docMk/>
            <pc:sldMk cId="1683113942" sldId="472"/>
            <ac:spMk id="13" creationId="{A7F69158-6DDD-C479-2390-ECFB2FF6F2B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arhuskommune.sharepoint.com/Sites/afd-afdsite3229/Delte%20dokumenter/Udvikling%20og%20Demokrati/Den%20Digitale%20Hotline/DDH%20Projektledelse%20og%20organisation/DDH%20Chatbot/2.%20Data/OKR%20Framewor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arhuskommune.sharepoint.com/Sites/afd-afdsite3229/Delte%20dokumenter/Udvikling%20og%20Demokrati/Den%20Digitale%20Hotline/DDH%20Projektledelse%20og%20organisation/DDH%20Chatbot/2.%20Data/OKR%20Framework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DDH Chatbot samtaler / total DDH samtaler</a:t>
            </a:r>
            <a:r>
              <a:rPr lang="da-DK" baseline="0"/>
              <a:t> (%)</a:t>
            </a:r>
            <a:endParaRPr lang="da-DK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3.5274252802098456E-3"/>
                  <c:y val="-2.6034246308569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1D-403F-AC45-97EBE6E9BDEA}"/>
                </c:ext>
              </c:extLst>
            </c:dLbl>
            <c:dLbl>
              <c:idx val="5"/>
              <c:layout>
                <c:manualLayout>
                  <c:x val="1.7637126401049228E-3"/>
                  <c:y val="-2.3864725782855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1D-403F-AC45-97EBE6E9BDEA}"/>
                </c:ext>
              </c:extLst>
            </c:dLbl>
            <c:dLbl>
              <c:idx val="6"/>
              <c:layout>
                <c:manualLayout>
                  <c:x val="-7.9367068804722819E-3"/>
                  <c:y val="-3.9051369462854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1D-403F-AC45-97EBE6E9BDEA}"/>
                </c:ext>
              </c:extLst>
            </c:dLbl>
            <c:dLbl>
              <c:idx val="7"/>
              <c:layout>
                <c:manualLayout>
                  <c:x val="-8.818563200524614E-4"/>
                  <c:y val="-3.4712328411425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1D-403F-AC45-97EBE6E9BDEA}"/>
                </c:ext>
              </c:extLst>
            </c:dLbl>
            <c:dLbl>
              <c:idx val="8"/>
              <c:layout>
                <c:manualLayout>
                  <c:x val="-2.6455689601575134E-3"/>
                  <c:y val="-3.03732873599975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A1D-403F-AC45-97EBE6E9BDEA}"/>
                </c:ext>
              </c:extLst>
            </c:dLbl>
            <c:dLbl>
              <c:idx val="9"/>
              <c:layout>
                <c:manualLayout>
                  <c:x val="-5.2936308242704216E-3"/>
                  <c:y val="2.8576626826541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1D-403F-AC45-97EBE6E9BD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Total!$S$1:$AD$1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Marts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 </c:v>
                </c:pt>
                <c:pt idx="11">
                  <c:v>December</c:v>
                </c:pt>
              </c:strCache>
            </c:strRef>
          </c:cat>
          <c:val>
            <c:numRef>
              <c:f>Total!$S$35:$AD$35</c:f>
              <c:numCache>
                <c:formatCode>0%</c:formatCode>
                <c:ptCount val="12"/>
                <c:pt idx="0">
                  <c:v>0.14375269720853112</c:v>
                </c:pt>
                <c:pt idx="1">
                  <c:v>9.4317284925019729E-2</c:v>
                </c:pt>
                <c:pt idx="2">
                  <c:v>0.15845976974270123</c:v>
                </c:pt>
                <c:pt idx="3">
                  <c:v>0.274338193449636</c:v>
                </c:pt>
                <c:pt idx="4">
                  <c:v>0.38493609888958724</c:v>
                </c:pt>
                <c:pt idx="5">
                  <c:v>0.30621464156041545</c:v>
                </c:pt>
                <c:pt idx="6">
                  <c:v>0.26559494004480166</c:v>
                </c:pt>
                <c:pt idx="7">
                  <c:v>0.28996122361051269</c:v>
                </c:pt>
                <c:pt idx="8">
                  <c:v>0.24132024507543318</c:v>
                </c:pt>
                <c:pt idx="9">
                  <c:v>0.31813667382180499</c:v>
                </c:pt>
                <c:pt idx="10">
                  <c:v>0.3336711059640996</c:v>
                </c:pt>
                <c:pt idx="11">
                  <c:v>0.27248740705205088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A1D-403F-AC45-97EBE6E9BDEA}"/>
            </c:ext>
          </c:extLst>
        </c:ser>
        <c:ser>
          <c:idx val="2"/>
          <c:order val="1"/>
          <c:spPr>
            <a:ln w="28575" cap="rnd">
              <a:solidFill>
                <a:srgbClr val="FFC000"/>
              </a:solidFill>
              <a:prstDash val="lg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1D-403F-AC45-97EBE6E9BDE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A1D-403F-AC45-97EBE6E9BDE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A1D-403F-AC45-97EBE6E9BDEA}"/>
                </c:ext>
              </c:extLst>
            </c:dLbl>
            <c:dLbl>
              <c:idx val="3"/>
              <c:layout>
                <c:manualLayout>
                  <c:x val="0.5077307044694318"/>
                  <c:y val="4.933711752378094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Gennemsnit </a:t>
                    </a:r>
                    <a:fld id="{3B8FC6D6-AC43-488D-8D63-5997B5A48285}" type="VALUE">
                      <a:rPr lang="en-US" baseline="0"/>
                      <a:pPr>
                        <a:defRPr/>
                      </a:pPr>
                      <a:t>[VÆRDI]</a:t>
                    </a:fld>
                    <a:endParaRPr lang="en-US" baseline="0"/>
                  </a:p>
                </c:rich>
              </c:tx>
              <c:spPr>
                <a:xfrm>
                  <a:off x="11855625" y="2579665"/>
                  <a:ext cx="1670424" cy="369357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a-DK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16209"/>
                        <a:gd name="adj2" fmla="val -93499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0633749863468504"/>
                      <c:h val="4.84006363015790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1A1D-403F-AC45-97EBE6E9BDE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A1D-403F-AC45-97EBE6E9BDE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A1D-403F-AC45-97EBE6E9BDE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A1D-403F-AC45-97EBE6E9BDE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A1D-403F-AC45-97EBE6E9BDE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A1D-403F-AC45-97EBE6E9BDE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A1D-403F-AC45-97EBE6E9BDE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A1D-403F-AC45-97EBE6E9BDEA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A1D-403F-AC45-97EBE6E9BDEA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Total!$S$1:$AD$1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Marts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 </c:v>
                </c:pt>
                <c:pt idx="11">
                  <c:v>December</c:v>
                </c:pt>
              </c:strCache>
            </c:strRef>
          </c:cat>
          <c:val>
            <c:numRef>
              <c:f>Total!$AE$35:$AE$46</c:f>
              <c:numCache>
                <c:formatCode>0%</c:formatCode>
                <c:ptCount val="12"/>
                <c:pt idx="0">
                  <c:v>0.25133838781142231</c:v>
                </c:pt>
                <c:pt idx="1">
                  <c:v>0.25133838781142231</c:v>
                </c:pt>
                <c:pt idx="2">
                  <c:v>0.25133838781142231</c:v>
                </c:pt>
                <c:pt idx="3">
                  <c:v>0.25133838781142231</c:v>
                </c:pt>
                <c:pt idx="4">
                  <c:v>0.25133838781142231</c:v>
                </c:pt>
                <c:pt idx="5">
                  <c:v>0.25133838781142231</c:v>
                </c:pt>
                <c:pt idx="6">
                  <c:v>0.25133838781142231</c:v>
                </c:pt>
                <c:pt idx="7">
                  <c:v>0.25133838781142231</c:v>
                </c:pt>
                <c:pt idx="8">
                  <c:v>0.25133838781142231</c:v>
                </c:pt>
                <c:pt idx="9">
                  <c:v>0.25133838781142231</c:v>
                </c:pt>
                <c:pt idx="10">
                  <c:v>0.25133838781142231</c:v>
                </c:pt>
                <c:pt idx="11">
                  <c:v>0.25133838781142231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1A1D-403F-AC45-97EBE6E9BD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7551320"/>
        <c:axId val="817551648"/>
      </c:lineChart>
      <c:catAx>
        <c:axId val="81755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17551648"/>
        <c:crosses val="autoZero"/>
        <c:auto val="1"/>
        <c:lblAlgn val="ctr"/>
        <c:lblOffset val="100"/>
        <c:noMultiLvlLbl val="0"/>
      </c:catAx>
      <c:valAx>
        <c:axId val="81755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17551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2022 DDH</a:t>
            </a:r>
            <a:r>
              <a:rPr lang="da-DK" baseline="0"/>
              <a:t> CHATBOT SAMTALER</a:t>
            </a:r>
            <a:endParaRPr lang="da-DK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>
        <c:manualLayout>
          <c:layoutTarget val="inner"/>
          <c:xMode val="edge"/>
          <c:yMode val="edge"/>
          <c:x val="8.0433943041836597E-2"/>
          <c:y val="7.8453460620525065E-2"/>
          <c:w val="0.90771363044320774"/>
          <c:h val="0.8412154924548512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Budget!$A$3</c:f>
              <c:strCache>
                <c:ptCount val="1"/>
                <c:pt idx="0">
                  <c:v>Total DDH Chatbot Samtaler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Budget!$C$1:$N$1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Marts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Budget!$C$3:$N$3</c:f>
              <c:numCache>
                <c:formatCode>0</c:formatCode>
                <c:ptCount val="12"/>
                <c:pt idx="0">
                  <c:v>6329</c:v>
                </c:pt>
                <c:pt idx="1">
                  <c:v>3585</c:v>
                </c:pt>
                <c:pt idx="2">
                  <c:v>9786</c:v>
                </c:pt>
                <c:pt idx="3">
                  <c:v>13980</c:v>
                </c:pt>
                <c:pt idx="4">
                  <c:v>18373</c:v>
                </c:pt>
                <c:pt idx="5">
                  <c:v>14506</c:v>
                </c:pt>
                <c:pt idx="6">
                  <c:v>10078</c:v>
                </c:pt>
                <c:pt idx="7">
                  <c:v>9422</c:v>
                </c:pt>
                <c:pt idx="8">
                  <c:v>7326</c:v>
                </c:pt>
                <c:pt idx="9">
                  <c:v>9930</c:v>
                </c:pt>
                <c:pt idx="10">
                  <c:v>9220</c:v>
                </c:pt>
                <c:pt idx="11">
                  <c:v>5680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F4-4B23-8E37-9E937ED45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6333848"/>
        <c:axId val="806334176"/>
      </c:barChart>
      <c:catAx>
        <c:axId val="806333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06334176"/>
        <c:crosses val="autoZero"/>
        <c:auto val="1"/>
        <c:lblAlgn val="ctr"/>
        <c:lblOffset val="100"/>
        <c:noMultiLvlLbl val="0"/>
      </c:catAx>
      <c:valAx>
        <c:axId val="80633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06333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0.15094</cdr:x>
      <cdr:y>0.70186</cdr:y>
    </cdr:from>
    <cdr:to>
      <cdr:x>0.2317</cdr:x>
      <cdr:y>0.7553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EE53283F-69BC-F322-5C25-7FFE1DE2EB8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779016" y="4668520"/>
          <a:ext cx="951935" cy="35546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0.29368</cdr:x>
      <cdr:y>0.26746</cdr:y>
    </cdr:from>
    <cdr:to>
      <cdr:x>0.38092</cdr:x>
      <cdr:y>0.32133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:a16="http://schemas.microsoft.com/office/drawing/2014/main" id="{072D301B-598D-F847-BACD-0136B3F81B6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3461513" y="1779016"/>
          <a:ext cx="1028192" cy="35832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0.37747</cdr:x>
      <cdr:y>0.0805</cdr:y>
    </cdr:from>
    <cdr:to>
      <cdr:x>0.45766</cdr:x>
      <cdr:y>0.1357</cdr:y>
    </cdr:to>
    <cdr:pic>
      <cdr:nvPicPr>
        <cdr:cNvPr id="6" name="Billede 5">
          <a:extLst xmlns:a="http://schemas.openxmlformats.org/drawingml/2006/main">
            <a:ext uri="{FF2B5EF4-FFF2-40B4-BE49-F238E27FC236}">
              <a16:creationId xmlns:a16="http://schemas.microsoft.com/office/drawing/2014/main" id="{12EFA1F4-6084-0AB8-9159-4488E597566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4449064" y="535432"/>
          <a:ext cx="945211" cy="3672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0.45629</cdr:x>
      <cdr:y>0.23859</cdr:y>
    </cdr:from>
    <cdr:to>
      <cdr:x>0.54371</cdr:x>
      <cdr:y>0.29735</cdr:y>
    </cdr:to>
    <cdr:pic>
      <cdr:nvPicPr>
        <cdr:cNvPr id="10" name="chart">
          <a:extLst xmlns:a="http://schemas.openxmlformats.org/drawingml/2006/main">
            <a:ext uri="{FF2B5EF4-FFF2-40B4-BE49-F238E27FC236}">
              <a16:creationId xmlns:a16="http://schemas.microsoft.com/office/drawing/2014/main" id="{616D15FD-1644-96D1-A11E-95A708F5AF0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/>
        <a:stretch xmlns:a="http://schemas.openxmlformats.org/drawingml/2006/main">
          <a:fillRect/>
        </a:stretch>
      </cdr:blipFill>
      <cdr:spPr>
        <a:xfrm xmlns:a="http://schemas.openxmlformats.org/drawingml/2006/main">
          <a:off x="5378116" y="1586993"/>
          <a:ext cx="1030384" cy="39084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0.5289</cdr:x>
      <cdr:y>0.43055</cdr:y>
    </cdr:from>
    <cdr:to>
      <cdr:x>0.6055</cdr:x>
      <cdr:y>0.48436</cdr:y>
    </cdr:to>
    <cdr:pic>
      <cdr:nvPicPr>
        <cdr:cNvPr id="11" name="Billede 10">
          <a:extLst xmlns:a="http://schemas.openxmlformats.org/drawingml/2006/main">
            <a:ext uri="{FF2B5EF4-FFF2-40B4-BE49-F238E27FC236}">
              <a16:creationId xmlns:a16="http://schemas.microsoft.com/office/drawing/2014/main" id="{9F9A12F8-6E9C-917B-A94A-2642A08A81C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5"/>
        <a:stretch xmlns:a="http://schemas.openxmlformats.org/drawingml/2006/main">
          <a:fillRect/>
        </a:stretch>
      </cdr:blipFill>
      <cdr:spPr>
        <a:xfrm xmlns:a="http://schemas.openxmlformats.org/drawingml/2006/main">
          <a:off x="6233963" y="2863840"/>
          <a:ext cx="902821" cy="35791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0.60172</cdr:x>
      <cdr:y>0.4603</cdr:y>
    </cdr:from>
    <cdr:to>
      <cdr:x>0.68248</cdr:x>
      <cdr:y>0.51866</cdr:y>
    </cdr:to>
    <cdr:pic>
      <cdr:nvPicPr>
        <cdr:cNvPr id="13" name="Billede 12">
          <a:extLst xmlns:a="http://schemas.openxmlformats.org/drawingml/2006/main">
            <a:ext uri="{FF2B5EF4-FFF2-40B4-BE49-F238E27FC236}">
              <a16:creationId xmlns:a16="http://schemas.microsoft.com/office/drawing/2014/main" id="{F587DC82-422C-A544-9539-84BAF38BD44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6"/>
        <a:stretch xmlns:a="http://schemas.openxmlformats.org/drawingml/2006/main">
          <a:fillRect/>
        </a:stretch>
      </cdr:blipFill>
      <cdr:spPr>
        <a:xfrm xmlns:a="http://schemas.openxmlformats.org/drawingml/2006/main">
          <a:off x="7092227" y="3061757"/>
          <a:ext cx="951934" cy="38814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0.68546</cdr:x>
      <cdr:y>0.55462</cdr:y>
    </cdr:from>
    <cdr:to>
      <cdr:x>0.7595</cdr:x>
      <cdr:y>0.60448</cdr:y>
    </cdr:to>
    <cdr:pic>
      <cdr:nvPicPr>
        <cdr:cNvPr id="14" name="Billede 13">
          <a:extLst xmlns:a="http://schemas.openxmlformats.org/drawingml/2006/main">
            <a:ext uri="{FF2B5EF4-FFF2-40B4-BE49-F238E27FC236}">
              <a16:creationId xmlns:a16="http://schemas.microsoft.com/office/drawing/2014/main" id="{C9E74D12-1899-4CE3-D528-0651F0CEECD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7"/>
        <a:stretch xmlns:a="http://schemas.openxmlformats.org/drawingml/2006/main">
          <a:fillRect/>
        </a:stretch>
      </cdr:blipFill>
      <cdr:spPr>
        <a:xfrm xmlns:a="http://schemas.openxmlformats.org/drawingml/2006/main">
          <a:off x="8079233" y="3689107"/>
          <a:ext cx="872744" cy="33165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0.7453</cdr:x>
      <cdr:y>0.43332</cdr:y>
    </cdr:from>
    <cdr:to>
      <cdr:x>0.8332</cdr:x>
      <cdr:y>0.5</cdr:y>
    </cdr:to>
    <cdr:pic>
      <cdr:nvPicPr>
        <cdr:cNvPr id="15" name="Billede 14">
          <a:extLst xmlns:a="http://schemas.openxmlformats.org/drawingml/2006/main">
            <a:ext uri="{FF2B5EF4-FFF2-40B4-BE49-F238E27FC236}">
              <a16:creationId xmlns:a16="http://schemas.microsoft.com/office/drawing/2014/main" id="{59842888-D277-268B-5700-2B831EDB984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8"/>
        <a:stretch xmlns:a="http://schemas.openxmlformats.org/drawingml/2006/main">
          <a:fillRect/>
        </a:stretch>
      </cdr:blipFill>
      <cdr:spPr>
        <a:xfrm xmlns:a="http://schemas.openxmlformats.org/drawingml/2006/main">
          <a:off x="8784525" y="2882291"/>
          <a:ext cx="1036131" cy="4435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0.82743</cdr:x>
      <cdr:y>0.44619</cdr:y>
    </cdr:from>
    <cdr:to>
      <cdr:x>0.91466</cdr:x>
      <cdr:y>0.5108</cdr:y>
    </cdr:to>
    <cdr:pic>
      <cdr:nvPicPr>
        <cdr:cNvPr id="16" name="chart">
          <a:extLst xmlns:a="http://schemas.openxmlformats.org/drawingml/2006/main">
            <a:ext uri="{FF2B5EF4-FFF2-40B4-BE49-F238E27FC236}">
              <a16:creationId xmlns:a16="http://schemas.microsoft.com/office/drawing/2014/main" id="{EE685D75-2DF6-3621-155C-358F7FEA5C7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9"/>
        <a:stretch xmlns:a="http://schemas.openxmlformats.org/drawingml/2006/main">
          <a:fillRect/>
        </a:stretch>
      </cdr:blipFill>
      <cdr:spPr>
        <a:xfrm xmlns:a="http://schemas.openxmlformats.org/drawingml/2006/main">
          <a:off x="9752584" y="2967903"/>
          <a:ext cx="1028192" cy="42977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0.90966</cdr:x>
      <cdr:y>0.60503</cdr:y>
    </cdr:from>
    <cdr:to>
      <cdr:x>0.98061</cdr:x>
      <cdr:y>0.6629</cdr:y>
    </cdr:to>
    <cdr:pic>
      <cdr:nvPicPr>
        <cdr:cNvPr id="17" name="Billede 16">
          <a:extLst xmlns:a="http://schemas.openxmlformats.org/drawingml/2006/main">
            <a:ext uri="{FF2B5EF4-FFF2-40B4-BE49-F238E27FC236}">
              <a16:creationId xmlns:a16="http://schemas.microsoft.com/office/drawing/2014/main" id="{11EA65FD-B0CD-9A45-82F3-5F9D4709FB3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0"/>
        <a:stretch xmlns:a="http://schemas.openxmlformats.org/drawingml/2006/main">
          <a:fillRect/>
        </a:stretch>
      </cdr:blipFill>
      <cdr:spPr>
        <a:xfrm xmlns:a="http://schemas.openxmlformats.org/drawingml/2006/main">
          <a:off x="10721848" y="4024419"/>
          <a:ext cx="836168" cy="384943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9FD03-4FD9-4B84-A4EC-24136B0D357E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7D945-4A36-4B3A-8BC1-AD791C21CC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7889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Ny strategi: Implementering af links på relevante undersider.</a:t>
            </a:r>
          </a:p>
          <a:p>
            <a:r>
              <a:rPr lang="da-DK" dirty="0"/>
              <a:t>Fordelene ved Chatbot tidsbestilling vs. </a:t>
            </a:r>
            <a:r>
              <a:rPr lang="da-DK" dirty="0" err="1"/>
              <a:t>Frontdesk</a:t>
            </a:r>
            <a:r>
              <a:rPr lang="da-DK" dirty="0"/>
              <a:t> web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87D945-4A36-4B3A-8BC1-AD791C21CC01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4982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a-DK" dirty="0"/>
          </a:p>
          <a:p>
            <a:pPr marL="179114" indent="-179114">
              <a:buFontTx/>
              <a:buChar char="-"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62F44-C386-4291-8192-F205BAECD181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9069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62F44-C386-4291-8192-F205BAECD181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5844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87D945-4A36-4B3A-8BC1-AD791C21CC01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6576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Fordelene ved Chatbot tidsbestilling vs. </a:t>
            </a:r>
            <a:r>
              <a:rPr lang="da-DK" dirty="0" err="1"/>
              <a:t>Frontdesk</a:t>
            </a:r>
            <a:r>
              <a:rPr lang="da-DK" dirty="0"/>
              <a:t> web</a:t>
            </a:r>
          </a:p>
          <a:p>
            <a:r>
              <a:rPr lang="da-DK" dirty="0"/>
              <a:t>Hjemmesideanalyse for alle kommuner med udgangspunkt i tidsbestilling indgange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Ny strategi: Implementering af links på relevante undersider.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87D945-4A36-4B3A-8BC1-AD791C21CC01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539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E5D16-FA96-CA7D-3D84-690C17249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0D02052-C9A1-27CE-396F-B30583BBA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6F7A62-707E-E5D5-11A6-A8B48E1FB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AFC96E-9F33-0C4D-69EE-4DB34AB4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A08F5A8-BA3D-DFDF-B94E-13A3A070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602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C2894-C832-F257-D40C-F2B0BCFEE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0A84A0C-1D2A-2020-6F97-F690AE349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6DBC6B-F939-DA2E-367F-8B86B7898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FF7615-A1CE-206D-5983-194D2B8A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D76E3F-7CDC-39DA-5459-965BD91DE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190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F95A7BD-D888-9D40-B7AF-09FFC5B2A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512F6FC-F2AC-AA02-1E4C-05C78ED11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6EA3DA-79FB-F561-F20F-A8F5A6625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A46316-8C12-45FC-2FC3-7A1CAFB9A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38C852-D441-3933-814B-E5837A334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6136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3139F-BCD2-C532-0A68-FB66819E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CBB001D-3927-A904-DA70-A773C10D7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C2017F-095F-428E-E4F0-555B628F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DD83210-BC45-D0E2-03F8-ECDA10DB4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B87A55-A2B4-202C-021A-53851556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617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91C7E7-ACFA-339A-728E-ECE792281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90857E3-A063-11EE-6923-3BF0EEDD0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779250-5633-20BC-7FA5-7ABB79CD3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F826CD-39DF-1B56-D0AA-108536EA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D7BDB2-4A4D-DDD1-117F-0B4B58B34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302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B889B-06CC-1D67-92A3-0DB9DB724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2BA27F-B3BB-C27D-AB81-EF68A4FD57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65357A6-A24F-8DFC-E350-8D33E1094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81EA4E1-3C3F-0548-7A9E-CECA7CBCC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64E5379-1661-F1A6-698C-6D7F0E2E1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DF80F44-3DC9-DD3C-59A2-627EDD2F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444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30C1EC-90B5-DD96-9269-E1D641B09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C849BE-2513-9F7B-7179-849E5D936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29B8167-0517-C75F-A90D-1D8074375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33E5495-81B2-761B-8C68-787AFA07D7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0946F6A-1087-B46D-3579-8D26E95DF9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1058A56-0825-5873-CF42-23B26036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8B04807-7EA7-6538-A3C4-EBFAD244D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3AABB24-7CBD-833F-9779-CCD0510D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8221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C36490-6417-EA11-1477-1EC25508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EF76527-C462-A6CA-9F08-98C52777F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C34F1A6-8136-D445-7C5C-70F3489D9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9C1C444-A18B-C1A7-90B3-345DBF48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551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5D23680-E8C0-2903-BD57-D998CE3F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3A36776-396B-AD0D-8DC4-B7263A94F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5542FCB-187A-D07D-C4D2-873B01952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303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D1BFEF-A377-583B-DA39-7C5B84A1A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0E31C8-8982-4423-C18C-80202F88A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5528408-AF5B-8427-92D2-F7D1541B4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D84614B-5595-EF1D-C054-A68CA84B1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6A02B9-7DAA-E5D0-3D40-DC1DF32D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CEAB32F-505F-4E53-1CF4-DFC8DBD33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152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08F146-85E5-F946-D633-2DDC87F3C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4E493AD-3CD1-20D0-67A0-B13257F23A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51A212F-F336-3345-C9DD-1DB48BED2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4105686-5D64-AF2D-A1E0-B4D4B727F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86CE70E-4207-547A-196E-C2506D65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BA6B119-0CC4-C8BE-25CA-48478882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244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7300993-6642-E6D7-FC89-55BFCBAA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A603D0F-D0AB-66AB-A1B8-9C694516A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800582-9F1F-BC76-2ABA-10E9A359D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3271C-1E6A-4A84-8A10-944CA2FBF49D}" type="datetimeFigureOut">
              <a:rPr lang="da-DK" smtClean="0"/>
              <a:t>25-01-2023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8A04E90-C91A-3104-C239-2F3A96F40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FB0732F-A972-0342-C59F-B86C46EE5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0EE17-983F-4536-884D-AA104D04F6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4831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EF5405-D4EA-601F-BD12-F2EBB5039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8DC1244-F533-99EC-497F-308DF1E1F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8298"/>
            <a:ext cx="12192000" cy="538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73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7520B3-BC44-7B8A-E8CB-29395638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2022 Kommunikation Målsætning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A9FC630A-B6F3-B577-17E6-05792A2B38B3}"/>
              </a:ext>
            </a:extLst>
          </p:cNvPr>
          <p:cNvSpPr txBox="1"/>
          <p:nvPr/>
        </p:nvSpPr>
        <p:spPr>
          <a:xfrm>
            <a:off x="1714539" y="5472821"/>
            <a:ext cx="75377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Tiltrække flere kommuner til DDH Chatbot projektet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AB043ED5-9F9F-FA8F-2CC0-8F33E85BCE10}"/>
              </a:ext>
            </a:extLst>
          </p:cNvPr>
          <p:cNvSpPr txBox="1"/>
          <p:nvPr/>
        </p:nvSpPr>
        <p:spPr>
          <a:xfrm>
            <a:off x="1714539" y="2866527"/>
            <a:ext cx="6934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Øge kendskabet til DDH Chatbot projektet blandt kommunale beslutningstagere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74665E24-E388-D869-86FC-AF79AF289CBF}"/>
              </a:ext>
            </a:extLst>
          </p:cNvPr>
          <p:cNvSpPr txBox="1"/>
          <p:nvPr/>
        </p:nvSpPr>
        <p:spPr>
          <a:xfrm>
            <a:off x="1714539" y="4111932"/>
            <a:ext cx="6934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Øge ejerskabet blandt eksisterende DDH Chatbot kommuner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E9487C80-EDAE-9E38-D28D-FBA6750A3389}"/>
              </a:ext>
            </a:extLst>
          </p:cNvPr>
          <p:cNvSpPr txBox="1"/>
          <p:nvPr/>
        </p:nvSpPr>
        <p:spPr>
          <a:xfrm>
            <a:off x="1714539" y="2014067"/>
            <a:ext cx="9453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a-DK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orøge borgernes kendskab og interaktion med DHH Chatbotten</a:t>
            </a:r>
          </a:p>
        </p:txBody>
      </p:sp>
    </p:spTree>
    <p:extLst>
      <p:ext uri="{BB962C8B-B14F-4D97-AF65-F5344CB8AC3E}">
        <p14:creationId xmlns:p14="http://schemas.microsoft.com/office/powerpoint/2010/main" val="4214396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51E0FB3-77E5-DB5B-32B8-460A6395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2022 Resultater LinkedIn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A946705-008F-FB93-0151-12615D702B13}"/>
              </a:ext>
            </a:extLst>
          </p:cNvPr>
          <p:cNvSpPr/>
          <p:nvPr/>
        </p:nvSpPr>
        <p:spPr>
          <a:xfrm>
            <a:off x="1145598" y="1975918"/>
            <a:ext cx="2286000" cy="2073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Indenfor de første 12 måneder har 60% af de danske kommuner interageret med DDH Chatbot Content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6CC1FFA-B22D-E3C4-13EC-BDCD0D124B3C}"/>
              </a:ext>
            </a:extLst>
          </p:cNvPr>
          <p:cNvSpPr/>
          <p:nvPr/>
        </p:nvSpPr>
        <p:spPr>
          <a:xfrm>
            <a:off x="6475833" y="1975918"/>
            <a:ext cx="2350008" cy="2073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på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Chatbot LinkedIn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profilen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gennemsnit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engagement rate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på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6%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5644108-97E2-0F7D-C879-69A6E7CF8F71}"/>
              </a:ext>
            </a:extLst>
          </p:cNvPr>
          <p:cNvSpPr/>
          <p:nvPr/>
        </p:nvSpPr>
        <p:spPr>
          <a:xfrm>
            <a:off x="9137182" y="1975918"/>
            <a:ext cx="2350008" cy="2073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Indenfor de første 12 måneder er 42 ud af 78 kommuner en del af DDH Chatbot projektet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ED1962-B7BA-1F23-177F-7C5754A18390}"/>
              </a:ext>
            </a:extLst>
          </p:cNvPr>
          <p:cNvSpPr/>
          <p:nvPr/>
        </p:nvSpPr>
        <p:spPr>
          <a:xfrm>
            <a:off x="1173030" y="4049032"/>
            <a:ext cx="223113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0A2D952-E1E3-2CAF-4537-533D28AADD45}"/>
              </a:ext>
            </a:extLst>
          </p:cNvPr>
          <p:cNvSpPr txBox="1"/>
          <p:nvPr/>
        </p:nvSpPr>
        <p:spPr>
          <a:xfrm>
            <a:off x="1610684" y="4491204"/>
            <a:ext cx="1452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32%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56F8E03-BB08-CBDA-4950-AFADE4F8158E}"/>
              </a:ext>
            </a:extLst>
          </p:cNvPr>
          <p:cNvSpPr/>
          <p:nvPr/>
        </p:nvSpPr>
        <p:spPr>
          <a:xfrm>
            <a:off x="6510980" y="4049032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7F69158-6DDD-C479-2390-ECFB2FF6F2BC}"/>
              </a:ext>
            </a:extLst>
          </p:cNvPr>
          <p:cNvSpPr/>
          <p:nvPr/>
        </p:nvSpPr>
        <p:spPr>
          <a:xfrm>
            <a:off x="9164101" y="4049032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C0B9B602-7B84-AC10-7685-55843B8946A2}"/>
              </a:ext>
            </a:extLst>
          </p:cNvPr>
          <p:cNvSpPr txBox="1"/>
          <p:nvPr/>
        </p:nvSpPr>
        <p:spPr>
          <a:xfrm>
            <a:off x="9929462" y="4491204"/>
            <a:ext cx="887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CBA63BD7-E1BA-54A7-1D8A-613F401914B2}"/>
              </a:ext>
            </a:extLst>
          </p:cNvPr>
          <p:cNvSpPr/>
          <p:nvPr/>
        </p:nvSpPr>
        <p:spPr>
          <a:xfrm>
            <a:off x="3828378" y="1975918"/>
            <a:ext cx="2350008" cy="2073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Indenfor de første 12 måneder har 90% af DDH Chatbot kommunerne interageret med DDH Chatbot content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D743DA3-F009-4DA1-9304-D0017EC2DC58}"/>
              </a:ext>
            </a:extLst>
          </p:cNvPr>
          <p:cNvSpPr/>
          <p:nvPr/>
        </p:nvSpPr>
        <p:spPr>
          <a:xfrm>
            <a:off x="3863525" y="4049032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8118B9C3-7690-CDAE-8E54-0F66700C030D}"/>
              </a:ext>
            </a:extLst>
          </p:cNvPr>
          <p:cNvSpPr txBox="1"/>
          <p:nvPr/>
        </p:nvSpPr>
        <p:spPr>
          <a:xfrm>
            <a:off x="4389236" y="4464530"/>
            <a:ext cx="1504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62%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B4869F91-ACD6-5C4A-5DE3-478FAD66EC16}"/>
              </a:ext>
            </a:extLst>
          </p:cNvPr>
          <p:cNvSpPr txBox="1"/>
          <p:nvPr/>
        </p:nvSpPr>
        <p:spPr>
          <a:xfrm>
            <a:off x="6745231" y="4461226"/>
            <a:ext cx="19454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8,81%</a:t>
            </a:r>
          </a:p>
        </p:txBody>
      </p:sp>
    </p:spTree>
    <p:extLst>
      <p:ext uri="{BB962C8B-B14F-4D97-AF65-F5344CB8AC3E}">
        <p14:creationId xmlns:p14="http://schemas.microsoft.com/office/powerpoint/2010/main" val="573352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7520B3-BC44-7B8A-E8CB-293956381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4" y="167957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2023 Ambition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9BB0C35E-E9FB-78BC-79D2-1DA8AF8C33B1}"/>
              </a:ext>
            </a:extLst>
          </p:cNvPr>
          <p:cNvSpPr txBox="1"/>
          <p:nvPr/>
        </p:nvSpPr>
        <p:spPr>
          <a:xfrm>
            <a:off x="838199" y="3429000"/>
            <a:ext cx="105156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400" dirty="0">
                <a:latin typeface="Arial" panose="020B0604020202020204" pitchFamily="34" charset="0"/>
                <a:cs typeface="Arial" panose="020B0604020202020204" pitchFamily="34" charset="0"/>
              </a:rPr>
              <a:t>100% stigning i Chatbot Samtaler</a:t>
            </a:r>
            <a:endParaRPr lang="da-DK" sz="5400" dirty="0"/>
          </a:p>
        </p:txBody>
      </p:sp>
    </p:spTree>
    <p:extLst>
      <p:ext uri="{BB962C8B-B14F-4D97-AF65-F5344CB8AC3E}">
        <p14:creationId xmlns:p14="http://schemas.microsoft.com/office/powerpoint/2010/main" val="2792334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51E0FB3-77E5-DB5B-32B8-460A6395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Q1 2023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C65E75F-2C87-CE42-591D-D8ED32558FD2}"/>
              </a:ext>
            </a:extLst>
          </p:cNvPr>
          <p:cNvSpPr txBox="1"/>
          <p:nvPr/>
        </p:nvSpPr>
        <p:spPr>
          <a:xfrm>
            <a:off x="576495" y="1992225"/>
            <a:ext cx="131741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b="1" dirty="0">
                <a:latin typeface="Arial" panose="020B0604020202020204" pitchFamily="34" charset="0"/>
                <a:cs typeface="Arial" panose="020B0604020202020204" pitchFamily="34" charset="0"/>
              </a:rPr>
              <a:t>Forøg antallet af tilfredsstillende samtaler, som Chatbotten har med borgere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A946705-008F-FB93-0151-12615D702B13}"/>
              </a:ext>
            </a:extLst>
          </p:cNvPr>
          <p:cNvSpPr/>
          <p:nvPr/>
        </p:nvSpPr>
        <p:spPr>
          <a:xfrm>
            <a:off x="1443228" y="3005079"/>
            <a:ext cx="2286000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30% af alle henvendelser fra borgerne bliver besvaret af DDH Chatbotten 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6CC1FFA-B22D-E3C4-13EC-BDCD0D124B3C}"/>
              </a:ext>
            </a:extLst>
          </p:cNvPr>
          <p:cNvSpPr/>
          <p:nvPr/>
        </p:nvSpPr>
        <p:spPr>
          <a:xfrm>
            <a:off x="4972431" y="3005079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Forøg antallet af ratings indenfor scope sammenlignet med Q4 2022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5644108-97E2-0F7D-C879-69A6E7CF8F71}"/>
              </a:ext>
            </a:extLst>
          </p:cNvPr>
          <p:cNvSpPr/>
          <p:nvPr/>
        </p:nvSpPr>
        <p:spPr>
          <a:xfrm>
            <a:off x="8610600" y="3005079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Rating på 2,5 i gennemsnit ud af 3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ED1962-B7BA-1F23-177F-7C5754A18390}"/>
              </a:ext>
            </a:extLst>
          </p:cNvPr>
          <p:cNvSpPr/>
          <p:nvPr/>
        </p:nvSpPr>
        <p:spPr>
          <a:xfrm>
            <a:off x="1470660" y="4404111"/>
            <a:ext cx="223113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56F8E03-BB08-CBDA-4950-AFADE4F8158E}"/>
              </a:ext>
            </a:extLst>
          </p:cNvPr>
          <p:cNvSpPr/>
          <p:nvPr/>
        </p:nvSpPr>
        <p:spPr>
          <a:xfrm>
            <a:off x="5022723" y="4404111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7F69158-6DDD-C479-2390-ECFB2FF6F2BC}"/>
              </a:ext>
            </a:extLst>
          </p:cNvPr>
          <p:cNvSpPr/>
          <p:nvPr/>
        </p:nvSpPr>
        <p:spPr>
          <a:xfrm>
            <a:off x="8650986" y="4404111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55101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51E0FB3-77E5-DB5B-32B8-460A6395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Q1 2023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C65E75F-2C87-CE42-591D-D8ED32558FD2}"/>
              </a:ext>
            </a:extLst>
          </p:cNvPr>
          <p:cNvSpPr txBox="1"/>
          <p:nvPr/>
        </p:nvSpPr>
        <p:spPr>
          <a:xfrm>
            <a:off x="982134" y="1916798"/>
            <a:ext cx="114384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Forøg antallet af gennemførte tidsbestillinger via Chatbotten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A946705-008F-FB93-0151-12615D702B13}"/>
              </a:ext>
            </a:extLst>
          </p:cNvPr>
          <p:cNvSpPr/>
          <p:nvPr/>
        </p:nvSpPr>
        <p:spPr>
          <a:xfrm>
            <a:off x="461772" y="3189982"/>
            <a:ext cx="2286000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3.000 gennemførte tidsbestillinger via Chatbotten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6CC1FFA-B22D-E3C4-13EC-BDCD0D124B3C}"/>
              </a:ext>
            </a:extLst>
          </p:cNvPr>
          <p:cNvSpPr/>
          <p:nvPr/>
        </p:nvSpPr>
        <p:spPr>
          <a:xfrm>
            <a:off x="3430524" y="3189982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Konverteringsrate på 35%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5644108-97E2-0F7D-C879-69A6E7CF8F71}"/>
              </a:ext>
            </a:extLst>
          </p:cNvPr>
          <p:cNvSpPr/>
          <p:nvPr/>
        </p:nvSpPr>
        <p:spPr>
          <a:xfrm>
            <a:off x="6432042" y="3189982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Tidsbestilling udrullet til 23 kommuner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ED1962-B7BA-1F23-177F-7C5754A18390}"/>
              </a:ext>
            </a:extLst>
          </p:cNvPr>
          <p:cNvSpPr/>
          <p:nvPr/>
        </p:nvSpPr>
        <p:spPr>
          <a:xfrm>
            <a:off x="489204" y="4589014"/>
            <a:ext cx="223113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56F8E03-BB08-CBDA-4950-AFADE4F8158E}"/>
              </a:ext>
            </a:extLst>
          </p:cNvPr>
          <p:cNvSpPr/>
          <p:nvPr/>
        </p:nvSpPr>
        <p:spPr>
          <a:xfrm>
            <a:off x="3485388" y="4589014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7F69158-6DDD-C479-2390-ECFB2FF6F2BC}"/>
              </a:ext>
            </a:extLst>
          </p:cNvPr>
          <p:cNvSpPr/>
          <p:nvPr/>
        </p:nvSpPr>
        <p:spPr>
          <a:xfrm>
            <a:off x="6472428" y="4589014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36D3A5CC-B6E4-37D1-47DC-E445D224EB9A}"/>
              </a:ext>
            </a:extLst>
          </p:cNvPr>
          <p:cNvSpPr/>
          <p:nvPr/>
        </p:nvSpPr>
        <p:spPr>
          <a:xfrm>
            <a:off x="9277350" y="3189982"/>
            <a:ext cx="2648331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Tidsbestillingsindgange implementeret på relevante undersider i 70% af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Frontdesk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kommuner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59E1823A-C673-B930-0A62-979774E40E7F}"/>
              </a:ext>
            </a:extLst>
          </p:cNvPr>
          <p:cNvSpPr/>
          <p:nvPr/>
        </p:nvSpPr>
        <p:spPr>
          <a:xfrm>
            <a:off x="9310116" y="4589014"/>
            <a:ext cx="2582799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8929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51E0FB3-77E5-DB5B-32B8-460A6395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Q1 2023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C65E75F-2C87-CE42-591D-D8ED32558FD2}"/>
              </a:ext>
            </a:extLst>
          </p:cNvPr>
          <p:cNvSpPr txBox="1"/>
          <p:nvPr/>
        </p:nvSpPr>
        <p:spPr>
          <a:xfrm>
            <a:off x="1177247" y="1859955"/>
            <a:ext cx="99729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400" b="1" dirty="0">
                <a:latin typeface="Arial" panose="020B0604020202020204" pitchFamily="34" charset="0"/>
                <a:cs typeface="Arial" panose="020B0604020202020204" pitchFamily="34" charset="0"/>
              </a:rPr>
              <a:t>Forøg Chatbottens vidensområde i en sådan grad, at Chatbotten kan placeres på forsiden af kommunernes hjemmesider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A946705-008F-FB93-0151-12615D702B13}"/>
              </a:ext>
            </a:extLst>
          </p:cNvPr>
          <p:cNvSpPr/>
          <p:nvPr/>
        </p:nvSpPr>
        <p:spPr>
          <a:xfrm>
            <a:off x="3052953" y="3153406"/>
            <a:ext cx="2286000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Implementer Watson Discovery på Aarhus kommunes som PoC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6CC1FFA-B22D-E3C4-13EC-BDCD0D124B3C}"/>
              </a:ext>
            </a:extLst>
          </p:cNvPr>
          <p:cNvSpPr/>
          <p:nvPr/>
        </p:nvSpPr>
        <p:spPr>
          <a:xfrm>
            <a:off x="7376160" y="3153406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Udrul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Watson Discovery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produktion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ED1962-B7BA-1F23-177F-7C5754A18390}"/>
              </a:ext>
            </a:extLst>
          </p:cNvPr>
          <p:cNvSpPr/>
          <p:nvPr/>
        </p:nvSpPr>
        <p:spPr>
          <a:xfrm>
            <a:off x="3080385" y="4552438"/>
            <a:ext cx="223113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56F8E03-BB08-CBDA-4950-AFADE4F8158E}"/>
              </a:ext>
            </a:extLst>
          </p:cNvPr>
          <p:cNvSpPr/>
          <p:nvPr/>
        </p:nvSpPr>
        <p:spPr>
          <a:xfrm>
            <a:off x="7426452" y="4552438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83113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7520B3-BC44-7B8A-E8CB-29395638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2022 Målsætningen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A9FC630A-B6F3-B577-17E6-05792A2B38B3}"/>
              </a:ext>
            </a:extLst>
          </p:cNvPr>
          <p:cNvSpPr txBox="1"/>
          <p:nvPr/>
        </p:nvSpPr>
        <p:spPr>
          <a:xfrm>
            <a:off x="1652016" y="4654530"/>
            <a:ext cx="75377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Forøg Chatbottens vidensområde i en sådan grad, at Chatbotten kan placeres på forsiden af kommunernes hjemmesider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AB043ED5-9F9F-FA8F-2CC0-8F33E85BCE10}"/>
              </a:ext>
            </a:extLst>
          </p:cNvPr>
          <p:cNvSpPr txBox="1"/>
          <p:nvPr/>
        </p:nvSpPr>
        <p:spPr>
          <a:xfrm>
            <a:off x="1652016" y="2139696"/>
            <a:ext cx="6934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Forøg antallet af tilfredsstillende samtaler, som Chatbotten har med borgere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74665E24-E388-D869-86FC-AF79AF289CBF}"/>
              </a:ext>
            </a:extLst>
          </p:cNvPr>
          <p:cNvSpPr txBox="1"/>
          <p:nvPr/>
        </p:nvSpPr>
        <p:spPr>
          <a:xfrm>
            <a:off x="1652016" y="3524905"/>
            <a:ext cx="6934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Forøg antallet af gennemførte tidsbestillinger via Chatbotten</a:t>
            </a:r>
          </a:p>
        </p:txBody>
      </p:sp>
    </p:spTree>
    <p:extLst>
      <p:ext uri="{BB962C8B-B14F-4D97-AF65-F5344CB8AC3E}">
        <p14:creationId xmlns:p14="http://schemas.microsoft.com/office/powerpoint/2010/main" val="298527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51E0FB3-77E5-DB5B-32B8-460A6395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2022 Resultater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C65E75F-2C87-CE42-591D-D8ED32558FD2}"/>
              </a:ext>
            </a:extLst>
          </p:cNvPr>
          <p:cNvSpPr txBox="1"/>
          <p:nvPr/>
        </p:nvSpPr>
        <p:spPr>
          <a:xfrm>
            <a:off x="576495" y="1992225"/>
            <a:ext cx="131741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b="1" dirty="0">
                <a:latin typeface="Arial" panose="020B0604020202020204" pitchFamily="34" charset="0"/>
                <a:cs typeface="Arial" panose="020B0604020202020204" pitchFamily="34" charset="0"/>
              </a:rPr>
              <a:t>Forøg antallet af tilfredsstillende samtaler, som Chatbotten har med borgere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A946705-008F-FB93-0151-12615D702B13}"/>
              </a:ext>
            </a:extLst>
          </p:cNvPr>
          <p:cNvSpPr/>
          <p:nvPr/>
        </p:nvSpPr>
        <p:spPr>
          <a:xfrm>
            <a:off x="1824228" y="3153406"/>
            <a:ext cx="2286000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20% af alle henvendelser fra borgerne bliver besvaret af DDH Chatbotten 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6CC1FFA-B22D-E3C4-13EC-BDCD0D124B3C}"/>
              </a:ext>
            </a:extLst>
          </p:cNvPr>
          <p:cNvSpPr/>
          <p:nvPr/>
        </p:nvSpPr>
        <p:spPr>
          <a:xfrm>
            <a:off x="4861560" y="3153406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Forøg antallet af ratings indenfor scope sammenlignet med 2021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5644108-97E2-0F7D-C879-69A6E7CF8F71}"/>
              </a:ext>
            </a:extLst>
          </p:cNvPr>
          <p:cNvSpPr/>
          <p:nvPr/>
        </p:nvSpPr>
        <p:spPr>
          <a:xfrm>
            <a:off x="7962900" y="3153406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Rating på 2,4 i gennemsnit ud af 3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ED1962-B7BA-1F23-177F-7C5754A18390}"/>
              </a:ext>
            </a:extLst>
          </p:cNvPr>
          <p:cNvSpPr/>
          <p:nvPr/>
        </p:nvSpPr>
        <p:spPr>
          <a:xfrm>
            <a:off x="1851660" y="4552438"/>
            <a:ext cx="223113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0A2D952-E1E3-2CAF-4537-533D28AADD45}"/>
              </a:ext>
            </a:extLst>
          </p:cNvPr>
          <p:cNvSpPr txBox="1"/>
          <p:nvPr/>
        </p:nvSpPr>
        <p:spPr>
          <a:xfrm>
            <a:off x="2304288" y="4910327"/>
            <a:ext cx="1627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56F8E03-BB08-CBDA-4950-AFADE4F8158E}"/>
              </a:ext>
            </a:extLst>
          </p:cNvPr>
          <p:cNvSpPr/>
          <p:nvPr/>
        </p:nvSpPr>
        <p:spPr>
          <a:xfrm>
            <a:off x="4911852" y="4552438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7B248F-C7DB-B28F-24C5-E1EB344E256D}"/>
              </a:ext>
            </a:extLst>
          </p:cNvPr>
          <p:cNvSpPr txBox="1"/>
          <p:nvPr/>
        </p:nvSpPr>
        <p:spPr>
          <a:xfrm>
            <a:off x="5028438" y="4910326"/>
            <a:ext cx="2135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+539%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7F69158-6DDD-C479-2390-ECFB2FF6F2BC}"/>
              </a:ext>
            </a:extLst>
          </p:cNvPr>
          <p:cNvSpPr/>
          <p:nvPr/>
        </p:nvSpPr>
        <p:spPr>
          <a:xfrm>
            <a:off x="8003286" y="4552438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BE052563-38CA-6C0C-1A07-6D89403A0BE2}"/>
              </a:ext>
            </a:extLst>
          </p:cNvPr>
          <p:cNvSpPr txBox="1"/>
          <p:nvPr/>
        </p:nvSpPr>
        <p:spPr>
          <a:xfrm>
            <a:off x="8735568" y="4910325"/>
            <a:ext cx="1152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</a:p>
        </p:txBody>
      </p:sp>
    </p:spTree>
    <p:extLst>
      <p:ext uri="{BB962C8B-B14F-4D97-AF65-F5344CB8AC3E}">
        <p14:creationId xmlns:p14="http://schemas.microsoft.com/office/powerpoint/2010/main" val="1939654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7FEF98C-8F04-4F3D-ADFF-AE0CE6F2A9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1299440"/>
              </p:ext>
            </p:extLst>
          </p:nvPr>
        </p:nvGraphicFramePr>
        <p:xfrm>
          <a:off x="274321" y="457201"/>
          <a:ext cx="11527846" cy="6070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7771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D3DCE84-CD83-486A-BC9A-2B536CAC1E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851881"/>
              </p:ext>
            </p:extLst>
          </p:nvPr>
        </p:nvGraphicFramePr>
        <p:xfrm>
          <a:off x="100584" y="103187"/>
          <a:ext cx="11786616" cy="6651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chart">
            <a:extLst>
              <a:ext uri="{FF2B5EF4-FFF2-40B4-BE49-F238E27FC236}">
                <a16:creationId xmlns:a16="http://schemas.microsoft.com/office/drawing/2014/main" id="{D361C459-AE25-41D2-0734-5F11E7E6B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743" y="4050792"/>
            <a:ext cx="951934" cy="338328"/>
          </a:xfrm>
          <a:prstGeom prst="rect">
            <a:avLst/>
          </a:prstGeom>
        </p:spPr>
      </p:pic>
      <p:pic>
        <p:nvPicPr>
          <p:cNvPr id="6" name="chart">
            <a:extLst>
              <a:ext uri="{FF2B5EF4-FFF2-40B4-BE49-F238E27FC236}">
                <a16:creationId xmlns:a16="http://schemas.microsoft.com/office/drawing/2014/main" id="{23921A54-A638-3E82-9DE7-487485CB9B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3148" y="3071090"/>
            <a:ext cx="951934" cy="35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785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51E0FB3-77E5-DB5B-32B8-460A6395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2022 Resultater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C65E75F-2C87-CE42-591D-D8ED32558FD2}"/>
              </a:ext>
            </a:extLst>
          </p:cNvPr>
          <p:cNvSpPr txBox="1"/>
          <p:nvPr/>
        </p:nvSpPr>
        <p:spPr>
          <a:xfrm>
            <a:off x="982134" y="1916798"/>
            <a:ext cx="114384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Forøg antallet af gennemførte tidsbestillinger via Chatbotten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A946705-008F-FB93-0151-12615D702B13}"/>
              </a:ext>
            </a:extLst>
          </p:cNvPr>
          <p:cNvSpPr/>
          <p:nvPr/>
        </p:nvSpPr>
        <p:spPr>
          <a:xfrm>
            <a:off x="461772" y="3189982"/>
            <a:ext cx="2286000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7000 gennemførte tidsbestillinger via Chatbotten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6CC1FFA-B22D-E3C4-13EC-BDCD0D124B3C}"/>
              </a:ext>
            </a:extLst>
          </p:cNvPr>
          <p:cNvSpPr/>
          <p:nvPr/>
        </p:nvSpPr>
        <p:spPr>
          <a:xfrm>
            <a:off x="3435096" y="3189982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Konverteringsrate på 33%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5644108-97E2-0F7D-C879-69A6E7CF8F71}"/>
              </a:ext>
            </a:extLst>
          </p:cNvPr>
          <p:cNvSpPr/>
          <p:nvPr/>
        </p:nvSpPr>
        <p:spPr>
          <a:xfrm>
            <a:off x="6416802" y="3189982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Tidsbestilling udrullet til 21 kommuner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ED1962-B7BA-1F23-177F-7C5754A18390}"/>
              </a:ext>
            </a:extLst>
          </p:cNvPr>
          <p:cNvSpPr/>
          <p:nvPr/>
        </p:nvSpPr>
        <p:spPr>
          <a:xfrm>
            <a:off x="489204" y="4589014"/>
            <a:ext cx="223113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0A2D952-E1E3-2CAF-4537-533D28AADD45}"/>
              </a:ext>
            </a:extLst>
          </p:cNvPr>
          <p:cNvSpPr txBox="1"/>
          <p:nvPr/>
        </p:nvSpPr>
        <p:spPr>
          <a:xfrm>
            <a:off x="724277" y="4946901"/>
            <a:ext cx="1732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5.036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56F8E03-BB08-CBDA-4950-AFADE4F8158E}"/>
              </a:ext>
            </a:extLst>
          </p:cNvPr>
          <p:cNvSpPr/>
          <p:nvPr/>
        </p:nvSpPr>
        <p:spPr>
          <a:xfrm>
            <a:off x="3485388" y="4589014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7B248F-C7DB-B28F-24C5-E1EB344E256D}"/>
              </a:ext>
            </a:extLst>
          </p:cNvPr>
          <p:cNvSpPr txBox="1"/>
          <p:nvPr/>
        </p:nvSpPr>
        <p:spPr>
          <a:xfrm>
            <a:off x="4042410" y="4946900"/>
            <a:ext cx="1445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31%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7F69158-6DDD-C479-2390-ECFB2FF6F2BC}"/>
              </a:ext>
            </a:extLst>
          </p:cNvPr>
          <p:cNvSpPr/>
          <p:nvPr/>
        </p:nvSpPr>
        <p:spPr>
          <a:xfrm>
            <a:off x="6457188" y="4589014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BE052563-38CA-6C0C-1A07-6D89403A0BE2}"/>
              </a:ext>
            </a:extLst>
          </p:cNvPr>
          <p:cNvSpPr txBox="1"/>
          <p:nvPr/>
        </p:nvSpPr>
        <p:spPr>
          <a:xfrm>
            <a:off x="6556248" y="4946900"/>
            <a:ext cx="2350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(+4)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36D3A5CC-B6E4-37D1-47DC-E445D224EB9A}"/>
              </a:ext>
            </a:extLst>
          </p:cNvPr>
          <p:cNvSpPr/>
          <p:nvPr/>
        </p:nvSpPr>
        <p:spPr>
          <a:xfrm>
            <a:off x="9413748" y="3190617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Tidsbestillings-indgange implementeret på alle hjemmesider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59E1823A-C673-B930-0A62-979774E40E7F}"/>
              </a:ext>
            </a:extLst>
          </p:cNvPr>
          <p:cNvSpPr/>
          <p:nvPr/>
        </p:nvSpPr>
        <p:spPr>
          <a:xfrm>
            <a:off x="9454134" y="4589649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A1A03F93-DAE5-C704-591F-2608AB88122B}"/>
              </a:ext>
            </a:extLst>
          </p:cNvPr>
          <p:cNvSpPr txBox="1"/>
          <p:nvPr/>
        </p:nvSpPr>
        <p:spPr>
          <a:xfrm>
            <a:off x="10360152" y="4946900"/>
            <a:ext cx="822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90542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tediagram: Manuel proces 4">
            <a:extLst>
              <a:ext uri="{FF2B5EF4-FFF2-40B4-BE49-F238E27FC236}">
                <a16:creationId xmlns:a16="http://schemas.microsoft.com/office/drawing/2014/main" id="{7BDD86D5-9AB0-41AB-997C-C5D601209F41}"/>
              </a:ext>
            </a:extLst>
          </p:cNvPr>
          <p:cNvSpPr/>
          <p:nvPr/>
        </p:nvSpPr>
        <p:spPr>
          <a:xfrm>
            <a:off x="6517649" y="581240"/>
            <a:ext cx="5210525" cy="1937408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 </a:t>
            </a: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19.323 kliks på Chatbot Indgange</a:t>
            </a:r>
          </a:p>
          <a:p>
            <a:pPr algn="ctr"/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3.661 Chatbot bestilt over DDH IVR</a:t>
            </a:r>
          </a:p>
        </p:txBody>
      </p:sp>
      <p:sp>
        <p:nvSpPr>
          <p:cNvPr id="6" name="Rutediagram: Manuel proces 5">
            <a:extLst>
              <a:ext uri="{FF2B5EF4-FFF2-40B4-BE49-F238E27FC236}">
                <a16:creationId xmlns:a16="http://schemas.microsoft.com/office/drawing/2014/main" id="{72F5F932-ED93-4A89-9104-B293DE51E97F}"/>
              </a:ext>
            </a:extLst>
          </p:cNvPr>
          <p:cNvSpPr/>
          <p:nvPr/>
        </p:nvSpPr>
        <p:spPr>
          <a:xfrm>
            <a:off x="7566112" y="3371622"/>
            <a:ext cx="3113593" cy="92502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16.255  påbegyndt</a:t>
            </a:r>
          </a:p>
        </p:txBody>
      </p:sp>
      <p:sp>
        <p:nvSpPr>
          <p:cNvPr id="7" name="Pil: nedad 6">
            <a:extLst>
              <a:ext uri="{FF2B5EF4-FFF2-40B4-BE49-F238E27FC236}">
                <a16:creationId xmlns:a16="http://schemas.microsoft.com/office/drawing/2014/main" id="{5EFB197E-38C4-4DD3-B2AA-272000E0F8CB}"/>
              </a:ext>
            </a:extLst>
          </p:cNvPr>
          <p:cNvSpPr/>
          <p:nvPr/>
        </p:nvSpPr>
        <p:spPr>
          <a:xfrm>
            <a:off x="8246167" y="2671727"/>
            <a:ext cx="463826" cy="556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Pil: nedad 8">
            <a:extLst>
              <a:ext uri="{FF2B5EF4-FFF2-40B4-BE49-F238E27FC236}">
                <a16:creationId xmlns:a16="http://schemas.microsoft.com/office/drawing/2014/main" id="{654B169B-E289-4F49-BC41-BED9E1A14776}"/>
              </a:ext>
            </a:extLst>
          </p:cNvPr>
          <p:cNvSpPr/>
          <p:nvPr/>
        </p:nvSpPr>
        <p:spPr>
          <a:xfrm>
            <a:off x="8246167" y="4468462"/>
            <a:ext cx="463826" cy="556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Ligebenet trekant 9">
            <a:extLst>
              <a:ext uri="{FF2B5EF4-FFF2-40B4-BE49-F238E27FC236}">
                <a16:creationId xmlns:a16="http://schemas.microsoft.com/office/drawing/2014/main" id="{760B29A8-396C-43F4-AF02-8EE226787A18}"/>
              </a:ext>
            </a:extLst>
          </p:cNvPr>
          <p:cNvSpPr/>
          <p:nvPr/>
        </p:nvSpPr>
        <p:spPr>
          <a:xfrm rot="10800000">
            <a:off x="7897129" y="5149616"/>
            <a:ext cx="2370659" cy="1604929"/>
          </a:xfrm>
          <a:prstGeom prst="triangle">
            <a:avLst>
              <a:gd name="adj" fmla="val 47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A8B419F1-5F70-4231-8492-EB4588757EAD}"/>
              </a:ext>
            </a:extLst>
          </p:cNvPr>
          <p:cNvSpPr txBox="1"/>
          <p:nvPr/>
        </p:nvSpPr>
        <p:spPr>
          <a:xfrm>
            <a:off x="7667323" y="5196874"/>
            <a:ext cx="29111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5.036</a:t>
            </a:r>
          </a:p>
          <a:p>
            <a:pPr algn="ctr"/>
            <a:r>
              <a:rPr lang="da-DK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Gennem-</a:t>
            </a:r>
          </a:p>
          <a:p>
            <a:pPr algn="ctr"/>
            <a:r>
              <a:rPr lang="da-DK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ført</a:t>
            </a:r>
          </a:p>
          <a:p>
            <a:pPr algn="ctr"/>
            <a:endParaRPr lang="da-DK" dirty="0"/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B116C685-555F-4D28-9843-964B0E5CED13}"/>
              </a:ext>
            </a:extLst>
          </p:cNvPr>
          <p:cNvSpPr txBox="1"/>
          <p:nvPr/>
        </p:nvSpPr>
        <p:spPr>
          <a:xfrm>
            <a:off x="8956430" y="2681358"/>
            <a:ext cx="1533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68 %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921CA3ED-94ED-419D-8CE8-B9F94A04E4B3}"/>
              </a:ext>
            </a:extLst>
          </p:cNvPr>
          <p:cNvSpPr txBox="1"/>
          <p:nvPr/>
        </p:nvSpPr>
        <p:spPr>
          <a:xfrm>
            <a:off x="8956430" y="4473258"/>
            <a:ext cx="848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31%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A3D216F6-C97A-4619-953C-61ECA72DDA40}"/>
              </a:ext>
            </a:extLst>
          </p:cNvPr>
          <p:cNvSpPr txBox="1"/>
          <p:nvPr/>
        </p:nvSpPr>
        <p:spPr>
          <a:xfrm>
            <a:off x="947965" y="1413063"/>
            <a:ext cx="558265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31% </a:t>
            </a:r>
            <a:r>
              <a:rPr lang="da-DK" sz="3200" dirty="0">
                <a:latin typeface="Arial" panose="020B0604020202020204" pitchFamily="34" charset="0"/>
                <a:cs typeface="Arial" panose="020B0604020202020204" pitchFamily="34" charset="0"/>
              </a:rPr>
              <a:t>af de borgere som påbegynder deres tidsbestilling via Chatbotten ender med at bestille tiden igennem </a:t>
            </a:r>
            <a:r>
              <a:rPr lang="da-DK" sz="3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DDH Chatbotten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3068EF7C-3504-397F-2D64-8A952B3C4A70}"/>
              </a:ext>
            </a:extLst>
          </p:cNvPr>
          <p:cNvSpPr txBox="1"/>
          <p:nvPr/>
        </p:nvSpPr>
        <p:spPr>
          <a:xfrm>
            <a:off x="41068" y="6463250"/>
            <a:ext cx="86689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/>
              <a:t>Data fra perioden 11. maj – 31. december. IVR data er fra uge 19-52 </a:t>
            </a:r>
          </a:p>
        </p:txBody>
      </p:sp>
    </p:spTree>
    <p:extLst>
      <p:ext uri="{BB962C8B-B14F-4D97-AF65-F5344CB8AC3E}">
        <p14:creationId xmlns:p14="http://schemas.microsoft.com/office/powerpoint/2010/main" val="283543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Lige pilforbindelse 2">
            <a:extLst>
              <a:ext uri="{FF2B5EF4-FFF2-40B4-BE49-F238E27FC236}">
                <a16:creationId xmlns:a16="http://schemas.microsoft.com/office/drawing/2014/main" id="{02FCA2C3-F15A-4955-8F18-9BC0AF11F1BD}"/>
              </a:ext>
            </a:extLst>
          </p:cNvPr>
          <p:cNvCxnSpPr>
            <a:cxnSpLocks/>
          </p:cNvCxnSpPr>
          <p:nvPr/>
        </p:nvCxnSpPr>
        <p:spPr>
          <a:xfrm>
            <a:off x="838200" y="3669174"/>
            <a:ext cx="104474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felt 3">
            <a:extLst>
              <a:ext uri="{FF2B5EF4-FFF2-40B4-BE49-F238E27FC236}">
                <a16:creationId xmlns:a16="http://schemas.microsoft.com/office/drawing/2014/main" id="{975E08BA-D136-45C8-A411-BCBCD7833D9C}"/>
              </a:ext>
            </a:extLst>
          </p:cNvPr>
          <p:cNvSpPr txBox="1"/>
          <p:nvPr/>
        </p:nvSpPr>
        <p:spPr>
          <a:xfrm>
            <a:off x="1050649" y="3994007"/>
            <a:ext cx="22107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Pilot kommuner:</a:t>
            </a:r>
          </a:p>
          <a:p>
            <a:pPr algn="ctr"/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Aarhus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Hjørring 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Silkeborg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D5DC543B-E2F9-4B4C-988B-9C40DD368640}"/>
              </a:ext>
            </a:extLst>
          </p:cNvPr>
          <p:cNvSpPr txBox="1"/>
          <p:nvPr/>
        </p:nvSpPr>
        <p:spPr>
          <a:xfrm>
            <a:off x="3111908" y="3994008"/>
            <a:ext cx="22107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Udrul 1:</a:t>
            </a:r>
          </a:p>
          <a:p>
            <a:pPr algn="ctr"/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Holstebro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Aalborg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Holbæk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Furesø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Odder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4CCAD3EE-FE20-4CE7-9867-8152924EAB60}"/>
              </a:ext>
            </a:extLst>
          </p:cNvPr>
          <p:cNvSpPr txBox="1"/>
          <p:nvPr/>
        </p:nvSpPr>
        <p:spPr>
          <a:xfrm>
            <a:off x="5199247" y="3994009"/>
            <a:ext cx="22107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Udrul 2:</a:t>
            </a:r>
          </a:p>
          <a:p>
            <a:pPr algn="ctr"/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Hørsholm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Fredensborg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Randers</a:t>
            </a:r>
          </a:p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Ikast-Brande</a:t>
            </a:r>
          </a:p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Viborg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7C15E71-2502-4425-BDF9-404D7D9EC86B}"/>
              </a:ext>
            </a:extLst>
          </p:cNvPr>
          <p:cNvSpPr txBox="1"/>
          <p:nvPr/>
        </p:nvSpPr>
        <p:spPr>
          <a:xfrm>
            <a:off x="6987575" y="3994009"/>
            <a:ext cx="22107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Udrul 3:</a:t>
            </a:r>
          </a:p>
          <a:p>
            <a:pPr algn="ctr"/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Horsens</a:t>
            </a:r>
          </a:p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Skanderborg</a:t>
            </a:r>
          </a:p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Norddjurs</a:t>
            </a:r>
          </a:p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Herning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D4328DC-7D98-4998-9332-39BAB9C4770B}"/>
              </a:ext>
            </a:extLst>
          </p:cNvPr>
          <p:cNvSpPr txBox="1"/>
          <p:nvPr/>
        </p:nvSpPr>
        <p:spPr>
          <a:xfrm>
            <a:off x="9074914" y="3994009"/>
            <a:ext cx="22107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Udrul 4:</a:t>
            </a:r>
          </a:p>
          <a:p>
            <a:pPr algn="ctr"/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Favrskov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Brønderslev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Egedal</a:t>
            </a:r>
          </a:p>
          <a:p>
            <a:pPr algn="ctr"/>
            <a:r>
              <a:rPr lang="da-DK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Skive</a:t>
            </a:r>
          </a:p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Vesthimmerland</a:t>
            </a:r>
          </a:p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Frederikssund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8EACD44-2E12-4283-90F9-9AFF5C7031D1}"/>
              </a:ext>
            </a:extLst>
          </p:cNvPr>
          <p:cNvSpPr txBox="1"/>
          <p:nvPr/>
        </p:nvSpPr>
        <p:spPr>
          <a:xfrm>
            <a:off x="838200" y="415569"/>
            <a:ext cx="8269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Arial" panose="020B0604020202020204" pitchFamily="34" charset="0"/>
                <a:cs typeface="Arial" panose="020B0604020202020204" pitchFamily="34" charset="0"/>
              </a:rPr>
              <a:t>Udrulningsplan for Tidsbestilling Integration 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E5E5405C-0522-4B71-B4CF-DE7BB82447CE}"/>
              </a:ext>
            </a:extLst>
          </p:cNvPr>
          <p:cNvSpPr txBox="1"/>
          <p:nvPr/>
        </p:nvSpPr>
        <p:spPr>
          <a:xfrm>
            <a:off x="1460338" y="2737560"/>
            <a:ext cx="2210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dirty="0">
                <a:latin typeface="Arial" panose="020B0604020202020204" pitchFamily="34" charset="0"/>
                <a:cs typeface="Arial" panose="020B0604020202020204" pitchFamily="34" charset="0"/>
              </a:rPr>
              <a:t>Q2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C27FD16-94A3-45DE-9F8D-05360BDD8ECB}"/>
              </a:ext>
            </a:extLst>
          </p:cNvPr>
          <p:cNvSpPr txBox="1"/>
          <p:nvPr/>
        </p:nvSpPr>
        <p:spPr>
          <a:xfrm>
            <a:off x="4731152" y="2761838"/>
            <a:ext cx="2210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dirty="0">
                <a:latin typeface="Arial" panose="020B0604020202020204" pitchFamily="34" charset="0"/>
                <a:cs typeface="Arial" panose="020B0604020202020204" pitchFamily="34" charset="0"/>
              </a:rPr>
              <a:t>Q3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EB1398CF-5FBE-4709-A2A7-DC3F40A1ACEF}"/>
              </a:ext>
            </a:extLst>
          </p:cNvPr>
          <p:cNvSpPr txBox="1"/>
          <p:nvPr/>
        </p:nvSpPr>
        <p:spPr>
          <a:xfrm>
            <a:off x="8001966" y="2792919"/>
            <a:ext cx="2210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dirty="0">
                <a:latin typeface="Arial" panose="020B0604020202020204" pitchFamily="34" charset="0"/>
                <a:cs typeface="Arial" panose="020B0604020202020204" pitchFamily="34" charset="0"/>
              </a:rPr>
              <a:t>Q4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DD81EAF0-9B8D-40E8-A781-4E29ABDFD402}"/>
              </a:ext>
            </a:extLst>
          </p:cNvPr>
          <p:cNvSpPr txBox="1"/>
          <p:nvPr/>
        </p:nvSpPr>
        <p:spPr>
          <a:xfrm>
            <a:off x="838200" y="1534990"/>
            <a:ext cx="10195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Målet er at lancere tidsbestilling i alle kommuner </a:t>
            </a:r>
          </a:p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med </a:t>
            </a:r>
            <a:r>
              <a:rPr lang="da-DK" sz="2400" dirty="0" err="1">
                <a:latin typeface="Arial" panose="020B0604020202020204" pitchFamily="34" charset="0"/>
                <a:cs typeface="Arial" panose="020B0604020202020204" pitchFamily="34" charset="0"/>
              </a:rPr>
              <a:t>FrontDesk</a:t>
            </a: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 tidsbestilling i løbet af 2022</a:t>
            </a:r>
          </a:p>
        </p:txBody>
      </p:sp>
    </p:spTree>
    <p:extLst>
      <p:ext uri="{BB962C8B-B14F-4D97-AF65-F5344CB8AC3E}">
        <p14:creationId xmlns:p14="http://schemas.microsoft.com/office/powerpoint/2010/main" val="535202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51E0FB3-77E5-DB5B-32B8-460A6395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2022 Resultater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C65E75F-2C87-CE42-591D-D8ED32558FD2}"/>
              </a:ext>
            </a:extLst>
          </p:cNvPr>
          <p:cNvSpPr txBox="1"/>
          <p:nvPr/>
        </p:nvSpPr>
        <p:spPr>
          <a:xfrm>
            <a:off x="1177247" y="1859955"/>
            <a:ext cx="99729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400" b="1" dirty="0">
                <a:latin typeface="Arial" panose="020B0604020202020204" pitchFamily="34" charset="0"/>
                <a:cs typeface="Arial" panose="020B0604020202020204" pitchFamily="34" charset="0"/>
              </a:rPr>
              <a:t>Forøg Chatbottens vidensområde i en sådan grad, at Chatbotten kan placeres på forsiden af kommunernes hjemmesider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A946705-008F-FB93-0151-12615D702B13}"/>
              </a:ext>
            </a:extLst>
          </p:cNvPr>
          <p:cNvSpPr/>
          <p:nvPr/>
        </p:nvSpPr>
        <p:spPr>
          <a:xfrm>
            <a:off x="1824228" y="3153406"/>
            <a:ext cx="2286000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Implementer Watson Discovery på Aarhus kommunes som PoC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6CC1FFA-B22D-E3C4-13EC-BDCD0D124B3C}"/>
              </a:ext>
            </a:extLst>
          </p:cNvPr>
          <p:cNvSpPr/>
          <p:nvPr/>
        </p:nvSpPr>
        <p:spPr>
          <a:xfrm>
            <a:off x="4861560" y="3153406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Udrul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Watson Discovery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produktion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5644108-97E2-0F7D-C879-69A6E7CF8F71}"/>
              </a:ext>
            </a:extLst>
          </p:cNvPr>
          <p:cNvSpPr/>
          <p:nvPr/>
        </p:nvSpPr>
        <p:spPr>
          <a:xfrm>
            <a:off x="7962900" y="3153406"/>
            <a:ext cx="2350008" cy="1399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Reducer antallet af ratings udenfor scope sammenlignet med HY1 2022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ED1962-B7BA-1F23-177F-7C5754A18390}"/>
              </a:ext>
            </a:extLst>
          </p:cNvPr>
          <p:cNvSpPr/>
          <p:nvPr/>
        </p:nvSpPr>
        <p:spPr>
          <a:xfrm>
            <a:off x="1851660" y="4552438"/>
            <a:ext cx="223113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0A2D952-E1E3-2CAF-4537-533D28AADD45}"/>
              </a:ext>
            </a:extLst>
          </p:cNvPr>
          <p:cNvSpPr txBox="1"/>
          <p:nvPr/>
        </p:nvSpPr>
        <p:spPr>
          <a:xfrm>
            <a:off x="2092580" y="4657921"/>
            <a:ext cx="184065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 </a:t>
            </a:r>
            <a:r>
              <a:rPr lang="da-DK" sz="4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 dev)</a:t>
            </a:r>
            <a:endParaRPr lang="da-DK" sz="48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56F8E03-BB08-CBDA-4950-AFADE4F8158E}"/>
              </a:ext>
            </a:extLst>
          </p:cNvPr>
          <p:cNvSpPr/>
          <p:nvPr/>
        </p:nvSpPr>
        <p:spPr>
          <a:xfrm>
            <a:off x="4911852" y="4552438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7B248F-C7DB-B28F-24C5-E1EB344E256D}"/>
              </a:ext>
            </a:extLst>
          </p:cNvPr>
          <p:cNvSpPr txBox="1"/>
          <p:nvPr/>
        </p:nvSpPr>
        <p:spPr>
          <a:xfrm>
            <a:off x="5343779" y="4657921"/>
            <a:ext cx="15044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PoC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7F69158-6DDD-C479-2390-ECFB2FF6F2BC}"/>
              </a:ext>
            </a:extLst>
          </p:cNvPr>
          <p:cNvSpPr/>
          <p:nvPr/>
        </p:nvSpPr>
        <p:spPr>
          <a:xfrm>
            <a:off x="8003286" y="4552438"/>
            <a:ext cx="2276856" cy="171907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C0B9B602-7B84-AC10-7685-55843B8946A2}"/>
              </a:ext>
            </a:extLst>
          </p:cNvPr>
          <p:cNvSpPr txBox="1"/>
          <p:nvPr/>
        </p:nvSpPr>
        <p:spPr>
          <a:xfrm>
            <a:off x="8209153" y="4996474"/>
            <a:ext cx="1857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+85%</a:t>
            </a:r>
          </a:p>
        </p:txBody>
      </p:sp>
    </p:spTree>
    <p:extLst>
      <p:ext uri="{BB962C8B-B14F-4D97-AF65-F5344CB8AC3E}">
        <p14:creationId xmlns:p14="http://schemas.microsoft.com/office/powerpoint/2010/main" val="4288136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8DF8DF-74B7-45DA-A465-FF185E49D2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00287F-2848-4E4C-821A-47CEAE85D8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FCAE9A-C7CE-477E-AF91-E7AE183709F8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580</Words>
  <Application>Microsoft Office PowerPoint</Application>
  <PresentationFormat>Widescreen</PresentationFormat>
  <Paragraphs>124</Paragraphs>
  <Slides>15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Office-tema</vt:lpstr>
      <vt:lpstr>PowerPoint-præsentation</vt:lpstr>
      <vt:lpstr>2022 Målsætningen</vt:lpstr>
      <vt:lpstr>2022 Resultater</vt:lpstr>
      <vt:lpstr>PowerPoint-præsentation</vt:lpstr>
      <vt:lpstr>PowerPoint-præsentation</vt:lpstr>
      <vt:lpstr>2022 Resultater</vt:lpstr>
      <vt:lpstr>PowerPoint-præsentation</vt:lpstr>
      <vt:lpstr>PowerPoint-præsentation</vt:lpstr>
      <vt:lpstr>2022 Resultater</vt:lpstr>
      <vt:lpstr>2022 Kommunikation Målsætning</vt:lpstr>
      <vt:lpstr>2022 Resultater LinkedIn</vt:lpstr>
      <vt:lpstr>2023 Ambition</vt:lpstr>
      <vt:lpstr>Q1 2023</vt:lpstr>
      <vt:lpstr>Q1 2023</vt:lpstr>
      <vt:lpstr>Q1 2023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Rikke Bækgaard Christensen</dc:creator>
  <cp:lastModifiedBy>Rikke Bækgaard Christensen</cp:lastModifiedBy>
  <cp:revision>2</cp:revision>
  <dcterms:created xsi:type="dcterms:W3CDTF">2023-01-05T11:30:16Z</dcterms:created>
  <dcterms:modified xsi:type="dcterms:W3CDTF">2023-01-25T12:49:27Z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