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notesSlides/notesSlide6.xml" ContentType="application/vnd.openxmlformats-officedocument.presentationml.notesSlide+xml"/>
  <Override PartName="/ppt/slideLayouts/slideLayout7.xml" ContentType="application/vnd.openxmlformats-officedocument.presentationml.slideLayout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slideMasters/slideMaster1.xml" ContentType="application/vnd.openxmlformats-officedocument.presentationml.slideMaster+xml"/>
  <Override PartName="/ppt/notesSlides/notesSlide5.xml" ContentType="application/vnd.openxmlformats-officedocument.presentationml.notesSlid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charts/style7.xml" ContentType="application/vnd.ms-office.chartstyle+xml"/>
  <Override PartName="/ppt/charts/colors7.xml" ContentType="application/vnd.ms-office.chartcolorstyl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colors6.xml" ContentType="application/vnd.ms-office.chartcolorstyle+xml"/>
  <Override PartName="/ppt/charts/style6.xml" ContentType="application/vnd.ms-office.chartstyle+xml"/>
  <Override PartName="/ppt/theme/theme2.xml" ContentType="application/vnd.openxmlformats-officedocument.theme+xml"/>
  <Override PartName="/ppt/charts/chart7.xml" ContentType="application/vnd.openxmlformats-officedocument.drawingml.chart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8"/>
  </p:notesMasterIdLst>
  <p:sldIdLst>
    <p:sldId id="283" r:id="rId2"/>
    <p:sldId id="284" r:id="rId3"/>
    <p:sldId id="285" r:id="rId4"/>
    <p:sldId id="276" r:id="rId5"/>
    <p:sldId id="286" r:id="rId6"/>
    <p:sldId id="287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0597B40-AB31-42D6-831D-1F943F6684A3}" v="5" dt="2025-03-07T13:02:32.871"/>
    <p1510:client id="{7ACD0AFE-B9D4-41B4-9F20-46068AF3E4E0}" v="106" dt="2025-03-06T21:13:53.94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68508" autoAdjust="0"/>
  </p:normalViewPr>
  <p:slideViewPr>
    <p:cSldViewPr snapToGrid="0">
      <p:cViewPr varScale="1">
        <p:scale>
          <a:sx n="76" d="100"/>
          <a:sy n="76" d="100"/>
        </p:scale>
        <p:origin x="691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customXml" Target="../customXml/item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customXml" Target="../customXml/item2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Relationship Id="rId14" Type="http://schemas.openxmlformats.org/officeDocument/2006/relationships/customXml" Target="../customXml/item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https://hjoerring-my.sharepoint.com/personal/mtj_hjoerring_dk/Documents/DDH/Statistik/Trivsel/2024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https://hjoerring-my.sharepoint.com/personal/mtj_hjoerring_dk/Documents/DDH/Statistik/Trivsel/2024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https://hjoerring-my.sharepoint.com/personal/mtj_hjoerring_dk/Documents/DDH/Statistik/Trivsel/2024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https://hjoerring-my.sharepoint.com/personal/mtj_hjoerring_dk/Documents/DDH/Statistik/Trivsel/2024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https://hjoerring-my.sharepoint.com/personal/mtj_hjoerring_dk/Documents/DDH/Statistik/Trivsel/2024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https://hjoerring-my.sharepoint.com/personal/mtj_hjoerring_dk/Documents/DDH/Statistik/Trivsel/2024.xlsx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oleObject" Target="https://hjoerring-my.sharepoint.com/personal/mtj_hjoerring_dk/Documents/DDH/Statistik/Trivsel/2024.xlsx" TargetMode="External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oleObject" Target="https://hjoerring-my.sharepoint.com/personal/mtj_hjoerring_dk/Documents/DDH/Statistik/Trivsel/2024.xlsx" TargetMode="External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a-DK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pivotSource>
    <c:name>[2024.xlsx]1!Pivottabel12</c:name>
    <c:fmtId val="21"/>
  </c:pivotSource>
  <c:chart>
    <c:autoTitleDeleted val="0"/>
    <c:pivotFmts>
      <c:pivotFmt>
        <c:idx val="0"/>
        <c:dLbl>
          <c:idx val="0"/>
          <c:dLblPos val="inEnd"/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"/>
        <c:spPr>
          <a:solidFill>
            <a:schemeClr val="accent1"/>
          </a:solidFill>
          <a:ln>
            <a:noFill/>
          </a:ln>
          <a:effectLst/>
        </c:spPr>
        <c:marker>
          <c:symbol val="circle"/>
          <c:size val="6"/>
          <c:spPr>
            <a:solidFill>
              <a:schemeClr val="accent1"/>
            </a:solidFill>
            <a:ln w="9525">
              <a:solidFill>
                <a:schemeClr val="accent1"/>
              </a:solidFill>
            </a:ln>
            <a:effectLst/>
          </c:spPr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1" i="0" u="none" strike="noStrike" kern="1200" baseline="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pPr>
              <a:endParaRPr lang="da-DK"/>
            </a:p>
          </c:txPr>
          <c:dLblPos val="inEnd"/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2"/>
        <c:spPr>
          <a:solidFill>
            <a:schemeClr val="accent1"/>
          </a:solidFill>
          <a:ln>
            <a:noFill/>
          </a:ln>
          <a:effectLst/>
        </c:spPr>
        <c:marker>
          <c:symbol val="circle"/>
          <c:size val="6"/>
          <c:spPr>
            <a:solidFill>
              <a:schemeClr val="accent1"/>
            </a:solidFill>
            <a:ln w="9525">
              <a:solidFill>
                <a:schemeClr val="accent1"/>
              </a:solidFill>
            </a:ln>
            <a:effectLst/>
          </c:spPr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1" i="0" u="none" strike="noStrike" kern="1200" baseline="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pPr>
              <a:endParaRPr lang="da-DK"/>
            </a:p>
          </c:txPr>
          <c:dLblPos val="inEnd"/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3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1" i="0" u="none" strike="noStrike" kern="1200" baseline="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pPr>
              <a:endParaRPr lang="da-DK"/>
            </a:p>
          </c:txPr>
          <c:dLblPos val="inEnd"/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4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1" i="0" u="none" strike="noStrike" kern="1200" baseline="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pPr>
              <a:endParaRPr lang="da-DK"/>
            </a:p>
          </c:txPr>
          <c:dLblPos val="inEnd"/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5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1" i="0" u="none" strike="noStrike" kern="1200" baseline="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pPr>
              <a:endParaRPr lang="da-DK"/>
            </a:p>
          </c:txPr>
          <c:dLblPos val="inEnd"/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6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1" i="0" u="none" strike="noStrike" kern="1200" baseline="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pPr>
              <a:endParaRPr lang="da-DK"/>
            </a:p>
          </c:txPr>
          <c:dLblPos val="inEnd"/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</c:pivotFmts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'1'!$B$3:$B$4</c:f>
              <c:strCache>
                <c:ptCount val="1"/>
                <c:pt idx="0">
                  <c:v>2025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da-DK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'1'!$A$5:$A$9</c:f>
              <c:strCache>
                <c:ptCount val="5"/>
                <c:pt idx="0">
                  <c:v>I meget høj grad</c:v>
                </c:pt>
                <c:pt idx="1">
                  <c:v>I høj grad</c:v>
                </c:pt>
                <c:pt idx="2">
                  <c:v>Delvist</c:v>
                </c:pt>
                <c:pt idx="3">
                  <c:v>I ringe grad</c:v>
                </c:pt>
                <c:pt idx="4">
                  <c:v>Slet ikke</c:v>
                </c:pt>
              </c:strCache>
            </c:strRef>
          </c:cat>
          <c:val>
            <c:numRef>
              <c:f>'1'!$B$5:$B$9</c:f>
              <c:numCache>
                <c:formatCode>0%</c:formatCode>
                <c:ptCount val="5"/>
                <c:pt idx="0">
                  <c:v>0.12857142857142856</c:v>
                </c:pt>
                <c:pt idx="1">
                  <c:v>0.4</c:v>
                </c:pt>
                <c:pt idx="2">
                  <c:v>0.35714285714285715</c:v>
                </c:pt>
                <c:pt idx="3">
                  <c:v>0.10714285714285714</c:v>
                </c:pt>
                <c:pt idx="4">
                  <c:v>7.1428571428571426E-3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AFB-42B4-AD2D-64501A9C078B}"/>
            </c:ext>
          </c:extLst>
        </c:ser>
        <c:ser>
          <c:idx val="1"/>
          <c:order val="1"/>
          <c:tx>
            <c:strRef>
              <c:f>'1'!$C$3:$C$4</c:f>
              <c:strCache>
                <c:ptCount val="1"/>
                <c:pt idx="0">
                  <c:v>2024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da-DK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'1'!$A$5:$A$9</c:f>
              <c:strCache>
                <c:ptCount val="5"/>
                <c:pt idx="0">
                  <c:v>I meget høj grad</c:v>
                </c:pt>
                <c:pt idx="1">
                  <c:v>I høj grad</c:v>
                </c:pt>
                <c:pt idx="2">
                  <c:v>Delvist</c:v>
                </c:pt>
                <c:pt idx="3">
                  <c:v>I ringe grad</c:v>
                </c:pt>
                <c:pt idx="4">
                  <c:v>Slet ikke</c:v>
                </c:pt>
              </c:strCache>
            </c:strRef>
          </c:cat>
          <c:val>
            <c:numRef>
              <c:f>'1'!$C$5:$C$9</c:f>
              <c:numCache>
                <c:formatCode>0%</c:formatCode>
                <c:ptCount val="5"/>
                <c:pt idx="0">
                  <c:v>8.1081081081081086E-2</c:v>
                </c:pt>
                <c:pt idx="1">
                  <c:v>0.35675675675675678</c:v>
                </c:pt>
                <c:pt idx="2">
                  <c:v>0.32432432432432434</c:v>
                </c:pt>
                <c:pt idx="3">
                  <c:v>0.16216216216216217</c:v>
                </c:pt>
                <c:pt idx="4">
                  <c:v>7.567567567567568E-2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AFB-42B4-AD2D-64501A9C078B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182"/>
        <c:axId val="811239664"/>
        <c:axId val="811238584"/>
      </c:barChart>
      <c:catAx>
        <c:axId val="811239664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da-DK"/>
          </a:p>
        </c:txPr>
        <c:crossAx val="811238584"/>
        <c:crosses val="autoZero"/>
        <c:auto val="1"/>
        <c:lblAlgn val="ctr"/>
        <c:lblOffset val="100"/>
        <c:noMultiLvlLbl val="0"/>
      </c:catAx>
      <c:valAx>
        <c:axId val="811238584"/>
        <c:scaling>
          <c:orientation val="minMax"/>
        </c:scaling>
        <c:delete val="0"/>
        <c:axPos val="t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da-DK"/>
          </a:p>
        </c:txPr>
        <c:crossAx val="81123966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da-DK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da-DK"/>
    </a:p>
  </c:txPr>
  <c:externalData r:id="rId3">
    <c:autoUpdate val="0"/>
  </c:externalData>
  <c:extLst>
    <c:ext xmlns:c14="http://schemas.microsoft.com/office/drawing/2007/8/2/chart" uri="{781A3756-C4B2-4CAC-9D66-4F8BD8637D16}">
      <c14:pivotOptions>
        <c14:dropZoneCategories val="1"/>
        <c14:dropZoneData val="1"/>
      </c14:pivotOptions>
    </c:ext>
  </c:extLst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a-DK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pivotSource>
    <c:name>[2024.xlsx]2!Pivottabel14</c:name>
    <c:fmtId val="26"/>
  </c:pivotSource>
  <c:chart>
    <c:autoTitleDeleted val="1"/>
    <c:pivotFmts>
      <c:pivotFmt>
        <c:idx val="0"/>
        <c:dLbl>
          <c:idx val="0"/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"/>
        <c:dLbl>
          <c:idx val="0"/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2"/>
        <c:dLbl>
          <c:idx val="0"/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3"/>
        <c:dLbl>
          <c:idx val="0"/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4"/>
        <c:spPr>
          <a:solidFill>
            <a:schemeClr val="accent1"/>
          </a:solidFill>
          <a:ln>
            <a:noFill/>
          </a:ln>
          <a:effectLst/>
        </c:spPr>
        <c:marker>
          <c:symbol val="circle"/>
          <c:size val="6"/>
          <c:spPr>
            <a:solidFill>
              <a:schemeClr val="accent1"/>
            </a:solidFill>
            <a:ln w="9525">
              <a:solidFill>
                <a:schemeClr val="accent1"/>
              </a:solidFill>
            </a:ln>
            <a:effectLst/>
          </c:spPr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1" i="0" u="none" strike="noStrike" kern="1200" baseline="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pPr>
              <a:endParaRPr lang="da-DK"/>
            </a:p>
          </c:txPr>
          <c:dLblPos val="inEnd"/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5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1" i="0" u="none" strike="noStrike" kern="1200" baseline="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pPr>
              <a:endParaRPr lang="da-DK"/>
            </a:p>
          </c:txPr>
          <c:dLblPos val="inEnd"/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6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1" i="0" u="none" strike="noStrike" kern="1200" baseline="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pPr>
              <a:endParaRPr lang="da-DK"/>
            </a:p>
          </c:txPr>
          <c:dLblPos val="inEnd"/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</c:pivotFmts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'2'!$B$40:$B$41</c:f>
              <c:strCache>
                <c:ptCount val="1"/>
                <c:pt idx="0">
                  <c:v>2025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da-DK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'2'!$A$42:$A$45</c:f>
              <c:strCache>
                <c:ptCount val="3"/>
                <c:pt idx="0">
                  <c:v>Ja</c:v>
                </c:pt>
                <c:pt idx="1">
                  <c:v>Nej</c:v>
                </c:pt>
                <c:pt idx="2">
                  <c:v>Ved ikke</c:v>
                </c:pt>
              </c:strCache>
            </c:strRef>
          </c:cat>
          <c:val>
            <c:numRef>
              <c:f>'2'!$B$42:$B$45</c:f>
              <c:numCache>
                <c:formatCode>0%</c:formatCode>
                <c:ptCount val="3"/>
                <c:pt idx="0">
                  <c:v>0.94557823129251706</c:v>
                </c:pt>
                <c:pt idx="1">
                  <c:v>2.7210884353741496E-2</c:v>
                </c:pt>
                <c:pt idx="2">
                  <c:v>2.7210884353741496E-2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DF9-4729-839F-DE3CBF85ACF8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182"/>
        <c:axId val="1075019160"/>
        <c:axId val="1075019520"/>
      </c:barChart>
      <c:catAx>
        <c:axId val="107501916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da-DK"/>
          </a:p>
        </c:txPr>
        <c:crossAx val="1075019520"/>
        <c:crosses val="autoZero"/>
        <c:auto val="1"/>
        <c:lblAlgn val="ctr"/>
        <c:lblOffset val="100"/>
        <c:noMultiLvlLbl val="0"/>
      </c:catAx>
      <c:valAx>
        <c:axId val="1075019520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da-DK"/>
          </a:p>
        </c:txPr>
        <c:crossAx val="107501916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da-DK"/>
        </a:p>
      </c:txPr>
    </c:legend>
    <c:plotVisOnly val="1"/>
    <c:dispBlanksAs val="gap"/>
    <c:showDLblsOverMax val="0"/>
    <c:extLst/>
  </c:chart>
  <c:spPr>
    <a:noFill/>
    <a:ln>
      <a:noFill/>
    </a:ln>
    <a:effectLst/>
  </c:spPr>
  <c:txPr>
    <a:bodyPr/>
    <a:lstStyle/>
    <a:p>
      <a:pPr>
        <a:defRPr/>
      </a:pPr>
      <a:endParaRPr lang="da-DK"/>
    </a:p>
  </c:txPr>
  <c:externalData r:id="rId3">
    <c:autoUpdate val="0"/>
  </c:externalData>
  <c:extLst>
    <c:ext xmlns:c14="http://schemas.microsoft.com/office/drawing/2007/8/2/chart" uri="{781A3756-C4B2-4CAC-9D66-4F8BD8637D16}">
      <c14:pivotOptions>
        <c14:dropZoneFilter val="1"/>
        <c14:dropZoneCategories val="1"/>
        <c14:dropZoneData val="1"/>
        <c14:dropZoneSeries val="1"/>
        <c14:dropZonesVisible val="1"/>
      </c14:pivotOptions>
    </c:ext>
    <c:ext xmlns:c16="http://schemas.microsoft.com/office/drawing/2014/chart" uri="{E28EC0CA-F0BB-4C9C-879D-F8772B89E7AC}">
      <c16:pivotOptions16>
        <c16:showExpandCollapseFieldButtons val="1"/>
      </c16:pivotOptions16>
    </c:ext>
  </c:extLst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a-DK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pivotSource>
    <c:name>[2024.xlsx]2!Pivottabel13</c:name>
    <c:fmtId val="26"/>
  </c:pivotSource>
  <c:chart>
    <c:autoTitleDeleted val="0"/>
    <c:pivotFmts>
      <c:pivotFmt>
        <c:idx val="0"/>
        <c:dLbl>
          <c:idx val="0"/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"/>
        <c:dLbl>
          <c:idx val="0"/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2"/>
        <c:dLbl>
          <c:idx val="0"/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3"/>
        <c:dLbl>
          <c:idx val="0"/>
          <c:showLegendKey val="0"/>
          <c:showVal val="0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4"/>
        <c:dLbl>
          <c:idx val="0"/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5"/>
        <c:dLbl>
          <c:idx val="0"/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6"/>
        <c:dLbl>
          <c:idx val="0"/>
          <c:dLblPos val="inEnd"/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7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1" i="0" u="none" strike="noStrike" kern="1200" baseline="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pPr>
              <a:endParaRPr lang="da-DK"/>
            </a:p>
          </c:txPr>
          <c:dLblPos val="inEnd"/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8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1" i="0" u="none" strike="noStrike" kern="1200" baseline="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pPr>
              <a:endParaRPr lang="da-DK"/>
            </a:p>
          </c:txPr>
          <c:dLblPos val="inEnd"/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9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1" i="0" u="none" strike="noStrike" kern="1200" baseline="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pPr>
              <a:endParaRPr lang="da-DK"/>
            </a:p>
          </c:txPr>
          <c:dLblPos val="inEnd"/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0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1" i="0" u="none" strike="noStrike" kern="1200" baseline="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pPr>
              <a:endParaRPr lang="da-DK"/>
            </a:p>
          </c:txPr>
          <c:dLblPos val="inEnd"/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1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1" i="0" u="none" strike="noStrike" kern="1200" baseline="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pPr>
              <a:endParaRPr lang="da-DK"/>
            </a:p>
          </c:txPr>
          <c:dLblPos val="inEnd"/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2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1" i="0" u="none" strike="noStrike" kern="1200" baseline="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pPr>
              <a:endParaRPr lang="da-DK"/>
            </a:p>
          </c:txPr>
          <c:dLblPos val="inEnd"/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</c:pivotFmts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'2'!$B$3:$B$4</c:f>
              <c:strCache>
                <c:ptCount val="1"/>
                <c:pt idx="0">
                  <c:v>2024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da-DK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'2'!$A$5:$A$8</c:f>
              <c:strCache>
                <c:ptCount val="3"/>
                <c:pt idx="0">
                  <c:v>Ja</c:v>
                </c:pt>
                <c:pt idx="1">
                  <c:v>Nej</c:v>
                </c:pt>
                <c:pt idx="2">
                  <c:v>Ved ikke</c:v>
                </c:pt>
              </c:strCache>
            </c:strRef>
          </c:cat>
          <c:val>
            <c:numRef>
              <c:f>'2'!$B$5:$B$8</c:f>
              <c:numCache>
                <c:formatCode>0%</c:formatCode>
                <c:ptCount val="3"/>
                <c:pt idx="0">
                  <c:v>0.32653061224489793</c:v>
                </c:pt>
                <c:pt idx="1">
                  <c:v>0.64795918367346939</c:v>
                </c:pt>
                <c:pt idx="2">
                  <c:v>2.5510204081632654E-2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097-4254-B78C-290C69483922}"/>
            </c:ext>
          </c:extLst>
        </c:ser>
        <c:ser>
          <c:idx val="1"/>
          <c:order val="1"/>
          <c:tx>
            <c:strRef>
              <c:f>'2'!$C$3:$C$4</c:f>
              <c:strCache>
                <c:ptCount val="1"/>
                <c:pt idx="0">
                  <c:v>2025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da-DK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'2'!$A$5:$A$8</c:f>
              <c:strCache>
                <c:ptCount val="3"/>
                <c:pt idx="0">
                  <c:v>Ja</c:v>
                </c:pt>
                <c:pt idx="1">
                  <c:v>Nej</c:v>
                </c:pt>
                <c:pt idx="2">
                  <c:v>Ved ikke</c:v>
                </c:pt>
              </c:strCache>
            </c:strRef>
          </c:cat>
          <c:val>
            <c:numRef>
              <c:f>'2'!$C$5:$C$8</c:f>
              <c:numCache>
                <c:formatCode>0%</c:formatCode>
                <c:ptCount val="3"/>
                <c:pt idx="0">
                  <c:v>0.80272108843537415</c:v>
                </c:pt>
                <c:pt idx="1">
                  <c:v>0.19047619047619047</c:v>
                </c:pt>
                <c:pt idx="2">
                  <c:v>6.8027210884353739E-3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A097-4254-B78C-290C69483922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182"/>
        <c:axId val="1075046880"/>
        <c:axId val="1075047600"/>
      </c:barChart>
      <c:catAx>
        <c:axId val="107504688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da-DK"/>
          </a:p>
        </c:txPr>
        <c:crossAx val="1075047600"/>
        <c:crosses val="autoZero"/>
        <c:auto val="1"/>
        <c:lblAlgn val="ctr"/>
        <c:lblOffset val="100"/>
        <c:noMultiLvlLbl val="0"/>
      </c:catAx>
      <c:valAx>
        <c:axId val="1075047600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da-DK"/>
          </a:p>
        </c:txPr>
        <c:crossAx val="107504688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da-DK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da-DK"/>
    </a:p>
  </c:txPr>
  <c:externalData r:id="rId3">
    <c:autoUpdate val="0"/>
  </c:externalData>
  <c:extLst>
    <c:ext xmlns:c14="http://schemas.microsoft.com/office/drawing/2007/8/2/chart" uri="{781A3756-C4B2-4CAC-9D66-4F8BD8637D16}">
      <c14:pivotOptions>
        <c14:dropZoneFilter val="1"/>
        <c14:dropZoneCategories val="1"/>
        <c14:dropZoneData val="1"/>
        <c14:dropZoneSeries val="1"/>
        <c14:dropZonesVisible val="1"/>
      </c14:pivotOptions>
    </c:ext>
    <c:ext xmlns:c16="http://schemas.microsoft.com/office/drawing/2014/chart" uri="{E28EC0CA-F0BB-4C9C-879D-F8772B89E7AC}">
      <c16:pivotOptions16>
        <c16:showExpandCollapseFieldButtons val="1"/>
      </c16:pivotOptions16>
    </c:ext>
  </c:extLst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a-DK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128" b="1" i="0" u="none" strike="noStrike" kern="1200" cap="all" spc="12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2025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28" b="1" i="0" u="none" strike="noStrike" kern="1200" cap="all" spc="120" normalizeH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da-DK"/>
        </a:p>
      </c:txPr>
    </c:title>
    <c:autoTitleDeleted val="0"/>
    <c:plotArea>
      <c:layout/>
      <c:barChart>
        <c:barDir val="bar"/>
        <c:grouping val="percentStacked"/>
        <c:varyColors val="0"/>
        <c:ser>
          <c:idx val="0"/>
          <c:order val="0"/>
          <c:tx>
            <c:strRef>
              <c:f>'3'!$L$13</c:f>
              <c:strCache>
                <c:ptCount val="1"/>
                <c:pt idx="0">
                  <c:v>I meget høj grad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da-DK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'3'!$K$14:$K$16</c:f>
              <c:strCache>
                <c:ptCount val="3"/>
                <c:pt idx="0">
                  <c:v>I hvor høj grad føler du dig sikker på, hvad der forventes af dig som DDH-agent?  </c:v>
                </c:pt>
                <c:pt idx="1">
                  <c:v>I hvor høj grad føler du dig erfaren i brugen af vores telefonsystem, puzzel?</c:v>
                </c:pt>
                <c:pt idx="2">
                  <c:v>I hvor høj grad føler du dig erfaren i brugen af Selvbetjening.nu?</c:v>
                </c:pt>
              </c:strCache>
            </c:strRef>
          </c:cat>
          <c:val>
            <c:numRef>
              <c:f>'3'!$L$14:$L$16</c:f>
              <c:numCache>
                <c:formatCode>0%</c:formatCode>
                <c:ptCount val="3"/>
                <c:pt idx="0">
                  <c:v>0.33333333333333331</c:v>
                </c:pt>
                <c:pt idx="1">
                  <c:v>0.35416666666666669</c:v>
                </c:pt>
                <c:pt idx="2">
                  <c:v>0.47222222222222221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D4E-4A33-9868-7B2C4FF49125}"/>
            </c:ext>
          </c:extLst>
        </c:ser>
        <c:ser>
          <c:idx val="1"/>
          <c:order val="1"/>
          <c:tx>
            <c:strRef>
              <c:f>'3'!$M$13</c:f>
              <c:strCache>
                <c:ptCount val="1"/>
                <c:pt idx="0">
                  <c:v>I høj grad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da-DK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'3'!$K$14:$K$16</c:f>
              <c:strCache>
                <c:ptCount val="3"/>
                <c:pt idx="0">
                  <c:v>I hvor høj grad føler du dig sikker på, hvad der forventes af dig som DDH-agent?  </c:v>
                </c:pt>
                <c:pt idx="1">
                  <c:v>I hvor høj grad føler du dig erfaren i brugen af vores telefonsystem, puzzel?</c:v>
                </c:pt>
                <c:pt idx="2">
                  <c:v>I hvor høj grad føler du dig erfaren i brugen af Selvbetjening.nu?</c:v>
                </c:pt>
              </c:strCache>
            </c:strRef>
          </c:cat>
          <c:val>
            <c:numRef>
              <c:f>'3'!$M$14:$M$16</c:f>
              <c:numCache>
                <c:formatCode>0%</c:formatCode>
                <c:ptCount val="3"/>
                <c:pt idx="0">
                  <c:v>0.54421768707482998</c:v>
                </c:pt>
                <c:pt idx="1">
                  <c:v>0.50694444444444442</c:v>
                </c:pt>
                <c:pt idx="2">
                  <c:v>0.40972222222222221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D4E-4A33-9868-7B2C4FF49125}"/>
            </c:ext>
          </c:extLst>
        </c:ser>
        <c:ser>
          <c:idx val="2"/>
          <c:order val="2"/>
          <c:tx>
            <c:strRef>
              <c:f>'3'!$N$13</c:f>
              <c:strCache>
                <c:ptCount val="1"/>
                <c:pt idx="0">
                  <c:v>Delvist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da-DK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'3'!$K$14:$K$16</c:f>
              <c:strCache>
                <c:ptCount val="3"/>
                <c:pt idx="0">
                  <c:v>I hvor høj grad føler du dig sikker på, hvad der forventes af dig som DDH-agent?  </c:v>
                </c:pt>
                <c:pt idx="1">
                  <c:v>I hvor høj grad føler du dig erfaren i brugen af vores telefonsystem, puzzel?</c:v>
                </c:pt>
                <c:pt idx="2">
                  <c:v>I hvor høj grad føler du dig erfaren i brugen af Selvbetjening.nu?</c:v>
                </c:pt>
              </c:strCache>
            </c:strRef>
          </c:cat>
          <c:val>
            <c:numRef>
              <c:f>'3'!$N$14:$N$16</c:f>
              <c:numCache>
                <c:formatCode>0%</c:formatCode>
                <c:ptCount val="3"/>
                <c:pt idx="0">
                  <c:v>0.12244897959183673</c:v>
                </c:pt>
                <c:pt idx="1">
                  <c:v>0.13194444444444445</c:v>
                </c:pt>
                <c:pt idx="2">
                  <c:v>0.10416666666666667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DD4E-4A33-9868-7B2C4FF49125}"/>
            </c:ext>
          </c:extLst>
        </c:ser>
        <c:ser>
          <c:idx val="3"/>
          <c:order val="3"/>
          <c:tx>
            <c:strRef>
              <c:f>'3'!$O$13</c:f>
              <c:strCache>
                <c:ptCount val="1"/>
                <c:pt idx="0">
                  <c:v>I ringe grad</c:v>
                </c:pt>
              </c:strCache>
            </c:strRef>
          </c:tx>
          <c:spPr>
            <a:solidFill>
              <a:schemeClr val="accent1">
                <a:lumMod val="60000"/>
              </a:schemeClr>
            </a:solidFill>
            <a:ln>
              <a:noFill/>
            </a:ln>
            <a:effectLst/>
          </c:spPr>
          <c:invertIfNegative val="0"/>
          <c:dLbls>
            <c:dLbl>
              <c:idx val="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8CF-426D-AB44-67ED28E24B5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da-DK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'3'!$K$14:$K$16</c:f>
              <c:strCache>
                <c:ptCount val="3"/>
                <c:pt idx="0">
                  <c:v>I hvor høj grad føler du dig sikker på, hvad der forventes af dig som DDH-agent?  </c:v>
                </c:pt>
                <c:pt idx="1">
                  <c:v>I hvor høj grad føler du dig erfaren i brugen af vores telefonsystem, puzzel?</c:v>
                </c:pt>
                <c:pt idx="2">
                  <c:v>I hvor høj grad føler du dig erfaren i brugen af Selvbetjening.nu?</c:v>
                </c:pt>
              </c:strCache>
            </c:strRef>
          </c:cat>
          <c:val>
            <c:numRef>
              <c:f>'3'!$O$14:$O$16</c:f>
              <c:numCache>
                <c:formatCode>0%</c:formatCode>
                <c:ptCount val="3"/>
                <c:pt idx="0">
                  <c:v>0</c:v>
                </c:pt>
                <c:pt idx="1">
                  <c:v>6.9444444444444441E-3</c:v>
                </c:pt>
                <c:pt idx="2">
                  <c:v>1.3888888888888888E-2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DD4E-4A33-9868-7B2C4FF49125}"/>
            </c:ext>
          </c:extLst>
        </c:ser>
        <c:ser>
          <c:idx val="4"/>
          <c:order val="4"/>
          <c:tx>
            <c:strRef>
              <c:f>'3'!$P$13</c:f>
              <c:strCache>
                <c:ptCount val="1"/>
                <c:pt idx="0">
                  <c:v>Slet ikke</c:v>
                </c:pt>
              </c:strCache>
            </c:strRef>
          </c:tx>
          <c:spPr>
            <a:solidFill>
              <a:schemeClr val="accent3">
                <a:lumMod val="60000"/>
              </a:schemeClr>
            </a:solidFill>
            <a:ln>
              <a:noFill/>
            </a:ln>
            <a:effectLst/>
          </c:spPr>
          <c:invertIfNegative val="0"/>
          <c:dLbls>
            <c:delete val="1"/>
          </c:dLbls>
          <c:cat>
            <c:strRef>
              <c:f>'3'!$K$14:$K$16</c:f>
              <c:strCache>
                <c:ptCount val="3"/>
                <c:pt idx="0">
                  <c:v>I hvor høj grad føler du dig sikker på, hvad der forventes af dig som DDH-agent?  </c:v>
                </c:pt>
                <c:pt idx="1">
                  <c:v>I hvor høj grad føler du dig erfaren i brugen af vores telefonsystem, puzzel?</c:v>
                </c:pt>
                <c:pt idx="2">
                  <c:v>I hvor høj grad føler du dig erfaren i brugen af Selvbetjening.nu?</c:v>
                </c:pt>
              </c:strCache>
            </c:strRef>
          </c:cat>
          <c:val>
            <c:numRef>
              <c:f>'3'!$P$14:$P$16</c:f>
              <c:numCache>
                <c:formatCode>0%</c:formatCode>
                <c:ptCount val="3"/>
                <c:pt idx="0">
                  <c:v>0</c:v>
                </c:pt>
                <c:pt idx="1">
                  <c:v>0</c:v>
                </c:pt>
                <c:pt idx="2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DD4E-4A33-9868-7B2C4FF49125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79"/>
        <c:overlap val="100"/>
        <c:axId val="559855584"/>
        <c:axId val="559855944"/>
      </c:barChart>
      <c:catAx>
        <c:axId val="559855584"/>
        <c:scaling>
          <c:orientation val="maxMin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64" b="0" i="0" u="none" strike="noStrike" kern="1200" cap="all" spc="12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da-DK"/>
          </a:p>
        </c:txPr>
        <c:crossAx val="559855944"/>
        <c:crosses val="autoZero"/>
        <c:auto val="1"/>
        <c:lblAlgn val="ctr"/>
        <c:lblOffset val="100"/>
        <c:noMultiLvlLbl val="0"/>
      </c:catAx>
      <c:valAx>
        <c:axId val="559855944"/>
        <c:scaling>
          <c:orientation val="minMax"/>
        </c:scaling>
        <c:delete val="1"/>
        <c:axPos val="t"/>
        <c:numFmt formatCode="0%" sourceLinked="1"/>
        <c:majorTickMark val="none"/>
        <c:minorTickMark val="none"/>
        <c:tickLblPos val="nextTo"/>
        <c:crossAx val="55985558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da-DK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da-DK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a-DK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128" b="1" i="0" u="none" strike="noStrike" kern="1200" cap="all" spc="12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2024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28" b="1" i="0" u="none" strike="noStrike" kern="1200" cap="all" spc="120" normalizeH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da-DK"/>
        </a:p>
      </c:txPr>
    </c:title>
    <c:autoTitleDeleted val="0"/>
    <c:plotArea>
      <c:layout/>
      <c:barChart>
        <c:barDir val="bar"/>
        <c:grouping val="percentStacked"/>
        <c:varyColors val="0"/>
        <c:ser>
          <c:idx val="0"/>
          <c:order val="0"/>
          <c:tx>
            <c:strRef>
              <c:f>'3'!$L$23</c:f>
              <c:strCache>
                <c:ptCount val="1"/>
                <c:pt idx="0">
                  <c:v>I meget høj grad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da-DK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'3'!$K$24:$K$26</c:f>
              <c:strCache>
                <c:ptCount val="3"/>
                <c:pt idx="0">
                  <c:v>I hvor høj grad føler du dig sikker på, hvad der forventes af dig som DDH-agent?  </c:v>
                </c:pt>
                <c:pt idx="1">
                  <c:v>I hvor høj grad føler du dig erfaren i brugen af vores telefonsystem, puzzel?</c:v>
                </c:pt>
                <c:pt idx="2">
                  <c:v>I hvor høj grad føler du dig erfaren i brugen af Selvbetjening.nu?</c:v>
                </c:pt>
              </c:strCache>
            </c:strRef>
          </c:cat>
          <c:val>
            <c:numRef>
              <c:f>'3'!$L$24:$L$26</c:f>
              <c:numCache>
                <c:formatCode>0%</c:formatCode>
                <c:ptCount val="3"/>
                <c:pt idx="0">
                  <c:v>0.17391304347826086</c:v>
                </c:pt>
                <c:pt idx="1">
                  <c:v>0.25531914893617019</c:v>
                </c:pt>
                <c:pt idx="2">
                  <c:v>0.36170212765957449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CFD-49F7-A084-192FDA91A97C}"/>
            </c:ext>
          </c:extLst>
        </c:ser>
        <c:ser>
          <c:idx val="1"/>
          <c:order val="1"/>
          <c:tx>
            <c:strRef>
              <c:f>'3'!$M$23</c:f>
              <c:strCache>
                <c:ptCount val="1"/>
                <c:pt idx="0">
                  <c:v>I høj grad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da-DK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'3'!$K$24:$K$26</c:f>
              <c:strCache>
                <c:ptCount val="3"/>
                <c:pt idx="0">
                  <c:v>I hvor høj grad føler du dig sikker på, hvad der forventes af dig som DDH-agent?  </c:v>
                </c:pt>
                <c:pt idx="1">
                  <c:v>I hvor høj grad føler du dig erfaren i brugen af vores telefonsystem, puzzel?</c:v>
                </c:pt>
                <c:pt idx="2">
                  <c:v>I hvor høj grad føler du dig erfaren i brugen af Selvbetjening.nu?</c:v>
                </c:pt>
              </c:strCache>
            </c:strRef>
          </c:cat>
          <c:val>
            <c:numRef>
              <c:f>'3'!$M$24:$M$26</c:f>
              <c:numCache>
                <c:formatCode>0%</c:formatCode>
                <c:ptCount val="3"/>
                <c:pt idx="0">
                  <c:v>0.58695652173913049</c:v>
                </c:pt>
                <c:pt idx="1">
                  <c:v>0.47872340425531917</c:v>
                </c:pt>
                <c:pt idx="2">
                  <c:v>0.4521276595744681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CFD-49F7-A084-192FDA91A97C}"/>
            </c:ext>
          </c:extLst>
        </c:ser>
        <c:ser>
          <c:idx val="2"/>
          <c:order val="2"/>
          <c:tx>
            <c:strRef>
              <c:f>'3'!$N$23</c:f>
              <c:strCache>
                <c:ptCount val="1"/>
                <c:pt idx="0">
                  <c:v>Delvist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da-DK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'3'!$K$24:$K$26</c:f>
              <c:strCache>
                <c:ptCount val="3"/>
                <c:pt idx="0">
                  <c:v>I hvor høj grad føler du dig sikker på, hvad der forventes af dig som DDH-agent?  </c:v>
                </c:pt>
                <c:pt idx="1">
                  <c:v>I hvor høj grad føler du dig erfaren i brugen af vores telefonsystem, puzzel?</c:v>
                </c:pt>
                <c:pt idx="2">
                  <c:v>I hvor høj grad føler du dig erfaren i brugen af Selvbetjening.nu?</c:v>
                </c:pt>
              </c:strCache>
            </c:strRef>
          </c:cat>
          <c:val>
            <c:numRef>
              <c:f>'3'!$N$24:$N$26</c:f>
              <c:numCache>
                <c:formatCode>0%</c:formatCode>
                <c:ptCount val="3"/>
                <c:pt idx="0">
                  <c:v>0.20652173913043478</c:v>
                </c:pt>
                <c:pt idx="1">
                  <c:v>0.21808510638297873</c:v>
                </c:pt>
                <c:pt idx="2">
                  <c:v>0.15425531914893617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0CFD-49F7-A084-192FDA91A97C}"/>
            </c:ext>
          </c:extLst>
        </c:ser>
        <c:ser>
          <c:idx val="3"/>
          <c:order val="3"/>
          <c:tx>
            <c:strRef>
              <c:f>'3'!$O$23</c:f>
              <c:strCache>
                <c:ptCount val="1"/>
                <c:pt idx="0">
                  <c:v>I ringe grad</c:v>
                </c:pt>
              </c:strCache>
            </c:strRef>
          </c:tx>
          <c:spPr>
            <a:solidFill>
              <a:schemeClr val="accent1">
                <a:lumMod val="6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da-DK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'3'!$K$24:$K$26</c:f>
              <c:strCache>
                <c:ptCount val="3"/>
                <c:pt idx="0">
                  <c:v>I hvor høj grad føler du dig sikker på, hvad der forventes af dig som DDH-agent?  </c:v>
                </c:pt>
                <c:pt idx="1">
                  <c:v>I hvor høj grad føler du dig erfaren i brugen af vores telefonsystem, puzzel?</c:v>
                </c:pt>
                <c:pt idx="2">
                  <c:v>I hvor høj grad føler du dig erfaren i brugen af Selvbetjening.nu?</c:v>
                </c:pt>
              </c:strCache>
            </c:strRef>
          </c:cat>
          <c:val>
            <c:numRef>
              <c:f>'3'!$O$24:$O$26</c:f>
              <c:numCache>
                <c:formatCode>0%</c:formatCode>
                <c:ptCount val="3"/>
                <c:pt idx="0">
                  <c:v>2.1739130434782608E-2</c:v>
                </c:pt>
                <c:pt idx="1">
                  <c:v>4.2553191489361701E-2</c:v>
                </c:pt>
                <c:pt idx="2">
                  <c:v>2.1276595744680851E-2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0CFD-49F7-A084-192FDA91A97C}"/>
            </c:ext>
          </c:extLst>
        </c:ser>
        <c:ser>
          <c:idx val="4"/>
          <c:order val="4"/>
          <c:tx>
            <c:strRef>
              <c:f>'3'!$P$23</c:f>
              <c:strCache>
                <c:ptCount val="1"/>
                <c:pt idx="0">
                  <c:v>Slet ikke</c:v>
                </c:pt>
              </c:strCache>
            </c:strRef>
          </c:tx>
          <c:spPr>
            <a:solidFill>
              <a:schemeClr val="accent3">
                <a:lumMod val="6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da-DK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'3'!$K$24:$K$26</c:f>
              <c:strCache>
                <c:ptCount val="3"/>
                <c:pt idx="0">
                  <c:v>I hvor høj grad føler du dig sikker på, hvad der forventes af dig som DDH-agent?  </c:v>
                </c:pt>
                <c:pt idx="1">
                  <c:v>I hvor høj grad føler du dig erfaren i brugen af vores telefonsystem, puzzel?</c:v>
                </c:pt>
                <c:pt idx="2">
                  <c:v>I hvor høj grad føler du dig erfaren i brugen af Selvbetjening.nu?</c:v>
                </c:pt>
              </c:strCache>
            </c:strRef>
          </c:cat>
          <c:val>
            <c:numRef>
              <c:f>'3'!$P$24:$P$26</c:f>
              <c:numCache>
                <c:formatCode>0%</c:formatCode>
                <c:ptCount val="3"/>
                <c:pt idx="0">
                  <c:v>1.0869565217391304E-2</c:v>
                </c:pt>
                <c:pt idx="1">
                  <c:v>5.3191489361702126E-3</c:v>
                </c:pt>
                <c:pt idx="2">
                  <c:v>1.0638297872340425E-2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0CFD-49F7-A084-192FDA91A97C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79"/>
        <c:overlap val="100"/>
        <c:axId val="1019565208"/>
        <c:axId val="1019568808"/>
      </c:barChart>
      <c:catAx>
        <c:axId val="1019565208"/>
        <c:scaling>
          <c:orientation val="maxMin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64" b="0" i="0" u="none" strike="noStrike" kern="1200" cap="all" spc="12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da-DK"/>
          </a:p>
        </c:txPr>
        <c:crossAx val="1019568808"/>
        <c:crosses val="autoZero"/>
        <c:auto val="1"/>
        <c:lblAlgn val="ctr"/>
        <c:lblOffset val="100"/>
        <c:noMultiLvlLbl val="0"/>
      </c:catAx>
      <c:valAx>
        <c:axId val="1019568808"/>
        <c:scaling>
          <c:orientation val="minMax"/>
        </c:scaling>
        <c:delete val="1"/>
        <c:axPos val="t"/>
        <c:numFmt formatCode="0%" sourceLinked="1"/>
        <c:majorTickMark val="none"/>
        <c:minorTickMark val="none"/>
        <c:tickLblPos val="nextTo"/>
        <c:crossAx val="101956520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da-DK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da-DK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a-DK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200" b="1" i="0" u="none" strike="noStrike" kern="1200" cap="all" spc="5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2024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200" b="1" i="0" u="none" strike="noStrike" kern="1200" cap="all" spc="5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da-DK"/>
        </a:p>
      </c:txPr>
    </c:title>
    <c:autoTitleDeleted val="0"/>
    <c:plotArea>
      <c:layout/>
      <c:barChart>
        <c:barDir val="bar"/>
        <c:grouping val="percentStacked"/>
        <c:varyColors val="0"/>
        <c:ser>
          <c:idx val="0"/>
          <c:order val="0"/>
          <c:tx>
            <c:strRef>
              <c:f>'6'!$J$18</c:f>
              <c:strCache>
                <c:ptCount val="1"/>
                <c:pt idx="0">
                  <c:v>Altid</c:v>
                </c:pt>
              </c:strCache>
            </c:strRef>
          </c:tx>
          <c:spPr>
            <a:solidFill>
              <a:schemeClr val="accent1">
                <a:tint val="54000"/>
                <a:alpha val="7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da-DK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'6'!$I$19:$I$21</c:f>
              <c:strCache>
                <c:ptCount val="3"/>
                <c:pt idx="0">
                  <c:v>Hvor ofte bruger du, som agent, en guide til at vejlede borgeren?</c:v>
                </c:pt>
                <c:pt idx="1">
                  <c:v>Hvor ofte oplever du, at du kan finde den guide du skal bruge for at vejlede borgeren?</c:v>
                </c:pt>
                <c:pt idx="2">
                  <c:v>Hvor ofte oplever du, at du kan finde den oplysning du skal bruge i den guide du har fundet?</c:v>
                </c:pt>
              </c:strCache>
            </c:strRef>
          </c:cat>
          <c:val>
            <c:numRef>
              <c:f>'6'!$J$19:$J$21</c:f>
              <c:numCache>
                <c:formatCode>0%</c:formatCode>
                <c:ptCount val="3"/>
                <c:pt idx="0">
                  <c:v>0.30687830687830686</c:v>
                </c:pt>
                <c:pt idx="1">
                  <c:v>5.2910052910052907E-3</c:v>
                </c:pt>
                <c:pt idx="2">
                  <c:v>2.1164021164021163E-2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8F6-4586-ACFB-83ADD8B4415C}"/>
            </c:ext>
          </c:extLst>
        </c:ser>
        <c:ser>
          <c:idx val="1"/>
          <c:order val="1"/>
          <c:tx>
            <c:strRef>
              <c:f>'6'!$K$18</c:f>
              <c:strCache>
                <c:ptCount val="1"/>
                <c:pt idx="0">
                  <c:v>Ofte</c:v>
                </c:pt>
              </c:strCache>
            </c:strRef>
          </c:tx>
          <c:spPr>
            <a:solidFill>
              <a:schemeClr val="accent1">
                <a:tint val="77000"/>
                <a:alpha val="7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da-DK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'6'!$I$19:$I$21</c:f>
              <c:strCache>
                <c:ptCount val="3"/>
                <c:pt idx="0">
                  <c:v>Hvor ofte bruger du, som agent, en guide til at vejlede borgeren?</c:v>
                </c:pt>
                <c:pt idx="1">
                  <c:v>Hvor ofte oplever du, at du kan finde den guide du skal bruge for at vejlede borgeren?</c:v>
                </c:pt>
                <c:pt idx="2">
                  <c:v>Hvor ofte oplever du, at du kan finde den oplysning du skal bruge i den guide du har fundet?</c:v>
                </c:pt>
              </c:strCache>
            </c:strRef>
          </c:cat>
          <c:val>
            <c:numRef>
              <c:f>'6'!$K$19:$K$21</c:f>
              <c:numCache>
                <c:formatCode>0%</c:formatCode>
                <c:ptCount val="3"/>
                <c:pt idx="0">
                  <c:v>0.50264550264550267</c:v>
                </c:pt>
                <c:pt idx="1">
                  <c:v>0.53968253968253965</c:v>
                </c:pt>
                <c:pt idx="2">
                  <c:v>0.47089947089947087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8F6-4586-ACFB-83ADD8B4415C}"/>
            </c:ext>
          </c:extLst>
        </c:ser>
        <c:ser>
          <c:idx val="2"/>
          <c:order val="2"/>
          <c:tx>
            <c:strRef>
              <c:f>'6'!$L$18</c:f>
              <c:strCache>
                <c:ptCount val="1"/>
                <c:pt idx="0">
                  <c:v>Delvist</c:v>
                </c:pt>
              </c:strCache>
            </c:strRef>
          </c:tx>
          <c:spPr>
            <a:solidFill>
              <a:schemeClr val="accent1">
                <a:alpha val="7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da-DK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'6'!$I$19:$I$21</c:f>
              <c:strCache>
                <c:ptCount val="3"/>
                <c:pt idx="0">
                  <c:v>Hvor ofte bruger du, som agent, en guide til at vejlede borgeren?</c:v>
                </c:pt>
                <c:pt idx="1">
                  <c:v>Hvor ofte oplever du, at du kan finde den guide du skal bruge for at vejlede borgeren?</c:v>
                </c:pt>
                <c:pt idx="2">
                  <c:v>Hvor ofte oplever du, at du kan finde den oplysning du skal bruge i den guide du har fundet?</c:v>
                </c:pt>
              </c:strCache>
            </c:strRef>
          </c:cat>
          <c:val>
            <c:numRef>
              <c:f>'6'!$L$19:$L$21</c:f>
              <c:numCache>
                <c:formatCode>0%</c:formatCode>
                <c:ptCount val="3"/>
                <c:pt idx="0">
                  <c:v>0.12698412698412698</c:v>
                </c:pt>
                <c:pt idx="1">
                  <c:v>0.38095238095238093</c:v>
                </c:pt>
                <c:pt idx="2">
                  <c:v>0.44444444444444442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48F6-4586-ACFB-83ADD8B4415C}"/>
            </c:ext>
          </c:extLst>
        </c:ser>
        <c:ser>
          <c:idx val="3"/>
          <c:order val="3"/>
          <c:tx>
            <c:strRef>
              <c:f>'6'!$M$18</c:f>
              <c:strCache>
                <c:ptCount val="1"/>
                <c:pt idx="0">
                  <c:v>Sjældent</c:v>
                </c:pt>
              </c:strCache>
            </c:strRef>
          </c:tx>
          <c:spPr>
            <a:solidFill>
              <a:schemeClr val="accent1">
                <a:shade val="76000"/>
                <a:alpha val="7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da-DK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'6'!$I$19:$I$21</c:f>
              <c:strCache>
                <c:ptCount val="3"/>
                <c:pt idx="0">
                  <c:v>Hvor ofte bruger du, som agent, en guide til at vejlede borgeren?</c:v>
                </c:pt>
                <c:pt idx="1">
                  <c:v>Hvor ofte oplever du, at du kan finde den guide du skal bruge for at vejlede borgeren?</c:v>
                </c:pt>
                <c:pt idx="2">
                  <c:v>Hvor ofte oplever du, at du kan finde den oplysning du skal bruge i den guide du har fundet?</c:v>
                </c:pt>
              </c:strCache>
            </c:strRef>
          </c:cat>
          <c:val>
            <c:numRef>
              <c:f>'6'!$M$19:$M$21</c:f>
              <c:numCache>
                <c:formatCode>0%</c:formatCode>
                <c:ptCount val="3"/>
                <c:pt idx="0">
                  <c:v>6.3492063492063489E-2</c:v>
                </c:pt>
                <c:pt idx="1">
                  <c:v>7.407407407407407E-2</c:v>
                </c:pt>
                <c:pt idx="2">
                  <c:v>6.3492063492063489E-2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48F6-4586-ACFB-83ADD8B4415C}"/>
            </c:ext>
          </c:extLst>
        </c:ser>
        <c:ser>
          <c:idx val="4"/>
          <c:order val="4"/>
          <c:tx>
            <c:strRef>
              <c:f>'6'!$N$18</c:f>
              <c:strCache>
                <c:ptCount val="1"/>
                <c:pt idx="0">
                  <c:v>Aldrig</c:v>
                </c:pt>
              </c:strCache>
            </c:strRef>
          </c:tx>
          <c:spPr>
            <a:solidFill>
              <a:schemeClr val="accent1">
                <a:shade val="53000"/>
                <a:alpha val="70000"/>
              </a:schemeClr>
            </a:solidFill>
            <a:ln>
              <a:noFill/>
            </a:ln>
            <a:effectLst/>
          </c:spPr>
          <c:invertIfNegative val="0"/>
          <c:dLbls>
            <c:delete val="1"/>
          </c:dLbls>
          <c:cat>
            <c:strRef>
              <c:f>'6'!$I$19:$I$21</c:f>
              <c:strCache>
                <c:ptCount val="3"/>
                <c:pt idx="0">
                  <c:v>Hvor ofte bruger du, som agent, en guide til at vejlede borgeren?</c:v>
                </c:pt>
                <c:pt idx="1">
                  <c:v>Hvor ofte oplever du, at du kan finde den guide du skal bruge for at vejlede borgeren?</c:v>
                </c:pt>
                <c:pt idx="2">
                  <c:v>Hvor ofte oplever du, at du kan finde den oplysning du skal bruge i den guide du har fundet?</c:v>
                </c:pt>
              </c:strCache>
            </c:strRef>
          </c:cat>
          <c:val>
            <c:numRef>
              <c:f>'6'!$N$19:$N$21</c:f>
              <c:numCache>
                <c:formatCode>0%</c:formatCode>
                <c:ptCount val="3"/>
                <c:pt idx="0">
                  <c:v>0</c:v>
                </c:pt>
                <c:pt idx="1">
                  <c:v>0</c:v>
                </c:pt>
                <c:pt idx="2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48F6-4586-ACFB-83ADD8B4415C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50"/>
        <c:overlap val="100"/>
        <c:axId val="1046076264"/>
        <c:axId val="1046076624"/>
      </c:barChart>
      <c:catAx>
        <c:axId val="1046076264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  <a:headEnd type="none" w="sm" len="sm"/>
            <a:tailEnd type="none" w="sm" len="sm"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da-DK"/>
          </a:p>
        </c:txPr>
        <c:crossAx val="1046076624"/>
        <c:crosses val="autoZero"/>
        <c:auto val="1"/>
        <c:lblAlgn val="ctr"/>
        <c:lblOffset val="100"/>
        <c:noMultiLvlLbl val="0"/>
      </c:catAx>
      <c:valAx>
        <c:axId val="1046076624"/>
        <c:scaling>
          <c:orientation val="minMax"/>
        </c:scaling>
        <c:delete val="0"/>
        <c:axPos val="t"/>
        <c:majorGridlines>
          <c:spPr>
            <a:ln w="9525" cap="flat" cmpd="sng" algn="ctr">
              <a:gradFill>
                <a:gsLst>
                  <a:gs pos="0">
                    <a:schemeClr val="tx1">
                      <a:lumMod val="5000"/>
                      <a:lumOff val="95000"/>
                    </a:schemeClr>
                  </a:gs>
                  <a:gs pos="100000">
                    <a:schemeClr val="tx1">
                      <a:lumMod val="15000"/>
                      <a:lumOff val="85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da-DK"/>
          </a:p>
        </c:txPr>
        <c:crossAx val="104607626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da-DK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da-DK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a-DK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128" b="1" i="0" u="none" strike="noStrike" kern="1200" cap="all" spc="12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2025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28" b="1" i="0" u="none" strike="noStrike" kern="1200" cap="all" spc="120" normalizeH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da-DK"/>
        </a:p>
      </c:txPr>
    </c:title>
    <c:autoTitleDeleted val="0"/>
    <c:plotArea>
      <c:layout/>
      <c:barChart>
        <c:barDir val="bar"/>
        <c:grouping val="percentStacked"/>
        <c:varyColors val="0"/>
        <c:ser>
          <c:idx val="0"/>
          <c:order val="0"/>
          <c:tx>
            <c:strRef>
              <c:f>'7'!$I$13</c:f>
              <c:strCache>
                <c:ptCount val="1"/>
                <c:pt idx="0">
                  <c:v>I meget høj grad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da-DK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'7'!$H$14:$H$16</c:f>
              <c:strCache>
                <c:ptCount val="3"/>
                <c:pt idx="0">
                  <c:v>I hvor høj grad oplever du, at din leder taler med dig om hvordan du trives i DDH?</c:v>
                </c:pt>
                <c:pt idx="1">
                  <c:v>I hvor høj grad oplever du, at der er ledelsesmæssigt fokus på DDH i din afdeling?</c:v>
                </c:pt>
                <c:pt idx="2">
                  <c:v>I hvor høj grad oplever du, at din leder taler med dig om hvordan du performer i DDH?</c:v>
                </c:pt>
              </c:strCache>
            </c:strRef>
          </c:cat>
          <c:val>
            <c:numRef>
              <c:f>'7'!$I$14:$I$16</c:f>
              <c:numCache>
                <c:formatCode>0%</c:formatCode>
                <c:ptCount val="3"/>
                <c:pt idx="0">
                  <c:v>4.2857142857142858E-2</c:v>
                </c:pt>
                <c:pt idx="1">
                  <c:v>0.2</c:v>
                </c:pt>
                <c:pt idx="2">
                  <c:v>8.5714285714285715E-2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EB1-4FD7-A596-92696DE62B9F}"/>
            </c:ext>
          </c:extLst>
        </c:ser>
        <c:ser>
          <c:idx val="1"/>
          <c:order val="1"/>
          <c:tx>
            <c:strRef>
              <c:f>'7'!$J$13</c:f>
              <c:strCache>
                <c:ptCount val="1"/>
                <c:pt idx="0">
                  <c:v>I høj grad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da-DK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'7'!$H$14:$H$16</c:f>
              <c:strCache>
                <c:ptCount val="3"/>
                <c:pt idx="0">
                  <c:v>I hvor høj grad oplever du, at din leder taler med dig om hvordan du trives i DDH?</c:v>
                </c:pt>
                <c:pt idx="1">
                  <c:v>I hvor høj grad oplever du, at der er ledelsesmæssigt fokus på DDH i din afdeling?</c:v>
                </c:pt>
                <c:pt idx="2">
                  <c:v>I hvor høj grad oplever du, at din leder taler med dig om hvordan du performer i DDH?</c:v>
                </c:pt>
              </c:strCache>
            </c:strRef>
          </c:cat>
          <c:val>
            <c:numRef>
              <c:f>'7'!$J$14:$J$16</c:f>
              <c:numCache>
                <c:formatCode>0%</c:formatCode>
                <c:ptCount val="3"/>
                <c:pt idx="0">
                  <c:v>0.31428571428571428</c:v>
                </c:pt>
                <c:pt idx="1">
                  <c:v>0.48571428571428571</c:v>
                </c:pt>
                <c:pt idx="2">
                  <c:v>0.20714285714285716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EB1-4FD7-A596-92696DE62B9F}"/>
            </c:ext>
          </c:extLst>
        </c:ser>
        <c:ser>
          <c:idx val="2"/>
          <c:order val="2"/>
          <c:tx>
            <c:strRef>
              <c:f>'7'!$K$13</c:f>
              <c:strCache>
                <c:ptCount val="1"/>
                <c:pt idx="0">
                  <c:v>Delvist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da-DK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'7'!$H$14:$H$16</c:f>
              <c:strCache>
                <c:ptCount val="3"/>
                <c:pt idx="0">
                  <c:v>I hvor høj grad oplever du, at din leder taler med dig om hvordan du trives i DDH?</c:v>
                </c:pt>
                <c:pt idx="1">
                  <c:v>I hvor høj grad oplever du, at der er ledelsesmæssigt fokus på DDH i din afdeling?</c:v>
                </c:pt>
                <c:pt idx="2">
                  <c:v>I hvor høj grad oplever du, at din leder taler med dig om hvordan du performer i DDH?</c:v>
                </c:pt>
              </c:strCache>
            </c:strRef>
          </c:cat>
          <c:val>
            <c:numRef>
              <c:f>'7'!$K$14:$K$16</c:f>
              <c:numCache>
                <c:formatCode>0%</c:formatCode>
                <c:ptCount val="3"/>
                <c:pt idx="0">
                  <c:v>0.47142857142857142</c:v>
                </c:pt>
                <c:pt idx="1">
                  <c:v>0.25714285714285712</c:v>
                </c:pt>
                <c:pt idx="2">
                  <c:v>0.43571428571428572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0EB1-4FD7-A596-92696DE62B9F}"/>
            </c:ext>
          </c:extLst>
        </c:ser>
        <c:ser>
          <c:idx val="3"/>
          <c:order val="3"/>
          <c:tx>
            <c:strRef>
              <c:f>'7'!$L$13</c:f>
              <c:strCache>
                <c:ptCount val="1"/>
                <c:pt idx="0">
                  <c:v>I ringe grad</c:v>
                </c:pt>
              </c:strCache>
            </c:strRef>
          </c:tx>
          <c:spPr>
            <a:solidFill>
              <a:schemeClr val="accent1">
                <a:lumMod val="6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da-DK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'7'!$H$14:$H$16</c:f>
              <c:strCache>
                <c:ptCount val="3"/>
                <c:pt idx="0">
                  <c:v>I hvor høj grad oplever du, at din leder taler med dig om hvordan du trives i DDH?</c:v>
                </c:pt>
                <c:pt idx="1">
                  <c:v>I hvor høj grad oplever du, at der er ledelsesmæssigt fokus på DDH i din afdeling?</c:v>
                </c:pt>
                <c:pt idx="2">
                  <c:v>I hvor høj grad oplever du, at din leder taler med dig om hvordan du performer i DDH?</c:v>
                </c:pt>
              </c:strCache>
            </c:strRef>
          </c:cat>
          <c:val>
            <c:numRef>
              <c:f>'7'!$L$14:$L$16</c:f>
              <c:numCache>
                <c:formatCode>0%</c:formatCode>
                <c:ptCount val="3"/>
                <c:pt idx="0">
                  <c:v>0.11428571428571428</c:v>
                </c:pt>
                <c:pt idx="1">
                  <c:v>2.8571428571428571E-2</c:v>
                </c:pt>
                <c:pt idx="2">
                  <c:v>0.19285714285714287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0EB1-4FD7-A596-92696DE62B9F}"/>
            </c:ext>
          </c:extLst>
        </c:ser>
        <c:ser>
          <c:idx val="4"/>
          <c:order val="4"/>
          <c:tx>
            <c:strRef>
              <c:f>'7'!$M$13</c:f>
              <c:strCache>
                <c:ptCount val="1"/>
                <c:pt idx="0">
                  <c:v>Slet ikke</c:v>
                </c:pt>
              </c:strCache>
            </c:strRef>
          </c:tx>
          <c:spPr>
            <a:solidFill>
              <a:schemeClr val="accent3">
                <a:lumMod val="6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da-DK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'7'!$H$14:$H$16</c:f>
              <c:strCache>
                <c:ptCount val="3"/>
                <c:pt idx="0">
                  <c:v>I hvor høj grad oplever du, at din leder taler med dig om hvordan du trives i DDH?</c:v>
                </c:pt>
                <c:pt idx="1">
                  <c:v>I hvor høj grad oplever du, at der er ledelsesmæssigt fokus på DDH i din afdeling?</c:v>
                </c:pt>
                <c:pt idx="2">
                  <c:v>I hvor høj grad oplever du, at din leder taler med dig om hvordan du performer i DDH?</c:v>
                </c:pt>
              </c:strCache>
            </c:strRef>
          </c:cat>
          <c:val>
            <c:numRef>
              <c:f>'7'!$M$14:$M$16</c:f>
              <c:numCache>
                <c:formatCode>0%</c:formatCode>
                <c:ptCount val="3"/>
                <c:pt idx="0">
                  <c:v>5.7142857142857141E-2</c:v>
                </c:pt>
                <c:pt idx="1">
                  <c:v>2.8571428571428571E-2</c:v>
                </c:pt>
                <c:pt idx="2">
                  <c:v>7.857142857142857E-2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0EB1-4FD7-A596-92696DE62B9F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79"/>
        <c:overlap val="100"/>
        <c:axId val="719324688"/>
        <c:axId val="719319504"/>
      </c:barChart>
      <c:catAx>
        <c:axId val="719324688"/>
        <c:scaling>
          <c:orientation val="maxMin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64" b="0" i="0" u="none" strike="noStrike" kern="1200" cap="all" spc="12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da-DK"/>
          </a:p>
        </c:txPr>
        <c:crossAx val="719319504"/>
        <c:crosses val="autoZero"/>
        <c:auto val="1"/>
        <c:lblAlgn val="ctr"/>
        <c:lblOffset val="100"/>
        <c:noMultiLvlLbl val="0"/>
      </c:catAx>
      <c:valAx>
        <c:axId val="719319504"/>
        <c:scaling>
          <c:orientation val="minMax"/>
        </c:scaling>
        <c:delete val="1"/>
        <c:axPos val="t"/>
        <c:numFmt formatCode="0%" sourceLinked="1"/>
        <c:majorTickMark val="none"/>
        <c:minorTickMark val="none"/>
        <c:tickLblPos val="nextTo"/>
        <c:crossAx val="71932468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da-DK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da-DK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a-DK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128" b="1" i="0" u="none" strike="noStrike" kern="1200" cap="all" spc="12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2024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28" b="1" i="0" u="none" strike="noStrike" kern="1200" cap="all" spc="120" normalizeH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da-DK"/>
        </a:p>
      </c:txPr>
    </c:title>
    <c:autoTitleDeleted val="0"/>
    <c:plotArea>
      <c:layout/>
      <c:barChart>
        <c:barDir val="bar"/>
        <c:grouping val="percentStacked"/>
        <c:varyColors val="0"/>
        <c:ser>
          <c:idx val="0"/>
          <c:order val="0"/>
          <c:tx>
            <c:strRef>
              <c:f>'7'!$I$20</c:f>
              <c:strCache>
                <c:ptCount val="1"/>
                <c:pt idx="0">
                  <c:v>I meget høj grad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da-DK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'7'!$H$21:$H$23</c:f>
              <c:strCache>
                <c:ptCount val="3"/>
                <c:pt idx="0">
                  <c:v>I hvor høj grad oplever du, at din leder taler med dig om hvordan du trives i DDH?</c:v>
                </c:pt>
                <c:pt idx="1">
                  <c:v>I hvor høj grad oplever du, at der er ledelsesmæssigt fokus på DDH i din afdeling?</c:v>
                </c:pt>
                <c:pt idx="2">
                  <c:v>I hvor høj grad oplever du, at din leder taler med dig om hvordan du performer i DDH?</c:v>
                </c:pt>
              </c:strCache>
            </c:strRef>
          </c:cat>
          <c:val>
            <c:numRef>
              <c:f>'7'!$I$21:$I$23</c:f>
              <c:numCache>
                <c:formatCode>0%</c:formatCode>
                <c:ptCount val="3"/>
                <c:pt idx="0">
                  <c:v>0.05</c:v>
                </c:pt>
                <c:pt idx="1">
                  <c:v>0.12222222222222222</c:v>
                </c:pt>
                <c:pt idx="2">
                  <c:v>5.5248618784530384E-2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0B3-4227-B98E-E751C7D54EED}"/>
            </c:ext>
          </c:extLst>
        </c:ser>
        <c:ser>
          <c:idx val="1"/>
          <c:order val="1"/>
          <c:tx>
            <c:strRef>
              <c:f>'7'!$J$20</c:f>
              <c:strCache>
                <c:ptCount val="1"/>
                <c:pt idx="0">
                  <c:v>I høj grad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da-DK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'7'!$H$21:$H$23</c:f>
              <c:strCache>
                <c:ptCount val="3"/>
                <c:pt idx="0">
                  <c:v>I hvor høj grad oplever du, at din leder taler med dig om hvordan du trives i DDH?</c:v>
                </c:pt>
                <c:pt idx="1">
                  <c:v>I hvor høj grad oplever du, at der er ledelsesmæssigt fokus på DDH i din afdeling?</c:v>
                </c:pt>
                <c:pt idx="2">
                  <c:v>I hvor høj grad oplever du, at din leder taler med dig om hvordan du performer i DDH?</c:v>
                </c:pt>
              </c:strCache>
            </c:strRef>
          </c:cat>
          <c:val>
            <c:numRef>
              <c:f>'7'!$J$21:$J$23</c:f>
              <c:numCache>
                <c:formatCode>0%</c:formatCode>
                <c:ptCount val="3"/>
                <c:pt idx="0">
                  <c:v>0.25555555555555554</c:v>
                </c:pt>
                <c:pt idx="1">
                  <c:v>0.33888888888888891</c:v>
                </c:pt>
                <c:pt idx="2">
                  <c:v>0.17127071823204421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0B3-4227-B98E-E751C7D54EED}"/>
            </c:ext>
          </c:extLst>
        </c:ser>
        <c:ser>
          <c:idx val="2"/>
          <c:order val="2"/>
          <c:tx>
            <c:strRef>
              <c:f>'7'!$K$20</c:f>
              <c:strCache>
                <c:ptCount val="1"/>
                <c:pt idx="0">
                  <c:v>Delvist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da-DK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'7'!$H$21:$H$23</c:f>
              <c:strCache>
                <c:ptCount val="3"/>
                <c:pt idx="0">
                  <c:v>I hvor høj grad oplever du, at din leder taler med dig om hvordan du trives i DDH?</c:v>
                </c:pt>
                <c:pt idx="1">
                  <c:v>I hvor høj grad oplever du, at der er ledelsesmæssigt fokus på DDH i din afdeling?</c:v>
                </c:pt>
                <c:pt idx="2">
                  <c:v>I hvor høj grad oplever du, at din leder taler med dig om hvordan du performer i DDH?</c:v>
                </c:pt>
              </c:strCache>
            </c:strRef>
          </c:cat>
          <c:val>
            <c:numRef>
              <c:f>'7'!$K$21:$K$23</c:f>
              <c:numCache>
                <c:formatCode>0%</c:formatCode>
                <c:ptCount val="3"/>
                <c:pt idx="0">
                  <c:v>0.3611111111111111</c:v>
                </c:pt>
                <c:pt idx="1">
                  <c:v>0.3611111111111111</c:v>
                </c:pt>
                <c:pt idx="2">
                  <c:v>0.37569060773480661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10B3-4227-B98E-E751C7D54EED}"/>
            </c:ext>
          </c:extLst>
        </c:ser>
        <c:ser>
          <c:idx val="3"/>
          <c:order val="3"/>
          <c:tx>
            <c:strRef>
              <c:f>'7'!$L$20</c:f>
              <c:strCache>
                <c:ptCount val="1"/>
                <c:pt idx="0">
                  <c:v>I ringe grad</c:v>
                </c:pt>
              </c:strCache>
            </c:strRef>
          </c:tx>
          <c:spPr>
            <a:solidFill>
              <a:schemeClr val="accent1">
                <a:lumMod val="6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da-DK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'7'!$H$21:$H$23</c:f>
              <c:strCache>
                <c:ptCount val="3"/>
                <c:pt idx="0">
                  <c:v>I hvor høj grad oplever du, at din leder taler med dig om hvordan du trives i DDH?</c:v>
                </c:pt>
                <c:pt idx="1">
                  <c:v>I hvor høj grad oplever du, at der er ledelsesmæssigt fokus på DDH i din afdeling?</c:v>
                </c:pt>
                <c:pt idx="2">
                  <c:v>I hvor høj grad oplever du, at din leder taler med dig om hvordan du performer i DDH?</c:v>
                </c:pt>
              </c:strCache>
            </c:strRef>
          </c:cat>
          <c:val>
            <c:numRef>
              <c:f>'7'!$L$21:$L$23</c:f>
              <c:numCache>
                <c:formatCode>0%</c:formatCode>
                <c:ptCount val="3"/>
                <c:pt idx="0">
                  <c:v>0.23333333333333334</c:v>
                </c:pt>
                <c:pt idx="1">
                  <c:v>0.1388888888888889</c:v>
                </c:pt>
                <c:pt idx="2">
                  <c:v>0.21546961325966851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10B3-4227-B98E-E751C7D54EED}"/>
            </c:ext>
          </c:extLst>
        </c:ser>
        <c:ser>
          <c:idx val="4"/>
          <c:order val="4"/>
          <c:tx>
            <c:strRef>
              <c:f>'7'!$M$20</c:f>
              <c:strCache>
                <c:ptCount val="1"/>
                <c:pt idx="0">
                  <c:v>Slet ikke</c:v>
                </c:pt>
              </c:strCache>
            </c:strRef>
          </c:tx>
          <c:spPr>
            <a:solidFill>
              <a:schemeClr val="accent3">
                <a:lumMod val="6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da-DK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'7'!$H$21:$H$23</c:f>
              <c:strCache>
                <c:ptCount val="3"/>
                <c:pt idx="0">
                  <c:v>I hvor høj grad oplever du, at din leder taler med dig om hvordan du trives i DDH?</c:v>
                </c:pt>
                <c:pt idx="1">
                  <c:v>I hvor høj grad oplever du, at der er ledelsesmæssigt fokus på DDH i din afdeling?</c:v>
                </c:pt>
                <c:pt idx="2">
                  <c:v>I hvor høj grad oplever du, at din leder taler med dig om hvordan du performer i DDH?</c:v>
                </c:pt>
              </c:strCache>
            </c:strRef>
          </c:cat>
          <c:val>
            <c:numRef>
              <c:f>'7'!$M$21:$M$23</c:f>
              <c:numCache>
                <c:formatCode>0%</c:formatCode>
                <c:ptCount val="3"/>
                <c:pt idx="0">
                  <c:v>0.1</c:v>
                </c:pt>
                <c:pt idx="1">
                  <c:v>3.888888888888889E-2</c:v>
                </c:pt>
                <c:pt idx="2">
                  <c:v>0.18232044198895028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10B3-4227-B98E-E751C7D54EED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79"/>
        <c:overlap val="100"/>
        <c:axId val="1108015288"/>
        <c:axId val="1108016728"/>
      </c:barChart>
      <c:catAx>
        <c:axId val="1108015288"/>
        <c:scaling>
          <c:orientation val="maxMin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64" b="0" i="0" u="none" strike="noStrike" kern="1200" cap="all" spc="12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da-DK"/>
          </a:p>
        </c:txPr>
        <c:crossAx val="1108016728"/>
        <c:crosses val="autoZero"/>
        <c:auto val="1"/>
        <c:lblAlgn val="ctr"/>
        <c:lblOffset val="100"/>
        <c:noMultiLvlLbl val="0"/>
      </c:catAx>
      <c:valAx>
        <c:axId val="1108016728"/>
        <c:scaling>
          <c:orientation val="minMax"/>
        </c:scaling>
        <c:delete val="1"/>
        <c:axPos val="t"/>
        <c:numFmt formatCode="0%" sourceLinked="1"/>
        <c:majorTickMark val="none"/>
        <c:minorTickMark val="none"/>
        <c:tickLblPos val="nextTo"/>
        <c:crossAx val="110801528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da-DK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da-DK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withinLinearReversed" id="21">
  <a:schemeClr val="accent1"/>
</cs:colorStyle>
</file>

<file path=ppt/charts/colors7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98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64" kern="1200" cap="all" spc="12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defRPr sz="1197" b="0" i="0" u="none" strike="noStrike" kern="1200" baseline="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phClr"/>
        </a:solidFill>
        <a:round/>
      </a:ln>
    </cs:spPr>
  </cs:dataPointMarker>
  <cs:dataPointMarkerLayout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15000"/>
            <a:lumOff val="8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cap="all" spc="12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064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5.xml><?xml version="1.0" encoding="utf-8"?>
<cs:chartStyle xmlns:cs="http://schemas.microsoft.com/office/drawing/2012/chartStyle" xmlns:a="http://schemas.openxmlformats.org/drawingml/2006/main" id="298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64" kern="1200" cap="all" spc="12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defRPr sz="1197" b="0" i="0" u="none" strike="noStrike" kern="1200" baseline="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phClr"/>
        </a:solidFill>
        <a:round/>
      </a:ln>
    </cs:spPr>
  </cs:dataPointMarker>
  <cs:dataPointMarkerLayout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15000"/>
            <a:lumOff val="8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cap="all" spc="12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064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6.xml><?xml version="1.0" encoding="utf-8"?>
<cs:chartStyle xmlns:cs="http://schemas.microsoft.com/office/drawing/2012/chartStyle" xmlns:a="http://schemas.openxmlformats.org/drawingml/2006/main" id="305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  <a:headEnd type="none" w="sm" len="sm"/>
        <a:tailEnd type="none" w="sm" len="sm"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bg1"/>
    </cs:fontRef>
    <cs:spPr>
      <a:solidFill>
        <a:schemeClr val="tx1">
          <a:lumMod val="50000"/>
          <a:lumOff val="50000"/>
        </a:schemeClr>
      </a:solidFill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solidFill>
        <a:schemeClr val="phClr">
          <a:alpha val="70000"/>
        </a:schemeClr>
      </a:solidFill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solidFill>
        <a:schemeClr val="phClr">
          <a:alpha val="70000"/>
        </a:schemeClr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gradFill>
        <a:gsLst>
          <a:gs pos="0">
            <a:schemeClr val="phClr"/>
          </a:gs>
          <a:gs pos="46000">
            <a:schemeClr val="phClr"/>
          </a:gs>
          <a:gs pos="100000">
            <a:schemeClr val="phClr">
              <a:lumMod val="20000"/>
              <a:lumOff val="80000"/>
              <a:alpha val="0"/>
            </a:schemeClr>
          </a:gs>
        </a:gsLst>
        <a:path path="circle">
          <a:fillToRect l="50000" t="-80000" r="50000" b="180000"/>
        </a:path>
      </a:gradFill>
      <a:ln w="9525" cap="flat" cmpd="sng" algn="ctr">
        <a:solidFill>
          <a:schemeClr val="phClr">
            <a:shade val="95000"/>
          </a:schemeClr>
        </a:solidFill>
        <a:round/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dropLine>
  <cs:errorBa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0">
              <a:schemeClr val="tx1">
                <a:lumMod val="5000"/>
                <a:lumOff val="95000"/>
              </a:schemeClr>
            </a:gs>
            <a:gs pos="100000">
              <a:schemeClr val="tx1">
                <a:lumMod val="15000"/>
                <a:lumOff val="85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0">
              <a:schemeClr val="tx1">
                <a:lumMod val="5000"/>
                <a:lumOff val="95000"/>
              </a:schemeClr>
            </a:gs>
            <a:gs pos="100000">
              <a:schemeClr val="tx1">
                <a:lumMod val="15000"/>
                <a:lumOff val="85000"/>
              </a:schemeClr>
            </a:gs>
          </a:gsLst>
          <a:lin ang="5400000" scaled="0"/>
        </a:gra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  <a:headEnd type="none" w="sm" len="sm"/>
        <a:tailEnd type="none" w="sm" len="sm"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200" b="1" kern="1200" cap="all" spc="5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7.xml><?xml version="1.0" encoding="utf-8"?>
<cs:chartStyle xmlns:cs="http://schemas.microsoft.com/office/drawing/2012/chartStyle" xmlns:a="http://schemas.openxmlformats.org/drawingml/2006/main" id="298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64" kern="1200" cap="all" spc="12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defRPr sz="1197" b="0" i="0" u="none" strike="noStrike" kern="1200" baseline="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phClr"/>
        </a:solidFill>
        <a:round/>
      </a:ln>
    </cs:spPr>
  </cs:dataPointMarker>
  <cs:dataPointMarkerLayout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15000"/>
            <a:lumOff val="8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cap="all" spc="12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064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8.xml><?xml version="1.0" encoding="utf-8"?>
<cs:chartStyle xmlns:cs="http://schemas.microsoft.com/office/drawing/2012/chartStyle" xmlns:a="http://schemas.openxmlformats.org/drawingml/2006/main" id="298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64" kern="1200" cap="all" spc="12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defRPr sz="1197" b="0" i="0" u="none" strike="noStrike" kern="1200" baseline="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phClr"/>
        </a:solidFill>
        <a:round/>
      </a:ln>
    </cs:spPr>
  </cs:dataPointMarker>
  <cs:dataPointMarkerLayout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15000"/>
            <a:lumOff val="8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cap="all" spc="12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064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6AC579-AA8C-4051-BB3A-2EA7693014B7}" type="datetimeFigureOut">
              <a:rPr lang="da-DK" smtClean="0"/>
              <a:t>11-03-2025</a:t>
            </a:fld>
            <a:endParaRPr lang="da-DK"/>
          </a:p>
        </p:txBody>
      </p:sp>
      <p:sp>
        <p:nvSpPr>
          <p:cNvPr id="4" name="Pladsholder til slidebille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a-DK"/>
          </a:p>
        </p:txBody>
      </p:sp>
      <p:sp>
        <p:nvSpPr>
          <p:cNvPr id="5" name="Pladsholder til no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6D53820-5895-40FA-BE4F-95708F05EC90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6827094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93BA431-A1D4-65BC-CA6E-793A36F1699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>
            <a:extLst>
              <a:ext uri="{FF2B5EF4-FFF2-40B4-BE49-F238E27FC236}">
                <a16:creationId xmlns:a16="http://schemas.microsoft.com/office/drawing/2014/main" id="{E475373A-CF17-7310-6752-2DBC038E2CF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>
            <a:extLst>
              <a:ext uri="{FF2B5EF4-FFF2-40B4-BE49-F238E27FC236}">
                <a16:creationId xmlns:a16="http://schemas.microsoft.com/office/drawing/2014/main" id="{83920903-4CDB-7A3D-7F3C-DF8B51FDE1A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a-DK" b="1" dirty="0"/>
              <a:t>Antons kommentere og sammenligning med 2024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da-DK" b="1" dirty="0"/>
              <a:t>Trivslen er god </a:t>
            </a:r>
            <a:r>
              <a:rPr lang="da-DK" dirty="0"/>
              <a:t>– </a:t>
            </a:r>
            <a:r>
              <a:rPr lang="da-DK" b="1" dirty="0"/>
              <a:t>53%</a:t>
            </a:r>
            <a:r>
              <a:rPr lang="da-DK" dirty="0"/>
              <a:t> af agenterne angiver at ”</a:t>
            </a:r>
            <a:r>
              <a:rPr lang="da-DK" i="1" dirty="0"/>
              <a:t>i meget høj grad </a:t>
            </a:r>
            <a:r>
              <a:rPr lang="da-DK" dirty="0"/>
              <a:t>eller </a:t>
            </a:r>
            <a:r>
              <a:rPr lang="da-DK" i="1" dirty="0"/>
              <a:t>i høj grad </a:t>
            </a:r>
            <a:r>
              <a:rPr lang="da-DK" dirty="0"/>
              <a:t>trives i arbejdet som DDH agent. I 2024 var tallet </a:t>
            </a:r>
            <a:r>
              <a:rPr lang="da-DK" b="1" dirty="0"/>
              <a:t>44%. </a:t>
            </a:r>
            <a:r>
              <a:rPr lang="da-DK" b="0" dirty="0"/>
              <a:t>Andelen af agenter </a:t>
            </a:r>
            <a:r>
              <a:rPr lang="da-DK" b="0" i="1" dirty="0"/>
              <a:t>i ringe </a:t>
            </a:r>
            <a:r>
              <a:rPr lang="da-DK" b="0" dirty="0"/>
              <a:t>eller </a:t>
            </a:r>
            <a:r>
              <a:rPr lang="da-DK" b="0" i="1" dirty="0"/>
              <a:t>slet ikke </a:t>
            </a:r>
            <a:r>
              <a:rPr lang="da-DK" b="0" dirty="0"/>
              <a:t>trives er faldet. I 2024 var tallet </a:t>
            </a:r>
            <a:r>
              <a:rPr lang="da-DK" b="1" dirty="0"/>
              <a:t>24%</a:t>
            </a:r>
            <a:r>
              <a:rPr lang="da-DK" b="0" dirty="0"/>
              <a:t>. I 2025 er andelen faldet til det halve - </a:t>
            </a:r>
            <a:r>
              <a:rPr lang="da-DK" b="1" dirty="0"/>
              <a:t>12%. </a:t>
            </a:r>
            <a:r>
              <a:rPr lang="da-DK" b="0" dirty="0"/>
              <a:t>Den store ændring her dermed ligget hos dem der før ikke trives med arbejdet som DDH-agent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da-DK" b="0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da-DK" b="0" dirty="0"/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D525B6F9-211D-1A2F-6B5A-C0263078210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6D53820-5895-40FA-BE4F-95708F05EC90}" type="slidenum">
              <a:rPr lang="da-DK" smtClean="0"/>
              <a:t>1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97751155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84911E3-B28A-C669-1F79-DAE20D3B3AA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>
            <a:extLst>
              <a:ext uri="{FF2B5EF4-FFF2-40B4-BE49-F238E27FC236}">
                <a16:creationId xmlns:a16="http://schemas.microsoft.com/office/drawing/2014/main" id="{F7A41747-A24D-9919-F42E-4D13F58ED37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>
            <a:extLst>
              <a:ext uri="{FF2B5EF4-FFF2-40B4-BE49-F238E27FC236}">
                <a16:creationId xmlns:a16="http://schemas.microsoft.com/office/drawing/2014/main" id="{E70ECCB4-2752-DE5A-B837-4A796DCBFCF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a-DK" b="1" dirty="0"/>
              <a:t>Antons kommentere og sammenligning med 2024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da-DK" b="1" dirty="0"/>
              <a:t>Kursus: 80% </a:t>
            </a:r>
            <a:r>
              <a:rPr lang="da-DK" dirty="0"/>
              <a:t>i 2025 – i 2024 var det 33%. Ved at gennemføre kurser med Borgerserviceskolen i hele 2024 har vi sikret at 80% af agenterne har været på kursus inden for det sidste år. 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da-DK" b="1" dirty="0" err="1"/>
              <a:t>Elær</a:t>
            </a:r>
            <a:r>
              <a:rPr lang="da-DK" b="1" dirty="0"/>
              <a:t>: 95% </a:t>
            </a:r>
            <a:r>
              <a:rPr lang="da-DK" dirty="0"/>
              <a:t>af agenterne angiver at de har gennemført e-lær kurset. Vi ser selvfølgeligt gerne at det er 100%, men 95% er rigtig godt </a:t>
            </a:r>
            <a:r>
              <a:rPr lang="da-DK" dirty="0">
                <a:sym typeface="Wingdings" panose="05000000000000000000" pitchFamily="2" charset="2"/>
              </a:rPr>
              <a:t> </a:t>
            </a:r>
            <a:r>
              <a:rPr lang="da-DK" dirty="0"/>
              <a:t> </a:t>
            </a:r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110FB528-86DA-B0A4-1126-77E16170368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6D53820-5895-40FA-BE4F-95708F05EC90}" type="slidenum">
              <a:rPr lang="da-DK" smtClean="0"/>
              <a:t>2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58768598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24C7F72-0415-C7F1-F650-5872A95A53D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>
            <a:extLst>
              <a:ext uri="{FF2B5EF4-FFF2-40B4-BE49-F238E27FC236}">
                <a16:creationId xmlns:a16="http://schemas.microsoft.com/office/drawing/2014/main" id="{E2F6CBC3-5E00-1162-3A0F-90EBB78AB16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>
            <a:extLst>
              <a:ext uri="{FF2B5EF4-FFF2-40B4-BE49-F238E27FC236}">
                <a16:creationId xmlns:a16="http://schemas.microsoft.com/office/drawing/2014/main" id="{86A8EAC4-EF33-2F08-CBA6-6B2793E73FA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a-DK" b="1" dirty="0"/>
              <a:t>Antons kommentere og sammenligning med 2024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da-DK" b="1" dirty="0"/>
              <a:t>Agenternes viden om hvad der forventes af dem: 87% </a:t>
            </a:r>
            <a:r>
              <a:rPr lang="da-DK" dirty="0"/>
              <a:t>angiver at de  </a:t>
            </a:r>
            <a:r>
              <a:rPr lang="da-DK" i="1" dirty="0"/>
              <a:t>i meget høj </a:t>
            </a:r>
            <a:r>
              <a:rPr lang="da-DK" i="0" dirty="0"/>
              <a:t>eller</a:t>
            </a:r>
            <a:r>
              <a:rPr lang="da-DK" dirty="0"/>
              <a:t> </a:t>
            </a:r>
            <a:r>
              <a:rPr lang="da-DK" i="1" dirty="0"/>
              <a:t>i høj grad </a:t>
            </a:r>
            <a:r>
              <a:rPr lang="da-DK" i="0" dirty="0"/>
              <a:t>føler sig sikker på hvad der forventes af dem som agenter. I 2024 var tallet </a:t>
            </a:r>
            <a:r>
              <a:rPr lang="da-DK" b="1" i="0" dirty="0"/>
              <a:t>76%. </a:t>
            </a:r>
            <a:r>
              <a:rPr lang="da-DK" b="0" i="0" dirty="0"/>
              <a:t>Andelen af agenter der angav </a:t>
            </a:r>
            <a:r>
              <a:rPr lang="da-DK" b="0" i="1" dirty="0"/>
              <a:t>i meget høj </a:t>
            </a:r>
            <a:r>
              <a:rPr lang="da-DK" b="0" i="0" dirty="0"/>
              <a:t>grad er gået fra </a:t>
            </a:r>
            <a:r>
              <a:rPr lang="da-DK" b="1" i="0" dirty="0"/>
              <a:t>17% </a:t>
            </a:r>
            <a:r>
              <a:rPr lang="da-DK" b="0" i="0" dirty="0"/>
              <a:t>til næsten en fordobling på </a:t>
            </a:r>
            <a:r>
              <a:rPr lang="da-DK" b="1" i="0" dirty="0"/>
              <a:t>33%. </a:t>
            </a:r>
            <a:r>
              <a:rPr lang="da-DK" b="0" i="0" dirty="0"/>
              <a:t>Samtidig er der i 2025 </a:t>
            </a:r>
            <a:r>
              <a:rPr lang="da-DK" b="1" i="0" dirty="0"/>
              <a:t>0% </a:t>
            </a:r>
            <a:r>
              <a:rPr lang="da-DK" b="0" i="0" dirty="0"/>
              <a:t>der har svaret et de </a:t>
            </a:r>
            <a:r>
              <a:rPr lang="da-DK" b="0" i="1" dirty="0"/>
              <a:t>i ringe </a:t>
            </a:r>
            <a:r>
              <a:rPr lang="da-DK" b="0" i="0" dirty="0"/>
              <a:t>eller </a:t>
            </a:r>
            <a:r>
              <a:rPr lang="da-DK" b="0" i="1" dirty="0"/>
              <a:t>slet ikke </a:t>
            </a:r>
            <a:r>
              <a:rPr lang="da-DK" b="0" i="0" dirty="0"/>
              <a:t>tænker at de ved hvad der forventes af dem som agenter</a:t>
            </a:r>
            <a:endParaRPr lang="da-DK" b="0" dirty="0"/>
          </a:p>
          <a:p>
            <a:pPr marL="171450" marR="0" lvl="0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da-DK" dirty="0"/>
              <a:t>Erfaringen blandt agenterne i vores centrale programmer er gået frem: </a:t>
            </a:r>
          </a:p>
          <a:p>
            <a:pPr marL="628650" marR="0" lvl="1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da-DK" b="1" dirty="0"/>
              <a:t>Puzzel:</a:t>
            </a:r>
            <a:r>
              <a:rPr lang="da-DK" dirty="0"/>
              <a:t> </a:t>
            </a:r>
            <a:r>
              <a:rPr lang="da-DK" b="1" dirty="0"/>
              <a:t>86% </a:t>
            </a:r>
            <a:r>
              <a:rPr lang="da-DK" dirty="0"/>
              <a:t>angiver at de  </a:t>
            </a:r>
            <a:r>
              <a:rPr lang="da-DK" i="1" dirty="0"/>
              <a:t>i meget høj </a:t>
            </a:r>
            <a:r>
              <a:rPr lang="da-DK" i="0" dirty="0"/>
              <a:t>eller</a:t>
            </a:r>
            <a:r>
              <a:rPr lang="da-DK" dirty="0"/>
              <a:t> </a:t>
            </a:r>
            <a:r>
              <a:rPr lang="da-DK" i="1" dirty="0"/>
              <a:t>i høj grad </a:t>
            </a:r>
            <a:r>
              <a:rPr lang="da-DK" i="0" dirty="0"/>
              <a:t>føler sig erfaren i brugen af Puzzel. I 2024 var tallet </a:t>
            </a:r>
            <a:r>
              <a:rPr lang="da-DK" b="1" i="0" dirty="0"/>
              <a:t>74%</a:t>
            </a:r>
          </a:p>
          <a:p>
            <a:pPr marL="628650" marR="0" lvl="1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da-DK" b="1" i="0" dirty="0"/>
              <a:t>Selvbetjening.nu: 8</a:t>
            </a:r>
            <a:r>
              <a:rPr lang="da-DK" b="1" dirty="0"/>
              <a:t>8% </a:t>
            </a:r>
            <a:r>
              <a:rPr lang="da-DK" dirty="0"/>
              <a:t>angiver at de  </a:t>
            </a:r>
            <a:r>
              <a:rPr lang="da-DK" i="1" dirty="0"/>
              <a:t>i meget høj </a:t>
            </a:r>
            <a:r>
              <a:rPr lang="da-DK" i="0" dirty="0"/>
              <a:t>eller</a:t>
            </a:r>
            <a:r>
              <a:rPr lang="da-DK" dirty="0"/>
              <a:t> </a:t>
            </a:r>
            <a:r>
              <a:rPr lang="da-DK" i="1" dirty="0"/>
              <a:t>i høj grad </a:t>
            </a:r>
            <a:r>
              <a:rPr lang="da-DK" i="0" dirty="0"/>
              <a:t>føler sig erfaren i brugen af Selvbetjening.nu. I 2024 var tallet </a:t>
            </a:r>
            <a:r>
              <a:rPr lang="da-DK" b="1" i="0" dirty="0"/>
              <a:t>81%</a:t>
            </a:r>
          </a:p>
          <a:p>
            <a:pPr marL="628650" marR="0" lvl="1" indent="-1714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da-DK" b="1" i="0" dirty="0"/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A8885F4D-D7BA-C0C4-FDDB-71C47FAFB4A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6D53820-5895-40FA-BE4F-95708F05EC90}" type="slidenum">
              <a:rPr lang="da-DK" smtClean="0"/>
              <a:t>3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54166614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a-DK" b="1" dirty="0"/>
              <a:t>Antons kommentere og sammenligning med 2024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da-DK" b="1" dirty="0"/>
              <a:t>Efterbehandlingstid forhøjet til 40 sekunder: 68%</a:t>
            </a:r>
            <a:r>
              <a:rPr lang="da-DK" dirty="0"/>
              <a:t> angiver </a:t>
            </a:r>
            <a:r>
              <a:rPr lang="da-DK" i="1" dirty="0"/>
              <a:t>i meget høj </a:t>
            </a:r>
            <a:r>
              <a:rPr lang="da-DK" dirty="0"/>
              <a:t>eller </a:t>
            </a:r>
            <a:r>
              <a:rPr lang="da-DK" i="1" dirty="0"/>
              <a:t>i høj grad </a:t>
            </a:r>
            <a:r>
              <a:rPr lang="da-DK" i="0" dirty="0"/>
              <a:t>at forlængelsen af efterbehandlingstiden har forbedret deres arbejde</a:t>
            </a:r>
            <a:r>
              <a:rPr lang="da-DK" b="1" dirty="0"/>
              <a:t>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da-DK" b="1" dirty="0"/>
              <a:t>Varme omstillinger: 46%</a:t>
            </a:r>
            <a:r>
              <a:rPr lang="da-DK" dirty="0"/>
              <a:t> angiver </a:t>
            </a:r>
            <a:r>
              <a:rPr lang="da-DK" i="1" dirty="0"/>
              <a:t>i meget høj </a:t>
            </a:r>
            <a:r>
              <a:rPr lang="da-DK" dirty="0"/>
              <a:t>eller </a:t>
            </a:r>
            <a:r>
              <a:rPr lang="da-DK" i="1" dirty="0"/>
              <a:t>i høj grad </a:t>
            </a:r>
            <a:r>
              <a:rPr lang="da-DK" i="0" dirty="0"/>
              <a:t>at tiltaget mod varme omstillinger har forbedret deres arbejde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da-DK" b="1" i="0" dirty="0"/>
              <a:t>Standardguides: </a:t>
            </a:r>
            <a:r>
              <a:rPr lang="da-DK" b="1" dirty="0"/>
              <a:t>65%</a:t>
            </a:r>
            <a:r>
              <a:rPr lang="da-DK" dirty="0"/>
              <a:t> angiver </a:t>
            </a:r>
            <a:r>
              <a:rPr lang="da-DK" i="1" dirty="0"/>
              <a:t>i meget høj </a:t>
            </a:r>
            <a:r>
              <a:rPr lang="da-DK" dirty="0"/>
              <a:t>eller </a:t>
            </a:r>
            <a:r>
              <a:rPr lang="da-DK" i="1" dirty="0"/>
              <a:t>i høj grad </a:t>
            </a:r>
            <a:r>
              <a:rPr lang="da-DK" i="0" dirty="0"/>
              <a:t>at udviklingen af standardiserede guides har forbedret deres arbejde</a:t>
            </a:r>
            <a:endParaRPr lang="da-DK" b="1" i="0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da-DK" dirty="0"/>
          </a:p>
          <a:p>
            <a:r>
              <a:rPr lang="da-DK" b="1" dirty="0"/>
              <a:t>Agent citat: </a:t>
            </a:r>
            <a:r>
              <a:rPr lang="da-DK" i="1" dirty="0"/>
              <a:t>Det er helt klart skønnest, at modtage en varm omstilling fra DDH ud(e) i </a:t>
            </a:r>
            <a:r>
              <a:rPr lang="da-DK" i="1" dirty="0" err="1"/>
              <a:t>kommunern</a:t>
            </a:r>
            <a:r>
              <a:rPr lang="da-DK" i="1" dirty="0"/>
              <a:t>, så man ved hvad der ”venter” når borgerne kommer igennem”</a:t>
            </a:r>
          </a:p>
          <a:p>
            <a:endParaRPr lang="da-DK" i="1" dirty="0"/>
          </a:p>
          <a:p>
            <a:endParaRPr lang="da-DK" i="1" dirty="0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6D53820-5895-40FA-BE4F-95708F05EC90}" type="slidenum">
              <a:rPr lang="da-DK" smtClean="0"/>
              <a:t>4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47474867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A9F8F92-3646-AD4F-3525-F6912DD732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>
            <a:extLst>
              <a:ext uri="{FF2B5EF4-FFF2-40B4-BE49-F238E27FC236}">
                <a16:creationId xmlns:a16="http://schemas.microsoft.com/office/drawing/2014/main" id="{D75B5BCA-DBE0-49BF-11CB-5FCF4B6EE04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>
            <a:extLst>
              <a:ext uri="{FF2B5EF4-FFF2-40B4-BE49-F238E27FC236}">
                <a16:creationId xmlns:a16="http://schemas.microsoft.com/office/drawing/2014/main" id="{AD08201A-6154-CEB2-9AF9-6FB74267E47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a-DK" b="1" dirty="0"/>
              <a:t>Antons kommentere og sammenligning med 2024</a:t>
            </a:r>
            <a:endParaRPr lang="da-DK" b="1" dirty="0">
              <a:solidFill>
                <a:srgbClr val="FF0000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da-DK" b="1" dirty="0"/>
              <a:t>Anvendelse af guides: 86% </a:t>
            </a:r>
            <a:r>
              <a:rPr lang="da-DK" dirty="0"/>
              <a:t>angiver  at de </a:t>
            </a:r>
            <a:r>
              <a:rPr lang="da-DK" i="1" dirty="0"/>
              <a:t>altid</a:t>
            </a:r>
            <a:r>
              <a:rPr lang="da-DK" dirty="0"/>
              <a:t> eller </a:t>
            </a:r>
            <a:r>
              <a:rPr lang="da-DK" i="1" dirty="0"/>
              <a:t>ofte</a:t>
            </a:r>
            <a:r>
              <a:rPr lang="da-DK" dirty="0"/>
              <a:t> anvender en guide til at vejlede borgerne. I 2024 var tallet </a:t>
            </a:r>
            <a:r>
              <a:rPr lang="da-DK" b="1" dirty="0"/>
              <a:t>81%</a:t>
            </a:r>
            <a:r>
              <a:rPr lang="da-DK" dirty="0"/>
              <a:t>. Andelen der svarede </a:t>
            </a:r>
            <a:r>
              <a:rPr lang="da-DK" i="1" dirty="0"/>
              <a:t>sjældent </a:t>
            </a:r>
            <a:r>
              <a:rPr lang="da-DK" dirty="0"/>
              <a:t>eller </a:t>
            </a:r>
            <a:r>
              <a:rPr lang="da-DK" i="1" dirty="0"/>
              <a:t>aldrig </a:t>
            </a:r>
            <a:r>
              <a:rPr lang="da-DK" dirty="0"/>
              <a:t>anvender en guide er faldet fra </a:t>
            </a:r>
            <a:r>
              <a:rPr lang="da-DK" b="1" dirty="0"/>
              <a:t>6% </a:t>
            </a:r>
            <a:r>
              <a:rPr lang="da-DK" dirty="0"/>
              <a:t>2024 til </a:t>
            </a:r>
            <a:r>
              <a:rPr lang="da-DK" b="1" dirty="0"/>
              <a:t>2%</a:t>
            </a:r>
            <a:r>
              <a:rPr lang="da-DK" dirty="0"/>
              <a:t> i 2025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da-DK" b="1" dirty="0"/>
              <a:t>Finde den rigtige guide:  57% </a:t>
            </a:r>
            <a:r>
              <a:rPr lang="da-DK" dirty="0"/>
              <a:t>angiver at de </a:t>
            </a:r>
            <a:r>
              <a:rPr lang="da-DK" i="1" dirty="0"/>
              <a:t>altid</a:t>
            </a:r>
            <a:r>
              <a:rPr lang="da-DK" dirty="0"/>
              <a:t> eller </a:t>
            </a:r>
            <a:r>
              <a:rPr lang="da-DK" i="1" dirty="0"/>
              <a:t>ofte</a:t>
            </a:r>
            <a:r>
              <a:rPr lang="da-DK" dirty="0"/>
              <a:t> kan finde den rigtige guide. I 2024 var tallet </a:t>
            </a:r>
            <a:r>
              <a:rPr lang="da-DK" b="1" dirty="0"/>
              <a:t>55%. </a:t>
            </a:r>
            <a:r>
              <a:rPr lang="da-DK" dirty="0"/>
              <a:t>Andelen der svarede </a:t>
            </a:r>
            <a:r>
              <a:rPr lang="da-DK" i="1" dirty="0"/>
              <a:t>sjældent</a:t>
            </a:r>
            <a:r>
              <a:rPr lang="da-DK" dirty="0"/>
              <a:t> eller </a:t>
            </a:r>
            <a:r>
              <a:rPr lang="da-DK" i="1" dirty="0"/>
              <a:t>aldrig</a:t>
            </a:r>
            <a:r>
              <a:rPr lang="da-DK" dirty="0"/>
              <a:t> kan finde den rigtige guide er faldet fra </a:t>
            </a:r>
            <a:r>
              <a:rPr lang="da-DK" b="1" dirty="0"/>
              <a:t>7% </a:t>
            </a:r>
            <a:r>
              <a:rPr lang="da-DK" dirty="0"/>
              <a:t>2024 til </a:t>
            </a:r>
            <a:r>
              <a:rPr lang="da-DK" b="1" dirty="0"/>
              <a:t>4%</a:t>
            </a:r>
            <a:r>
              <a:rPr lang="da-DK" dirty="0"/>
              <a:t> i 2025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da-DK" b="1" dirty="0"/>
              <a:t>Finde de rigtige oplysninger</a:t>
            </a:r>
            <a:r>
              <a:rPr lang="da-DK" dirty="0"/>
              <a:t>: </a:t>
            </a:r>
            <a:r>
              <a:rPr lang="da-DK" b="1" dirty="0"/>
              <a:t>57% </a:t>
            </a:r>
            <a:r>
              <a:rPr lang="da-DK" dirty="0"/>
              <a:t>angiver at de </a:t>
            </a:r>
            <a:r>
              <a:rPr lang="da-DK" i="1" dirty="0"/>
              <a:t>altid</a:t>
            </a:r>
            <a:r>
              <a:rPr lang="da-DK" dirty="0"/>
              <a:t> eller </a:t>
            </a:r>
            <a:r>
              <a:rPr lang="da-DK" i="1" dirty="0"/>
              <a:t>ofte</a:t>
            </a:r>
            <a:r>
              <a:rPr lang="da-DK" dirty="0"/>
              <a:t> kan finde de rigtige oplysninger. I 2024 var tallet </a:t>
            </a:r>
            <a:r>
              <a:rPr lang="da-DK" b="1" dirty="0"/>
              <a:t>50%. </a:t>
            </a:r>
            <a:r>
              <a:rPr lang="da-DK" dirty="0"/>
              <a:t>Andelen der svarede </a:t>
            </a:r>
            <a:r>
              <a:rPr lang="da-DK" i="1" dirty="0"/>
              <a:t>sjældent</a:t>
            </a:r>
            <a:r>
              <a:rPr lang="da-DK" dirty="0"/>
              <a:t> eller </a:t>
            </a:r>
            <a:r>
              <a:rPr lang="da-DK" i="1" dirty="0"/>
              <a:t>aldrig</a:t>
            </a:r>
            <a:r>
              <a:rPr lang="da-DK" dirty="0"/>
              <a:t> kan finde de rigtige oplysninger er faldet fra </a:t>
            </a:r>
            <a:r>
              <a:rPr lang="da-DK" b="1" dirty="0"/>
              <a:t>6% </a:t>
            </a:r>
            <a:r>
              <a:rPr lang="da-DK" dirty="0"/>
              <a:t>2024 til </a:t>
            </a:r>
            <a:r>
              <a:rPr lang="da-DK" b="1" dirty="0"/>
              <a:t>3%</a:t>
            </a:r>
            <a:r>
              <a:rPr lang="da-DK" dirty="0"/>
              <a:t> i 2025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endParaRPr lang="da-DK" dirty="0"/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BB5D29E3-B56D-67C1-7223-F05673CFDCB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6D53820-5895-40FA-BE4F-95708F05EC90}" type="slidenum">
              <a:rPr lang="da-DK" smtClean="0"/>
              <a:t>5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05500037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DA08133-4FCC-88EA-FCB7-0F18AF83A4F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>
            <a:extLst>
              <a:ext uri="{FF2B5EF4-FFF2-40B4-BE49-F238E27FC236}">
                <a16:creationId xmlns:a16="http://schemas.microsoft.com/office/drawing/2014/main" id="{CEA18008-664E-75ED-B24C-0E619C61B72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>
            <a:extLst>
              <a:ext uri="{FF2B5EF4-FFF2-40B4-BE49-F238E27FC236}">
                <a16:creationId xmlns:a16="http://schemas.microsoft.com/office/drawing/2014/main" id="{BE40F59D-40BA-8808-9870-D726081CCAF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a-DK" b="1" dirty="0"/>
              <a:t>Antons kommentere og sammenligning med 2024</a:t>
            </a:r>
          </a:p>
          <a:p>
            <a:endParaRPr lang="da-DK" dirty="0"/>
          </a:p>
          <a:p>
            <a:r>
              <a:rPr lang="da-DK" b="1" dirty="0"/>
              <a:t>Tale med lederen om trivsel: 35% </a:t>
            </a:r>
            <a:r>
              <a:rPr lang="da-DK" dirty="0"/>
              <a:t>angiver at de </a:t>
            </a:r>
            <a:r>
              <a:rPr lang="da-DK" i="1" dirty="0"/>
              <a:t>i meget høj </a:t>
            </a:r>
            <a:r>
              <a:rPr lang="da-DK" i="0" dirty="0"/>
              <a:t>eller</a:t>
            </a:r>
            <a:r>
              <a:rPr lang="da-DK" dirty="0"/>
              <a:t> </a:t>
            </a:r>
            <a:r>
              <a:rPr lang="da-DK" i="1" dirty="0"/>
              <a:t>i høj grad </a:t>
            </a:r>
            <a:r>
              <a:rPr lang="da-DK" i="0" dirty="0"/>
              <a:t>oplever deres leder snakker med dem om deres trivsel som DDH agent. I 2024 var tallet </a:t>
            </a:r>
            <a:r>
              <a:rPr lang="da-DK" b="1" i="0" dirty="0"/>
              <a:t>31%. </a:t>
            </a:r>
            <a:r>
              <a:rPr lang="da-DK" b="0" i="0" dirty="0"/>
              <a:t>Andelen af agenter der angav </a:t>
            </a:r>
            <a:r>
              <a:rPr lang="da-DK" b="0" i="1" dirty="0"/>
              <a:t>i ringe grad </a:t>
            </a:r>
            <a:r>
              <a:rPr lang="da-DK" b="0" i="0" dirty="0"/>
              <a:t>eller </a:t>
            </a:r>
            <a:r>
              <a:rPr lang="da-DK" b="0" i="1" dirty="0"/>
              <a:t>slet ikke </a:t>
            </a:r>
            <a:r>
              <a:rPr lang="da-DK" b="0" i="0" dirty="0"/>
              <a:t>er gået fra </a:t>
            </a:r>
            <a:r>
              <a:rPr lang="da-DK" b="1" i="0" dirty="0"/>
              <a:t>33% </a:t>
            </a:r>
            <a:r>
              <a:rPr lang="da-DK" b="0" i="0" dirty="0"/>
              <a:t>i 2024 til </a:t>
            </a:r>
            <a:r>
              <a:rPr lang="da-DK" b="1" i="0" dirty="0"/>
              <a:t>17% </a:t>
            </a:r>
            <a:r>
              <a:rPr lang="da-DK" b="0" i="0" dirty="0"/>
              <a:t>i 2025. Det er en god fremgang men der er plads til forbedring </a:t>
            </a:r>
          </a:p>
          <a:p>
            <a:r>
              <a:rPr lang="da-DK" b="1" i="0" dirty="0"/>
              <a:t>Fokus fra ledelsen på DDH:</a:t>
            </a:r>
            <a:r>
              <a:rPr lang="da-DK" b="0" i="0" dirty="0"/>
              <a:t>  </a:t>
            </a:r>
            <a:r>
              <a:rPr lang="da-DK" b="1" dirty="0"/>
              <a:t>69% </a:t>
            </a:r>
            <a:r>
              <a:rPr lang="da-DK" dirty="0"/>
              <a:t>angiver at de </a:t>
            </a:r>
            <a:r>
              <a:rPr lang="da-DK" i="1" dirty="0"/>
              <a:t>i meget høj </a:t>
            </a:r>
            <a:r>
              <a:rPr lang="da-DK" i="0" dirty="0"/>
              <a:t>eller</a:t>
            </a:r>
            <a:r>
              <a:rPr lang="da-DK" dirty="0"/>
              <a:t> </a:t>
            </a:r>
            <a:r>
              <a:rPr lang="da-DK" i="1" dirty="0"/>
              <a:t>i høj grad </a:t>
            </a:r>
            <a:r>
              <a:rPr lang="da-DK" i="0" dirty="0"/>
              <a:t>mener at der er ledelsesmæssigt fokus på DDH. I 2024 var tallet </a:t>
            </a:r>
            <a:r>
              <a:rPr lang="da-DK" b="1" i="0" dirty="0"/>
              <a:t>46%. </a:t>
            </a:r>
            <a:r>
              <a:rPr lang="da-DK" b="0" i="0" dirty="0"/>
              <a:t>Andelen af agenter der angav </a:t>
            </a:r>
            <a:r>
              <a:rPr lang="da-DK" b="0" i="1" dirty="0"/>
              <a:t>i ringe grad </a:t>
            </a:r>
            <a:r>
              <a:rPr lang="da-DK" b="0" i="0" dirty="0"/>
              <a:t>eller </a:t>
            </a:r>
            <a:r>
              <a:rPr lang="da-DK" b="0" i="1" dirty="0"/>
              <a:t>slet ikke </a:t>
            </a:r>
            <a:r>
              <a:rPr lang="da-DK" b="0" i="0" dirty="0"/>
              <a:t>er gået fra </a:t>
            </a:r>
            <a:r>
              <a:rPr lang="da-DK" b="1" i="0" dirty="0"/>
              <a:t>18%% </a:t>
            </a:r>
            <a:r>
              <a:rPr lang="da-DK" b="0" i="0" dirty="0"/>
              <a:t>i 2024 til </a:t>
            </a:r>
            <a:r>
              <a:rPr lang="da-DK" b="1" i="0" dirty="0"/>
              <a:t>6% </a:t>
            </a:r>
            <a:r>
              <a:rPr lang="da-DK" b="0" i="0" dirty="0"/>
              <a:t>i 2025. Det er en rigtig god fremgang som viser at DDH får en mere omtalt position i medlemskommunerne i dag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a-DK" b="1" i="0" dirty="0"/>
              <a:t>Omtale af agentens performance:  </a:t>
            </a:r>
            <a:r>
              <a:rPr lang="da-DK" b="1" dirty="0"/>
              <a:t>30% </a:t>
            </a:r>
            <a:r>
              <a:rPr lang="da-DK" dirty="0"/>
              <a:t>angiver at de </a:t>
            </a:r>
            <a:r>
              <a:rPr lang="da-DK" i="1" dirty="0"/>
              <a:t>i meget høj </a:t>
            </a:r>
            <a:r>
              <a:rPr lang="da-DK" i="0" dirty="0"/>
              <a:t>eller</a:t>
            </a:r>
            <a:r>
              <a:rPr lang="da-DK" dirty="0"/>
              <a:t> </a:t>
            </a:r>
            <a:r>
              <a:rPr lang="da-DK" i="1" dirty="0"/>
              <a:t>i høj grad </a:t>
            </a:r>
            <a:r>
              <a:rPr lang="da-DK" i="0" dirty="0"/>
              <a:t>oplever deres leder snakker med dem om hvordan de performer som DDH agent. I 2024 var tallet </a:t>
            </a:r>
            <a:r>
              <a:rPr lang="da-DK" b="1" i="0" dirty="0"/>
              <a:t>23%. </a:t>
            </a:r>
            <a:r>
              <a:rPr lang="da-DK" b="0" i="0" dirty="0"/>
              <a:t>Andelen af agenter der angav </a:t>
            </a:r>
            <a:r>
              <a:rPr lang="da-DK" b="0" i="1" dirty="0"/>
              <a:t>i ringe grad </a:t>
            </a:r>
            <a:r>
              <a:rPr lang="da-DK" b="0" i="0" dirty="0"/>
              <a:t>eller </a:t>
            </a:r>
            <a:r>
              <a:rPr lang="da-DK" b="0" i="1" dirty="0"/>
              <a:t>slet ikke </a:t>
            </a:r>
            <a:r>
              <a:rPr lang="da-DK" b="0" i="0" dirty="0"/>
              <a:t>er gået fra </a:t>
            </a:r>
            <a:r>
              <a:rPr lang="da-DK" b="1" i="0" dirty="0"/>
              <a:t>40% </a:t>
            </a:r>
            <a:r>
              <a:rPr lang="da-DK" b="0" i="0" dirty="0"/>
              <a:t>i 2024 til </a:t>
            </a:r>
            <a:r>
              <a:rPr lang="da-DK" b="1" i="0" dirty="0"/>
              <a:t>27% </a:t>
            </a:r>
            <a:r>
              <a:rPr lang="da-DK" b="0" i="0" dirty="0"/>
              <a:t>i 2025. Det er en god fremgang, men vi mener at der kan komme yderligere fokus på dette område. Et af værktøjerne hertil er lederforløbet der vejleder lederen til hvordan han/hun kan finde den statistik de ønsker i </a:t>
            </a:r>
            <a:r>
              <a:rPr lang="da-DK" b="0" i="0" dirty="0" err="1"/>
              <a:t>powerBI</a:t>
            </a:r>
            <a:r>
              <a:rPr lang="da-DK" b="0" i="0" dirty="0"/>
              <a:t>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da-DK" b="0" i="0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a-DK" b="1" i="0" dirty="0"/>
              <a:t>Agent: </a:t>
            </a:r>
            <a:r>
              <a:rPr lang="da-DK" b="0" i="1" dirty="0"/>
              <a:t>”Jeg føler personligt, at så snart jeg skal viderestille en borger, så har jeg ikke gjort mit arbejde korrekt, hvilket ikke er sjovt for mig”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da-DK" b="0" i="1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a-DK" b="1" i="0" dirty="0"/>
              <a:t>Agent: </a:t>
            </a:r>
            <a:r>
              <a:rPr lang="da-DK" b="0" i="1" dirty="0"/>
              <a:t>”Når der er opbakning fra ledelsen til opgaven øger det også trivslen og motivationen (…)”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da-DK" b="0" i="1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da-DK" b="1" dirty="0"/>
              <a:t>Agent: ”</a:t>
            </a:r>
            <a:r>
              <a:rPr lang="da-DK" sz="1200" b="0" i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Jeg er glad for at være en del a DDH – Der er en vis tilfredsstillelse ved at hjælpe borgeren også selvom de ikke er fra egen kommune”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da-DK" b="0" i="1" dirty="0"/>
          </a:p>
          <a:p>
            <a:endParaRPr lang="da-DK" b="0" dirty="0"/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9EF50C05-56A1-D905-8B48-530A55D1BA4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6D53820-5895-40FA-BE4F-95708F05EC90}" type="slidenum">
              <a:rPr lang="da-DK" smtClean="0"/>
              <a:t>6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7001821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8523" y="1098388"/>
            <a:ext cx="10318418" cy="4394988"/>
          </a:xfrm>
        </p:spPr>
        <p:txBody>
          <a:bodyPr anchor="ctr">
            <a:noAutofit/>
          </a:bodyPr>
          <a:lstStyle>
            <a:lvl1pPr algn="ctr">
              <a:defRPr sz="10000" spc="800" baseline="0"/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15045" y="5979196"/>
            <a:ext cx="8045373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 b="1" i="0" cap="all" spc="4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78523" y="6375679"/>
            <a:ext cx="232972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9588C514-EF3B-497B-BA29-9A40F1F46FE1}" type="datetimeFigureOut">
              <a:rPr lang="da-DK" smtClean="0"/>
              <a:t>11-03-2025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80332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67218" y="6375679"/>
            <a:ext cx="2329723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44F1D8C0-B943-49FD-B978-4F787A977BFA}" type="slidenum">
              <a:rPr lang="da-DK" smtClean="0"/>
              <a:t>‹nr.›</a:t>
            </a:fld>
            <a:endParaRPr lang="da-DK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3353955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88C514-EF3B-497B-BA29-9A40F1F46FE1}" type="datetimeFigureOut">
              <a:rPr lang="da-DK" smtClean="0"/>
              <a:t>11-03-2025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F1D8C0-B943-49FD-B978-4F787A977BF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4628577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066321" y="382386"/>
            <a:ext cx="1492132" cy="5600404"/>
          </a:xfrm>
        </p:spPr>
        <p:txBody>
          <a:bodyPr vert="eaVert"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7300" y="382385"/>
            <a:ext cx="8392585" cy="5600405"/>
          </a:xfrm>
        </p:spPr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88C514-EF3B-497B-BA29-9A40F1F46FE1}" type="datetimeFigureOut">
              <a:rPr lang="da-DK" smtClean="0"/>
              <a:t>11-03-2025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F1D8C0-B943-49FD-B978-4F787A977BF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6583006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88C514-EF3B-497B-BA29-9A40F1F46FE1}" type="datetimeFigureOut">
              <a:rPr lang="da-DK" smtClean="0"/>
              <a:t>11-03-2025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F1D8C0-B943-49FD-B978-4F787A977BF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7655346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Afsnitsoverskrif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2929" y="1073888"/>
            <a:ext cx="8187071" cy="4064627"/>
          </a:xfrm>
        </p:spPr>
        <p:txBody>
          <a:bodyPr anchor="b">
            <a:normAutofit/>
          </a:bodyPr>
          <a:lstStyle>
            <a:lvl1pPr>
              <a:defRPr sz="8400" spc="800" baseline="0">
                <a:solidFill>
                  <a:schemeClr val="tx2"/>
                </a:solidFill>
              </a:defRPr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2930" y="5159781"/>
            <a:ext cx="7017488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2000" b="1" i="0" cap="all" spc="400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36546" y="6375679"/>
            <a:ext cx="1493947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9588C514-EF3B-497B-BA29-9A40F1F46FE1}" type="datetimeFigureOut">
              <a:rPr lang="da-DK" smtClean="0"/>
              <a:t>11-03-2025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279064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42434" y="6375679"/>
            <a:ext cx="1487566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44F1D8C0-B943-49FD-B978-4F787A977BFA}" type="slidenum">
              <a:rPr lang="da-DK" smtClean="0"/>
              <a:t>‹nr.›</a:t>
            </a:fld>
            <a:endParaRPr lang="da-DK"/>
          </a:p>
        </p:txBody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814638" cy="6858000"/>
            <a:chOff x="0" y="0"/>
            <a:chExt cx="2814638" cy="6858000"/>
          </a:xfrm>
        </p:grpSpPr>
        <p:sp>
          <p:nvSpPr>
            <p:cNvPr id="11" name="Freeform 6" title="left scallop shape"/>
            <p:cNvSpPr/>
            <p:nvPr/>
          </p:nvSpPr>
          <p:spPr bwMode="auto">
            <a:xfrm>
              <a:off x="0" y="0"/>
              <a:ext cx="2814638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6" name="Freeform 11" title="left scallop inline"/>
            <p:cNvSpPr/>
            <p:nvPr/>
          </p:nvSpPr>
          <p:spPr bwMode="auto">
            <a:xfrm>
              <a:off x="874382" y="0"/>
              <a:ext cx="1646238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393053501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7300" y="2286000"/>
            <a:ext cx="4800600" cy="3619500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47796" y="2286000"/>
            <a:ext cx="4800600" cy="3619500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88C514-EF3B-497B-BA29-9A40F1F46FE1}" type="datetimeFigureOut">
              <a:rPr lang="da-DK" smtClean="0"/>
              <a:t>11-03-2025</a:t>
            </a:fld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F1D8C0-B943-49FD-B978-4F787A977BF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76742102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2728" y="381000"/>
            <a:ext cx="10172700" cy="1493517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7300" y="2909102"/>
            <a:ext cx="4800600" cy="299639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33864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33864" y="2909102"/>
            <a:ext cx="4800600" cy="299639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88C514-EF3B-497B-BA29-9A40F1F46FE1}" type="datetimeFigureOut">
              <a:rPr lang="da-DK" smtClean="0"/>
              <a:t>11-03-2025</a:t>
            </a:fld>
            <a:endParaRPr lang="da-DK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F1D8C0-B943-49FD-B978-4F787A977BF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83283709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88C514-EF3B-497B-BA29-9A40F1F46FE1}" type="datetimeFigureOut">
              <a:rPr lang="da-DK" smtClean="0"/>
              <a:t>11-03-2025</a:t>
            </a:fld>
            <a:endParaRPr lang="da-DK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F1D8C0-B943-49FD-B978-4F787A977BF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5253909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88C514-EF3B-497B-BA29-9A40F1F46FE1}" type="datetimeFigureOut">
              <a:rPr lang="da-DK" smtClean="0"/>
              <a:t>11-03-2025</a:t>
            </a:fld>
            <a:endParaRPr lang="da-DK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F1D8C0-B943-49FD-B978-4F787A977BF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8409936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4" y="457199"/>
            <a:ext cx="3092115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cap="all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051" y="920377"/>
            <a:ext cx="6158418" cy="49851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5" y="1741336"/>
            <a:ext cx="3092115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051" y="6375679"/>
            <a:ext cx="1233355" cy="348462"/>
          </a:xfrm>
        </p:spPr>
        <p:txBody>
          <a:bodyPr/>
          <a:lstStyle/>
          <a:p>
            <a:fld id="{9588C514-EF3B-497B-BA29-9A40F1F46FE1}" type="datetimeFigureOut">
              <a:rPr lang="da-DK" smtClean="0"/>
              <a:t>11-03-2025</a:t>
            </a:fld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0" y="6375679"/>
            <a:ext cx="3482179" cy="345796"/>
          </a:xfrm>
        </p:spPr>
        <p:txBody>
          <a:bodyPr/>
          <a:lstStyle/>
          <a:p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91014" y="6375679"/>
            <a:ext cx="1232456" cy="345796"/>
          </a:xfrm>
        </p:spPr>
        <p:txBody>
          <a:bodyPr/>
          <a:lstStyle/>
          <a:p>
            <a:fld id="{44F1D8C0-B943-49FD-B978-4F787A977BFA}" type="slidenum">
              <a:rPr lang="da-DK" smtClean="0"/>
              <a:t>‹nr.›</a:t>
            </a:fld>
            <a:endParaRPr lang="da-DK"/>
          </a:p>
        </p:txBody>
      </p:sp>
      <p:sp>
        <p:nvSpPr>
          <p:cNvPr id="8" name="Rectangle 7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72905078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96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83464" y="0"/>
            <a:ext cx="7355585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a-DK"/>
              <a:t>Klik på ikonet for at tilføje et billede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3" y="457200"/>
            <a:ext cx="3092117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3" y="1741336"/>
            <a:ext cx="3092117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950" y="6375679"/>
            <a:ext cx="1232456" cy="348462"/>
          </a:xfrm>
        </p:spPr>
        <p:txBody>
          <a:bodyPr/>
          <a:lstStyle/>
          <a:p>
            <a:fld id="{9588C514-EF3B-497B-BA29-9A40F1F46FE1}" type="datetimeFigureOut">
              <a:rPr lang="da-DK" smtClean="0"/>
              <a:t>11-03-2025</a:t>
            </a:fld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1" y="6375679"/>
            <a:ext cx="3482178" cy="345796"/>
          </a:xfrm>
        </p:spPr>
        <p:txBody>
          <a:bodyPr/>
          <a:lstStyle/>
          <a:p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87568" y="6375679"/>
            <a:ext cx="1234440" cy="345796"/>
          </a:xfrm>
        </p:spPr>
        <p:txBody>
          <a:bodyPr/>
          <a:lstStyle/>
          <a:p>
            <a:fld id="{44F1D8C0-B943-49FD-B978-4F787A977BFA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8452412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da-DK"/>
              <a:t>Klik for at redigere titeltypografien i masteren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9588C514-EF3B-497B-BA29-9A40F1F46FE1}" type="datetimeFigureOut">
              <a:rPr lang="da-DK" smtClean="0"/>
              <a:t>11-03-2025</a:t>
            </a:fld>
            <a:endParaRPr lang="da-DK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44F1D8C0-B943-49FD-B978-4F787A977BFA}" type="slidenum">
              <a:rPr lang="da-DK" smtClean="0"/>
              <a:t>‹nr.›</a:t>
            </a:fld>
            <a:endParaRPr lang="da-DK"/>
          </a:p>
        </p:txBody>
      </p:sp>
      <p:sp>
        <p:nvSpPr>
          <p:cNvPr id="11" name="Freeform 6" title="Left scallop edge"/>
          <p:cNvSpPr/>
          <p:nvPr/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right edge border"/>
          <p:cNvSpPr/>
          <p:nvPr/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5395675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100" kern="1200" cap="all" spc="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792">
          <p15:clr>
            <a:srgbClr val="F26B43"/>
          </p15:clr>
        </p15:guide>
        <p15:guide id="2" pos="7200">
          <p15:clr>
            <a:srgbClr val="F26B43"/>
          </p15:clr>
        </p15:guide>
        <p15:guide id="3" orient="horz" pos="4008">
          <p15:clr>
            <a:srgbClr val="F26B43"/>
          </p15:clr>
        </p15:guide>
        <p15:guide id="4" orient="horz" pos="1440">
          <p15:clr>
            <a:srgbClr val="F26B43"/>
          </p15:clr>
        </p15:guide>
        <p15:guide id="5" orient="horz" pos="3720">
          <p15:clr>
            <a:srgbClr val="F26B43"/>
          </p15:clr>
        </p15:guide>
        <p15:guide id="6" orient="horz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AAB6BDB-144C-B72A-888A-49DCE6028DF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E224639-17C9-8A26-3C1C-DA103CC33E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2681" y="228564"/>
            <a:ext cx="3966519" cy="2295625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4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en-US" sz="4800" b="1" kern="1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rivsel</a:t>
            </a:r>
            <a:r>
              <a:rPr lang="en-US" sz="4800" b="1" kern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2025 </a:t>
            </a:r>
            <a:r>
              <a:rPr lang="en-US" sz="2000" kern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vs. 2024</a:t>
            </a:r>
            <a:endParaRPr lang="en-US" sz="660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ED9A32F3-C84E-4287-3ED1-E75BDFCDD22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82486" y="3032610"/>
            <a:ext cx="3571810" cy="1559327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>
              <a:buNone/>
            </a:pPr>
            <a:r>
              <a:rPr lang="en-US" sz="2400" kern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 </a:t>
            </a:r>
            <a:r>
              <a:rPr lang="en-US" sz="2400" kern="1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hvor</a:t>
            </a:r>
            <a:r>
              <a:rPr lang="en-US" sz="2400" kern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kern="1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høj</a:t>
            </a:r>
            <a:r>
              <a:rPr lang="en-US" sz="2400" kern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grad </a:t>
            </a:r>
            <a:r>
              <a:rPr lang="en-US" sz="2400" kern="1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trives</a:t>
            </a:r>
            <a:r>
              <a:rPr lang="en-US" sz="2400" kern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du i </a:t>
            </a:r>
            <a:r>
              <a:rPr lang="en-US" sz="2400" kern="1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arbejdet</a:t>
            </a:r>
            <a:r>
              <a:rPr lang="en-US" sz="2400" kern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kern="12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som</a:t>
            </a:r>
            <a:r>
              <a:rPr lang="en-US" sz="2400" kern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DDH-agent?</a:t>
            </a:r>
          </a:p>
        </p:txBody>
      </p:sp>
      <p:graphicFrame>
        <p:nvGraphicFramePr>
          <p:cNvPr id="10" name="Diagram 9">
            <a:extLst>
              <a:ext uri="{FF2B5EF4-FFF2-40B4-BE49-F238E27FC236}">
                <a16:creationId xmlns:a16="http://schemas.microsoft.com/office/drawing/2014/main" id="{AACF26A6-3D1C-5E90-AEC8-6F017571DE0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34842704"/>
              </p:ext>
            </p:extLst>
          </p:nvPr>
        </p:nvGraphicFramePr>
        <p:xfrm>
          <a:off x="4654296" y="640080"/>
          <a:ext cx="7214616" cy="55504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Tekstfelt 2">
            <a:extLst>
              <a:ext uri="{FF2B5EF4-FFF2-40B4-BE49-F238E27FC236}">
                <a16:creationId xmlns:a16="http://schemas.microsoft.com/office/drawing/2014/main" id="{1284001A-844C-40FC-9392-47295F5D2EB5}"/>
              </a:ext>
            </a:extLst>
          </p:cNvPr>
          <p:cNvSpPr txBox="1"/>
          <p:nvPr/>
        </p:nvSpPr>
        <p:spPr>
          <a:xfrm>
            <a:off x="1062681" y="4191988"/>
            <a:ext cx="3966519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/>
              <a:t>Agent: </a:t>
            </a:r>
            <a:r>
              <a:rPr lang="da-DK" i="1" dirty="0"/>
              <a:t>Jeg syntes DDH vagterne giver mening i forbindelse med mit arbejde eller i Borgerservice, der er mange områder som jeg ikke selv sidder med man er klogere på fordi man er DDH agent og det spiller godt sammen.</a:t>
            </a:r>
          </a:p>
        </p:txBody>
      </p:sp>
    </p:spTree>
    <p:extLst>
      <p:ext uri="{BB962C8B-B14F-4D97-AF65-F5344CB8AC3E}">
        <p14:creationId xmlns:p14="http://schemas.microsoft.com/office/powerpoint/2010/main" val="30052561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CAF21C3-F917-BEB2-9986-ADD38D9B3A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D6A0EF6-BC3E-21DD-222E-94535F0D5E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71498" y="248102"/>
            <a:ext cx="10178322" cy="876212"/>
          </a:xfrm>
        </p:spPr>
        <p:txBody>
          <a:bodyPr/>
          <a:lstStyle/>
          <a:p>
            <a:pPr algn="ctr"/>
            <a:r>
              <a:rPr lang="da-DK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Kursusgennemførelse </a:t>
            </a:r>
          </a:p>
        </p:txBody>
      </p:sp>
      <p:sp>
        <p:nvSpPr>
          <p:cNvPr id="8" name="Pladsholder til indhold 3">
            <a:extLst>
              <a:ext uri="{FF2B5EF4-FFF2-40B4-BE49-F238E27FC236}">
                <a16:creationId xmlns:a16="http://schemas.microsoft.com/office/drawing/2014/main" id="{7EB8D06A-AD76-A93D-9678-17FEF92C2E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71497" y="1939937"/>
            <a:ext cx="2553755" cy="1136843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 algn="ctr">
              <a:buNone/>
            </a:pPr>
            <a:r>
              <a:rPr lang="da-DK" sz="1800" kern="1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Har du, inden for det sidste år, været på et DDH-relateret kursus?</a:t>
            </a:r>
            <a:endParaRPr lang="en-US" sz="1800" kern="1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Pladsholder til indhold 3">
            <a:extLst>
              <a:ext uri="{FF2B5EF4-FFF2-40B4-BE49-F238E27FC236}">
                <a16:creationId xmlns:a16="http://schemas.microsoft.com/office/drawing/2014/main" id="{97D8FBF6-30E9-1F78-D8FA-82736013A96F}"/>
              </a:ext>
            </a:extLst>
          </p:cNvPr>
          <p:cNvSpPr txBox="1">
            <a:spLocks/>
          </p:cNvSpPr>
          <p:nvPr/>
        </p:nvSpPr>
        <p:spPr>
          <a:xfrm>
            <a:off x="875245" y="4462560"/>
            <a:ext cx="2650008" cy="113684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da-DK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Har du gennemført </a:t>
            </a:r>
            <a:r>
              <a:rPr lang="da-DK" sz="1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DDHs</a:t>
            </a:r>
            <a:r>
              <a:rPr lang="da-DK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online e-læringsforløb?</a:t>
            </a:r>
            <a:endParaRPr lang="en-US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6" name="Diagram 15">
            <a:extLst>
              <a:ext uri="{FF2B5EF4-FFF2-40B4-BE49-F238E27FC236}">
                <a16:creationId xmlns:a16="http://schemas.microsoft.com/office/drawing/2014/main" id="{FE143E1B-7C9B-07D7-3294-E68161C951F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21709526"/>
              </p:ext>
            </p:extLst>
          </p:nvPr>
        </p:nvGraphicFramePr>
        <p:xfrm>
          <a:off x="3525254" y="4090736"/>
          <a:ext cx="8206539" cy="234793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3" name="Diagram 2">
            <a:extLst>
              <a:ext uri="{FF2B5EF4-FFF2-40B4-BE49-F238E27FC236}">
                <a16:creationId xmlns:a16="http://schemas.microsoft.com/office/drawing/2014/main" id="{5D580657-E47C-DA51-5A1F-4FE4D31C8F6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85288830"/>
              </p:ext>
            </p:extLst>
          </p:nvPr>
        </p:nvGraphicFramePr>
        <p:xfrm>
          <a:off x="3525253" y="1002168"/>
          <a:ext cx="8206540" cy="283285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3010485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439A856-0CC5-B0EA-53DD-293FDF8A6BB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6F32B9F-2C4F-F961-F768-DD515AEB90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38462" y="353250"/>
            <a:ext cx="10415337" cy="1325563"/>
          </a:xfrm>
        </p:spPr>
        <p:txBody>
          <a:bodyPr/>
          <a:lstStyle/>
          <a:p>
            <a:pPr algn="ctr"/>
            <a:r>
              <a:rPr lang="da-DK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Erfaring</a:t>
            </a:r>
          </a:p>
        </p:txBody>
      </p:sp>
      <p:graphicFrame>
        <p:nvGraphicFramePr>
          <p:cNvPr id="7" name="Diagram 6">
            <a:extLst>
              <a:ext uri="{FF2B5EF4-FFF2-40B4-BE49-F238E27FC236}">
                <a16:creationId xmlns:a16="http://schemas.microsoft.com/office/drawing/2014/main" id="{A4B013DE-8725-3034-854B-C0100BB7CB0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32499737"/>
              </p:ext>
            </p:extLst>
          </p:nvPr>
        </p:nvGraphicFramePr>
        <p:xfrm>
          <a:off x="838199" y="1263315"/>
          <a:ext cx="10515599" cy="244241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1" name="Diagram 10">
            <a:extLst>
              <a:ext uri="{FF2B5EF4-FFF2-40B4-BE49-F238E27FC236}">
                <a16:creationId xmlns:a16="http://schemas.microsoft.com/office/drawing/2014/main" id="{4D755474-FA70-3734-8B2E-D38C7D89EEA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95279903"/>
              </p:ext>
            </p:extLst>
          </p:nvPr>
        </p:nvGraphicFramePr>
        <p:xfrm>
          <a:off x="838200" y="3999377"/>
          <a:ext cx="10515598" cy="244241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40422780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EB81B72-E32C-4C52-BC18-2F8466027A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da-DK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Holdning til mindre tiltag gennemført i 2024</a:t>
            </a:r>
          </a:p>
        </p:txBody>
      </p:sp>
      <p:pic>
        <p:nvPicPr>
          <p:cNvPr id="8" name="Pladsholder til indhold 7">
            <a:extLst>
              <a:ext uri="{FF2B5EF4-FFF2-40B4-BE49-F238E27FC236}">
                <a16:creationId xmlns:a16="http://schemas.microsoft.com/office/drawing/2014/main" id="{22DA7601-9E53-4174-8FAC-22D5ACB4AAF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3"/>
          <a:srcRect r="12876"/>
          <a:stretch/>
        </p:blipFill>
        <p:spPr>
          <a:xfrm>
            <a:off x="1362593" y="1845210"/>
            <a:ext cx="9577729" cy="46304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33088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0794ED3-FBC1-13B3-E6EF-43CA0A68775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5E42CCA-CD8D-CF37-E101-8D9E4B8368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Anvendelse af guides</a:t>
            </a:r>
          </a:p>
        </p:txBody>
      </p:sp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3BCDF116-68C7-2B28-70E5-E5CDA1AE7FB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13321566"/>
              </p:ext>
            </p:extLst>
          </p:nvPr>
        </p:nvGraphicFramePr>
        <p:xfrm>
          <a:off x="1092652" y="4056743"/>
          <a:ext cx="10033008" cy="2641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6" name="Billede 5">
            <a:extLst>
              <a:ext uri="{FF2B5EF4-FFF2-40B4-BE49-F238E27FC236}">
                <a16:creationId xmlns:a16="http://schemas.microsoft.com/office/drawing/2014/main" id="{276D812B-E1B1-4CF8-8C81-C8D407B813F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92652" y="1325905"/>
            <a:ext cx="10033008" cy="2730837"/>
          </a:xfrm>
          <a:prstGeom prst="rect">
            <a:avLst/>
          </a:prstGeom>
        </p:spPr>
      </p:pic>
      <p:pic>
        <p:nvPicPr>
          <p:cNvPr id="10" name="Billede 9">
            <a:extLst>
              <a:ext uri="{FF2B5EF4-FFF2-40B4-BE49-F238E27FC236}">
                <a16:creationId xmlns:a16="http://schemas.microsoft.com/office/drawing/2014/main" id="{6BCF6EC7-70C3-42EE-A01E-0A9991593173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727532" y="1025611"/>
            <a:ext cx="763247" cy="3002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349543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EF359D5-0074-2814-044E-BEA30C700F1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1AE780E-4E69-C5AD-6CDB-F85AFEF9E7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a-DK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Lederes rolle  </a:t>
            </a:r>
          </a:p>
        </p:txBody>
      </p:sp>
      <p:graphicFrame>
        <p:nvGraphicFramePr>
          <p:cNvPr id="8" name="Diagram 7">
            <a:extLst>
              <a:ext uri="{FF2B5EF4-FFF2-40B4-BE49-F238E27FC236}">
                <a16:creationId xmlns:a16="http://schemas.microsoft.com/office/drawing/2014/main" id="{63469458-14F7-643E-EA6D-B5882D4AA42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43844546"/>
              </p:ext>
            </p:extLst>
          </p:nvPr>
        </p:nvGraphicFramePr>
        <p:xfrm>
          <a:off x="910318" y="1251858"/>
          <a:ext cx="10835368" cy="237308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9" name="Diagram 8">
            <a:extLst>
              <a:ext uri="{FF2B5EF4-FFF2-40B4-BE49-F238E27FC236}">
                <a16:creationId xmlns:a16="http://schemas.microsoft.com/office/drawing/2014/main" id="{DA303860-9BD3-6829-C83C-5B0E09B8666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94703390"/>
              </p:ext>
            </p:extLst>
          </p:nvPr>
        </p:nvGraphicFramePr>
        <p:xfrm>
          <a:off x="910317" y="3842657"/>
          <a:ext cx="10835367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1804595748"/>
      </p:ext>
    </p:extLst>
  </p:cSld>
  <p:clrMapOvr>
    <a:masterClrMapping/>
  </p:clrMapOvr>
</p:sld>
</file>

<file path=ppt/theme/theme1.xml><?xml version="1.0" encoding="utf-8"?>
<a:theme xmlns:a="http://schemas.openxmlformats.org/drawingml/2006/main" name="Badge">
  <a:themeElements>
    <a:clrScheme name="Badge">
      <a:dk1>
        <a:sysClr val="windowText" lastClr="000000"/>
      </a:dk1>
      <a:lt1>
        <a:sysClr val="window" lastClr="FFFFFF"/>
      </a:lt1>
      <a:dk2>
        <a:srgbClr val="0B082E"/>
      </a:dk2>
      <a:lt2>
        <a:srgbClr val="F3F3F2"/>
      </a:lt2>
      <a:accent1>
        <a:srgbClr val="62B4C6"/>
      </a:accent1>
      <a:accent2>
        <a:srgbClr val="1B376E"/>
      </a:accent2>
      <a:accent3>
        <a:srgbClr val="9EBE55"/>
      </a:accent3>
      <a:accent4>
        <a:srgbClr val="C65E5E"/>
      </a:accent4>
      <a:accent5>
        <a:srgbClr val="D3BA55"/>
      </a:accent5>
      <a:accent6>
        <a:srgbClr val="96648A"/>
      </a:accent6>
      <a:hlink>
        <a:srgbClr val="62B4C6"/>
      </a:hlink>
      <a:folHlink>
        <a:srgbClr val="96648A"/>
      </a:folHlink>
    </a:clrScheme>
    <a:fontScheme name="Badge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adg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D71F8F05-6246-47AF-9E68-E57F6C93F792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224B8291D849F4459D7AB60B6E79C880" ma:contentTypeVersion="18" ma:contentTypeDescription="Opret et nyt dokument." ma:contentTypeScope="" ma:versionID="9fc738c4435eeed51fb8d5e62744536a">
  <xsd:schema xmlns:xsd="http://www.w3.org/2001/XMLSchema" xmlns:xs="http://www.w3.org/2001/XMLSchema" xmlns:p="http://schemas.microsoft.com/office/2006/metadata/properties" xmlns:ns2="a408f06c-1694-489f-9cdc-5efa500d75a8" xmlns:ns3="31f27a57-5daa-4240-845d-578cc8bddeed" targetNamespace="http://schemas.microsoft.com/office/2006/metadata/properties" ma:root="true" ma:fieldsID="2935c841d6e6b1dc58282ee7ef173c85" ns2:_="" ns3:_="">
    <xsd:import namespace="a408f06c-1694-489f-9cdc-5efa500d75a8"/>
    <xsd:import namespace="31f27a57-5daa-4240-845d-578cc8bddee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408f06c-1694-489f-9cdc-5efa500d75a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Billedmærker" ma:readOnly="false" ma:fieldId="{5cf76f15-5ced-4ddc-b409-7134ff3c332f}" ma:taxonomyMulti="true" ma:sspId="3fe80aff-8094-4148-a725-0517f31fcd5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1f27a57-5daa-4240-845d-578cc8bddeed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Del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Delt med detaljer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232aa115-c284-453e-8f37-5cfa47456063}" ma:internalName="TaxCatchAll" ma:showField="CatchAllData" ma:web="31f27a57-5daa-4240-845d-578cc8bddee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dhol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31f27a57-5daa-4240-845d-578cc8bddeed" xsi:nil="true"/>
    <lcf76f155ced4ddcb4097134ff3c332f xmlns="a408f06c-1694-489f-9cdc-5efa500d75a8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E2905978-23F9-4B00-980E-03B9C3ECA023}"/>
</file>

<file path=customXml/itemProps2.xml><?xml version="1.0" encoding="utf-8"?>
<ds:datastoreItem xmlns:ds="http://schemas.openxmlformats.org/officeDocument/2006/customXml" ds:itemID="{43EB1FEC-35E1-44B3-9A5D-30A38D8AB3E9}"/>
</file>

<file path=customXml/itemProps3.xml><?xml version="1.0" encoding="utf-8"?>
<ds:datastoreItem xmlns:ds="http://schemas.openxmlformats.org/officeDocument/2006/customXml" ds:itemID="{D2F0DC22-D2C2-4507-ACAB-8A0482C76DAF}"/>
</file>

<file path=docProps/app.xml><?xml version="1.0" encoding="utf-8"?>
<Properties xmlns="http://schemas.openxmlformats.org/officeDocument/2006/extended-properties" xmlns:vt="http://schemas.openxmlformats.org/officeDocument/2006/docPropsVTypes">
  <Template>TM10001106[[fn=Badge]]</Template>
  <TotalTime>810</TotalTime>
  <Words>1022</Words>
  <Application>Microsoft Office PowerPoint</Application>
  <PresentationFormat>Widescreen</PresentationFormat>
  <Paragraphs>52</Paragraphs>
  <Slides>6</Slides>
  <Notes>6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6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6</vt:i4>
      </vt:variant>
    </vt:vector>
  </HeadingPairs>
  <TitlesOfParts>
    <vt:vector size="13" baseType="lpstr">
      <vt:lpstr>Arial</vt:lpstr>
      <vt:lpstr>Calibri</vt:lpstr>
      <vt:lpstr>Gill Sans MT</vt:lpstr>
      <vt:lpstr>Impact</vt:lpstr>
      <vt:lpstr>Times New Roman</vt:lpstr>
      <vt:lpstr>Wingdings</vt:lpstr>
      <vt:lpstr>Badge</vt:lpstr>
      <vt:lpstr>Trivsel 2025 vs. 2024</vt:lpstr>
      <vt:lpstr>Kursusgennemførelse </vt:lpstr>
      <vt:lpstr>Erfaring</vt:lpstr>
      <vt:lpstr>Holdning til mindre tiltag gennemført i 2024</vt:lpstr>
      <vt:lpstr>Anvendelse af guides</vt:lpstr>
      <vt:lpstr>Lederes rolle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PowerPoint-præsentation</dc:title>
  <dc:creator>Anton Knudstrup Vest</dc:creator>
  <cp:lastModifiedBy>Rikke Bækgaard Christensen</cp:lastModifiedBy>
  <cp:revision>35</cp:revision>
  <dcterms:created xsi:type="dcterms:W3CDTF">2025-03-04T12:28:19Z</dcterms:created>
  <dcterms:modified xsi:type="dcterms:W3CDTF">2025-03-11T14:16:50Z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0x010100224B8291D849F4459D7AB60B6E79C880</vt:lpwstr>
  </property>
</Properties>
</file>