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9" r:id="rId5"/>
  </p:sldMasterIdLst>
  <p:notesMasterIdLst>
    <p:notesMasterId r:id="rId12"/>
  </p:notesMasterIdLst>
  <p:sldIdLst>
    <p:sldId id="280" r:id="rId6"/>
    <p:sldId id="510" r:id="rId7"/>
    <p:sldId id="256" r:id="rId8"/>
    <p:sldId id="389" r:id="rId9"/>
    <p:sldId id="394" r:id="rId10"/>
    <p:sldId id="511" r:id="rId11"/>
  </p:sldIdLst>
  <p:sldSz cx="9144000" cy="5715000" type="screen16x10"/>
  <p:notesSz cx="6858000" cy="9144000"/>
  <p:custDataLst>
    <p:tags r:id="rId13"/>
  </p:custDataLst>
  <p:defaultTextStyle>
    <a:defPPr>
      <a:defRPr lang="da-DK"/>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Kåg Mortensen" initials="KKM" lastIdx="2" clrIdx="0">
    <p:extLst>
      <p:ext uri="{19B8F6BF-5375-455C-9EA6-DF929625EA0E}">
        <p15:presenceInfo xmlns:p15="http://schemas.microsoft.com/office/powerpoint/2012/main" userId="S::kikm@aarhus.dk::2896b428-d8dc-44d6-8e1d-b69bb07677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083B"/>
    <a:srgbClr val="166194"/>
    <a:srgbClr val="2091A2"/>
    <a:srgbClr val="134562"/>
    <a:srgbClr val="45B7C1"/>
    <a:srgbClr val="549EC7"/>
    <a:srgbClr val="347DA7"/>
    <a:srgbClr val="CCA84E"/>
    <a:srgbClr val="56C47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9" d="100"/>
          <a:sy n="129" d="100"/>
        </p:scale>
        <p:origin x="1104" y="11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6A3C5-D038-AF48-8248-1EC1BAB0F660}" type="datetimeFigureOut">
              <a:rPr lang="da-DK" smtClean="0"/>
              <a:t>21-02-2019</a:t>
            </a:fld>
            <a:endParaRPr lang="da-DK"/>
          </a:p>
        </p:txBody>
      </p:sp>
      <p:sp>
        <p:nvSpPr>
          <p:cNvPr id="4" name="Pladsholder til slidebillede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0114A-87C3-AE42-9FE6-947C2632DDED}" type="slidenum">
              <a:rPr lang="da-DK" smtClean="0"/>
              <a:t>‹nr.›</a:t>
            </a:fld>
            <a:endParaRPr lang="da-DK"/>
          </a:p>
        </p:txBody>
      </p:sp>
    </p:spTree>
    <p:extLst>
      <p:ext uri="{BB962C8B-B14F-4D97-AF65-F5344CB8AC3E}">
        <p14:creationId xmlns:p14="http://schemas.microsoft.com/office/powerpoint/2010/main" val="3811195202"/>
      </p:ext>
    </p:extLst>
  </p:cSld>
  <p:clrMap bg1="lt1" tx1="dk1" bg2="lt2" tx2="dk2" accent1="accent1" accent2="accent2" accent3="accent3" accent4="accent4" accent5="accent5" accent6="accent6" hlink="hlink" folHlink="folHlink"/>
  <p:notesStyle>
    <a:lvl1pPr marL="0" algn="l" defTabSz="713203" rtl="0" eaLnBrk="1" latinLnBrk="0" hangingPunct="1">
      <a:defRPr sz="936" kern="1200">
        <a:solidFill>
          <a:schemeClr val="tx1"/>
        </a:solidFill>
        <a:latin typeface="+mn-lt"/>
        <a:ea typeface="+mn-ea"/>
        <a:cs typeface="+mn-cs"/>
      </a:defRPr>
    </a:lvl1pPr>
    <a:lvl2pPr marL="356602" algn="l" defTabSz="713203" rtl="0" eaLnBrk="1" latinLnBrk="0" hangingPunct="1">
      <a:defRPr sz="936" kern="1200">
        <a:solidFill>
          <a:schemeClr val="tx1"/>
        </a:solidFill>
        <a:latin typeface="+mn-lt"/>
        <a:ea typeface="+mn-ea"/>
        <a:cs typeface="+mn-cs"/>
      </a:defRPr>
    </a:lvl2pPr>
    <a:lvl3pPr marL="713203" algn="l" defTabSz="713203" rtl="0" eaLnBrk="1" latinLnBrk="0" hangingPunct="1">
      <a:defRPr sz="936" kern="1200">
        <a:solidFill>
          <a:schemeClr val="tx1"/>
        </a:solidFill>
        <a:latin typeface="+mn-lt"/>
        <a:ea typeface="+mn-ea"/>
        <a:cs typeface="+mn-cs"/>
      </a:defRPr>
    </a:lvl3pPr>
    <a:lvl4pPr marL="1069805" algn="l" defTabSz="713203" rtl="0" eaLnBrk="1" latinLnBrk="0" hangingPunct="1">
      <a:defRPr sz="936" kern="1200">
        <a:solidFill>
          <a:schemeClr val="tx1"/>
        </a:solidFill>
        <a:latin typeface="+mn-lt"/>
        <a:ea typeface="+mn-ea"/>
        <a:cs typeface="+mn-cs"/>
      </a:defRPr>
    </a:lvl4pPr>
    <a:lvl5pPr marL="1426407" algn="l" defTabSz="713203" rtl="0" eaLnBrk="1" latinLnBrk="0" hangingPunct="1">
      <a:defRPr sz="936" kern="1200">
        <a:solidFill>
          <a:schemeClr val="tx1"/>
        </a:solidFill>
        <a:latin typeface="+mn-lt"/>
        <a:ea typeface="+mn-ea"/>
        <a:cs typeface="+mn-cs"/>
      </a:defRPr>
    </a:lvl5pPr>
    <a:lvl6pPr marL="1783009" algn="l" defTabSz="713203" rtl="0" eaLnBrk="1" latinLnBrk="0" hangingPunct="1">
      <a:defRPr sz="936" kern="1200">
        <a:solidFill>
          <a:schemeClr val="tx1"/>
        </a:solidFill>
        <a:latin typeface="+mn-lt"/>
        <a:ea typeface="+mn-ea"/>
        <a:cs typeface="+mn-cs"/>
      </a:defRPr>
    </a:lvl6pPr>
    <a:lvl7pPr marL="2139610" algn="l" defTabSz="713203" rtl="0" eaLnBrk="1" latinLnBrk="0" hangingPunct="1">
      <a:defRPr sz="936" kern="1200">
        <a:solidFill>
          <a:schemeClr val="tx1"/>
        </a:solidFill>
        <a:latin typeface="+mn-lt"/>
        <a:ea typeface="+mn-ea"/>
        <a:cs typeface="+mn-cs"/>
      </a:defRPr>
    </a:lvl7pPr>
    <a:lvl8pPr marL="2496212" algn="l" defTabSz="713203" rtl="0" eaLnBrk="1" latinLnBrk="0" hangingPunct="1">
      <a:defRPr sz="936" kern="1200">
        <a:solidFill>
          <a:schemeClr val="tx1"/>
        </a:solidFill>
        <a:latin typeface="+mn-lt"/>
        <a:ea typeface="+mn-ea"/>
        <a:cs typeface="+mn-cs"/>
      </a:defRPr>
    </a:lvl8pPr>
    <a:lvl9pPr marL="2852814" algn="l" defTabSz="713203"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a:t>Vi fortæller skolerne, at der er fem opgaver i overgangen fra </a:t>
            </a:r>
            <a:r>
              <a:rPr lang="da-DK" b="0" err="1"/>
              <a:t>SkoleIntra</a:t>
            </a:r>
            <a:r>
              <a:rPr lang="da-DK" b="0"/>
              <a:t> til Aula: </a:t>
            </a:r>
          </a:p>
          <a:p>
            <a:r>
              <a:rPr lang="da-DK" b="0"/>
              <a:t>– oprydning i </a:t>
            </a:r>
            <a:r>
              <a:rPr lang="da-DK" b="0" err="1"/>
              <a:t>SkoleIntra</a:t>
            </a:r>
            <a:r>
              <a:rPr lang="da-DK" b="0"/>
              <a:t> og opsætning af Aula, Undervisning og træning, Support </a:t>
            </a:r>
            <a:r>
              <a:rPr lang="da-DK" b="0" err="1"/>
              <a:t>setup</a:t>
            </a:r>
            <a:r>
              <a:rPr lang="da-DK" b="0"/>
              <a:t>, Nye hjemmesider og Anvendelsesstrategi</a:t>
            </a:r>
          </a:p>
          <a:p>
            <a:endParaRPr lang="da-DK" b="0"/>
          </a:p>
          <a:p>
            <a:r>
              <a:rPr lang="da-DK" b="0">
                <a:highlight>
                  <a:srgbClr val="FFFF00"/>
                </a:highlight>
              </a:rPr>
              <a:t>(Disse to linjer flyttes til kommunikationspræsentationen) :</a:t>
            </a:r>
            <a:br>
              <a:rPr lang="da-DK" b="0">
                <a:highlight>
                  <a:srgbClr val="FFFF00"/>
                </a:highlight>
              </a:rPr>
            </a:br>
            <a:r>
              <a:rPr lang="da-DK" b="0">
                <a:highlight>
                  <a:srgbClr val="FFFF00"/>
                </a:highlight>
              </a:rPr>
              <a:t>For skolernes vedkommende fik forældrene UNI-Login i vinteren 2018 og vi har rullet vikardækning ud. </a:t>
            </a:r>
          </a:p>
          <a:p>
            <a:r>
              <a:rPr lang="da-DK" b="0">
                <a:highlight>
                  <a:srgbClr val="FFFF00"/>
                </a:highlight>
              </a:rPr>
              <a:t>På dagtilbud vil der ligeledes komme UNI-Login til forældre. </a:t>
            </a:r>
          </a:p>
          <a:p>
            <a:endParaRPr lang="da-DK" b="0"/>
          </a:p>
          <a:p>
            <a:r>
              <a:rPr lang="da-DK" b="0"/>
              <a:t>To af opgaverne er relativt simple for skolerne – undervisning og support </a:t>
            </a:r>
            <a:r>
              <a:rPr lang="da-DK" b="0" err="1"/>
              <a:t>setup</a:t>
            </a:r>
            <a:endParaRPr lang="da-DK" b="0"/>
          </a:p>
          <a:p>
            <a:endParaRPr lang="da-DK" b="0"/>
          </a:p>
          <a:p>
            <a:endParaRPr lang="da-DK" b="0"/>
          </a:p>
          <a:p>
            <a:endParaRPr lang="da-DK" b="0"/>
          </a:p>
        </p:txBody>
      </p:sp>
      <p:sp>
        <p:nvSpPr>
          <p:cNvPr id="4" name="Pladsholder til slidenummer 3"/>
          <p:cNvSpPr>
            <a:spLocks noGrp="1"/>
          </p:cNvSpPr>
          <p:nvPr>
            <p:ph type="sldNum" sz="quarter" idx="5"/>
          </p:nvPr>
        </p:nvSpPr>
        <p:spPr/>
        <p:txBody>
          <a:bodyPr/>
          <a:lstStyle/>
          <a:p>
            <a:fld id="{0DA0114A-87C3-AE42-9FE6-947C2632DDED}" type="slidenum">
              <a:rPr lang="da-DK" smtClean="0"/>
              <a:t>1</a:t>
            </a:fld>
            <a:endParaRPr lang="da-DK"/>
          </a:p>
        </p:txBody>
      </p:sp>
    </p:spTree>
    <p:extLst>
      <p:ext uri="{BB962C8B-B14F-4D97-AF65-F5344CB8AC3E}">
        <p14:creationId xmlns:p14="http://schemas.microsoft.com/office/powerpoint/2010/main" val="322537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Undervisning og træning</a:t>
            </a:r>
          </a:p>
          <a:p>
            <a:r>
              <a:rPr lang="da-DK" dirty="0"/>
              <a:t>Skoleledelserne får introduktion til Aula i foråret 2019 for at få den relevante viden om Aula</a:t>
            </a:r>
          </a:p>
          <a:p>
            <a:r>
              <a:rPr lang="da-DK" dirty="0"/>
              <a:t>Det var meningen, at det skulle foregå inden superbrugerundervisningen på mindre monofaglige ledermøder (skolelederne samlet i deres respektive områder) men vi var nødt til at skyde møderne planlagt i januar 2019, da vi ikke var langt nok med vores anvendelsesstrategi (Aula var ikke klar til at vi kunne teste det, som vi gerne ville teste)</a:t>
            </a:r>
          </a:p>
          <a:p>
            <a:r>
              <a:rPr lang="da-DK" dirty="0"/>
              <a:t>Nu håber vi på at kunne samle ledelserne i marts 2019 (ny organisationsstruktur i Børn og Unge har skabt nye mødestrukturer fra 1. feb.) </a:t>
            </a:r>
          </a:p>
          <a:p>
            <a:endParaRPr lang="da-DK" dirty="0"/>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2</a:t>
            </a:fld>
            <a:endParaRPr lang="da-DK"/>
          </a:p>
        </p:txBody>
      </p:sp>
    </p:spTree>
    <p:extLst>
      <p:ext uri="{BB962C8B-B14F-4D97-AF65-F5344CB8AC3E}">
        <p14:creationId xmlns:p14="http://schemas.microsoft.com/office/powerpoint/2010/main" val="269287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Undervisning og træning</a:t>
            </a:r>
            <a:br>
              <a:rPr lang="da-DK" b="1"/>
            </a:br>
            <a:endParaRPr lang="da-DK" b="1"/>
          </a:p>
          <a:p>
            <a:r>
              <a:rPr lang="da-DK" b="1"/>
              <a:t>Den kommunale Aula administrator </a:t>
            </a:r>
            <a:r>
              <a:rPr lang="da-DK"/>
              <a:t>har fulgt </a:t>
            </a:r>
            <a:r>
              <a:rPr lang="da-DK" err="1"/>
              <a:t>Netcompanys</a:t>
            </a:r>
            <a:r>
              <a:rPr lang="da-DK"/>
              <a:t> </a:t>
            </a:r>
            <a:r>
              <a:rPr lang="da-DK" err="1"/>
              <a:t>to-dages</a:t>
            </a:r>
            <a:r>
              <a:rPr lang="da-DK"/>
              <a:t> undervisning</a:t>
            </a:r>
          </a:p>
          <a:p>
            <a:endParaRPr lang="da-DK"/>
          </a:p>
          <a:p>
            <a:r>
              <a:rPr lang="da-DK" b="1"/>
              <a:t>Skolelederne</a:t>
            </a:r>
            <a:r>
              <a:rPr lang="da-DK"/>
              <a:t> får introduktion til Aula i foråret 2019 for at få den relevante viden om Aula</a:t>
            </a:r>
          </a:p>
          <a:p>
            <a:r>
              <a:rPr lang="da-DK"/>
              <a:t>Det var meningen, at det skulle foregå inden superbrugerundervisningen på mindre monofaglige ledermøder (skolelederne samlet i deres respektive områder) men vi var nødt til at skyde møderne planlagt i januar 2019, da vi ikke var langt nok med vores anvendelsesstrategi (Aula var ikke klar til at vi kunne teste det, som vi gerne ville teste)</a:t>
            </a:r>
          </a:p>
          <a:p>
            <a:r>
              <a:rPr lang="da-DK"/>
              <a:t>Nu håber vi på at kunne samle ledelserne i marts 2019 (ny organisationsstruktur i Børn og Unge har skabt nye mødestrukturer fra 1. feb.) </a:t>
            </a:r>
          </a:p>
          <a:p>
            <a:endParaRPr lang="da-DK"/>
          </a:p>
          <a:p>
            <a:r>
              <a:rPr lang="da-DK"/>
              <a:t>Lederne skal have </a:t>
            </a:r>
          </a:p>
          <a:p>
            <a:pPr marL="171450" indent="-171450">
              <a:buFont typeface="Arial" panose="020B0604020202020204" pitchFamily="34" charset="0"/>
              <a:buChar char="•"/>
            </a:pPr>
            <a:r>
              <a:rPr lang="da-DK"/>
              <a:t>En kort video (baseret på e-læringsmaterialet) inden mødet på ca. 30 min., som giver dem en fornemmelse af Aula</a:t>
            </a:r>
          </a:p>
          <a:p>
            <a:pPr marL="171450" indent="-171450">
              <a:buFont typeface="Arial" panose="020B0604020202020204" pitchFamily="34" charset="0"/>
              <a:buChar char="•"/>
            </a:pPr>
            <a:r>
              <a:rPr lang="da-DK" sz="936" b="0" kern="1200">
                <a:solidFill>
                  <a:schemeClr val="tx1"/>
                </a:solidFill>
                <a:effectLst/>
                <a:latin typeface="+mn-lt"/>
                <a:ea typeface="+mn-ea"/>
                <a:cs typeface="+mn-cs"/>
              </a:rPr>
              <a:t>Aula – introduktion til skoleledere på monofaglige møder januar 2019</a:t>
            </a:r>
          </a:p>
          <a:p>
            <a:pPr lvl="1"/>
            <a:r>
              <a:rPr lang="da-DK" sz="936" b="0" kern="1200">
                <a:solidFill>
                  <a:schemeClr val="tx1"/>
                </a:solidFill>
                <a:effectLst/>
                <a:latin typeface="+mn-lt"/>
                <a:ea typeface="+mn-ea"/>
                <a:cs typeface="+mn-cs"/>
              </a:rPr>
              <a:t>Tid: 1,5 time</a:t>
            </a:r>
            <a:br>
              <a:rPr lang="da-DK" sz="936" b="0" kern="1200">
                <a:solidFill>
                  <a:schemeClr val="tx1"/>
                </a:solidFill>
                <a:effectLst/>
                <a:latin typeface="+mn-lt"/>
                <a:ea typeface="+mn-ea"/>
                <a:cs typeface="+mn-cs"/>
              </a:rPr>
            </a:br>
            <a:r>
              <a:rPr lang="da-DK" sz="936" b="0" kern="1200">
                <a:solidFill>
                  <a:schemeClr val="tx1"/>
                </a:solidFill>
                <a:effectLst/>
                <a:latin typeface="+mn-lt"/>
                <a:ea typeface="+mn-ea"/>
                <a:cs typeface="+mn-cs"/>
              </a:rPr>
              <a:t>Målgruppe: skoleledere + en lederkollega fra skoleledelsen – så de sammen kan tage hul på at drøfte anvendelsesstrategi</a:t>
            </a:r>
            <a:br>
              <a:rPr lang="da-DK" sz="936" b="0" kern="1200">
                <a:solidFill>
                  <a:schemeClr val="tx1"/>
                </a:solidFill>
                <a:effectLst/>
                <a:latin typeface="+mn-lt"/>
                <a:ea typeface="+mn-ea"/>
                <a:cs typeface="+mn-cs"/>
              </a:rPr>
            </a:br>
            <a:br>
              <a:rPr lang="da-DK" sz="936" b="0" kern="1200">
                <a:solidFill>
                  <a:schemeClr val="tx1"/>
                </a:solidFill>
                <a:effectLst/>
                <a:latin typeface="+mn-lt"/>
                <a:ea typeface="+mn-ea"/>
                <a:cs typeface="+mn-cs"/>
              </a:rPr>
            </a:br>
            <a:r>
              <a:rPr lang="da-DK" sz="936" b="0" kern="1200">
                <a:solidFill>
                  <a:schemeClr val="tx1"/>
                </a:solidFill>
                <a:effectLst/>
                <a:latin typeface="+mn-lt"/>
                <a:ea typeface="+mn-ea"/>
                <a:cs typeface="+mn-cs"/>
              </a:rPr>
              <a:t>Indhold: </a:t>
            </a:r>
          </a:p>
          <a:p>
            <a:pPr lvl="1"/>
            <a:r>
              <a:rPr lang="da-DK" sz="936" b="0" kern="1200">
                <a:solidFill>
                  <a:schemeClr val="tx1"/>
                </a:solidFill>
                <a:effectLst/>
                <a:latin typeface="+mn-lt"/>
                <a:ea typeface="+mn-ea"/>
                <a:cs typeface="+mn-cs"/>
              </a:rPr>
              <a:t>Kort intro til Aula</a:t>
            </a:r>
          </a:p>
          <a:p>
            <a:pPr lvl="1"/>
            <a:r>
              <a:rPr lang="da-DK" sz="936" b="0" kern="1200">
                <a:solidFill>
                  <a:schemeClr val="tx1"/>
                </a:solidFill>
                <a:effectLst/>
                <a:latin typeface="+mn-lt"/>
                <a:ea typeface="+mn-ea"/>
                <a:cs typeface="+mn-cs"/>
              </a:rPr>
              <a:t>Ledelsens rolle </a:t>
            </a:r>
          </a:p>
          <a:p>
            <a:pPr lvl="1"/>
            <a:r>
              <a:rPr lang="da-DK" sz="936" b="0" kern="1200">
                <a:solidFill>
                  <a:schemeClr val="tx1"/>
                </a:solidFill>
                <a:effectLst/>
                <a:latin typeface="+mn-lt"/>
                <a:ea typeface="+mn-ea"/>
                <a:cs typeface="+mn-cs"/>
              </a:rPr>
              <a:t>Aula – anvendelse og kommunikation (fylder det meste)</a:t>
            </a:r>
          </a:p>
          <a:p>
            <a:pPr lvl="1"/>
            <a:r>
              <a:rPr lang="da-DK" sz="936" b="0" kern="1200">
                <a:solidFill>
                  <a:schemeClr val="tx1"/>
                </a:solidFill>
                <a:effectLst/>
                <a:latin typeface="+mn-lt"/>
                <a:ea typeface="+mn-ea"/>
                <a:cs typeface="+mn-cs"/>
              </a:rPr>
              <a:t>Elevmapper i Aula (pilot)</a:t>
            </a:r>
            <a:br>
              <a:rPr lang="da-DK" sz="936" b="0" kern="1200">
                <a:solidFill>
                  <a:schemeClr val="tx1"/>
                </a:solidFill>
                <a:effectLst/>
                <a:latin typeface="+mn-lt"/>
                <a:ea typeface="+mn-ea"/>
                <a:cs typeface="+mn-cs"/>
              </a:rPr>
            </a:br>
            <a:endParaRPr lang="da-DK" sz="936" b="0" kern="1200">
              <a:solidFill>
                <a:schemeClr val="tx1"/>
              </a:solidFill>
              <a:effectLst/>
              <a:latin typeface="+mn-lt"/>
              <a:ea typeface="+mn-ea"/>
              <a:cs typeface="+mn-cs"/>
            </a:endParaRPr>
          </a:p>
          <a:p>
            <a:pPr lvl="1"/>
            <a:r>
              <a:rPr lang="da-DK" sz="936" kern="1200">
                <a:solidFill>
                  <a:schemeClr val="tx1"/>
                </a:solidFill>
                <a:effectLst/>
                <a:latin typeface="+mn-lt"/>
                <a:ea typeface="+mn-ea"/>
                <a:cs typeface="+mn-cs"/>
              </a:rPr>
              <a:t>Vekslen mellem kort oplæg og øvelse, så I får taget hul på nogle af de opgaver og drøftelser, som I skal tage efterfølgende på skolen</a:t>
            </a:r>
          </a:p>
          <a:p>
            <a:pPr lvl="1"/>
            <a:endParaRPr lang="da-DK" sz="936" kern="1200">
              <a:solidFill>
                <a:schemeClr val="tx1"/>
              </a:solidFill>
              <a:effectLst/>
              <a:latin typeface="+mn-lt"/>
              <a:ea typeface="+mn-ea"/>
              <a:cs typeface="+mn-cs"/>
            </a:endParaRPr>
          </a:p>
          <a:p>
            <a:pPr lvl="0"/>
            <a:r>
              <a:rPr lang="da-DK" sz="936" b="1" kern="1200">
                <a:solidFill>
                  <a:schemeClr val="tx1"/>
                </a:solidFill>
                <a:effectLst/>
                <a:latin typeface="+mn-lt"/>
                <a:ea typeface="+mn-ea"/>
                <a:cs typeface="+mn-cs"/>
              </a:rPr>
              <a:t>Den lokale Aula-administrator</a:t>
            </a:r>
          </a:p>
          <a:p>
            <a:pPr lvl="0"/>
            <a:r>
              <a:rPr lang="da-DK" sz="936" b="0" i="0" kern="1200">
                <a:solidFill>
                  <a:schemeClr val="tx1"/>
                </a:solidFill>
                <a:effectLst/>
                <a:latin typeface="+mn-lt"/>
                <a:ea typeface="+mn-ea"/>
                <a:cs typeface="+mn-cs"/>
              </a:rPr>
              <a:t>Skolens egen Aula-administrator skal deltage i to obligatoriske møder/workshops: 1) Informationsmøde om oprydningsprocessen og 2) Aula opsætningsworkshop. Vi anbefaler også, at Aula-administratorerne tilmelder sig superbrugerkurset, da det giver det bedste grundlag for fuldt udbytte af opsætningsworkshoppen.</a:t>
            </a:r>
            <a:endParaRPr lang="da-DK" sz="936" kern="1200">
              <a:solidFill>
                <a:schemeClr val="tx1"/>
              </a:solidFill>
              <a:effectLst/>
              <a:latin typeface="+mn-lt"/>
              <a:ea typeface="+mn-ea"/>
              <a:cs typeface="+mn-cs"/>
            </a:endParaRPr>
          </a:p>
          <a:p>
            <a:pPr lvl="1"/>
            <a:endParaRPr lang="da-DK" sz="936" kern="1200">
              <a:solidFill>
                <a:schemeClr val="tx1"/>
              </a:solidFill>
              <a:effectLst/>
              <a:latin typeface="+mn-lt"/>
              <a:ea typeface="+mn-ea"/>
              <a:cs typeface="+mn-cs"/>
            </a:endParaRPr>
          </a:p>
          <a:p>
            <a:pPr lvl="0"/>
            <a:r>
              <a:rPr lang="da-DK" sz="936" b="1" kern="1200">
                <a:solidFill>
                  <a:schemeClr val="tx1"/>
                </a:solidFill>
                <a:effectLst/>
                <a:latin typeface="+mn-lt"/>
                <a:ea typeface="+mn-ea"/>
                <a:cs typeface="+mn-cs"/>
              </a:rPr>
              <a:t>Superbrugerne</a:t>
            </a:r>
            <a:br>
              <a:rPr lang="da-DK"/>
            </a:br>
            <a:r>
              <a:rPr lang="da-DK" sz="936" b="0" i="0" kern="1200" err="1">
                <a:solidFill>
                  <a:schemeClr val="tx1"/>
                </a:solidFill>
                <a:effectLst/>
                <a:latin typeface="+mn-lt"/>
                <a:ea typeface="+mn-ea"/>
                <a:cs typeface="+mn-cs"/>
              </a:rPr>
              <a:t>Superbrugerne</a:t>
            </a:r>
            <a:r>
              <a:rPr lang="da-DK" sz="936" b="0" i="0" kern="1200">
                <a:solidFill>
                  <a:schemeClr val="tx1"/>
                </a:solidFill>
                <a:effectLst/>
                <a:latin typeface="+mn-lt"/>
                <a:ea typeface="+mn-ea"/>
                <a:cs typeface="+mn-cs"/>
              </a:rPr>
              <a:t> fra skolerne og </a:t>
            </a:r>
            <a:r>
              <a:rPr lang="da-DK" sz="936" b="0" i="0" kern="1200" err="1">
                <a:solidFill>
                  <a:schemeClr val="tx1"/>
                </a:solidFill>
                <a:effectLst/>
                <a:latin typeface="+mn-lt"/>
                <a:ea typeface="+mn-ea"/>
                <a:cs typeface="+mn-cs"/>
              </a:rPr>
              <a:t>UngiAarhus</a:t>
            </a:r>
            <a:r>
              <a:rPr lang="da-DK" sz="936" b="0" i="0" kern="1200">
                <a:solidFill>
                  <a:schemeClr val="tx1"/>
                </a:solidFill>
                <a:effectLst/>
                <a:latin typeface="+mn-lt"/>
                <a:ea typeface="+mn-ea"/>
                <a:cs typeface="+mn-cs"/>
              </a:rPr>
              <a:t> skal have undervisning i Aula for at kunne hjælpe deres kolleger. </a:t>
            </a:r>
          </a:p>
          <a:p>
            <a:pPr lvl="0"/>
            <a:r>
              <a:rPr lang="da-DK" sz="936" b="0" i="0" kern="1200">
                <a:solidFill>
                  <a:schemeClr val="tx1"/>
                </a:solidFill>
                <a:effectLst/>
                <a:latin typeface="+mn-lt"/>
                <a:ea typeface="+mn-ea"/>
                <a:cs typeface="+mn-cs"/>
              </a:rPr>
              <a:t>Den enkelte superbruger skal deltage i én dags uddannelse i perioden 18. februar – 29. marts 2019.</a:t>
            </a:r>
            <a:br>
              <a:rPr lang="da-DK" sz="936" b="0" i="0" kern="1200">
                <a:solidFill>
                  <a:schemeClr val="tx1"/>
                </a:solidFill>
                <a:effectLst/>
                <a:latin typeface="+mn-lt"/>
                <a:ea typeface="+mn-ea"/>
                <a:cs typeface="+mn-cs"/>
              </a:rPr>
            </a:br>
            <a:r>
              <a:rPr lang="da-DK" sz="936" b="0" i="0" kern="1200">
                <a:solidFill>
                  <a:schemeClr val="tx1"/>
                </a:solidFill>
                <a:effectLst/>
                <a:latin typeface="+mn-lt"/>
                <a:ea typeface="+mn-ea"/>
                <a:cs typeface="+mn-cs"/>
              </a:rPr>
              <a:t>Vi underviser selv, fordi en stor del af dagen berører anvendelsesstrategi – giver os mulighed for at sige præcist, hvad der er besluttet, hvad der er åbent endnu og hvad ledelsens rolle er – for det er i høj grad ledelsens rolle at tage de lokale beslutninger/drøftelser</a:t>
            </a:r>
            <a:br>
              <a:rPr lang="da-DK" sz="936" b="0" i="0" kern="1200">
                <a:solidFill>
                  <a:schemeClr val="tx1"/>
                </a:solidFill>
                <a:effectLst/>
                <a:latin typeface="+mn-lt"/>
                <a:ea typeface="+mn-ea"/>
                <a:cs typeface="+mn-cs"/>
              </a:rPr>
            </a:br>
            <a:r>
              <a:rPr lang="da-DK" sz="936" b="0" i="0" kern="1200">
                <a:solidFill>
                  <a:schemeClr val="tx1"/>
                </a:solidFill>
                <a:effectLst/>
                <a:latin typeface="+mn-lt"/>
                <a:ea typeface="+mn-ea"/>
                <a:cs typeface="+mn-cs"/>
              </a:rPr>
              <a:t>Vi lægger materialet tilgængelige hurtigst muligt</a:t>
            </a:r>
          </a:p>
          <a:p>
            <a:pPr lvl="0"/>
            <a:endParaRPr lang="da-DK" sz="936" b="0" i="0" kern="1200">
              <a:solidFill>
                <a:schemeClr val="tx1"/>
              </a:solidFill>
              <a:effectLst/>
              <a:latin typeface="+mn-lt"/>
              <a:ea typeface="+mn-ea"/>
              <a:cs typeface="+mn-cs"/>
            </a:endParaRPr>
          </a:p>
          <a:p>
            <a:r>
              <a:rPr lang="da-DK" sz="936" b="1" i="0" kern="1200">
                <a:solidFill>
                  <a:schemeClr val="tx1"/>
                </a:solidFill>
                <a:effectLst/>
                <a:latin typeface="+mn-lt"/>
                <a:ea typeface="+mn-ea"/>
                <a:cs typeface="+mn-cs"/>
              </a:rPr>
              <a:t>Alle medarbejdere </a:t>
            </a:r>
            <a:r>
              <a:rPr lang="da-DK" sz="936" b="0" i="0" kern="1200">
                <a:solidFill>
                  <a:schemeClr val="tx1"/>
                </a:solidFill>
                <a:effectLst/>
                <a:latin typeface="+mn-lt"/>
                <a:ea typeface="+mn-ea"/>
                <a:cs typeface="+mn-cs"/>
              </a:rPr>
              <a:t>fra skolerne og </a:t>
            </a:r>
            <a:r>
              <a:rPr lang="da-DK" sz="936" b="0" i="0" kern="1200" err="1">
                <a:solidFill>
                  <a:schemeClr val="tx1"/>
                </a:solidFill>
                <a:effectLst/>
                <a:latin typeface="+mn-lt"/>
                <a:ea typeface="+mn-ea"/>
                <a:cs typeface="+mn-cs"/>
              </a:rPr>
              <a:t>UngiAarhus</a:t>
            </a:r>
            <a:r>
              <a:rPr lang="da-DK" sz="936" b="0" i="0" kern="1200">
                <a:solidFill>
                  <a:schemeClr val="tx1"/>
                </a:solidFill>
                <a:effectLst/>
                <a:latin typeface="+mn-lt"/>
                <a:ea typeface="+mn-ea"/>
                <a:cs typeface="+mn-cs"/>
              </a:rPr>
              <a:t> skal gennemføre e-læring i Aula fra ultimo april 2019. </a:t>
            </a:r>
          </a:p>
          <a:p>
            <a:r>
              <a:rPr lang="da-DK" sz="936" b="0" i="0" kern="1200">
                <a:solidFill>
                  <a:schemeClr val="tx1"/>
                </a:solidFill>
                <a:effectLst/>
                <a:latin typeface="+mn-lt"/>
                <a:ea typeface="+mn-ea"/>
                <a:cs typeface="+mn-cs"/>
              </a:rPr>
              <a:t>E-læring giver medarbejderne mulighed for at kunne deltage i eget tempo og eventuelt gentage undervisningen efter behov.</a:t>
            </a:r>
          </a:p>
          <a:p>
            <a:r>
              <a:rPr lang="da-DK" sz="936" b="0" i="0" kern="1200">
                <a:solidFill>
                  <a:schemeClr val="tx1"/>
                </a:solidFill>
                <a:effectLst/>
                <a:latin typeface="+mn-lt"/>
                <a:ea typeface="+mn-ea"/>
                <a:cs typeface="+mn-cs"/>
              </a:rPr>
              <a:t>Vi anbefaler at ledelsen samler alle medarbejdere, når e-læringen skal i gang, så man starter samlet – giver superbrugerne mulighed for at være tilstede og hjælpe, ledelsen rammesætter (for det er vigtigt at ledelsen går foran i forandringen)</a:t>
            </a:r>
            <a:br>
              <a:rPr lang="da-DK" sz="936" b="0" i="0" kern="1200">
                <a:solidFill>
                  <a:schemeClr val="tx1"/>
                </a:solidFill>
                <a:effectLst/>
                <a:latin typeface="+mn-lt"/>
                <a:ea typeface="+mn-ea"/>
                <a:cs typeface="+mn-cs"/>
              </a:rPr>
            </a:br>
            <a:r>
              <a:rPr lang="da-DK" sz="936" b="0" i="0" kern="1200">
                <a:solidFill>
                  <a:schemeClr val="tx1"/>
                </a:solidFill>
                <a:effectLst/>
                <a:latin typeface="+mn-lt"/>
                <a:ea typeface="+mn-ea"/>
                <a:cs typeface="+mn-cs"/>
              </a:rPr>
              <a:t>Alle medarbejdere vil blive tilbudt opfølgningsundervisning (tilstedeværelsesundervisning) efter sommerferien efter behov. </a:t>
            </a:r>
          </a:p>
          <a:p>
            <a:endParaRPr lang="da-DK" sz="936" b="0" i="0" kern="1200">
              <a:solidFill>
                <a:schemeClr val="tx1"/>
              </a:solidFill>
              <a:effectLst/>
              <a:latin typeface="+mn-lt"/>
              <a:ea typeface="+mn-ea"/>
              <a:cs typeface="+mn-cs"/>
            </a:endParaRPr>
          </a:p>
          <a:p>
            <a:r>
              <a:rPr lang="da-DK" sz="936" b="0" i="0" kern="1200">
                <a:solidFill>
                  <a:schemeClr val="tx1"/>
                </a:solidFill>
                <a:effectLst/>
                <a:latin typeface="+mn-lt"/>
                <a:ea typeface="+mn-ea"/>
                <a:cs typeface="+mn-cs"/>
              </a:rPr>
              <a:t>Skolelederne har fået at vide, at det er vigtigt at de afsætter tid til at medarbejderne får mulighed for træne i Aula, inden forældre og elever kommer på</a:t>
            </a:r>
          </a:p>
          <a:p>
            <a:endParaRPr lang="da-DK" sz="936" b="0" i="0" kern="1200">
              <a:solidFill>
                <a:schemeClr val="tx1"/>
              </a:solidFill>
              <a:effectLst/>
              <a:latin typeface="+mn-lt"/>
              <a:ea typeface="+mn-ea"/>
              <a:cs typeface="+mn-cs"/>
            </a:endParaRPr>
          </a:p>
          <a:p>
            <a:r>
              <a:rPr lang="da-DK" sz="936" b="0" i="0" kern="1200">
                <a:solidFill>
                  <a:schemeClr val="tx1"/>
                </a:solidFill>
                <a:effectLst/>
                <a:latin typeface="+mn-lt"/>
                <a:ea typeface="+mn-ea"/>
                <a:cs typeface="+mn-cs"/>
              </a:rPr>
              <a:t>Medio marts tester vi </a:t>
            </a:r>
            <a:r>
              <a:rPr lang="da-DK" sz="936" b="0" i="0" kern="1200" err="1">
                <a:solidFill>
                  <a:schemeClr val="tx1"/>
                </a:solidFill>
                <a:effectLst/>
                <a:latin typeface="+mn-lt"/>
                <a:ea typeface="+mn-ea"/>
                <a:cs typeface="+mn-cs"/>
              </a:rPr>
              <a:t>Kombits</a:t>
            </a:r>
            <a:r>
              <a:rPr lang="da-DK" sz="936" b="0" i="0" kern="1200">
                <a:solidFill>
                  <a:schemeClr val="tx1"/>
                </a:solidFill>
                <a:effectLst/>
                <a:latin typeface="+mn-lt"/>
                <a:ea typeface="+mn-ea"/>
                <a:cs typeface="+mn-cs"/>
              </a:rPr>
              <a:t> tilstedeværelsesundervisning og vores eget e-læringsforløb på den ene af de to pilotskoler. </a:t>
            </a:r>
            <a:br>
              <a:rPr lang="da-DK" sz="936" b="0" i="0" kern="1200">
                <a:solidFill>
                  <a:schemeClr val="tx1"/>
                </a:solidFill>
                <a:effectLst/>
                <a:latin typeface="+mn-lt"/>
                <a:ea typeface="+mn-ea"/>
                <a:cs typeface="+mn-cs"/>
              </a:rPr>
            </a:br>
            <a:r>
              <a:rPr lang="da-DK" sz="936" b="0" i="0" kern="1200">
                <a:solidFill>
                  <a:schemeClr val="tx1"/>
                </a:solidFill>
                <a:effectLst/>
                <a:latin typeface="+mn-lt"/>
                <a:ea typeface="+mn-ea"/>
                <a:cs typeface="+mn-cs"/>
              </a:rPr>
              <a:t>Halvdelen af medarbejderne skal følge e-læringsforløbet, mens den anden halvdel skal følge </a:t>
            </a:r>
            <a:r>
              <a:rPr lang="da-DK" sz="936" b="0" i="0" kern="1200" err="1">
                <a:solidFill>
                  <a:schemeClr val="tx1"/>
                </a:solidFill>
                <a:effectLst/>
                <a:latin typeface="+mn-lt"/>
                <a:ea typeface="+mn-ea"/>
                <a:cs typeface="+mn-cs"/>
              </a:rPr>
              <a:t>Kombits</a:t>
            </a:r>
            <a:r>
              <a:rPr lang="da-DK" sz="936" b="0" i="0" kern="1200">
                <a:solidFill>
                  <a:schemeClr val="tx1"/>
                </a:solidFill>
                <a:effectLst/>
                <a:latin typeface="+mn-lt"/>
                <a:ea typeface="+mn-ea"/>
                <a:cs typeface="+mn-cs"/>
              </a:rPr>
              <a:t> undervisning. Efterfølgende evaluerer vi på de to læringsforløb.</a:t>
            </a:r>
            <a:br>
              <a:rPr lang="da-DK" sz="936" b="0" i="0" kern="1200">
                <a:solidFill>
                  <a:schemeClr val="tx1"/>
                </a:solidFill>
                <a:effectLst/>
                <a:latin typeface="+mn-lt"/>
                <a:ea typeface="+mn-ea"/>
                <a:cs typeface="+mn-cs"/>
              </a:rPr>
            </a:br>
            <a:endParaRPr lang="da-DK" sz="936" b="0" i="0" kern="1200">
              <a:solidFill>
                <a:schemeClr val="tx1"/>
              </a:solidFill>
              <a:effectLst/>
              <a:latin typeface="+mn-lt"/>
              <a:ea typeface="+mn-ea"/>
              <a:cs typeface="+mn-cs"/>
            </a:endParaRPr>
          </a:p>
          <a:p>
            <a:r>
              <a:rPr lang="da-DK" sz="936" b="0" i="0" kern="1200">
                <a:solidFill>
                  <a:schemeClr val="tx1"/>
                </a:solidFill>
                <a:effectLst/>
                <a:latin typeface="+mn-lt"/>
                <a:ea typeface="+mn-ea"/>
                <a:cs typeface="+mn-cs"/>
              </a:rPr>
              <a:t>Undervisning for dagtilbud er endnu ikke fastlagt, da vi afventer erfaringerne fra skolerne og </a:t>
            </a:r>
            <a:r>
              <a:rPr lang="da-DK" sz="936" b="0" i="0" kern="1200" err="1">
                <a:solidFill>
                  <a:schemeClr val="tx1"/>
                </a:solidFill>
                <a:effectLst/>
                <a:latin typeface="+mn-lt"/>
                <a:ea typeface="+mn-ea"/>
                <a:cs typeface="+mn-cs"/>
              </a:rPr>
              <a:t>UngiAarhus</a:t>
            </a:r>
            <a:r>
              <a:rPr lang="da-DK" sz="936" b="0" i="0" kern="1200">
                <a:solidFill>
                  <a:schemeClr val="tx1"/>
                </a:solidFill>
                <a:effectLst/>
                <a:latin typeface="+mn-lt"/>
                <a:ea typeface="+mn-ea"/>
                <a:cs typeface="+mn-cs"/>
              </a:rPr>
              <a:t>.</a:t>
            </a:r>
          </a:p>
          <a:p>
            <a:endParaRPr lang="da-DK" sz="936" b="0" i="0" kern="1200">
              <a:solidFill>
                <a:schemeClr val="tx1"/>
              </a:solidFill>
              <a:effectLst/>
              <a:latin typeface="+mn-lt"/>
              <a:ea typeface="+mn-ea"/>
              <a:cs typeface="+mn-cs"/>
            </a:endParaRPr>
          </a:p>
          <a:p>
            <a:r>
              <a:rPr lang="da-DK" sz="936" b="0" i="0" kern="1200">
                <a:solidFill>
                  <a:schemeClr val="tx1"/>
                </a:solidFill>
                <a:effectLst/>
                <a:latin typeface="+mn-lt"/>
                <a:ea typeface="+mn-ea"/>
                <a:cs typeface="+mn-cs"/>
              </a:rPr>
              <a:t>Undervisning af forvaltning – sundhedsplejersker, tandplejen, </a:t>
            </a:r>
            <a:r>
              <a:rPr lang="da-DK" sz="936" b="0" i="0" kern="1200" err="1">
                <a:solidFill>
                  <a:schemeClr val="tx1"/>
                </a:solidFill>
                <a:effectLst/>
                <a:latin typeface="+mn-lt"/>
                <a:ea typeface="+mn-ea"/>
                <a:cs typeface="+mn-cs"/>
              </a:rPr>
              <a:t>ppr</a:t>
            </a:r>
            <a:r>
              <a:rPr lang="da-DK" sz="936" b="0" i="0" kern="1200">
                <a:solidFill>
                  <a:schemeClr val="tx1"/>
                </a:solidFill>
                <a:effectLst/>
                <a:latin typeface="+mn-lt"/>
                <a:ea typeface="+mn-ea"/>
                <a:cs typeface="+mn-cs"/>
              </a:rPr>
              <a:t>, læsevejledere, tale-høre-konsulenter mv.</a:t>
            </a:r>
          </a:p>
          <a:p>
            <a:endParaRPr lang="da-DK" sz="936" b="0" i="0" kern="1200">
              <a:solidFill>
                <a:schemeClr val="tx1"/>
              </a:solidFill>
              <a:effectLst/>
              <a:latin typeface="+mn-lt"/>
              <a:ea typeface="+mn-ea"/>
              <a:cs typeface="+mn-cs"/>
            </a:endParaRPr>
          </a:p>
          <a:p>
            <a:r>
              <a:rPr lang="da-DK" sz="936" b="0" i="0" kern="1200">
                <a:solidFill>
                  <a:schemeClr val="tx1"/>
                </a:solidFill>
                <a:effectLst/>
                <a:latin typeface="+mn-lt"/>
                <a:ea typeface="+mn-ea"/>
                <a:cs typeface="+mn-cs"/>
              </a:rPr>
              <a:t>Instrukst</a:t>
            </a:r>
          </a:p>
          <a:p>
            <a:endParaRPr lang="da-DK" sz="936" b="0" i="0" kern="1200">
              <a:solidFill>
                <a:schemeClr val="tx1"/>
              </a:solidFill>
              <a:effectLst/>
              <a:latin typeface="+mn-lt"/>
              <a:ea typeface="+mn-ea"/>
              <a:cs typeface="+mn-cs"/>
            </a:endParaRPr>
          </a:p>
          <a:p>
            <a:r>
              <a:rPr lang="da-DK" sz="936" b="1" i="0" kern="1200">
                <a:solidFill>
                  <a:schemeClr val="tx1"/>
                </a:solidFill>
                <a:effectLst/>
                <a:latin typeface="+mn-lt"/>
                <a:ea typeface="+mn-ea"/>
                <a:cs typeface="+mn-cs"/>
              </a:rPr>
              <a:t>DRØFTELSE: </a:t>
            </a:r>
          </a:p>
          <a:p>
            <a:pPr lvl="0"/>
            <a:r>
              <a:rPr lang="da-DK" sz="936" b="0" i="0" kern="1200">
                <a:solidFill>
                  <a:schemeClr val="tx1"/>
                </a:solidFill>
                <a:effectLst/>
                <a:latin typeface="+mn-lt"/>
                <a:ea typeface="+mn-ea"/>
                <a:cs typeface="+mn-cs"/>
              </a:rPr>
              <a:t>Vi har overvejet, om de administrative medarbejdere skal have en særlig undervisning (go-to-personer på skolen og dermed Aula-ambassadører)</a:t>
            </a:r>
          </a:p>
          <a:p>
            <a:pPr lvl="0"/>
            <a:r>
              <a:rPr lang="da-DK" sz="936" b="0" i="0" kern="1200">
                <a:solidFill>
                  <a:schemeClr val="tx1"/>
                </a:solidFill>
                <a:effectLst/>
                <a:latin typeface="+mn-lt"/>
                <a:ea typeface="+mn-ea"/>
                <a:cs typeface="+mn-cs"/>
              </a:rPr>
              <a:t>Endnu ikke afklaret</a:t>
            </a:r>
          </a:p>
          <a:p>
            <a:pPr lvl="0"/>
            <a:r>
              <a:rPr lang="da-DK" sz="936" b="0" i="0" kern="1200">
                <a:solidFill>
                  <a:schemeClr val="tx1"/>
                </a:solidFill>
                <a:effectLst/>
                <a:latin typeface="+mn-lt"/>
                <a:ea typeface="+mn-ea"/>
                <a:cs typeface="+mn-cs"/>
              </a:rPr>
              <a:t>Hvad gør I?</a:t>
            </a:r>
          </a:p>
          <a:p>
            <a:pPr lvl="0"/>
            <a:endParaRPr lang="da-DK" sz="936" b="0" i="0" kern="1200">
              <a:solidFill>
                <a:schemeClr val="tx1"/>
              </a:solidFill>
              <a:effectLst/>
              <a:latin typeface="+mn-lt"/>
              <a:ea typeface="+mn-ea"/>
              <a:cs typeface="+mn-cs"/>
            </a:endParaRPr>
          </a:p>
          <a:p>
            <a:pPr lvl="0"/>
            <a:r>
              <a:rPr lang="da-DK" sz="936" b="0" i="0" kern="1200">
                <a:solidFill>
                  <a:schemeClr val="tx1"/>
                </a:solidFill>
                <a:effectLst/>
                <a:latin typeface="+mn-lt"/>
                <a:ea typeface="+mn-ea"/>
                <a:cs typeface="+mn-cs"/>
              </a:rPr>
              <a:t>Hvordan tænker I at lade undervisningen til medarbejdere foregå?</a:t>
            </a:r>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3</a:t>
            </a:fld>
            <a:endParaRPr lang="da-DK"/>
          </a:p>
        </p:txBody>
      </p:sp>
    </p:spTree>
    <p:extLst>
      <p:ext uri="{BB962C8B-B14F-4D97-AF65-F5344CB8AC3E}">
        <p14:creationId xmlns:p14="http://schemas.microsoft.com/office/powerpoint/2010/main" val="325998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36" b="0" i="0" kern="1200">
                <a:solidFill>
                  <a:schemeClr val="tx1"/>
                </a:solidFill>
                <a:effectLst/>
                <a:latin typeface="+mn-lt"/>
                <a:ea typeface="+mn-ea"/>
                <a:cs typeface="+mn-cs"/>
              </a:rPr>
              <a:t>Aula bliver som udgangspunkt en enkel og brugervenlig løsning. Derfor forventer vi, at Aulas brugere vil kunne komme langt ved at følge undervisningen og med hjælp til selvhjælp med vejledningerne, som bliver tilgængelige. Hvis brugerne har behov for hjælp, kan de spørge deres lokale superbrugere til råds.</a:t>
            </a:r>
          </a:p>
          <a:p>
            <a:r>
              <a:rPr lang="da-DK" sz="936" b="1" i="0" kern="1200" cap="all">
                <a:solidFill>
                  <a:schemeClr val="tx1"/>
                </a:solidFill>
                <a:effectLst/>
                <a:latin typeface="+mn-lt"/>
                <a:ea typeface="+mn-ea"/>
                <a:cs typeface="+mn-cs"/>
              </a:rPr>
              <a:t>SUPERBRUGERE</a:t>
            </a:r>
          </a:p>
          <a:p>
            <a:r>
              <a:rPr lang="da-DK" sz="936" b="0" i="0" kern="1200">
                <a:solidFill>
                  <a:schemeClr val="tx1"/>
                </a:solidFill>
                <a:effectLst/>
                <a:latin typeface="+mn-lt"/>
                <a:ea typeface="+mn-ea"/>
                <a:cs typeface="+mn-cs"/>
              </a:rPr>
              <a:t>Alle skoler og </a:t>
            </a:r>
            <a:r>
              <a:rPr lang="da-DK" sz="936" b="0" i="0" kern="1200" err="1">
                <a:solidFill>
                  <a:schemeClr val="tx1"/>
                </a:solidFill>
                <a:effectLst/>
                <a:latin typeface="+mn-lt"/>
                <a:ea typeface="+mn-ea"/>
                <a:cs typeface="+mn-cs"/>
              </a:rPr>
              <a:t>UngiAarhus</a:t>
            </a:r>
            <a:r>
              <a:rPr lang="da-DK" sz="936" b="0" i="0" kern="1200">
                <a:solidFill>
                  <a:schemeClr val="tx1"/>
                </a:solidFill>
                <a:effectLst/>
                <a:latin typeface="+mn-lt"/>
                <a:ea typeface="+mn-ea"/>
                <a:cs typeface="+mn-cs"/>
              </a:rPr>
              <a:t> har udpeget fire lokale superbrugere, som skal hjælpe deres kolleger med Aula. Vi forventer, at dagtilbud skal udpege superbrugere i 3. kvartal 2019. </a:t>
            </a:r>
          </a:p>
          <a:p>
            <a:r>
              <a:rPr lang="da-DK" sz="936" b="0" i="0" kern="1200">
                <a:solidFill>
                  <a:schemeClr val="tx1"/>
                </a:solidFill>
                <a:effectLst/>
                <a:latin typeface="+mn-lt"/>
                <a:ea typeface="+mn-ea"/>
                <a:cs typeface="+mn-cs"/>
              </a:rPr>
              <a:t>Superbrugerne vil kunne dele erfaringer med de andre Aula superbrugere i Aarhus Kommune i en Google+ gruppe, indtil de får mulighed for at kunne samarbejde på tværs af afdelinger via grupper i Aula. Hvis Aula superbrugerne har spørgsmål, kan de kontakte Aula support.</a:t>
            </a:r>
          </a:p>
          <a:p>
            <a:r>
              <a:rPr lang="da-DK" sz="936" b="1" i="0" kern="1200" cap="all">
                <a:solidFill>
                  <a:schemeClr val="tx1"/>
                </a:solidFill>
                <a:effectLst/>
                <a:latin typeface="+mn-lt"/>
                <a:ea typeface="+mn-ea"/>
                <a:cs typeface="+mn-cs"/>
              </a:rPr>
              <a:t>AULA SUPPORT</a:t>
            </a:r>
          </a:p>
          <a:p>
            <a:r>
              <a:rPr lang="da-DK" sz="936" b="0" i="0" kern="1200">
                <a:solidFill>
                  <a:schemeClr val="tx1"/>
                </a:solidFill>
                <a:effectLst/>
                <a:latin typeface="+mn-lt"/>
                <a:ea typeface="+mn-ea"/>
                <a:cs typeface="+mn-cs"/>
              </a:rPr>
              <a:t>Aula supportteam kommer til at bestå af fire medarbejdere fra skole, SFO, </a:t>
            </a:r>
            <a:r>
              <a:rPr lang="da-DK" sz="936" b="0" i="0" kern="1200" err="1">
                <a:solidFill>
                  <a:schemeClr val="tx1"/>
                </a:solidFill>
                <a:effectLst/>
                <a:latin typeface="+mn-lt"/>
                <a:ea typeface="+mn-ea"/>
                <a:cs typeface="+mn-cs"/>
              </a:rPr>
              <a:t>UngiAarhus</a:t>
            </a:r>
            <a:r>
              <a:rPr lang="da-DK" sz="936" b="0" i="0" kern="1200">
                <a:solidFill>
                  <a:schemeClr val="tx1"/>
                </a:solidFill>
                <a:effectLst/>
                <a:latin typeface="+mn-lt"/>
                <a:ea typeface="+mn-ea"/>
                <a:cs typeface="+mn-cs"/>
              </a:rPr>
              <a:t> og dagtilbud med særlige kompetencer og interesse for IT, som er frikøbt en dag ugentligt fra april 2019 – juni 2020. Aula supportteamet skal varetage opgaver med formidling og undervisning, support og vejledning i anvendelsen af Aula for superbrugerne. Supportteamet har mulighed for at kontakte Aula leverandøren for hjælp. Erfaringerne fra pilotskolerne vil vise, om der er behov for yderligere supportmedarbejdere.</a:t>
            </a:r>
          </a:p>
          <a:p>
            <a:r>
              <a:rPr lang="da-DK" sz="936" b="1" i="0" kern="1200" cap="all">
                <a:solidFill>
                  <a:schemeClr val="tx1"/>
                </a:solidFill>
                <a:effectLst/>
                <a:latin typeface="+mn-lt"/>
                <a:ea typeface="+mn-ea"/>
                <a:cs typeface="+mn-cs"/>
              </a:rPr>
              <a:t>FORÆLDRE</a:t>
            </a:r>
          </a:p>
          <a:p>
            <a:r>
              <a:rPr lang="da-DK" sz="936" b="0" i="0" kern="1200">
                <a:solidFill>
                  <a:schemeClr val="tx1"/>
                </a:solidFill>
                <a:effectLst/>
                <a:latin typeface="+mn-lt"/>
                <a:ea typeface="+mn-ea"/>
                <a:cs typeface="+mn-cs"/>
              </a:rPr>
              <a:t>Forældrene og elever vil skulle kontakte skolen, hvis de har brug for hjælp. Vi vil naturligvis udarbejde materialer, der understøtter dem i hjælp til selvhjælp. </a:t>
            </a:r>
          </a:p>
          <a:p>
            <a:r>
              <a:rPr lang="da-DK" sz="936" b="0" i="0" kern="1200">
                <a:solidFill>
                  <a:schemeClr val="tx1"/>
                </a:solidFill>
                <a:effectLst/>
                <a:latin typeface="+mn-lt"/>
                <a:ea typeface="+mn-ea"/>
                <a:cs typeface="+mn-cs"/>
              </a:rPr>
              <a:t>Vi tester også Den Digitale Hotline i piloten. Statistikken vil vise, om der er behov for at fortsætte med denne </a:t>
            </a:r>
          </a:p>
          <a:p>
            <a:endParaRPr lang="da-DK" sz="936" b="0" i="0" kern="1200">
              <a:solidFill>
                <a:schemeClr val="tx1"/>
              </a:solidFill>
              <a:effectLst/>
              <a:latin typeface="+mn-lt"/>
              <a:ea typeface="+mn-ea"/>
              <a:cs typeface="+mn-cs"/>
            </a:endParaRPr>
          </a:p>
          <a:p>
            <a:r>
              <a:rPr lang="da-DK" sz="936" b="0" i="0" kern="1200">
                <a:solidFill>
                  <a:schemeClr val="tx1"/>
                </a:solidFill>
                <a:effectLst/>
                <a:latin typeface="+mn-lt"/>
                <a:ea typeface="+mn-ea"/>
                <a:cs typeface="+mn-cs"/>
              </a:rPr>
              <a:t>Forældrepjece guider forældrene gennem ”sådan får du adgang til Aula” og hvor de finder hjælp. </a:t>
            </a:r>
          </a:p>
          <a:p>
            <a:endParaRPr lang="da-DK"/>
          </a:p>
          <a:p>
            <a:r>
              <a:rPr lang="da-DK"/>
              <a:t>Vi forventer at lave en side på aarhus.dk/aula, hvor vi kan lægge mere info, vejledninger hvis behov ud over aulainfo.dk</a:t>
            </a:r>
          </a:p>
          <a:p>
            <a:endParaRPr lang="da-DK"/>
          </a:p>
          <a:p>
            <a:r>
              <a:rPr lang="da-DK"/>
              <a:t>DRØFTELSE: Hvordan tænker I support? </a:t>
            </a:r>
          </a:p>
          <a:p>
            <a:r>
              <a:rPr lang="da-DK"/>
              <a:t>Hvordan understøttes superbrugerne?</a:t>
            </a:r>
          </a:p>
        </p:txBody>
      </p:sp>
      <p:sp>
        <p:nvSpPr>
          <p:cNvPr id="4" name="Pladsholder til slidenummer 3"/>
          <p:cNvSpPr>
            <a:spLocks noGrp="1"/>
          </p:cNvSpPr>
          <p:nvPr>
            <p:ph type="sldNum" sz="quarter" idx="5"/>
          </p:nvPr>
        </p:nvSpPr>
        <p:spPr/>
        <p:txBody>
          <a:bodyPr/>
          <a:lstStyle/>
          <a:p>
            <a:fld id="{0DA0114A-87C3-AE42-9FE6-947C2632DDED}" type="slidenum">
              <a:rPr lang="da-DK" smtClean="0"/>
              <a:t>4</a:t>
            </a:fld>
            <a:endParaRPr lang="da-DK"/>
          </a:p>
        </p:txBody>
      </p:sp>
    </p:spTree>
    <p:extLst>
      <p:ext uri="{BB962C8B-B14F-4D97-AF65-F5344CB8AC3E}">
        <p14:creationId xmlns:p14="http://schemas.microsoft.com/office/powerpoint/2010/main" val="27439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Hvad er Aula supporterne?</a:t>
            </a:r>
          </a:p>
          <a:p>
            <a:endParaRPr lang="da-DK"/>
          </a:p>
        </p:txBody>
      </p:sp>
      <p:sp>
        <p:nvSpPr>
          <p:cNvPr id="4" name="Pladsholder til slidenummer 3"/>
          <p:cNvSpPr>
            <a:spLocks noGrp="1"/>
          </p:cNvSpPr>
          <p:nvPr>
            <p:ph type="sldNum" sz="quarter" idx="5"/>
          </p:nvPr>
        </p:nvSpPr>
        <p:spPr/>
        <p:txBody>
          <a:bodyPr/>
          <a:lstStyle/>
          <a:p>
            <a:pPr marL="0" marR="0" lvl="0" indent="0" algn="r" defTabSz="713203" rtl="0" eaLnBrk="1" fontAlgn="auto" latinLnBrk="0" hangingPunct="1">
              <a:lnSpc>
                <a:spcPct val="100000"/>
              </a:lnSpc>
              <a:spcBef>
                <a:spcPts val="0"/>
              </a:spcBef>
              <a:spcAft>
                <a:spcPts val="0"/>
              </a:spcAft>
              <a:buClrTx/>
              <a:buSzTx/>
              <a:buFontTx/>
              <a:buNone/>
              <a:tabLst/>
              <a:defRPr/>
            </a:pPr>
            <a:fld id="{0DA0114A-87C3-AE42-9FE6-947C2632DDE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03"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49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6</a:t>
            </a:fld>
            <a:endParaRPr lang="da-DK"/>
          </a:p>
        </p:txBody>
      </p:sp>
    </p:spTree>
    <p:extLst>
      <p:ext uri="{BB962C8B-B14F-4D97-AF65-F5344CB8AC3E}">
        <p14:creationId xmlns:p14="http://schemas.microsoft.com/office/powerpoint/2010/main" val="1401979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rgbClr val="347DA7"/>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2" name="Title 1"/>
          <p:cNvSpPr>
            <a:spLocks noGrp="1"/>
          </p:cNvSpPr>
          <p:nvPr>
            <p:ph type="ctrTitle"/>
          </p:nvPr>
        </p:nvSpPr>
        <p:spPr>
          <a:xfrm>
            <a:off x="973138" y="1382184"/>
            <a:ext cx="6858000"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a:t>Klik for at redigere titeltypografien i masteren</a:t>
            </a:r>
            <a:endParaRPr lang="en-US"/>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a:p>
        </p:txBody>
      </p:sp>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a:p>
        </p:txBody>
      </p:sp>
    </p:spTree>
    <p:extLst>
      <p:ext uri="{BB962C8B-B14F-4D97-AF65-F5344CB8AC3E}">
        <p14:creationId xmlns:p14="http://schemas.microsoft.com/office/powerpoint/2010/main" val="1995810332"/>
      </p:ext>
    </p:extLst>
  </p:cSld>
  <p:clrMapOvr>
    <a:masterClrMapping/>
  </p:clrMapOvr>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guide id="3" pos="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
    <p:bg>
      <p:bgPr>
        <a:solidFill>
          <a:srgbClr val="2091A2"/>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2786D59D-BD04-8F44-9FD3-56EBF47B23D1}"/>
              </a:ext>
            </a:extLst>
          </p:cNvPr>
          <p:cNvPicPr>
            <a:picLocks noChangeAspect="1"/>
          </p:cNvPicPr>
          <p:nvPr userDrawn="1"/>
        </p:nvPicPr>
        <p:blipFill rotWithShape="1">
          <a:blip r:embed="rId2"/>
          <a:srcRect r="26539" b="60967"/>
          <a:stretch/>
        </p:blipFill>
        <p:spPr>
          <a:xfrm>
            <a:off x="4377601" y="3182401"/>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17775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 og indhold">
    <p:bg>
      <p:bgPr>
        <a:solidFill>
          <a:srgbClr val="007A8D"/>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95201FA-75DE-2C4A-A557-5E1EDD1DE041}"/>
              </a:ext>
            </a:extLst>
          </p:cNvPr>
          <p:cNvPicPr>
            <a:picLocks noChangeAspect="1"/>
          </p:cNvPicPr>
          <p:nvPr userDrawn="1"/>
        </p:nvPicPr>
        <p:blipFill rotWithShape="1">
          <a:blip r:embed="rId2"/>
          <a:srcRect r="26539" b="60967"/>
          <a:stretch/>
        </p:blipFill>
        <p:spPr>
          <a:xfrm>
            <a:off x="4377601" y="3182401"/>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6452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el og indhold">
    <p:bg>
      <p:bgPr>
        <a:solidFill>
          <a:srgbClr val="347DA7"/>
        </a:solidFill>
        <a:effectLst/>
      </p:bgPr>
    </p:bg>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2"/>
          <a:stretch>
            <a:fillRect/>
          </a:stretch>
        </p:blipFill>
        <p:spPr>
          <a:xfrm>
            <a:off x="615737" y="5198095"/>
            <a:ext cx="624509" cy="250999"/>
          </a:xfrm>
          <a:prstGeom prst="rect">
            <a:avLst/>
          </a:prstGeom>
        </p:spPr>
      </p:pic>
      <p:sp>
        <p:nvSpPr>
          <p:cNvPr id="4" name="Pladsholder til indhold 3">
            <a:extLst>
              <a:ext uri="{FF2B5EF4-FFF2-40B4-BE49-F238E27FC236}">
                <a16:creationId xmlns:a16="http://schemas.microsoft.com/office/drawing/2014/main" id="{35B697E9-8A92-D243-8D84-6A38C8D1D5DA}"/>
              </a:ext>
            </a:extLst>
          </p:cNvPr>
          <p:cNvSpPr>
            <a:spLocks noGrp="1"/>
          </p:cNvSpPr>
          <p:nvPr>
            <p:ph sz="quarter" idx="13"/>
          </p:nvPr>
        </p:nvSpPr>
        <p:spPr>
          <a:xfrm>
            <a:off x="1350168" y="1662113"/>
            <a:ext cx="6443663" cy="1404937"/>
          </a:xfrm>
        </p:spPr>
        <p:txBody>
          <a:bodyPr>
            <a:normAutofit/>
          </a:bodyPr>
          <a:lstStyle>
            <a:lvl1pPr algn="ctr">
              <a:defRPr sz="4200">
                <a:solidFill>
                  <a:schemeClr val="bg1"/>
                </a:solidFill>
              </a:defRPr>
            </a:lvl1pPr>
            <a:lvl2pPr algn="ctr">
              <a:defRPr/>
            </a:lvl2pPr>
            <a:lvl3pPr algn="ctr">
              <a:defRPr/>
            </a:lvl3pPr>
            <a:lvl4pPr algn="ctr">
              <a:defRPr/>
            </a:lvl4pPr>
            <a:lvl5pPr algn="ctr">
              <a:defRPr/>
            </a:lvl5pPr>
          </a:lstStyle>
          <a:p>
            <a:pPr lvl="0"/>
            <a:r>
              <a:rPr lang="da-DK"/>
              <a:t>Rediger teksttypografien i masteren</a:t>
            </a:r>
          </a:p>
        </p:txBody>
      </p:sp>
    </p:spTree>
    <p:extLst>
      <p:ext uri="{BB962C8B-B14F-4D97-AF65-F5344CB8AC3E}">
        <p14:creationId xmlns:p14="http://schemas.microsoft.com/office/powerpoint/2010/main" val="423648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el og indhold">
    <p:bg>
      <p:bgPr>
        <a:solidFill>
          <a:srgbClr val="337DA7"/>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a:t>TEMAOVERSKRIFT</a:t>
            </a:r>
          </a:p>
        </p:txBody>
      </p:sp>
      <p:pic>
        <p:nvPicPr>
          <p:cNvPr id="9" name="Billede 8">
            <a:extLst>
              <a:ext uri="{FF2B5EF4-FFF2-40B4-BE49-F238E27FC236}">
                <a16:creationId xmlns:a16="http://schemas.microsoft.com/office/drawing/2014/main" id="{DA362614-BAA2-0443-82DE-CE0117E3FFDB}"/>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64845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el og indhold">
    <p:bg>
      <p:bgPr>
        <a:solidFill>
          <a:srgbClr val="337DA7"/>
        </a:solidFill>
        <a:effectLst/>
      </p:bgPr>
    </p:bg>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a:p>
        </p:txBody>
      </p:sp>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a:t>TEMAOVERSKRIFT</a:t>
            </a:r>
          </a:p>
        </p:txBody>
      </p:sp>
      <p:pic>
        <p:nvPicPr>
          <p:cNvPr id="7" name="Billede 6">
            <a:extLst>
              <a:ext uri="{FF2B5EF4-FFF2-40B4-BE49-F238E27FC236}">
                <a16:creationId xmlns:a16="http://schemas.microsoft.com/office/drawing/2014/main" id="{297A7741-8029-B34C-BB59-C4D5D4B296F1}"/>
              </a:ext>
            </a:extLst>
          </p:cNvPr>
          <p:cNvPicPr>
            <a:picLocks noChangeAspect="1"/>
          </p:cNvPicPr>
          <p:nvPr userDrawn="1"/>
        </p:nvPicPr>
        <p:blipFill>
          <a:blip r:embed="rId3"/>
          <a:stretch>
            <a:fillRect/>
          </a:stretch>
        </p:blipFill>
        <p:spPr>
          <a:xfrm>
            <a:off x="3233869" y="2108245"/>
            <a:ext cx="2669816" cy="1073037"/>
          </a:xfrm>
          <a:prstGeom prst="rect">
            <a:avLst/>
          </a:prstGeom>
        </p:spPr>
      </p:pic>
    </p:spTree>
    <p:extLst>
      <p:ext uri="{BB962C8B-B14F-4D97-AF65-F5344CB8AC3E}">
        <p14:creationId xmlns:p14="http://schemas.microsoft.com/office/powerpoint/2010/main" val="1137456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sobjekter">
    <p:bg>
      <p:bgPr>
        <a:solidFill>
          <a:srgbClr val="13456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206097"/>
      </p:ext>
    </p:extLst>
  </p:cSld>
  <p:clrMapOvr>
    <a:masterClrMapping/>
  </p:clrMapOvr>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guide id="3" pos="5756" userDrawn="1">
          <p15:clr>
            <a:srgbClr val="FBAE40"/>
          </p15:clr>
        </p15:guide>
        <p15:guide id="4" orient="horz" pos="343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95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935302"/>
            <a:ext cx="6858000" cy="1989667"/>
          </a:xfrm>
        </p:spPr>
        <p:txBody>
          <a:bodyPr anchor="b"/>
          <a:lstStyle>
            <a:lvl1pPr algn="ctr">
              <a:defRPr sz="4500"/>
            </a:lvl1pPr>
          </a:lstStyle>
          <a:p>
            <a:r>
              <a:rPr lang="da-DK"/>
              <a:t>Klik for at redigere i master</a:t>
            </a:r>
            <a:endParaRPr lang="en-US"/>
          </a:p>
        </p:txBody>
      </p:sp>
      <p:sp>
        <p:nvSpPr>
          <p:cNvPr id="3" name="Undertitel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2/21/2019</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471398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2/21/2019</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020458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424782"/>
            <a:ext cx="7886700" cy="2377281"/>
          </a:xfrm>
        </p:spPr>
        <p:txBody>
          <a:bodyPr anchor="b"/>
          <a:lstStyle>
            <a:lvl1pPr>
              <a:defRPr sz="4500"/>
            </a:lvl1pPr>
          </a:lstStyle>
          <a:p>
            <a:r>
              <a:rPr lang="da-DK"/>
              <a:t>Klik for at redigere i master</a:t>
            </a:r>
            <a:endParaRPr lang="en-US"/>
          </a:p>
        </p:txBody>
      </p:sp>
      <p:sp>
        <p:nvSpPr>
          <p:cNvPr id="3" name="Pladsholder til tekst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B7AE9C44-9DAE-47EA-BF7B-527501938C3F}" type="datetimeFigureOut">
              <a:rPr lang="en-US" smtClean="0"/>
              <a:t>2/21/2019</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06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bg>
      <p:bgPr>
        <a:solidFill>
          <a:srgbClr val="347DA7"/>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a:p>
        </p:txBody>
      </p:sp>
      <p:sp>
        <p:nvSpPr>
          <p:cNvPr id="2" name="Title 1"/>
          <p:cNvSpPr>
            <a:spLocks noGrp="1"/>
          </p:cNvSpPr>
          <p:nvPr>
            <p:ph type="ctrTitle"/>
          </p:nvPr>
        </p:nvSpPr>
        <p:spPr>
          <a:xfrm>
            <a:off x="973138" y="1382184"/>
            <a:ext cx="5584416"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a:t>Klik for at redigere titeltypografien i masteren</a:t>
            </a:r>
            <a:endParaRPr lang="en-US"/>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a:p>
        </p:txBody>
      </p:sp>
    </p:spTree>
    <p:extLst>
      <p:ext uri="{BB962C8B-B14F-4D97-AF65-F5344CB8AC3E}">
        <p14:creationId xmlns:p14="http://schemas.microsoft.com/office/powerpoint/2010/main" val="3573176229"/>
      </p:ext>
    </p:extLst>
  </p:cSld>
  <p:clrMapOvr>
    <a:masterClrMapping/>
  </p:clrMapOvr>
  <p:extLst mod="1">
    <p:ext uri="{DCECCB84-F9BA-43D5-87BE-67443E8EF086}">
      <p15:sldGuideLst xmlns:p15="http://schemas.microsoft.com/office/powerpoint/2012/main">
        <p15:guide id="1" orient="horz" pos="1800">
          <p15:clr>
            <a:srgbClr val="FBAE40"/>
          </p15:clr>
        </p15:guide>
        <p15:guide id="2" pos="2880">
          <p15:clr>
            <a:srgbClr val="FBAE40"/>
          </p15:clr>
        </p15:guide>
        <p15:guide id="3" pos="6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628650" y="1521354"/>
            <a:ext cx="3886200" cy="362611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4629150" y="1521354"/>
            <a:ext cx="3886200" cy="362611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B7AE9C44-9DAE-47EA-BF7B-527501938C3F}" type="datetimeFigureOut">
              <a:rPr lang="en-US" smtClean="0"/>
              <a:t>2/21/2019</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997542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04271"/>
            <a:ext cx="7886700" cy="1104636"/>
          </a:xfrm>
        </p:spPr>
        <p:txBody>
          <a:bodyPr/>
          <a:lstStyle/>
          <a:p>
            <a:r>
              <a:rPr lang="da-DK"/>
              <a:t>Klik for at redigere i master</a:t>
            </a:r>
            <a:endParaRPr lang="en-US"/>
          </a:p>
        </p:txBody>
      </p:sp>
      <p:sp>
        <p:nvSpPr>
          <p:cNvPr id="3" name="Pladsholder til tekst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629842" y="2087563"/>
            <a:ext cx="3868340" cy="307049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29150" y="2087563"/>
            <a:ext cx="3887391" cy="307049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p>
            <a:fld id="{B7AE9C44-9DAE-47EA-BF7B-527501938C3F}" type="datetimeFigureOut">
              <a:rPr lang="en-US" smtClean="0"/>
              <a:t>2/21/2019</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slidenummer 8"/>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602327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ato 2"/>
          <p:cNvSpPr>
            <a:spLocks noGrp="1"/>
          </p:cNvSpPr>
          <p:nvPr>
            <p:ph type="dt" sz="half" idx="10"/>
          </p:nvPr>
        </p:nvSpPr>
        <p:spPr/>
        <p:txBody>
          <a:bodyPr/>
          <a:lstStyle/>
          <a:p>
            <a:fld id="{B7AE9C44-9DAE-47EA-BF7B-527501938C3F}" type="datetimeFigureOut">
              <a:rPr lang="en-US" smtClean="0"/>
              <a:t>2/21/2019</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slidenummer 4"/>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60194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7AE9C44-9DAE-47EA-BF7B-527501938C3F}" type="datetimeFigureOut">
              <a:rPr lang="en-US" smtClean="0"/>
              <a:t>2/21/2019</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083259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381000"/>
            <a:ext cx="2949178" cy="1333500"/>
          </a:xfrm>
        </p:spPr>
        <p:txBody>
          <a:bodyPr anchor="b"/>
          <a:lstStyle>
            <a:lvl1pPr>
              <a:defRPr sz="2400"/>
            </a:lvl1pPr>
          </a:lstStyle>
          <a:p>
            <a:r>
              <a:rPr lang="da-DK"/>
              <a:t>Klik for at redigere i master</a:t>
            </a:r>
            <a:endParaRPr lang="en-US"/>
          </a:p>
        </p:txBody>
      </p:sp>
      <p:sp>
        <p:nvSpPr>
          <p:cNvPr id="3" name="Pladsholder til indhold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2/21/2019</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295751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381000"/>
            <a:ext cx="2949178" cy="1333500"/>
          </a:xfrm>
        </p:spPr>
        <p:txBody>
          <a:bodyPr anchor="b"/>
          <a:lstStyle>
            <a:lvl1pPr>
              <a:defRPr sz="2400"/>
            </a:lvl1pPr>
          </a:lstStyle>
          <a:p>
            <a:r>
              <a:rPr lang="da-DK"/>
              <a:t>Klik for at redigere i master</a:t>
            </a:r>
            <a:endParaRPr lang="en-US"/>
          </a:p>
        </p:txBody>
      </p:sp>
      <p:sp>
        <p:nvSpPr>
          <p:cNvPr id="3" name="Pladsholder til billede 2"/>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Pladsholder til tekst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2/21/2019</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4144354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2/21/2019</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238107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304271"/>
            <a:ext cx="1971675" cy="4843198"/>
          </a:xfrm>
        </p:spPr>
        <p:txBody>
          <a:bodyPr vert="eaVert"/>
          <a:lstStyle/>
          <a:p>
            <a:r>
              <a:rPr lang="da-DK"/>
              <a:t>Klik for at redigere i master</a:t>
            </a:r>
            <a:endParaRPr lang="en-US"/>
          </a:p>
        </p:txBody>
      </p:sp>
      <p:sp>
        <p:nvSpPr>
          <p:cNvPr id="3" name="Pladsholder til lodret titel 2"/>
          <p:cNvSpPr>
            <a:spLocks noGrp="1"/>
          </p:cNvSpPr>
          <p:nvPr>
            <p:ph type="body" orient="vert" idx="1"/>
          </p:nvPr>
        </p:nvSpPr>
        <p:spPr>
          <a:xfrm>
            <a:off x="628650" y="304271"/>
            <a:ext cx="5800725" cy="484319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2/21/2019</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2533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 og indho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7886700" cy="604190"/>
          </a:xfrm>
        </p:spPr>
        <p:txBody>
          <a:body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2"/>
            <a:ext cx="2922814" cy="304271"/>
          </a:xfrm>
          <a:prstGeom prst="rect">
            <a:avLst/>
          </a:prstGeom>
        </p:spPr>
        <p:txBody>
          <a:body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6"/>
            <a:ext cx="5353050" cy="260804"/>
          </a:xfrm>
        </p:spPr>
        <p:txBody>
          <a:bodyPr>
            <a:normAutofit/>
          </a:bodyPr>
          <a:lstStyle>
            <a:lvl1pPr>
              <a:defRPr sz="1080" b="1" spc="270">
                <a:solidFill>
                  <a:srgbClr val="2091A2"/>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50" y="1662113"/>
            <a:ext cx="7886487" cy="2900363"/>
          </a:xfrm>
        </p:spPr>
        <p:txBody>
          <a:bodyPr/>
          <a:lstStyle/>
          <a:p>
            <a:pPr lvl="0"/>
            <a:r>
              <a:rPr lang="da-DK"/>
              <a:t>Indhold og punktopstilling</a:t>
            </a:r>
          </a:p>
          <a:p>
            <a:pPr lvl="1"/>
            <a:r>
              <a:rPr lang="da-DK"/>
              <a:t>Andet niveau</a:t>
            </a:r>
          </a:p>
          <a:p>
            <a:pPr lvl="2"/>
            <a:r>
              <a:rPr lang="da-DK"/>
              <a:t>Tredje niveau</a:t>
            </a:r>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8" y="5198096"/>
            <a:ext cx="624509" cy="250999"/>
          </a:xfrm>
          <a:prstGeom prst="rect">
            <a:avLst/>
          </a:prstGeom>
        </p:spPr>
      </p:pic>
    </p:spTree>
    <p:extLst>
      <p:ext uri="{BB962C8B-B14F-4D97-AF65-F5344CB8AC3E}">
        <p14:creationId xmlns:p14="http://schemas.microsoft.com/office/powerpoint/2010/main" val="48052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7886700" cy="604190"/>
          </a:xfrm>
        </p:spPr>
        <p:txBody>
          <a:body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7886487" cy="2900363"/>
          </a:xfrm>
        </p:spPr>
        <p:txBody>
          <a:bodyPr/>
          <a:lstStyle/>
          <a:p>
            <a:pPr lvl="0"/>
            <a:r>
              <a:rPr lang="da-DK"/>
              <a:t>Indhold og punktopstilling</a:t>
            </a:r>
          </a:p>
          <a:p>
            <a:pPr lvl="1"/>
            <a:r>
              <a:rPr lang="da-DK"/>
              <a:t>Andet niveau</a:t>
            </a:r>
          </a:p>
          <a:p>
            <a:pPr lvl="2"/>
            <a:r>
              <a:rPr lang="da-DK"/>
              <a:t>Tredje niveau</a:t>
            </a:r>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90275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 og indhold">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26130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6F9560D-F720-0B45-8059-8893C9EB3EE2}"/>
              </a:ext>
            </a:extLst>
          </p:cNvPr>
          <p:cNvPicPr>
            <a:picLocks noChangeAspect="1"/>
          </p:cNvPicPr>
          <p:nvPr userDrawn="1"/>
        </p:nvPicPr>
        <p:blipFill rotWithShape="1">
          <a:blip r:embed="rId2"/>
          <a:srcRect l="1" t="3388" r="-4514"/>
          <a:stretch/>
        </p:blipFill>
        <p:spPr>
          <a:xfrm>
            <a:off x="5371319" y="0"/>
            <a:ext cx="4114707" cy="5714999"/>
          </a:xfrm>
          <a:prstGeom prst="rect">
            <a:avLst/>
          </a:prstGeom>
        </p:spPr>
      </p:pic>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3"/>
          <a:srcRect t="5812" r="31420" b="11550"/>
          <a:stretch/>
        </p:blipFill>
        <p:spPr>
          <a:xfrm>
            <a:off x="3293566" y="1"/>
            <a:ext cx="6108700" cy="5714999"/>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4988229" cy="604190"/>
          </a:xfrm>
        </p:spPr>
        <p:txBody>
          <a:body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50" y="1662113"/>
            <a:ext cx="4988016" cy="2900363"/>
          </a:xfrm>
        </p:spPr>
        <p:txBody>
          <a:bodyPr/>
          <a:lstStyle/>
          <a:p>
            <a:pPr lvl="0"/>
            <a:r>
              <a:rPr lang="da-DK"/>
              <a:t>Indhold og punktopstilling</a:t>
            </a:r>
          </a:p>
          <a:p>
            <a:pPr lvl="1"/>
            <a:r>
              <a:rPr lang="da-DK"/>
              <a:t>Andet niveau</a:t>
            </a:r>
          </a:p>
          <a:p>
            <a:pPr lvl="2"/>
            <a:r>
              <a:rPr lang="da-DK"/>
              <a:t>Tredje niveau</a:t>
            </a:r>
          </a:p>
        </p:txBody>
      </p:sp>
      <p:pic>
        <p:nvPicPr>
          <p:cNvPr id="10" name="Billede 9">
            <a:extLst>
              <a:ext uri="{FF2B5EF4-FFF2-40B4-BE49-F238E27FC236}">
                <a16:creationId xmlns:a16="http://schemas.microsoft.com/office/drawing/2014/main" id="{D4E16806-1228-0F4E-9251-C8D319F017A3}"/>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62926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og indho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2"/>
          <a:srcRect l="27164" t="-16854" r="4256" b="77660"/>
          <a:stretch/>
        </p:blipFill>
        <p:spPr>
          <a:xfrm>
            <a:off x="3035300" y="3004458"/>
            <a:ext cx="6108700" cy="2710542"/>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p>
            <a:pPr lvl="0"/>
            <a:r>
              <a:rPr lang="da-DK"/>
              <a:t>Indhold og punktopstilling</a:t>
            </a:r>
          </a:p>
          <a:p>
            <a:pPr lvl="1"/>
            <a:r>
              <a:rPr lang="da-DK"/>
              <a:t>Andet niveau</a:t>
            </a:r>
          </a:p>
          <a:p>
            <a:pPr lvl="2"/>
            <a:r>
              <a:rPr lang="da-DK"/>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74712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27F4CB8-748C-E04E-84E9-6C7174910F94}"/>
              </a:ext>
            </a:extLst>
          </p:cNvPr>
          <p:cNvPicPr>
            <a:picLocks noChangeAspect="1"/>
          </p:cNvPicPr>
          <p:nvPr userDrawn="1"/>
        </p:nvPicPr>
        <p:blipFill rotWithShape="1">
          <a:blip r:embed="rId2"/>
          <a:srcRect r="682" b="6657"/>
          <a:stretch/>
        </p:blipFill>
        <p:spPr>
          <a:xfrm>
            <a:off x="0" y="0"/>
            <a:ext cx="9143999" cy="5715000"/>
          </a:xfrm>
          <a:prstGeom prst="rect">
            <a:avLst/>
          </a:prstGeom>
        </p:spPr>
      </p:pic>
      <p:pic>
        <p:nvPicPr>
          <p:cNvPr id="12" name="Billede 11">
            <a:extLst>
              <a:ext uri="{FF2B5EF4-FFF2-40B4-BE49-F238E27FC236}">
                <a16:creationId xmlns:a16="http://schemas.microsoft.com/office/drawing/2014/main" id="{6173725E-F125-1A49-AB08-CF61964002FA}"/>
              </a:ext>
            </a:extLst>
          </p:cNvPr>
          <p:cNvPicPr>
            <a:picLocks noChangeAspect="1"/>
          </p:cNvPicPr>
          <p:nvPr userDrawn="1"/>
        </p:nvPicPr>
        <p:blipFill rotWithShape="1">
          <a:blip r:embed="rId3">
            <a:alphaModFix amt="70000"/>
          </a:blip>
          <a:srcRect l="-1" r="26539" b="60967"/>
          <a:stretch/>
        </p:blipFill>
        <p:spPr>
          <a:xfrm>
            <a:off x="4377600" y="3182401"/>
            <a:ext cx="4766400" cy="2532600"/>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63369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
    <p:bg>
      <p:bgPr>
        <a:solidFill>
          <a:srgbClr val="347DA7"/>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417725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el og indhold">
    <p:bg>
      <p:bgPr>
        <a:solidFill>
          <a:srgbClr val="45B7C1"/>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D3D39DC-B166-7A45-AE68-9A7F130617BC}"/>
              </a:ext>
            </a:extLst>
          </p:cNvPr>
          <p:cNvPicPr>
            <a:picLocks noChangeAspect="1"/>
          </p:cNvPicPr>
          <p:nvPr userDrawn="1"/>
        </p:nvPicPr>
        <p:blipFill rotWithShape="1">
          <a:blip r:embed="rId2"/>
          <a:srcRect r="27242" b="61310"/>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35033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737" y="1020763"/>
            <a:ext cx="7886700" cy="604190"/>
          </a:xfrm>
          <a:prstGeom prst="rect">
            <a:avLst/>
          </a:prstGeom>
        </p:spPr>
        <p:txBody>
          <a:bodyPr vert="horz" lIns="0" tIns="0" rIns="0" bIns="0" rtlCol="0" anchor="t" anchorCtr="0">
            <a:normAutofit/>
          </a:bodyPr>
          <a:lstStyle/>
          <a:p>
            <a:r>
              <a:rPr lang="da-DK"/>
              <a:t>Klik for at redigere i master</a:t>
            </a:r>
            <a:endParaRPr lang="en-US"/>
          </a:p>
        </p:txBody>
      </p:sp>
      <p:sp>
        <p:nvSpPr>
          <p:cNvPr id="3" name="Text Placeholder 2"/>
          <p:cNvSpPr>
            <a:spLocks noGrp="1"/>
          </p:cNvSpPr>
          <p:nvPr>
            <p:ph type="body" idx="1"/>
          </p:nvPr>
        </p:nvSpPr>
        <p:spPr>
          <a:xfrm>
            <a:off x="615737" y="1666516"/>
            <a:ext cx="7886700" cy="3175336"/>
          </a:xfrm>
          <a:prstGeom prst="rect">
            <a:avLst/>
          </a:prstGeom>
        </p:spPr>
        <p:txBody>
          <a:bodyPr vert="horz" lIns="0" tIns="0" rIns="0" bIns="0" rtlCol="0" anchor="t" anchorCtr="0">
            <a:normAutofit/>
          </a:bodyPr>
          <a:lstStyle/>
          <a:p>
            <a:pPr lvl="0"/>
            <a:r>
              <a:rPr lang="da-DK"/>
              <a:t>Rediger typografien i masterens</a:t>
            </a:r>
          </a:p>
          <a:p>
            <a:pPr lvl="1"/>
            <a:r>
              <a:rPr lang="da-DK"/>
              <a:t>Andet niveau</a:t>
            </a:r>
          </a:p>
          <a:p>
            <a:pPr lvl="2"/>
            <a:r>
              <a:rPr lang="da-DK"/>
              <a:t>Tredje niveau</a:t>
            </a:r>
          </a:p>
        </p:txBody>
      </p:sp>
      <p:sp>
        <p:nvSpPr>
          <p:cNvPr id="5" name="Footer Placeholder 4"/>
          <p:cNvSpPr>
            <a:spLocks noGrp="1"/>
          </p:cNvSpPr>
          <p:nvPr>
            <p:ph type="ftr" sz="quarter" idx="3"/>
          </p:nvPr>
        </p:nvSpPr>
        <p:spPr>
          <a:xfrm>
            <a:off x="1524495" y="5356731"/>
            <a:ext cx="2922814" cy="304271"/>
          </a:xfrm>
          <a:prstGeom prst="rect">
            <a:avLst/>
          </a:prstGeom>
        </p:spPr>
        <p:txBody>
          <a:bodyPr vert="horz" lIns="0" tIns="0" rIns="0" bIns="0" rtlCol="0" anchor="t" anchorCtr="0"/>
          <a:lstStyle>
            <a:lvl1pPr algn="l">
              <a:defRPr sz="700">
                <a:solidFill>
                  <a:schemeClr val="tx1">
                    <a:tint val="75000"/>
                  </a:schemeClr>
                </a:solidFill>
                <a:latin typeface="Calibri" panose="020F0502020204030204" pitchFamily="34" charset="0"/>
                <a:cs typeface="Calibri" panose="020F0502020204030204" pitchFamily="34" charset="0"/>
              </a:defRPr>
            </a:lvl1pPr>
          </a:lstStyle>
          <a:p>
            <a:endParaRPr lang="da-DK"/>
          </a:p>
        </p:txBody>
      </p:sp>
    </p:spTree>
    <p:extLst>
      <p:ext uri="{BB962C8B-B14F-4D97-AF65-F5344CB8AC3E}">
        <p14:creationId xmlns:p14="http://schemas.microsoft.com/office/powerpoint/2010/main" val="138056179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92" r:id="rId4"/>
    <p:sldLayoutId id="2147483686" r:id="rId5"/>
    <p:sldLayoutId id="2147483687" r:id="rId6"/>
    <p:sldLayoutId id="2147483698" r:id="rId7"/>
    <p:sldLayoutId id="2147483688" r:id="rId8"/>
    <p:sldLayoutId id="2147483694" r:id="rId9"/>
    <p:sldLayoutId id="2147483695" r:id="rId10"/>
    <p:sldLayoutId id="2147483696" r:id="rId11"/>
    <p:sldLayoutId id="2147483691" r:id="rId12"/>
    <p:sldLayoutId id="2147483689" r:id="rId13"/>
    <p:sldLayoutId id="2147483690" r:id="rId14"/>
    <p:sldLayoutId id="2147483664" r:id="rId15"/>
    <p:sldLayoutId id="2147483665" r:id="rId16"/>
  </p:sldLayoutIdLst>
  <p:txStyles>
    <p:titleStyle>
      <a:lvl1pPr algn="l" defTabSz="685800" rtl="0" eaLnBrk="1" latinLnBrk="0" hangingPunct="1">
        <a:lnSpc>
          <a:spcPct val="90000"/>
        </a:lnSpc>
        <a:spcBef>
          <a:spcPct val="0"/>
        </a:spcBef>
        <a:buNone/>
        <a:defRPr sz="2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00" userDrawn="1">
          <p15:clr>
            <a:srgbClr val="F26B43"/>
          </p15:clr>
        </p15:guide>
        <p15:guide id="2" pos="2880" userDrawn="1">
          <p15:clr>
            <a:srgbClr val="F26B43"/>
          </p15:clr>
        </p15:guide>
        <p15:guide id="3" pos="385" userDrawn="1">
          <p15:clr>
            <a:srgbClr val="F26B43"/>
          </p15:clr>
        </p15:guide>
        <p15:guide id="4" orient="horz" pos="3430" userDrawn="1">
          <p15:clr>
            <a:srgbClr val="F26B43"/>
          </p15:clr>
        </p15:guide>
        <p15:guide id="5" orient="horz" pos="643" userDrawn="1">
          <p15:clr>
            <a:srgbClr val="F26B43"/>
          </p15:clr>
        </p15:guide>
        <p15:guide id="6" pos="5359" userDrawn="1">
          <p15:clr>
            <a:srgbClr val="F26B43"/>
          </p15:clr>
        </p15:guide>
        <p15:guide id="7" orient="horz" pos="10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Pladsholder til tekst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7AE9C44-9DAE-47EA-BF7B-527501938C3F}" type="datetimeFigureOut">
              <a:rPr lang="en-US" smtClean="0"/>
              <a:t>2/21/2019</a:t>
            </a:fld>
            <a:endParaRPr lang="en-US"/>
          </a:p>
        </p:txBody>
      </p:sp>
      <p:sp>
        <p:nvSpPr>
          <p:cNvPr id="5" name="Pladsholder til sidefod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Pladsholder til slidenumm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D0FC2E3-A69C-4D5E-9D0D-9F10D106B08F}" type="slidenum">
              <a:rPr lang="en-US" smtClean="0"/>
              <a:t>‹nr.›</a:t>
            </a:fld>
            <a:endParaRPr lang="en-US"/>
          </a:p>
        </p:txBody>
      </p:sp>
    </p:spTree>
    <p:extLst>
      <p:ext uri="{BB962C8B-B14F-4D97-AF65-F5344CB8AC3E}">
        <p14:creationId xmlns:p14="http://schemas.microsoft.com/office/powerpoint/2010/main" val="13149420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11.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xml"/><Relationship Id="rId7" Type="http://schemas.openxmlformats.org/officeDocument/2006/relationships/image" Target="../media/image13.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3.xml"/><Relationship Id="rId10" Type="http://schemas.openxmlformats.org/officeDocument/2006/relationships/image" Target="../media/image16.png"/><Relationship Id="rId4" Type="http://schemas.openxmlformats.org/officeDocument/2006/relationships/slideLayout" Target="../slideLayouts/slideLayout3.xml"/><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7.xml"/><Relationship Id="rId7" Type="http://schemas.openxmlformats.org/officeDocument/2006/relationships/image" Target="../media/image13.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8.svg"/><Relationship Id="rId5" Type="http://schemas.openxmlformats.org/officeDocument/2006/relationships/notesSlide" Target="../notesSlides/notesSlide4.xml"/><Relationship Id="rId10" Type="http://schemas.openxmlformats.org/officeDocument/2006/relationships/image" Target="../media/image17.png"/><Relationship Id="rId4" Type="http://schemas.openxmlformats.org/officeDocument/2006/relationships/slideLayout" Target="../slideLayouts/slideLayout3.xml"/><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9.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xml"/><Relationship Id="rId7" Type="http://schemas.openxmlformats.org/officeDocument/2006/relationships/image" Target="../media/image13.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18.svg"/><Relationship Id="rId5" Type="http://schemas.openxmlformats.org/officeDocument/2006/relationships/notesSlide" Target="../notesSlides/notesSlide6.xml"/><Relationship Id="rId10" Type="http://schemas.openxmlformats.org/officeDocument/2006/relationships/image" Target="../media/image17.png"/><Relationship Id="rId4" Type="http://schemas.openxmlformats.org/officeDocument/2006/relationships/slideLayout" Target="../slideLayouts/slideLayout28.xml"/><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CBDB360-A82F-43FF-8E6F-30D5210D37ED}"/>
              </a:ext>
            </a:extLst>
          </p:cNvPr>
          <p:cNvGraphicFramePr>
            <a:graphicFrameLocks noChangeAspect="1"/>
          </p:cNvGraphicFramePr>
          <p:nvPr>
            <p:custDataLst>
              <p:tags r:id="rId2"/>
            </p:custDataLst>
            <p:extLst>
              <p:ext uri="{D42A27DB-BD31-4B8C-83A1-F6EECF244321}">
                <p14:modId xmlns:p14="http://schemas.microsoft.com/office/powerpoint/2010/main" val="281850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6" imgW="386" imgH="386" progId="TCLayout.ActiveDocument.1">
                  <p:embed/>
                </p:oleObj>
              </mc:Choice>
              <mc:Fallback>
                <p:oleObj name="think-cell Slide" r:id="rId6" imgW="386" imgH="386" progId="TCLayout.ActiveDocument.1">
                  <p:embed/>
                  <p:pic>
                    <p:nvPicPr>
                      <p:cNvPr id="3" name="Objekt 2" hidden="1">
                        <a:extLst>
                          <a:ext uri="{FF2B5EF4-FFF2-40B4-BE49-F238E27FC236}">
                            <a16:creationId xmlns:a16="http://schemas.microsoft.com/office/drawing/2014/main" id="{CCBDB360-A82F-43FF-8E6F-30D5210D37E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E61B0C0C-F9C4-4624-AAD3-9E1F7871E16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0000"/>
              </a:lnSpc>
              <a:spcBef>
                <a:spcPct val="0"/>
              </a:spcBef>
              <a:spcAft>
                <a:spcPct val="0"/>
              </a:spcAft>
            </a:pPr>
            <a:endParaRPr lang="da-DK" sz="3600" b="1">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7" name="Titel 16">
            <a:extLst>
              <a:ext uri="{FF2B5EF4-FFF2-40B4-BE49-F238E27FC236}">
                <a16:creationId xmlns:a16="http://schemas.microsoft.com/office/drawing/2014/main" id="{BC5E4AF7-09C9-5646-9FEE-77AD49940D41}"/>
              </a:ext>
            </a:extLst>
          </p:cNvPr>
          <p:cNvSpPr>
            <a:spLocks noGrp="1"/>
          </p:cNvSpPr>
          <p:nvPr>
            <p:ph type="ctrTitle"/>
          </p:nvPr>
        </p:nvSpPr>
        <p:spPr/>
        <p:txBody>
          <a:bodyPr/>
          <a:lstStyle/>
          <a:p>
            <a:r>
              <a:rPr lang="da-DK" b="1"/>
              <a:t>Undervisning og support </a:t>
            </a:r>
            <a:r>
              <a:rPr lang="da-DK" b="1" err="1"/>
              <a:t>setup</a:t>
            </a:r>
            <a:br>
              <a:rPr lang="da-DK" b="1"/>
            </a:br>
            <a:br>
              <a:rPr lang="da-DK" b="1"/>
            </a:br>
            <a:endParaRPr lang="da-DK" b="1"/>
          </a:p>
        </p:txBody>
      </p:sp>
      <p:sp>
        <p:nvSpPr>
          <p:cNvPr id="18" name="Undertitel 17">
            <a:extLst>
              <a:ext uri="{FF2B5EF4-FFF2-40B4-BE49-F238E27FC236}">
                <a16:creationId xmlns:a16="http://schemas.microsoft.com/office/drawing/2014/main" id="{52654500-F809-E74C-B6A3-C61D4A16F708}"/>
              </a:ext>
            </a:extLst>
          </p:cNvPr>
          <p:cNvSpPr>
            <a:spLocks noGrp="1"/>
          </p:cNvSpPr>
          <p:nvPr>
            <p:ph type="subTitle" idx="1"/>
          </p:nvPr>
        </p:nvSpPr>
        <p:spPr>
          <a:xfrm>
            <a:off x="973137" y="2510086"/>
            <a:ext cx="7487371" cy="1379802"/>
          </a:xfrm>
        </p:spPr>
        <p:txBody>
          <a:bodyPr/>
          <a:lstStyle/>
          <a:p>
            <a:r>
              <a:rPr lang="da-DK" sz="2000" b="1"/>
              <a:t>Aula workshop</a:t>
            </a:r>
            <a:br>
              <a:rPr lang="da-DK" sz="2000" b="1"/>
            </a:br>
            <a:r>
              <a:rPr lang="da-DK" sz="2000" b="1"/>
              <a:t>#</a:t>
            </a:r>
            <a:r>
              <a:rPr lang="da-DK" sz="2000" b="1" err="1"/>
              <a:t>detvigør</a:t>
            </a:r>
            <a:r>
              <a:rPr lang="da-DK" sz="2000" b="1"/>
              <a:t> i Aarhus Kommune </a:t>
            </a:r>
          </a:p>
          <a:p>
            <a:r>
              <a:rPr lang="da-DK" sz="1400"/>
              <a:t>Aula interesserede fra andre kommuner</a:t>
            </a:r>
            <a:br>
              <a:rPr lang="da-DK" sz="1400"/>
            </a:br>
            <a:r>
              <a:rPr lang="da-DK" sz="1400"/>
              <a:t>Torsdag 21. februar 2019</a:t>
            </a:r>
          </a:p>
        </p:txBody>
      </p:sp>
      <p:pic>
        <p:nvPicPr>
          <p:cNvPr id="8" name="Billede 7">
            <a:extLst>
              <a:ext uri="{FF2B5EF4-FFF2-40B4-BE49-F238E27FC236}">
                <a16:creationId xmlns:a16="http://schemas.microsoft.com/office/drawing/2014/main" id="{F6776C07-FA54-4BE6-84F2-7C4D806807CD}"/>
              </a:ext>
            </a:extLst>
          </p:cNvPr>
          <p:cNvPicPr>
            <a:picLocks noChangeAspect="1"/>
          </p:cNvPicPr>
          <p:nvPr/>
        </p:nvPicPr>
        <p:blipFill>
          <a:blip r:embed="rId8"/>
          <a:stretch>
            <a:fillRect/>
          </a:stretch>
        </p:blipFill>
        <p:spPr>
          <a:xfrm>
            <a:off x="6958519" y="0"/>
            <a:ext cx="2240833" cy="1121366"/>
          </a:xfrm>
          <a:prstGeom prst="rect">
            <a:avLst/>
          </a:prstGeom>
        </p:spPr>
      </p:pic>
    </p:spTree>
    <p:extLst>
      <p:ext uri="{BB962C8B-B14F-4D97-AF65-F5344CB8AC3E}">
        <p14:creationId xmlns:p14="http://schemas.microsoft.com/office/powerpoint/2010/main" val="424518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E567F-60D1-44CA-888C-82D800F6FEE7}"/>
              </a:ext>
            </a:extLst>
          </p:cNvPr>
          <p:cNvSpPr>
            <a:spLocks noGrp="1"/>
          </p:cNvSpPr>
          <p:nvPr>
            <p:ph type="title"/>
          </p:nvPr>
        </p:nvSpPr>
        <p:spPr/>
        <p:txBody>
          <a:bodyPr/>
          <a:lstStyle/>
          <a:p>
            <a:r>
              <a:rPr lang="da-DK" dirty="0"/>
              <a:t>Undervisning og træning</a:t>
            </a:r>
          </a:p>
        </p:txBody>
      </p:sp>
      <p:sp>
        <p:nvSpPr>
          <p:cNvPr id="3" name="Pladsholder til tekst 2">
            <a:extLst>
              <a:ext uri="{FF2B5EF4-FFF2-40B4-BE49-F238E27FC236}">
                <a16:creationId xmlns:a16="http://schemas.microsoft.com/office/drawing/2014/main" id="{2422CDB6-959C-4AA1-B600-EB04A1712860}"/>
              </a:ext>
            </a:extLst>
          </p:cNvPr>
          <p:cNvSpPr>
            <a:spLocks noGrp="1"/>
          </p:cNvSpPr>
          <p:nvPr>
            <p:ph type="body" sz="quarter" idx="13"/>
          </p:nvPr>
        </p:nvSpPr>
        <p:spPr/>
        <p:txBody>
          <a:bodyPr/>
          <a:lstStyle/>
          <a:p>
            <a:r>
              <a:rPr lang="da-DK"/>
              <a:t>Opgaver på vej mod Aula</a:t>
            </a:r>
          </a:p>
        </p:txBody>
      </p:sp>
      <p:sp>
        <p:nvSpPr>
          <p:cNvPr id="4" name="Pladsholder til tekst 3">
            <a:extLst>
              <a:ext uri="{FF2B5EF4-FFF2-40B4-BE49-F238E27FC236}">
                <a16:creationId xmlns:a16="http://schemas.microsoft.com/office/drawing/2014/main" id="{242F9D82-17A5-46D7-A5E0-3B72C20063F5}"/>
              </a:ext>
            </a:extLst>
          </p:cNvPr>
          <p:cNvSpPr>
            <a:spLocks noGrp="1"/>
          </p:cNvSpPr>
          <p:nvPr>
            <p:ph type="body" sz="quarter" idx="14"/>
          </p:nvPr>
        </p:nvSpPr>
        <p:spPr>
          <a:xfrm>
            <a:off x="615949" y="1910576"/>
            <a:ext cx="5278823" cy="3202962"/>
          </a:xfrm>
        </p:spPr>
        <p:txBody>
          <a:bodyPr>
            <a:normAutofit/>
          </a:bodyPr>
          <a:lstStyle/>
          <a:p>
            <a:pPr marL="285750" indent="-285750">
              <a:lnSpc>
                <a:spcPct val="100000"/>
              </a:lnSpc>
              <a:buFont typeface="Arial" panose="020B0604020202020204" pitchFamily="34" charset="0"/>
              <a:buChar char="•"/>
            </a:pPr>
            <a:r>
              <a:rPr lang="da-DK" sz="1600" dirty="0"/>
              <a:t>Alle medarbejdere og ledere skal have undervisning i Aula,</a:t>
            </a:r>
            <a:br>
              <a:rPr lang="da-DK" sz="1600" dirty="0"/>
            </a:br>
            <a:r>
              <a:rPr lang="da-DK" sz="1600" dirty="0"/>
              <a:t>inden forældre og børn kommer på</a:t>
            </a:r>
          </a:p>
          <a:p>
            <a:pPr marL="285750" indent="-285750">
              <a:lnSpc>
                <a:spcPct val="200000"/>
              </a:lnSpc>
              <a:buFont typeface="Arial" panose="020B0604020202020204" pitchFamily="34" charset="0"/>
              <a:buChar char="•"/>
            </a:pPr>
            <a:r>
              <a:rPr lang="da-DK" sz="1600" dirty="0"/>
              <a:t>E-læring skal gøre undervisning mere fleksibel </a:t>
            </a:r>
          </a:p>
          <a:p>
            <a:pPr marL="285750" indent="-285750">
              <a:lnSpc>
                <a:spcPct val="200000"/>
              </a:lnSpc>
              <a:buFont typeface="Arial" panose="020B0604020202020204" pitchFamily="34" charset="0"/>
              <a:buChar char="•"/>
            </a:pPr>
            <a:r>
              <a:rPr lang="da-DK" sz="1600" dirty="0"/>
              <a:t>Mulighed for opfølgende undervisning efter sommerferien</a:t>
            </a:r>
          </a:p>
          <a:p>
            <a:pPr marL="285750" indent="-285750">
              <a:lnSpc>
                <a:spcPct val="200000"/>
              </a:lnSpc>
              <a:buFont typeface="Arial" panose="020B0604020202020204" pitchFamily="34" charset="0"/>
              <a:buChar char="•"/>
            </a:pPr>
            <a:r>
              <a:rPr lang="da-DK" sz="1600" dirty="0"/>
              <a:t>Vigtigt at afsætte tid til at øve sig på skolerne</a:t>
            </a:r>
          </a:p>
        </p:txBody>
      </p:sp>
    </p:spTree>
    <p:extLst>
      <p:ext uri="{BB962C8B-B14F-4D97-AF65-F5344CB8AC3E}">
        <p14:creationId xmlns:p14="http://schemas.microsoft.com/office/powerpoint/2010/main" val="415587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010534B-04FB-48B5-B8E7-970C3F651159}"/>
              </a:ext>
            </a:extLst>
          </p:cNvPr>
          <p:cNvGraphicFramePr>
            <a:graphicFrameLocks noChangeAspect="1"/>
          </p:cNvGraphicFramePr>
          <p:nvPr>
            <p:custDataLst>
              <p:tags r:id="rId2"/>
            </p:custDataLst>
            <p:extLst>
              <p:ext uri="{D42A27DB-BD31-4B8C-83A1-F6EECF244321}">
                <p14:modId xmlns:p14="http://schemas.microsoft.com/office/powerpoint/2010/main" val="2265591176"/>
              </p:ext>
            </p:extLst>
          </p:nvPr>
        </p:nvGraphicFramePr>
        <p:xfrm>
          <a:off x="1191" y="286941"/>
          <a:ext cx="1191" cy="1191"/>
        </p:xfrm>
        <a:graphic>
          <a:graphicData uri="http://schemas.openxmlformats.org/presentationml/2006/ole">
            <mc:AlternateContent xmlns:mc="http://schemas.openxmlformats.org/markup-compatibility/2006">
              <mc:Choice xmlns:v="urn:schemas-microsoft-com:vml" Requires="v">
                <p:oleObj spid="_x0000_s3076" name="think-cell Slide" r:id="rId6" imgW="493" imgH="493" progId="TCLayout.ActiveDocument.1">
                  <p:embed/>
                </p:oleObj>
              </mc:Choice>
              <mc:Fallback>
                <p:oleObj name="think-cell Slide" r:id="rId6" imgW="493" imgH="493" progId="TCLayout.ActiveDocument.1">
                  <p:embed/>
                  <p:pic>
                    <p:nvPicPr>
                      <p:cNvPr id="4" name="Objekt 3" hidden="1">
                        <a:extLst>
                          <a:ext uri="{FF2B5EF4-FFF2-40B4-BE49-F238E27FC236}">
                            <a16:creationId xmlns:a16="http://schemas.microsoft.com/office/drawing/2014/main" id="{5010534B-04FB-48B5-B8E7-970C3F651159}"/>
                          </a:ext>
                        </a:extLst>
                      </p:cNvPr>
                      <p:cNvPicPr/>
                      <p:nvPr/>
                    </p:nvPicPr>
                    <p:blipFill>
                      <a:blip r:embed="rId7"/>
                      <a:stretch>
                        <a:fillRect/>
                      </a:stretch>
                    </p:blipFill>
                    <p:spPr>
                      <a:xfrm>
                        <a:off x="1191" y="286941"/>
                        <a:ext cx="1191" cy="1191"/>
                      </a:xfrm>
                      <a:prstGeom prst="rect">
                        <a:avLst/>
                      </a:prstGeom>
                    </p:spPr>
                  </p:pic>
                </p:oleObj>
              </mc:Fallback>
            </mc:AlternateContent>
          </a:graphicData>
        </a:graphic>
      </p:graphicFrame>
      <p:sp>
        <p:nvSpPr>
          <p:cNvPr id="20" name="Rektangel 19" hidden="1">
            <a:extLst>
              <a:ext uri="{FF2B5EF4-FFF2-40B4-BE49-F238E27FC236}">
                <a16:creationId xmlns:a16="http://schemas.microsoft.com/office/drawing/2014/main" id="{892BA17F-C538-48DD-AB24-198F621C35B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6" name="Rektangel: afrundede hjørner 5">
            <a:extLst>
              <a:ext uri="{FF2B5EF4-FFF2-40B4-BE49-F238E27FC236}">
                <a16:creationId xmlns:a16="http://schemas.microsoft.com/office/drawing/2014/main" id="{78E8771C-A8F7-41F6-927F-1E3A2D52374C}"/>
              </a:ext>
            </a:extLst>
          </p:cNvPr>
          <p:cNvSpPr/>
          <p:nvPr/>
        </p:nvSpPr>
        <p:spPr>
          <a:xfrm>
            <a:off x="1859509" y="1719836"/>
            <a:ext cx="1905990" cy="1238495"/>
          </a:xfrm>
          <a:prstGeom prst="roundRect">
            <a:avLst/>
          </a:prstGeom>
          <a:noFill/>
          <a:ln w="38100">
            <a:solidFill>
              <a:srgbClr val="249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a-DK" sz="1200" b="1">
                <a:solidFill>
                  <a:schemeClr val="tx1"/>
                </a:solidFill>
              </a:rPr>
              <a:t>KOMMUNAL AULA ADMINISTRATOR</a:t>
            </a:r>
          </a:p>
          <a:p>
            <a:pPr marL="128588" indent="-128588">
              <a:buFont typeface="Arial"/>
              <a:buChar char="•"/>
              <a:defRPr/>
            </a:pPr>
            <a:r>
              <a:rPr lang="da-DK" sz="825">
                <a:solidFill>
                  <a:schemeClr val="tx1"/>
                </a:solidFill>
              </a:rPr>
              <a:t>Aula systemejer i forvaltning</a:t>
            </a:r>
            <a:endParaRPr lang="da-DK" sz="825">
              <a:solidFill>
                <a:schemeClr val="tx1"/>
              </a:solidFill>
              <a:cs typeface="Calibri"/>
            </a:endParaRPr>
          </a:p>
          <a:p>
            <a:pPr marL="128588" indent="-128588">
              <a:buFont typeface="Arial"/>
              <a:buChar char="•"/>
              <a:defRPr/>
            </a:pPr>
            <a:r>
              <a:rPr lang="da-DK" sz="825">
                <a:solidFill>
                  <a:schemeClr val="tx1"/>
                </a:solidFill>
              </a:rPr>
              <a:t>Kommunal opsætning af Aula</a:t>
            </a:r>
          </a:p>
          <a:p>
            <a:pPr marL="128588" indent="-128588">
              <a:buFont typeface="Arial"/>
              <a:buChar char="•"/>
              <a:defRPr/>
            </a:pPr>
            <a:r>
              <a:rPr lang="da-DK" sz="825">
                <a:solidFill>
                  <a:schemeClr val="tx1"/>
                </a:solidFill>
              </a:rPr>
              <a:t>Koordinator for Aula Support</a:t>
            </a:r>
            <a:endParaRPr lang="da-DK" sz="825">
              <a:solidFill>
                <a:schemeClr val="tx1"/>
              </a:solidFill>
              <a:cs typeface="Calibri"/>
            </a:endParaRPr>
          </a:p>
        </p:txBody>
      </p:sp>
      <p:sp>
        <p:nvSpPr>
          <p:cNvPr id="7" name="Rektangel: afrundede hjørner 6">
            <a:extLst>
              <a:ext uri="{FF2B5EF4-FFF2-40B4-BE49-F238E27FC236}">
                <a16:creationId xmlns:a16="http://schemas.microsoft.com/office/drawing/2014/main" id="{A9B0772B-182C-4D17-9490-1E1642B97AB6}"/>
              </a:ext>
            </a:extLst>
          </p:cNvPr>
          <p:cNvSpPr/>
          <p:nvPr/>
        </p:nvSpPr>
        <p:spPr>
          <a:xfrm>
            <a:off x="4093552" y="1719836"/>
            <a:ext cx="1905990" cy="1238495"/>
          </a:xfrm>
          <a:prstGeom prst="roundRect">
            <a:avLst/>
          </a:prstGeom>
          <a:noFill/>
          <a:ln w="38100">
            <a:solidFill>
              <a:srgbClr val="249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da-DK" sz="1200" b="1">
              <a:solidFill>
                <a:schemeClr val="tx1"/>
              </a:solidFill>
            </a:endParaRPr>
          </a:p>
          <a:p>
            <a:pPr>
              <a:defRPr/>
            </a:pPr>
            <a:r>
              <a:rPr lang="da-DK" sz="1200" b="1">
                <a:solidFill>
                  <a:schemeClr val="tx1"/>
                </a:solidFill>
              </a:rPr>
              <a:t>AULA </a:t>
            </a:r>
          </a:p>
          <a:p>
            <a:pPr>
              <a:defRPr/>
            </a:pPr>
            <a:r>
              <a:rPr lang="da-DK" sz="1200" b="1">
                <a:solidFill>
                  <a:schemeClr val="tx1"/>
                </a:solidFill>
              </a:rPr>
              <a:t>SUPPORTER</a:t>
            </a:r>
          </a:p>
          <a:p>
            <a:pPr marL="128588" indent="-128588">
              <a:buFont typeface="Arial"/>
              <a:buChar char="•"/>
              <a:defRPr/>
            </a:pPr>
            <a:r>
              <a:rPr lang="da-DK" sz="825">
                <a:solidFill>
                  <a:schemeClr val="tx1"/>
                </a:solidFill>
              </a:rPr>
              <a:t>Supportere superbrugere</a:t>
            </a:r>
            <a:endParaRPr lang="da-DK" sz="825">
              <a:solidFill>
                <a:schemeClr val="tx1"/>
              </a:solidFill>
              <a:cs typeface="Calibri"/>
            </a:endParaRPr>
          </a:p>
          <a:p>
            <a:pPr marL="128588" indent="-128588">
              <a:buFont typeface="Arial"/>
              <a:buChar char="•"/>
              <a:defRPr/>
            </a:pPr>
            <a:r>
              <a:rPr lang="da-DK" sz="825">
                <a:solidFill>
                  <a:schemeClr val="tx1"/>
                </a:solidFill>
              </a:rPr>
              <a:t>Vejlede</a:t>
            </a:r>
            <a:r>
              <a:rPr lang="da-DK" sz="825">
                <a:solidFill>
                  <a:schemeClr val="tx1"/>
                </a:solidFill>
                <a:cs typeface="Calibri"/>
              </a:rPr>
              <a:t>, undervise, formidle og udarbejde materiale til brugerne</a:t>
            </a:r>
          </a:p>
          <a:p>
            <a:pPr marL="128588" indent="-128588">
              <a:buFont typeface="Arial"/>
              <a:buChar char="•"/>
              <a:defRPr/>
            </a:pPr>
            <a:r>
              <a:rPr lang="da-DK" sz="825">
                <a:solidFill>
                  <a:schemeClr val="tx1"/>
                </a:solidFill>
                <a:cs typeface="Calibri"/>
              </a:rPr>
              <a:t>Kontakt til leverandør-support</a:t>
            </a:r>
          </a:p>
        </p:txBody>
      </p:sp>
      <p:pic>
        <p:nvPicPr>
          <p:cNvPr id="11" name="Grafik 10" descr="Bruger">
            <a:extLst>
              <a:ext uri="{FF2B5EF4-FFF2-40B4-BE49-F238E27FC236}">
                <a16:creationId xmlns:a16="http://schemas.microsoft.com/office/drawing/2014/main" id="{04682F1A-2ECF-4F6E-9C2A-56F6610EA7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29730" y="1402352"/>
            <a:ext cx="572984" cy="572984"/>
          </a:xfrm>
          <a:prstGeom prst="rect">
            <a:avLst/>
          </a:prstGeom>
        </p:spPr>
      </p:pic>
      <p:pic>
        <p:nvPicPr>
          <p:cNvPr id="12" name="Grafik 11" descr="Bruger">
            <a:extLst>
              <a:ext uri="{FF2B5EF4-FFF2-40B4-BE49-F238E27FC236}">
                <a16:creationId xmlns:a16="http://schemas.microsoft.com/office/drawing/2014/main" id="{4D2AD2E9-AB53-4019-94F8-AD0223250C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55580" y="1402104"/>
            <a:ext cx="572984" cy="572984"/>
          </a:xfrm>
          <a:prstGeom prst="rect">
            <a:avLst/>
          </a:prstGeom>
        </p:spPr>
      </p:pic>
      <p:cxnSp>
        <p:nvCxnSpPr>
          <p:cNvPr id="16" name="Lige forbindelse 15">
            <a:extLst>
              <a:ext uri="{FF2B5EF4-FFF2-40B4-BE49-F238E27FC236}">
                <a16:creationId xmlns:a16="http://schemas.microsoft.com/office/drawing/2014/main" id="{BF20165B-4C34-4A42-BF77-6354B56B7C79}"/>
              </a:ext>
            </a:extLst>
          </p:cNvPr>
          <p:cNvCxnSpPr>
            <a:cxnSpLocks/>
          </p:cNvCxnSpPr>
          <p:nvPr/>
        </p:nvCxnSpPr>
        <p:spPr>
          <a:xfrm>
            <a:off x="648217" y="3439035"/>
            <a:ext cx="7861460" cy="0"/>
          </a:xfrm>
          <a:prstGeom prst="line">
            <a:avLst/>
          </a:prstGeom>
          <a:ln w="38100">
            <a:solidFill>
              <a:srgbClr val="DD083B"/>
            </a:solidFill>
            <a:prstDash val="sysDot"/>
          </a:ln>
        </p:spPr>
        <p:style>
          <a:lnRef idx="1">
            <a:schemeClr val="accent1"/>
          </a:lnRef>
          <a:fillRef idx="0">
            <a:schemeClr val="accent1"/>
          </a:fillRef>
          <a:effectRef idx="0">
            <a:schemeClr val="accent1"/>
          </a:effectRef>
          <a:fontRef idx="minor">
            <a:schemeClr val="tx1"/>
          </a:fontRef>
        </p:style>
      </p:cxnSp>
      <p:sp>
        <p:nvSpPr>
          <p:cNvPr id="17" name="Tekstfelt 16">
            <a:extLst>
              <a:ext uri="{FF2B5EF4-FFF2-40B4-BE49-F238E27FC236}">
                <a16:creationId xmlns:a16="http://schemas.microsoft.com/office/drawing/2014/main" id="{FDB77084-D8A0-4EF6-91C7-4B8AFFDD0115}"/>
              </a:ext>
            </a:extLst>
          </p:cNvPr>
          <p:cNvSpPr txBox="1"/>
          <p:nvPr/>
        </p:nvSpPr>
        <p:spPr>
          <a:xfrm>
            <a:off x="539852" y="2973144"/>
            <a:ext cx="1257300" cy="439031"/>
          </a:xfrm>
          <a:prstGeom prst="rect">
            <a:avLst/>
          </a:prstGeom>
          <a:noFill/>
        </p:spPr>
        <p:txBody>
          <a:bodyPr wrap="square" rtlCol="0">
            <a:spAutoFit/>
          </a:bodyPr>
          <a:lstStyle/>
          <a:p>
            <a:r>
              <a:rPr lang="da-DK" sz="1200" b="1"/>
              <a:t>FÆLLES</a:t>
            </a:r>
            <a:r>
              <a:rPr lang="da-DK" sz="1053"/>
              <a:t> </a:t>
            </a:r>
            <a:br>
              <a:rPr lang="da-DK" sz="1053"/>
            </a:br>
            <a:endParaRPr lang="da-DK" sz="1053"/>
          </a:p>
        </p:txBody>
      </p:sp>
      <p:sp>
        <p:nvSpPr>
          <p:cNvPr id="18" name="Tekstfelt 17">
            <a:extLst>
              <a:ext uri="{FF2B5EF4-FFF2-40B4-BE49-F238E27FC236}">
                <a16:creationId xmlns:a16="http://schemas.microsoft.com/office/drawing/2014/main" id="{8F470691-0EB9-4476-98E6-BFD1B0F2C681}"/>
              </a:ext>
            </a:extLst>
          </p:cNvPr>
          <p:cNvSpPr txBox="1"/>
          <p:nvPr/>
        </p:nvSpPr>
        <p:spPr>
          <a:xfrm>
            <a:off x="539852" y="3649782"/>
            <a:ext cx="1148938" cy="439031"/>
          </a:xfrm>
          <a:prstGeom prst="rect">
            <a:avLst/>
          </a:prstGeom>
          <a:noFill/>
        </p:spPr>
        <p:txBody>
          <a:bodyPr wrap="square" rtlCol="0">
            <a:spAutoFit/>
          </a:bodyPr>
          <a:lstStyle/>
          <a:p>
            <a:r>
              <a:rPr lang="da-DK" sz="1200" b="1"/>
              <a:t>LOKALT</a:t>
            </a:r>
            <a:r>
              <a:rPr lang="da-DK" sz="1053"/>
              <a:t> </a:t>
            </a:r>
            <a:br>
              <a:rPr lang="da-DK" sz="1053"/>
            </a:br>
            <a:endParaRPr lang="da-DK" sz="1053"/>
          </a:p>
        </p:txBody>
      </p:sp>
      <p:sp>
        <p:nvSpPr>
          <p:cNvPr id="2" name="Titel 1">
            <a:extLst>
              <a:ext uri="{FF2B5EF4-FFF2-40B4-BE49-F238E27FC236}">
                <a16:creationId xmlns:a16="http://schemas.microsoft.com/office/drawing/2014/main" id="{EE8B6D9A-F564-4EEA-8671-824F36127DC3}"/>
              </a:ext>
            </a:extLst>
          </p:cNvPr>
          <p:cNvSpPr>
            <a:spLocks noGrp="1"/>
          </p:cNvSpPr>
          <p:nvPr>
            <p:ph type="title"/>
          </p:nvPr>
        </p:nvSpPr>
        <p:spPr>
          <a:xfrm>
            <a:off x="615737" y="1020763"/>
            <a:ext cx="5353050" cy="604190"/>
          </a:xfrm>
        </p:spPr>
        <p:txBody>
          <a:bodyPr/>
          <a:lstStyle/>
          <a:p>
            <a:r>
              <a:rPr lang="da-DK"/>
              <a:t>Aula roller</a:t>
            </a:r>
          </a:p>
        </p:txBody>
      </p:sp>
      <p:sp>
        <p:nvSpPr>
          <p:cNvPr id="3" name="Pladsholder til tekst 2">
            <a:extLst>
              <a:ext uri="{FF2B5EF4-FFF2-40B4-BE49-F238E27FC236}">
                <a16:creationId xmlns:a16="http://schemas.microsoft.com/office/drawing/2014/main" id="{FF989740-83A4-4375-A5F5-AE499D13E138}"/>
              </a:ext>
            </a:extLst>
          </p:cNvPr>
          <p:cNvSpPr>
            <a:spLocks noGrp="1"/>
          </p:cNvSpPr>
          <p:nvPr>
            <p:ph type="body" sz="quarter" idx="13"/>
          </p:nvPr>
        </p:nvSpPr>
        <p:spPr/>
        <p:txBody>
          <a:bodyPr/>
          <a:lstStyle/>
          <a:p>
            <a:r>
              <a:rPr lang="da-DK"/>
              <a:t>Opgaver på vej mod Aula</a:t>
            </a:r>
          </a:p>
        </p:txBody>
      </p:sp>
      <p:pic>
        <p:nvPicPr>
          <p:cNvPr id="19" name="Billede 18">
            <a:extLst>
              <a:ext uri="{FF2B5EF4-FFF2-40B4-BE49-F238E27FC236}">
                <a16:creationId xmlns:a16="http://schemas.microsoft.com/office/drawing/2014/main" id="{4CF61B9A-480C-4CD5-909C-5CD58AB39FF6}"/>
              </a:ext>
            </a:extLst>
          </p:cNvPr>
          <p:cNvPicPr>
            <a:picLocks noChangeAspect="1"/>
          </p:cNvPicPr>
          <p:nvPr/>
        </p:nvPicPr>
        <p:blipFill rotWithShape="1">
          <a:blip r:embed="rId10"/>
          <a:srcRect t="9641"/>
          <a:stretch/>
        </p:blipFill>
        <p:spPr>
          <a:xfrm>
            <a:off x="7956" y="3919740"/>
            <a:ext cx="9144000" cy="1264102"/>
          </a:xfrm>
          <a:prstGeom prst="rect">
            <a:avLst/>
          </a:prstGeom>
        </p:spPr>
      </p:pic>
    </p:spTree>
    <p:extLst>
      <p:ext uri="{BB962C8B-B14F-4D97-AF65-F5344CB8AC3E}">
        <p14:creationId xmlns:p14="http://schemas.microsoft.com/office/powerpoint/2010/main" val="215721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010534B-04FB-48B5-B8E7-970C3F651159}"/>
              </a:ext>
            </a:extLst>
          </p:cNvPr>
          <p:cNvGraphicFramePr>
            <a:graphicFrameLocks noChangeAspect="1"/>
          </p:cNvGraphicFramePr>
          <p:nvPr>
            <p:custDataLst>
              <p:tags r:id="rId2"/>
            </p:custDataLst>
            <p:extLst>
              <p:ext uri="{D42A27DB-BD31-4B8C-83A1-F6EECF244321}">
                <p14:modId xmlns:p14="http://schemas.microsoft.com/office/powerpoint/2010/main" val="1922096643"/>
              </p:ext>
            </p:extLst>
          </p:nvPr>
        </p:nvGraphicFramePr>
        <p:xfrm>
          <a:off x="1191" y="286941"/>
          <a:ext cx="1191" cy="1191"/>
        </p:xfrm>
        <a:graphic>
          <a:graphicData uri="http://schemas.openxmlformats.org/presentationml/2006/ole">
            <mc:AlternateContent xmlns:mc="http://schemas.openxmlformats.org/markup-compatibility/2006">
              <mc:Choice xmlns:v="urn:schemas-microsoft-com:vml" Requires="v">
                <p:oleObj spid="_x0000_s4100" name="think-cell Slide" r:id="rId6" imgW="493" imgH="493" progId="TCLayout.ActiveDocument.1">
                  <p:embed/>
                </p:oleObj>
              </mc:Choice>
              <mc:Fallback>
                <p:oleObj name="think-cell Slide" r:id="rId6" imgW="493" imgH="493" progId="TCLayout.ActiveDocument.1">
                  <p:embed/>
                  <p:pic>
                    <p:nvPicPr>
                      <p:cNvPr id="4" name="Objekt 3" hidden="1">
                        <a:extLst>
                          <a:ext uri="{FF2B5EF4-FFF2-40B4-BE49-F238E27FC236}">
                            <a16:creationId xmlns:a16="http://schemas.microsoft.com/office/drawing/2014/main" id="{5010534B-04FB-48B5-B8E7-970C3F651159}"/>
                          </a:ext>
                        </a:extLst>
                      </p:cNvPr>
                      <p:cNvPicPr/>
                      <p:nvPr/>
                    </p:nvPicPr>
                    <p:blipFill>
                      <a:blip r:embed="rId7"/>
                      <a:stretch>
                        <a:fillRect/>
                      </a:stretch>
                    </p:blipFill>
                    <p:spPr>
                      <a:xfrm>
                        <a:off x="1191" y="286941"/>
                        <a:ext cx="1191" cy="1191"/>
                      </a:xfrm>
                      <a:prstGeom prst="rect">
                        <a:avLst/>
                      </a:prstGeom>
                    </p:spPr>
                  </p:pic>
                </p:oleObj>
              </mc:Fallback>
            </mc:AlternateContent>
          </a:graphicData>
        </a:graphic>
      </p:graphicFrame>
      <p:sp>
        <p:nvSpPr>
          <p:cNvPr id="20" name="Rektangel 19" hidden="1">
            <a:extLst>
              <a:ext uri="{FF2B5EF4-FFF2-40B4-BE49-F238E27FC236}">
                <a16:creationId xmlns:a16="http://schemas.microsoft.com/office/drawing/2014/main" id="{892BA17F-C538-48DD-AB24-198F621C35B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7" name="Rektangel: afrundede hjørner 6">
            <a:extLst>
              <a:ext uri="{FF2B5EF4-FFF2-40B4-BE49-F238E27FC236}">
                <a16:creationId xmlns:a16="http://schemas.microsoft.com/office/drawing/2014/main" id="{A9B0772B-182C-4D17-9490-1E1642B97AB6}"/>
              </a:ext>
            </a:extLst>
          </p:cNvPr>
          <p:cNvSpPr/>
          <p:nvPr/>
        </p:nvSpPr>
        <p:spPr>
          <a:xfrm>
            <a:off x="3386624" y="961587"/>
            <a:ext cx="1905990" cy="1238495"/>
          </a:xfrm>
          <a:prstGeom prst="roundRect">
            <a:avLst/>
          </a:prstGeom>
          <a:noFill/>
          <a:ln w="38100">
            <a:solidFill>
              <a:srgbClr val="249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da-DK" sz="1200" b="1">
              <a:solidFill>
                <a:schemeClr val="tx1"/>
              </a:solidFill>
            </a:endParaRPr>
          </a:p>
          <a:p>
            <a:pPr>
              <a:defRPr/>
            </a:pPr>
            <a:r>
              <a:rPr lang="da-DK" sz="1200" b="1">
                <a:solidFill>
                  <a:schemeClr val="tx1"/>
                </a:solidFill>
              </a:rPr>
              <a:t>AULA </a:t>
            </a:r>
          </a:p>
          <a:p>
            <a:pPr>
              <a:defRPr/>
            </a:pPr>
            <a:r>
              <a:rPr lang="da-DK" sz="1200" b="1">
                <a:solidFill>
                  <a:schemeClr val="tx1"/>
                </a:solidFill>
              </a:rPr>
              <a:t>SUPPORTER</a:t>
            </a:r>
          </a:p>
          <a:p>
            <a:pPr marL="128588" indent="-128588">
              <a:buFont typeface="Arial"/>
              <a:buChar char="•"/>
              <a:defRPr/>
            </a:pPr>
            <a:r>
              <a:rPr lang="da-DK" sz="825">
                <a:solidFill>
                  <a:schemeClr val="tx1"/>
                </a:solidFill>
              </a:rPr>
              <a:t>Supportere superbrugere</a:t>
            </a:r>
            <a:endParaRPr lang="da-DK" sz="825">
              <a:solidFill>
                <a:schemeClr val="tx1"/>
              </a:solidFill>
              <a:cs typeface="Calibri"/>
            </a:endParaRPr>
          </a:p>
          <a:p>
            <a:pPr marL="128588" indent="-128588">
              <a:buFont typeface="Arial"/>
              <a:buChar char="•"/>
              <a:defRPr/>
            </a:pPr>
            <a:r>
              <a:rPr lang="da-DK" sz="825">
                <a:solidFill>
                  <a:schemeClr val="tx1"/>
                </a:solidFill>
              </a:rPr>
              <a:t>Vejlede</a:t>
            </a:r>
            <a:r>
              <a:rPr lang="da-DK" sz="825">
                <a:solidFill>
                  <a:schemeClr val="tx1"/>
                </a:solidFill>
                <a:cs typeface="Calibri"/>
              </a:rPr>
              <a:t>, undervise, formidle og udarbejde materiale til brugerne</a:t>
            </a:r>
          </a:p>
          <a:p>
            <a:pPr marL="128588" indent="-128588">
              <a:buFont typeface="Arial"/>
              <a:buChar char="•"/>
              <a:defRPr/>
            </a:pPr>
            <a:r>
              <a:rPr lang="da-DK" sz="825">
                <a:solidFill>
                  <a:schemeClr val="tx1"/>
                </a:solidFill>
                <a:cs typeface="Calibri"/>
              </a:rPr>
              <a:t>Kontakt til leverandør-support</a:t>
            </a:r>
          </a:p>
        </p:txBody>
      </p:sp>
      <p:sp>
        <p:nvSpPr>
          <p:cNvPr id="10" name="Rektangel: afrundede hjørner 9">
            <a:extLst>
              <a:ext uri="{FF2B5EF4-FFF2-40B4-BE49-F238E27FC236}">
                <a16:creationId xmlns:a16="http://schemas.microsoft.com/office/drawing/2014/main" id="{04E7E72C-C497-4F6F-B361-B4C58CC279D2}"/>
              </a:ext>
            </a:extLst>
          </p:cNvPr>
          <p:cNvSpPr/>
          <p:nvPr/>
        </p:nvSpPr>
        <p:spPr>
          <a:xfrm>
            <a:off x="3386624" y="2689077"/>
            <a:ext cx="1905990" cy="921392"/>
          </a:xfrm>
          <a:prstGeom prst="roundRect">
            <a:avLst/>
          </a:prstGeom>
          <a:noFill/>
          <a:ln w="38100">
            <a:solidFill>
              <a:srgbClr val="166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a-DK" sz="1200" b="1">
                <a:solidFill>
                  <a:schemeClr val="tx1"/>
                </a:solidFill>
                <a:cs typeface="Calibri"/>
              </a:rPr>
              <a:t>AULA </a:t>
            </a:r>
          </a:p>
          <a:p>
            <a:pPr>
              <a:defRPr/>
            </a:pPr>
            <a:r>
              <a:rPr lang="da-DK" sz="1200" b="1">
                <a:solidFill>
                  <a:schemeClr val="tx1"/>
                </a:solidFill>
                <a:cs typeface="Calibri"/>
              </a:rPr>
              <a:t>SUPERBRUGER</a:t>
            </a:r>
            <a:endParaRPr lang="da-DK" sz="825">
              <a:solidFill>
                <a:schemeClr val="tx1"/>
              </a:solidFill>
              <a:cs typeface="Calibri"/>
            </a:endParaRPr>
          </a:p>
          <a:p>
            <a:pPr marL="128588" indent="-128588">
              <a:buFont typeface="Arial"/>
              <a:buChar char="•"/>
              <a:defRPr/>
            </a:pPr>
            <a:r>
              <a:rPr lang="da-DK" sz="825">
                <a:solidFill>
                  <a:schemeClr val="tx1"/>
                </a:solidFill>
                <a:cs typeface="Calibri"/>
              </a:rPr>
              <a:t>4 pr. skole</a:t>
            </a:r>
          </a:p>
          <a:p>
            <a:pPr marL="128588" indent="-128588">
              <a:buFont typeface="Arial"/>
              <a:buChar char="•"/>
              <a:defRPr/>
            </a:pPr>
            <a:r>
              <a:rPr lang="da-DK" sz="825">
                <a:solidFill>
                  <a:schemeClr val="tx1"/>
                </a:solidFill>
                <a:cs typeface="Calibri"/>
              </a:rPr>
              <a:t>Daglig støtte til medarbejdere</a:t>
            </a:r>
          </a:p>
        </p:txBody>
      </p:sp>
      <p:pic>
        <p:nvPicPr>
          <p:cNvPr id="12" name="Grafik 11" descr="Bruger">
            <a:extLst>
              <a:ext uri="{FF2B5EF4-FFF2-40B4-BE49-F238E27FC236}">
                <a16:creationId xmlns:a16="http://schemas.microsoft.com/office/drawing/2014/main" id="{4D2AD2E9-AB53-4019-94F8-AD0223250C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48652" y="619297"/>
            <a:ext cx="572984" cy="572984"/>
          </a:xfrm>
          <a:prstGeom prst="rect">
            <a:avLst/>
          </a:prstGeom>
        </p:spPr>
      </p:pic>
      <p:pic>
        <p:nvPicPr>
          <p:cNvPr id="15" name="Grafik 14" descr="Bruger">
            <a:extLst>
              <a:ext uri="{FF2B5EF4-FFF2-40B4-BE49-F238E27FC236}">
                <a16:creationId xmlns:a16="http://schemas.microsoft.com/office/drawing/2014/main" id="{B781D215-A4C3-42D2-9804-8A9C2656E7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54588" y="2343241"/>
            <a:ext cx="572984" cy="572984"/>
          </a:xfrm>
          <a:prstGeom prst="rect">
            <a:avLst/>
          </a:prstGeom>
        </p:spPr>
      </p:pic>
      <p:cxnSp>
        <p:nvCxnSpPr>
          <p:cNvPr id="16" name="Lige forbindelse 15">
            <a:extLst>
              <a:ext uri="{FF2B5EF4-FFF2-40B4-BE49-F238E27FC236}">
                <a16:creationId xmlns:a16="http://schemas.microsoft.com/office/drawing/2014/main" id="{BF20165B-4C34-4A42-BF77-6354B56B7C79}"/>
              </a:ext>
            </a:extLst>
          </p:cNvPr>
          <p:cNvCxnSpPr>
            <a:cxnSpLocks/>
          </p:cNvCxnSpPr>
          <p:nvPr/>
        </p:nvCxnSpPr>
        <p:spPr>
          <a:xfrm>
            <a:off x="547825" y="2329459"/>
            <a:ext cx="7861460" cy="0"/>
          </a:xfrm>
          <a:prstGeom prst="line">
            <a:avLst/>
          </a:prstGeom>
          <a:ln w="38100">
            <a:solidFill>
              <a:srgbClr val="DD083B"/>
            </a:solidFill>
            <a:prstDash val="sysDot"/>
          </a:ln>
        </p:spPr>
        <p:style>
          <a:lnRef idx="1">
            <a:schemeClr val="accent1"/>
          </a:lnRef>
          <a:fillRef idx="0">
            <a:schemeClr val="accent1"/>
          </a:fillRef>
          <a:effectRef idx="0">
            <a:schemeClr val="accent1"/>
          </a:effectRef>
          <a:fontRef idx="minor">
            <a:schemeClr val="tx1"/>
          </a:fontRef>
        </p:style>
      </p:cxnSp>
      <p:sp>
        <p:nvSpPr>
          <p:cNvPr id="17" name="Tekstfelt 16">
            <a:extLst>
              <a:ext uri="{FF2B5EF4-FFF2-40B4-BE49-F238E27FC236}">
                <a16:creationId xmlns:a16="http://schemas.microsoft.com/office/drawing/2014/main" id="{FDB77084-D8A0-4EF6-91C7-4B8AFFDD0115}"/>
              </a:ext>
            </a:extLst>
          </p:cNvPr>
          <p:cNvSpPr txBox="1"/>
          <p:nvPr/>
        </p:nvSpPr>
        <p:spPr>
          <a:xfrm>
            <a:off x="439460" y="1955931"/>
            <a:ext cx="1257300" cy="439031"/>
          </a:xfrm>
          <a:prstGeom prst="rect">
            <a:avLst/>
          </a:prstGeom>
          <a:noFill/>
        </p:spPr>
        <p:txBody>
          <a:bodyPr wrap="square" rtlCol="0">
            <a:spAutoFit/>
          </a:bodyPr>
          <a:lstStyle/>
          <a:p>
            <a:r>
              <a:rPr lang="da-DK" sz="1200" b="1"/>
              <a:t>FÆLLES</a:t>
            </a:r>
            <a:r>
              <a:rPr lang="da-DK" sz="1053"/>
              <a:t> </a:t>
            </a:r>
            <a:br>
              <a:rPr lang="da-DK" sz="1053"/>
            </a:br>
            <a:endParaRPr lang="da-DK" sz="1053"/>
          </a:p>
        </p:txBody>
      </p:sp>
      <p:sp>
        <p:nvSpPr>
          <p:cNvPr id="18" name="Tekstfelt 17">
            <a:extLst>
              <a:ext uri="{FF2B5EF4-FFF2-40B4-BE49-F238E27FC236}">
                <a16:creationId xmlns:a16="http://schemas.microsoft.com/office/drawing/2014/main" id="{8F470691-0EB9-4476-98E6-BFD1B0F2C681}"/>
              </a:ext>
            </a:extLst>
          </p:cNvPr>
          <p:cNvSpPr txBox="1"/>
          <p:nvPr/>
        </p:nvSpPr>
        <p:spPr>
          <a:xfrm>
            <a:off x="439460" y="2632569"/>
            <a:ext cx="1148938" cy="439031"/>
          </a:xfrm>
          <a:prstGeom prst="rect">
            <a:avLst/>
          </a:prstGeom>
          <a:noFill/>
        </p:spPr>
        <p:txBody>
          <a:bodyPr wrap="square" rtlCol="0">
            <a:spAutoFit/>
          </a:bodyPr>
          <a:lstStyle/>
          <a:p>
            <a:r>
              <a:rPr lang="da-DK" sz="1200" b="1"/>
              <a:t>LOKALT</a:t>
            </a:r>
            <a:r>
              <a:rPr lang="da-DK" sz="1053"/>
              <a:t> </a:t>
            </a:r>
            <a:br>
              <a:rPr lang="da-DK" sz="1053"/>
            </a:br>
            <a:endParaRPr lang="da-DK" sz="1053"/>
          </a:p>
        </p:txBody>
      </p:sp>
      <p:sp>
        <p:nvSpPr>
          <p:cNvPr id="2" name="Titel 1">
            <a:extLst>
              <a:ext uri="{FF2B5EF4-FFF2-40B4-BE49-F238E27FC236}">
                <a16:creationId xmlns:a16="http://schemas.microsoft.com/office/drawing/2014/main" id="{EE8B6D9A-F564-4EEA-8671-824F36127DC3}"/>
              </a:ext>
            </a:extLst>
          </p:cNvPr>
          <p:cNvSpPr>
            <a:spLocks noGrp="1"/>
          </p:cNvSpPr>
          <p:nvPr>
            <p:ph type="title"/>
          </p:nvPr>
        </p:nvSpPr>
        <p:spPr>
          <a:xfrm>
            <a:off x="615737" y="623309"/>
            <a:ext cx="7886700" cy="604190"/>
          </a:xfrm>
        </p:spPr>
        <p:txBody>
          <a:bodyPr/>
          <a:lstStyle/>
          <a:p>
            <a:r>
              <a:rPr lang="da-DK"/>
              <a:t>Support </a:t>
            </a:r>
            <a:r>
              <a:rPr lang="da-DK" err="1"/>
              <a:t>setup</a:t>
            </a:r>
            <a:endParaRPr lang="da-DK"/>
          </a:p>
        </p:txBody>
      </p:sp>
      <p:sp>
        <p:nvSpPr>
          <p:cNvPr id="3" name="Pladsholder til tekst 2">
            <a:extLst>
              <a:ext uri="{FF2B5EF4-FFF2-40B4-BE49-F238E27FC236}">
                <a16:creationId xmlns:a16="http://schemas.microsoft.com/office/drawing/2014/main" id="{FF989740-83A4-4375-A5F5-AE499D13E138}"/>
              </a:ext>
            </a:extLst>
          </p:cNvPr>
          <p:cNvSpPr>
            <a:spLocks noGrp="1"/>
          </p:cNvSpPr>
          <p:nvPr>
            <p:ph type="body" sz="quarter" idx="13"/>
          </p:nvPr>
        </p:nvSpPr>
        <p:spPr/>
        <p:txBody>
          <a:bodyPr/>
          <a:lstStyle/>
          <a:p>
            <a:r>
              <a:rPr lang="da-DK"/>
              <a:t>Opgaver på vej mod Aula</a:t>
            </a:r>
          </a:p>
        </p:txBody>
      </p:sp>
      <p:sp>
        <p:nvSpPr>
          <p:cNvPr id="24" name="Rektangel: afrundede hjørner 23">
            <a:extLst>
              <a:ext uri="{FF2B5EF4-FFF2-40B4-BE49-F238E27FC236}">
                <a16:creationId xmlns:a16="http://schemas.microsoft.com/office/drawing/2014/main" id="{E169B96C-054F-41D6-8588-DBA55DBAE525}"/>
              </a:ext>
            </a:extLst>
          </p:cNvPr>
          <p:cNvSpPr/>
          <p:nvPr/>
        </p:nvSpPr>
        <p:spPr>
          <a:xfrm>
            <a:off x="3386624" y="3920103"/>
            <a:ext cx="1905990" cy="637124"/>
          </a:xfrm>
          <a:prstGeom prst="roundRect">
            <a:avLst/>
          </a:prstGeom>
          <a:noFill/>
          <a:ln w="38100">
            <a:solidFill>
              <a:srgbClr val="166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a-DK" sz="1200" b="1">
                <a:solidFill>
                  <a:schemeClr val="tx1"/>
                </a:solidFill>
                <a:cs typeface="Calibri"/>
              </a:rPr>
              <a:t>MEDARBEJDERE</a:t>
            </a:r>
          </a:p>
          <a:p>
            <a:pPr marL="171450" indent="-171450">
              <a:buFont typeface="Arial" panose="020B0604020202020204" pitchFamily="34" charset="0"/>
              <a:buChar char="•"/>
              <a:defRPr/>
            </a:pPr>
            <a:r>
              <a:rPr lang="da-DK" sz="825">
                <a:solidFill>
                  <a:schemeClr val="tx1"/>
                </a:solidFill>
                <a:cs typeface="Calibri"/>
              </a:rPr>
              <a:t>Støtte til elever og forældre</a:t>
            </a:r>
          </a:p>
        </p:txBody>
      </p:sp>
      <p:pic>
        <p:nvPicPr>
          <p:cNvPr id="25" name="Grafik 24" descr="Bruger">
            <a:extLst>
              <a:ext uri="{FF2B5EF4-FFF2-40B4-BE49-F238E27FC236}">
                <a16:creationId xmlns:a16="http://schemas.microsoft.com/office/drawing/2014/main" id="{7CFAD608-69D0-40BE-B911-7AC0392075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54588" y="3574267"/>
            <a:ext cx="572984" cy="572984"/>
          </a:xfrm>
          <a:prstGeom prst="rect">
            <a:avLst/>
          </a:prstGeom>
        </p:spPr>
      </p:pic>
      <p:sp>
        <p:nvSpPr>
          <p:cNvPr id="26" name="Rektangel: afrundede hjørner 25">
            <a:extLst>
              <a:ext uri="{FF2B5EF4-FFF2-40B4-BE49-F238E27FC236}">
                <a16:creationId xmlns:a16="http://schemas.microsoft.com/office/drawing/2014/main" id="{DAC561A1-A1BA-4039-BCBD-D0894FDFDE4A}"/>
              </a:ext>
            </a:extLst>
          </p:cNvPr>
          <p:cNvSpPr/>
          <p:nvPr/>
        </p:nvSpPr>
        <p:spPr>
          <a:xfrm>
            <a:off x="3380688" y="4884664"/>
            <a:ext cx="1905990" cy="575555"/>
          </a:xfrm>
          <a:prstGeom prst="roundRect">
            <a:avLst/>
          </a:prstGeom>
          <a:noFill/>
          <a:ln w="38100">
            <a:solidFill>
              <a:srgbClr val="166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a-DK" sz="1200" b="1">
                <a:solidFill>
                  <a:schemeClr val="tx1"/>
                </a:solidFill>
                <a:cs typeface="Calibri"/>
              </a:rPr>
              <a:t>ELEVER</a:t>
            </a:r>
            <a:endParaRPr lang="da-DK" sz="825">
              <a:solidFill>
                <a:schemeClr val="tx1"/>
              </a:solidFill>
              <a:cs typeface="Calibri"/>
            </a:endParaRPr>
          </a:p>
        </p:txBody>
      </p:sp>
      <p:pic>
        <p:nvPicPr>
          <p:cNvPr id="27" name="Grafik 26" descr="Bruger">
            <a:extLst>
              <a:ext uri="{FF2B5EF4-FFF2-40B4-BE49-F238E27FC236}">
                <a16:creationId xmlns:a16="http://schemas.microsoft.com/office/drawing/2014/main" id="{EC3D3765-9E53-4D16-ACEF-770E4D60919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48652" y="4538828"/>
            <a:ext cx="572984" cy="572984"/>
          </a:xfrm>
          <a:prstGeom prst="rect">
            <a:avLst/>
          </a:prstGeom>
        </p:spPr>
      </p:pic>
      <p:sp>
        <p:nvSpPr>
          <p:cNvPr id="28" name="Rektangel: afrundede hjørner 27">
            <a:extLst>
              <a:ext uri="{FF2B5EF4-FFF2-40B4-BE49-F238E27FC236}">
                <a16:creationId xmlns:a16="http://schemas.microsoft.com/office/drawing/2014/main" id="{C4A1D0BF-42FE-4D59-95A8-AE5EF0CDB91D}"/>
              </a:ext>
            </a:extLst>
          </p:cNvPr>
          <p:cNvSpPr/>
          <p:nvPr/>
        </p:nvSpPr>
        <p:spPr>
          <a:xfrm>
            <a:off x="5637516" y="4882132"/>
            <a:ext cx="1905990" cy="575555"/>
          </a:xfrm>
          <a:prstGeom prst="roundRect">
            <a:avLst/>
          </a:prstGeom>
          <a:noFill/>
          <a:ln w="38100">
            <a:solidFill>
              <a:srgbClr val="166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a-DK" sz="1200" b="1">
                <a:solidFill>
                  <a:schemeClr val="tx1"/>
                </a:solidFill>
                <a:cs typeface="Calibri"/>
              </a:rPr>
              <a:t>FORÆLDRE</a:t>
            </a:r>
            <a:endParaRPr lang="da-DK" sz="825">
              <a:solidFill>
                <a:schemeClr val="tx1"/>
              </a:solidFill>
              <a:cs typeface="Calibri"/>
            </a:endParaRPr>
          </a:p>
        </p:txBody>
      </p:sp>
      <p:pic>
        <p:nvPicPr>
          <p:cNvPr id="29" name="Grafik 28" descr="Bruger">
            <a:extLst>
              <a:ext uri="{FF2B5EF4-FFF2-40B4-BE49-F238E27FC236}">
                <a16:creationId xmlns:a16="http://schemas.microsoft.com/office/drawing/2014/main" id="{0946594C-E452-452F-BE77-E30E3ECC9E6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05480" y="4536296"/>
            <a:ext cx="572984" cy="572984"/>
          </a:xfrm>
          <a:prstGeom prst="rect">
            <a:avLst/>
          </a:prstGeom>
        </p:spPr>
      </p:pic>
      <p:sp>
        <p:nvSpPr>
          <p:cNvPr id="30" name="Rektangel: afrundede hjørner 29">
            <a:extLst>
              <a:ext uri="{FF2B5EF4-FFF2-40B4-BE49-F238E27FC236}">
                <a16:creationId xmlns:a16="http://schemas.microsoft.com/office/drawing/2014/main" id="{9CF458AC-7113-40CF-8024-84934FB7CF8A}"/>
              </a:ext>
            </a:extLst>
          </p:cNvPr>
          <p:cNvSpPr/>
          <p:nvPr/>
        </p:nvSpPr>
        <p:spPr>
          <a:xfrm>
            <a:off x="5637516" y="1387855"/>
            <a:ext cx="1905990" cy="777342"/>
          </a:xfrm>
          <a:prstGeom prst="roundRect">
            <a:avLst/>
          </a:prstGeom>
          <a:noFill/>
          <a:ln w="38100">
            <a:solidFill>
              <a:srgbClr val="249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da-DK" sz="1200" b="1">
              <a:solidFill>
                <a:schemeClr val="tx1"/>
              </a:solidFill>
            </a:endParaRPr>
          </a:p>
          <a:p>
            <a:pPr>
              <a:defRPr/>
            </a:pPr>
            <a:r>
              <a:rPr lang="da-DK" sz="1200" b="1">
                <a:solidFill>
                  <a:schemeClr val="tx1"/>
                </a:solidFill>
              </a:rPr>
              <a:t>DEN DIGITALE HOTLINE</a:t>
            </a:r>
          </a:p>
          <a:p>
            <a:pPr marL="128588" indent="-128588">
              <a:buFont typeface="Arial"/>
              <a:buChar char="•"/>
              <a:defRPr/>
            </a:pPr>
            <a:r>
              <a:rPr lang="da-DK" sz="825">
                <a:solidFill>
                  <a:schemeClr val="tx1"/>
                </a:solidFill>
              </a:rPr>
              <a:t>Generel information og vejledning til forældre</a:t>
            </a:r>
            <a:endParaRPr lang="da-DK" sz="825">
              <a:solidFill>
                <a:schemeClr val="tx1"/>
              </a:solidFill>
              <a:cs typeface="Calibri"/>
            </a:endParaRPr>
          </a:p>
        </p:txBody>
      </p:sp>
      <p:pic>
        <p:nvPicPr>
          <p:cNvPr id="31" name="Grafik 30" descr="Bruger">
            <a:extLst>
              <a:ext uri="{FF2B5EF4-FFF2-40B4-BE49-F238E27FC236}">
                <a16:creationId xmlns:a16="http://schemas.microsoft.com/office/drawing/2014/main" id="{FCB4A861-991C-46F1-B6D3-741716E31C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99544" y="1057861"/>
            <a:ext cx="572984" cy="572984"/>
          </a:xfrm>
          <a:prstGeom prst="rect">
            <a:avLst/>
          </a:prstGeom>
        </p:spPr>
      </p:pic>
    </p:spTree>
    <p:extLst>
      <p:ext uri="{BB962C8B-B14F-4D97-AF65-F5344CB8AC3E}">
        <p14:creationId xmlns:p14="http://schemas.microsoft.com/office/powerpoint/2010/main" val="409391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8CF5A78-B57B-400F-AAFB-5946BB644F5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6" imgW="353" imgH="353" progId="TCLayout.ActiveDocument.1">
                  <p:embed/>
                </p:oleObj>
              </mc:Choice>
              <mc:Fallback>
                <p:oleObj name="think-cell Slide" r:id="rId6" imgW="353" imgH="353" progId="TCLayout.ActiveDocument.1">
                  <p:embed/>
                  <p:pic>
                    <p:nvPicPr>
                      <p:cNvPr id="5" name="Objekt 4" hidden="1">
                        <a:extLst>
                          <a:ext uri="{FF2B5EF4-FFF2-40B4-BE49-F238E27FC236}">
                            <a16:creationId xmlns:a16="http://schemas.microsoft.com/office/drawing/2014/main" id="{E8CF5A78-B57B-400F-AAFB-5946BB644F5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ktangel 8" hidden="1">
            <a:extLst>
              <a:ext uri="{FF2B5EF4-FFF2-40B4-BE49-F238E27FC236}">
                <a16:creationId xmlns:a16="http://schemas.microsoft.com/office/drawing/2014/main" id="{9994C4E0-C5E2-48D9-A249-79D7AADD55B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713203" rtl="0" eaLnBrk="1" fontAlgn="auto" latinLnBrk="0" hangingPunct="1">
              <a:lnSpc>
                <a:spcPct val="90000"/>
              </a:lnSpc>
              <a:spcBef>
                <a:spcPct val="0"/>
              </a:spcBef>
              <a:spcAft>
                <a:spcPct val="0"/>
              </a:spcAft>
              <a:buClrTx/>
              <a:buSzTx/>
              <a:buFontTx/>
              <a:buNone/>
              <a:tabLst/>
              <a:defRPr/>
            </a:pPr>
            <a:endParaRPr kumimoji="0" lang="da-DK" sz="2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 name="Titel 5">
            <a:extLst>
              <a:ext uri="{FF2B5EF4-FFF2-40B4-BE49-F238E27FC236}">
                <a16:creationId xmlns:a16="http://schemas.microsoft.com/office/drawing/2014/main" id="{E4DE8864-E132-4295-B7BA-572E1437EE92}"/>
              </a:ext>
            </a:extLst>
          </p:cNvPr>
          <p:cNvSpPr>
            <a:spLocks noGrp="1"/>
          </p:cNvSpPr>
          <p:nvPr>
            <p:ph type="title"/>
          </p:nvPr>
        </p:nvSpPr>
        <p:spPr/>
        <p:txBody>
          <a:bodyPr/>
          <a:lstStyle/>
          <a:p>
            <a:r>
              <a:rPr lang="da-DK"/>
              <a:t>Rekruttering af fire Aula supportere</a:t>
            </a:r>
          </a:p>
        </p:txBody>
      </p:sp>
      <p:sp>
        <p:nvSpPr>
          <p:cNvPr id="7" name="Pladsholder til tekst 6">
            <a:extLst>
              <a:ext uri="{FF2B5EF4-FFF2-40B4-BE49-F238E27FC236}">
                <a16:creationId xmlns:a16="http://schemas.microsoft.com/office/drawing/2014/main" id="{8B205983-9079-44A6-8025-9B47A0CB287E}"/>
              </a:ext>
            </a:extLst>
          </p:cNvPr>
          <p:cNvSpPr>
            <a:spLocks noGrp="1"/>
          </p:cNvSpPr>
          <p:nvPr>
            <p:ph type="body" sz="quarter" idx="13"/>
          </p:nvPr>
        </p:nvSpPr>
        <p:spPr/>
        <p:txBody>
          <a:bodyPr/>
          <a:lstStyle/>
          <a:p>
            <a:r>
              <a:rPr lang="da-DK"/>
              <a:t>Opgaver på vej mod Aula</a:t>
            </a:r>
          </a:p>
        </p:txBody>
      </p:sp>
      <p:sp>
        <p:nvSpPr>
          <p:cNvPr id="8" name="Pladsholder til tekst 7">
            <a:extLst>
              <a:ext uri="{FF2B5EF4-FFF2-40B4-BE49-F238E27FC236}">
                <a16:creationId xmlns:a16="http://schemas.microsoft.com/office/drawing/2014/main" id="{90B06024-86FF-43F7-9FC6-5CA47ECDCCA7}"/>
              </a:ext>
            </a:extLst>
          </p:cNvPr>
          <p:cNvSpPr>
            <a:spLocks noGrp="1"/>
          </p:cNvSpPr>
          <p:nvPr>
            <p:ph type="body" sz="quarter" idx="14"/>
          </p:nvPr>
        </p:nvSpPr>
        <p:spPr>
          <a:xfrm>
            <a:off x="615736" y="2496416"/>
            <a:ext cx="7886487" cy="2900363"/>
          </a:xfrm>
        </p:spPr>
        <p:txBody>
          <a:bodyPr numCol="2">
            <a:normAutofit/>
          </a:bodyPr>
          <a:lstStyle/>
          <a:p>
            <a:pPr>
              <a:lnSpc>
                <a:spcPct val="120000"/>
              </a:lnSpc>
            </a:pPr>
            <a:r>
              <a:rPr lang="da-DK" sz="1200" b="1"/>
              <a:t>Arbejdsopgaver</a:t>
            </a:r>
            <a:br>
              <a:rPr lang="da-DK" sz="1200" b="1"/>
            </a:br>
            <a:r>
              <a:rPr lang="da-DK" sz="1200"/>
              <a:t>· deltage i udarbejdelse af undervisningsforløb</a:t>
            </a:r>
            <a:br>
              <a:rPr lang="da-DK" sz="1200"/>
            </a:br>
            <a:r>
              <a:rPr lang="da-DK" sz="1200"/>
              <a:t>· planlægge og gennemføre undervisning </a:t>
            </a:r>
            <a:br>
              <a:rPr lang="da-DK" sz="1200"/>
            </a:br>
            <a:r>
              <a:rPr lang="da-DK" sz="1200"/>
              <a:t>· udarbejde vejledninger på skrift og med video</a:t>
            </a:r>
            <a:br>
              <a:rPr lang="da-DK" sz="1200"/>
            </a:br>
            <a:r>
              <a:rPr lang="da-DK" sz="1200"/>
              <a:t>· besvare henvendelser med korte og klare svar</a:t>
            </a:r>
            <a:br>
              <a:rPr lang="da-DK" sz="1200"/>
            </a:br>
            <a:r>
              <a:rPr lang="da-DK" sz="1200"/>
              <a:t>· arbejde systematisk med rapportering </a:t>
            </a:r>
            <a:br>
              <a:rPr lang="da-DK" sz="1200"/>
            </a:br>
            <a:r>
              <a:rPr lang="da-DK" sz="1200"/>
              <a:t>· udarbejde FAQ på baggrund af henvendelser</a:t>
            </a:r>
            <a:br>
              <a:rPr lang="da-DK" sz="1200"/>
            </a:br>
            <a:r>
              <a:rPr lang="da-DK" sz="1200"/>
              <a:t> </a:t>
            </a:r>
            <a:br>
              <a:rPr lang="da-DK" sz="1200" b="1"/>
            </a:br>
            <a:r>
              <a:rPr lang="da-DK" sz="1200"/>
              <a:t>Ansættelsen i Aula Support gælder fra </a:t>
            </a:r>
            <a:br>
              <a:rPr lang="da-DK" sz="1200"/>
            </a:br>
            <a:r>
              <a:rPr lang="da-DK" sz="1200"/>
              <a:t>april 2019 til juni 2020. </a:t>
            </a:r>
            <a:br>
              <a:rPr lang="da-DK" sz="1200"/>
            </a:br>
            <a:r>
              <a:rPr lang="da-DK" sz="1200"/>
              <a:t>Ansøgningsfrist 27. november 2018.</a:t>
            </a:r>
          </a:p>
          <a:p>
            <a:pPr>
              <a:lnSpc>
                <a:spcPct val="120000"/>
              </a:lnSpc>
            </a:pPr>
            <a:br>
              <a:rPr lang="da-DK" sz="1200"/>
            </a:br>
            <a:r>
              <a:rPr lang="da-DK" sz="1200" b="1"/>
              <a:t>Vi søger medarbejdere, som:</a:t>
            </a:r>
            <a:br>
              <a:rPr lang="da-DK" sz="1200" b="1"/>
            </a:br>
            <a:r>
              <a:rPr lang="da-DK" sz="1200"/>
              <a:t>· kan arbejde struktureret og identificere problemer</a:t>
            </a:r>
            <a:br>
              <a:rPr lang="da-DK" sz="1200"/>
            </a:br>
            <a:r>
              <a:rPr lang="da-DK" sz="1200"/>
              <a:t>· er stærke sprogligt i skrift og tale</a:t>
            </a:r>
            <a:br>
              <a:rPr lang="da-DK" sz="1200"/>
            </a:br>
            <a:r>
              <a:rPr lang="da-DK" sz="1200"/>
              <a:t>· kan bevare overblikket og prioritere opgaver</a:t>
            </a:r>
            <a:br>
              <a:rPr lang="da-DK" sz="1200"/>
            </a:br>
            <a:r>
              <a:rPr lang="da-DK" sz="1200"/>
              <a:t>· har flair og forståelse for it</a:t>
            </a:r>
            <a:br>
              <a:rPr lang="da-DK" sz="1200"/>
            </a:br>
            <a:r>
              <a:rPr lang="da-DK" sz="1200"/>
              <a:t>· kan forstå brugernes behov</a:t>
            </a:r>
            <a:br>
              <a:rPr lang="da-DK" sz="1200"/>
            </a:br>
            <a:r>
              <a:rPr lang="da-DK" sz="1200"/>
              <a:t>· er dygtige til at formidle og tilrettelægge undervisning/vejledning til forskellige målgrupper</a:t>
            </a:r>
            <a:br>
              <a:rPr lang="da-DK" sz="1200"/>
            </a:br>
            <a:r>
              <a:rPr lang="da-DK" sz="1200"/>
              <a:t>· kan arbejde ud fra fælles beslutninger og rammer</a:t>
            </a:r>
            <a:br>
              <a:rPr lang="da-DK" sz="1200"/>
            </a:br>
            <a:r>
              <a:rPr lang="da-DK" sz="1200"/>
              <a:t>· er fagligt dygtige med pædagogisk praksiserfaring og organisatoriske evner</a:t>
            </a:r>
          </a:p>
          <a:p>
            <a:endParaRPr lang="da-DK"/>
          </a:p>
        </p:txBody>
      </p:sp>
      <p:sp>
        <p:nvSpPr>
          <p:cNvPr id="10" name="Tekstfelt 9">
            <a:extLst>
              <a:ext uri="{FF2B5EF4-FFF2-40B4-BE49-F238E27FC236}">
                <a16:creationId xmlns:a16="http://schemas.microsoft.com/office/drawing/2014/main" id="{F7237200-E2AC-466D-A2FF-9A85E2E30D26}"/>
              </a:ext>
            </a:extLst>
          </p:cNvPr>
          <p:cNvSpPr txBox="1"/>
          <p:nvPr/>
        </p:nvSpPr>
        <p:spPr>
          <a:xfrm>
            <a:off x="615950" y="1717964"/>
            <a:ext cx="8084705" cy="524503"/>
          </a:xfrm>
          <a:prstGeom prst="rect">
            <a:avLst/>
          </a:prstGeom>
          <a:noFill/>
        </p:spPr>
        <p:txBody>
          <a:bodyPr wrap="square" rtlCol="0">
            <a:spAutoFit/>
          </a:bodyPr>
          <a:lstStyle/>
          <a:p>
            <a:pPr marL="0" marR="0" lvl="0" indent="0" algn="l" defTabSz="713203" rtl="0" eaLnBrk="1" fontAlgn="auto" latinLnBrk="0" hangingPunct="1">
              <a:lnSpc>
                <a:spcPct val="100000"/>
              </a:lnSpc>
              <a:spcBef>
                <a:spcPts val="0"/>
              </a:spcBef>
              <a:spcAft>
                <a:spcPts val="0"/>
              </a:spcAft>
              <a:buClrTx/>
              <a:buSzTx/>
              <a:buFontTx/>
              <a:buNone/>
              <a:tabLst/>
              <a:defRPr/>
            </a:pPr>
            <a:r>
              <a:rPr kumimoji="0" lang="da-DK" sz="1404" b="0" i="0" u="none" strike="noStrike" kern="1200" cap="none" spc="0" normalizeH="0" baseline="0" noProof="0">
                <a:ln>
                  <a:noFill/>
                </a:ln>
                <a:solidFill>
                  <a:srgbClr val="000000"/>
                </a:solidFill>
                <a:effectLst/>
                <a:uLnTx/>
                <a:uFillTx/>
                <a:latin typeface="Calibri" panose="020F0502020204030204"/>
                <a:ea typeface="+mn-ea"/>
                <a:cs typeface="+mn-cs"/>
              </a:rPr>
              <a:t>Aula Support teamet skal varetage opgaver med formidling/undervisning og support/vejledning i anvendelsen af Aula for superbrugere fra april 2019 – juni 2020 </a:t>
            </a:r>
          </a:p>
        </p:txBody>
      </p:sp>
    </p:spTree>
    <p:extLst>
      <p:ext uri="{BB962C8B-B14F-4D97-AF65-F5344CB8AC3E}">
        <p14:creationId xmlns:p14="http://schemas.microsoft.com/office/powerpoint/2010/main" val="361475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010534B-04FB-48B5-B8E7-970C3F651159}"/>
              </a:ext>
            </a:extLst>
          </p:cNvPr>
          <p:cNvGraphicFramePr>
            <a:graphicFrameLocks noChangeAspect="1"/>
          </p:cNvGraphicFramePr>
          <p:nvPr>
            <p:custDataLst>
              <p:tags r:id="rId2"/>
            </p:custDataLst>
            <p:extLst/>
          </p:nvPr>
        </p:nvGraphicFramePr>
        <p:xfrm>
          <a:off x="458273" y="543998"/>
          <a:ext cx="1072" cy="1072"/>
        </p:xfrm>
        <a:graphic>
          <a:graphicData uri="http://schemas.openxmlformats.org/presentationml/2006/ole">
            <mc:AlternateContent xmlns:mc="http://schemas.openxmlformats.org/markup-compatibility/2006">
              <mc:Choice xmlns:v="urn:schemas-microsoft-com:vml" Requires="v">
                <p:oleObj spid="_x0000_s2053" name="think-cell Slide" r:id="rId6" imgW="493" imgH="493" progId="TCLayout.ActiveDocument.1">
                  <p:embed/>
                </p:oleObj>
              </mc:Choice>
              <mc:Fallback>
                <p:oleObj name="think-cell Slide" r:id="rId6" imgW="493" imgH="493" progId="TCLayout.ActiveDocument.1">
                  <p:embed/>
                  <p:pic>
                    <p:nvPicPr>
                      <p:cNvPr id="4" name="Objekt 3" hidden="1">
                        <a:extLst>
                          <a:ext uri="{FF2B5EF4-FFF2-40B4-BE49-F238E27FC236}">
                            <a16:creationId xmlns:a16="http://schemas.microsoft.com/office/drawing/2014/main" id="{5010534B-04FB-48B5-B8E7-970C3F651159}"/>
                          </a:ext>
                        </a:extLst>
                      </p:cNvPr>
                      <p:cNvPicPr/>
                      <p:nvPr/>
                    </p:nvPicPr>
                    <p:blipFill>
                      <a:blip r:embed="rId7"/>
                      <a:stretch>
                        <a:fillRect/>
                      </a:stretch>
                    </p:blipFill>
                    <p:spPr>
                      <a:xfrm>
                        <a:off x="458273" y="543998"/>
                        <a:ext cx="1072" cy="1072"/>
                      </a:xfrm>
                      <a:prstGeom prst="rect">
                        <a:avLst/>
                      </a:prstGeom>
                    </p:spPr>
                  </p:pic>
                </p:oleObj>
              </mc:Fallback>
            </mc:AlternateContent>
          </a:graphicData>
        </a:graphic>
      </p:graphicFrame>
      <p:sp>
        <p:nvSpPr>
          <p:cNvPr id="20" name="Rektangel 19" hidden="1">
            <a:extLst>
              <a:ext uri="{FF2B5EF4-FFF2-40B4-BE49-F238E27FC236}">
                <a16:creationId xmlns:a16="http://schemas.microsoft.com/office/drawing/2014/main" id="{23943E65-AC90-4596-BEF6-DA88CD7C534E}"/>
              </a:ext>
            </a:extLst>
          </p:cNvPr>
          <p:cNvSpPr/>
          <p:nvPr>
            <p:custDataLst>
              <p:tags r:id="rId3"/>
            </p:custDataLst>
          </p:nvPr>
        </p:nvSpPr>
        <p:spPr>
          <a:xfrm>
            <a:off x="457200" y="285750"/>
            <a:ext cx="142875"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800">
              <a:lnSpc>
                <a:spcPct val="90000"/>
              </a:lnSpc>
              <a:spcBef>
                <a:spcPct val="0"/>
              </a:spcBef>
              <a:spcAft>
                <a:spcPct val="0"/>
              </a:spcAft>
            </a:pPr>
            <a:endParaRPr lang="da-DK" sz="2160" b="1">
              <a:solidFill>
                <a:prstClr val="white"/>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4B39A4E5-C227-499F-9965-D3B5ABB57A22}"/>
              </a:ext>
            </a:extLst>
          </p:cNvPr>
          <p:cNvSpPr>
            <a:spLocks noGrp="1"/>
          </p:cNvSpPr>
          <p:nvPr>
            <p:ph type="title"/>
          </p:nvPr>
        </p:nvSpPr>
        <p:spPr>
          <a:xfrm>
            <a:off x="1022985" y="1204437"/>
            <a:ext cx="7098030" cy="543771"/>
          </a:xfrm>
        </p:spPr>
        <p:txBody>
          <a:bodyPr>
            <a:normAutofit fontScale="90000"/>
          </a:bodyPr>
          <a:lstStyle/>
          <a:p>
            <a:r>
              <a:rPr lang="da-DK"/>
              <a:t>Roller i Aula</a:t>
            </a:r>
          </a:p>
        </p:txBody>
      </p:sp>
      <p:sp>
        <p:nvSpPr>
          <p:cNvPr id="6" name="Rektangel: afrundede hjørner 5">
            <a:extLst>
              <a:ext uri="{FF2B5EF4-FFF2-40B4-BE49-F238E27FC236}">
                <a16:creationId xmlns:a16="http://schemas.microsoft.com/office/drawing/2014/main" id="{78E8771C-A8F7-41F6-927F-1E3A2D52374C}"/>
              </a:ext>
            </a:extLst>
          </p:cNvPr>
          <p:cNvSpPr/>
          <p:nvPr/>
        </p:nvSpPr>
        <p:spPr>
          <a:xfrm>
            <a:off x="2409350" y="2025366"/>
            <a:ext cx="1715391" cy="1114646"/>
          </a:xfrm>
          <a:prstGeom prst="roundRect">
            <a:avLst/>
          </a:prstGeom>
          <a:noFill/>
          <a:ln w="38100">
            <a:solidFill>
              <a:srgbClr val="249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da-DK" sz="1080" b="1">
                <a:solidFill>
                  <a:prstClr val="black"/>
                </a:solidFill>
                <a:latin typeface="Calibri" panose="020F0502020204030204"/>
              </a:rPr>
              <a:t>KOMMUNAL AULA ADMINISTRATOR</a:t>
            </a:r>
          </a:p>
          <a:p>
            <a:pPr marL="115730" indent="-115730" defTabSz="685800">
              <a:buFont typeface="Arial"/>
              <a:buChar char="•"/>
              <a:defRPr/>
            </a:pPr>
            <a:r>
              <a:rPr lang="da-DK" sz="743">
                <a:solidFill>
                  <a:prstClr val="black"/>
                </a:solidFill>
                <a:latin typeface="Calibri" panose="020F0502020204030204"/>
              </a:rPr>
              <a:t>Aula systemejer i forvaltning</a:t>
            </a:r>
            <a:endParaRPr lang="da-DK" sz="743">
              <a:solidFill>
                <a:prstClr val="black"/>
              </a:solidFill>
              <a:latin typeface="Calibri" panose="020F0502020204030204"/>
              <a:cs typeface="Calibri"/>
            </a:endParaRPr>
          </a:p>
          <a:p>
            <a:pPr marL="115730" indent="-115730" defTabSz="685800">
              <a:buFont typeface="Arial"/>
              <a:buChar char="•"/>
              <a:defRPr/>
            </a:pPr>
            <a:r>
              <a:rPr lang="da-DK" sz="743">
                <a:solidFill>
                  <a:prstClr val="black"/>
                </a:solidFill>
                <a:latin typeface="Calibri" panose="020F0502020204030204"/>
              </a:rPr>
              <a:t>Kommunal opsætning af Aula</a:t>
            </a:r>
          </a:p>
          <a:p>
            <a:pPr marL="115730" indent="-115730" defTabSz="685800">
              <a:buFont typeface="Arial"/>
              <a:buChar char="•"/>
              <a:defRPr/>
            </a:pPr>
            <a:r>
              <a:rPr lang="da-DK" sz="743">
                <a:solidFill>
                  <a:prstClr val="black"/>
                </a:solidFill>
                <a:latin typeface="Calibri" panose="020F0502020204030204"/>
              </a:rPr>
              <a:t>Koordinator for Aula Support</a:t>
            </a:r>
            <a:endParaRPr lang="da-DK" sz="743">
              <a:solidFill>
                <a:prstClr val="black"/>
              </a:solidFill>
              <a:latin typeface="Calibri" panose="020F0502020204030204"/>
              <a:cs typeface="Calibri"/>
            </a:endParaRPr>
          </a:p>
        </p:txBody>
      </p:sp>
      <p:sp>
        <p:nvSpPr>
          <p:cNvPr id="7" name="Rektangel: afrundede hjørner 6">
            <a:extLst>
              <a:ext uri="{FF2B5EF4-FFF2-40B4-BE49-F238E27FC236}">
                <a16:creationId xmlns:a16="http://schemas.microsoft.com/office/drawing/2014/main" id="{A9B0772B-182C-4D17-9490-1E1642B97AB6}"/>
              </a:ext>
            </a:extLst>
          </p:cNvPr>
          <p:cNvSpPr/>
          <p:nvPr/>
        </p:nvSpPr>
        <p:spPr>
          <a:xfrm>
            <a:off x="4419989" y="2025366"/>
            <a:ext cx="1715391" cy="1114646"/>
          </a:xfrm>
          <a:prstGeom prst="roundRect">
            <a:avLst/>
          </a:prstGeom>
          <a:noFill/>
          <a:ln w="38100">
            <a:solidFill>
              <a:srgbClr val="249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da-DK" sz="1080" b="1">
              <a:solidFill>
                <a:prstClr val="black"/>
              </a:solidFill>
              <a:latin typeface="Calibri" panose="020F0502020204030204"/>
            </a:endParaRPr>
          </a:p>
          <a:p>
            <a:pPr defTabSz="685800">
              <a:defRPr/>
            </a:pPr>
            <a:r>
              <a:rPr lang="da-DK" sz="1080" b="1">
                <a:solidFill>
                  <a:prstClr val="black"/>
                </a:solidFill>
                <a:latin typeface="Calibri" panose="020F0502020204030204"/>
              </a:rPr>
              <a:t>AULA </a:t>
            </a:r>
          </a:p>
          <a:p>
            <a:pPr defTabSz="685800">
              <a:defRPr/>
            </a:pPr>
            <a:r>
              <a:rPr lang="da-DK" sz="1080" b="1">
                <a:solidFill>
                  <a:prstClr val="black"/>
                </a:solidFill>
                <a:latin typeface="Calibri" panose="020F0502020204030204"/>
              </a:rPr>
              <a:t>SUPPORTER</a:t>
            </a:r>
          </a:p>
          <a:p>
            <a:pPr marL="115730" indent="-115730" defTabSz="685800">
              <a:buFont typeface="Arial"/>
              <a:buChar char="•"/>
              <a:defRPr/>
            </a:pPr>
            <a:r>
              <a:rPr lang="da-DK" sz="743">
                <a:solidFill>
                  <a:prstClr val="black"/>
                </a:solidFill>
                <a:latin typeface="Calibri" panose="020F0502020204030204"/>
              </a:rPr>
              <a:t>Supportere superbrugere</a:t>
            </a:r>
            <a:endParaRPr lang="da-DK" sz="743">
              <a:solidFill>
                <a:prstClr val="black"/>
              </a:solidFill>
              <a:latin typeface="Calibri" panose="020F0502020204030204"/>
              <a:cs typeface="Calibri"/>
            </a:endParaRPr>
          </a:p>
          <a:p>
            <a:pPr marL="115730" indent="-115730" defTabSz="685800">
              <a:buFont typeface="Arial"/>
              <a:buChar char="•"/>
              <a:defRPr/>
            </a:pPr>
            <a:r>
              <a:rPr lang="da-DK" sz="743">
                <a:solidFill>
                  <a:prstClr val="black"/>
                </a:solidFill>
                <a:latin typeface="Calibri" panose="020F0502020204030204"/>
              </a:rPr>
              <a:t>Vejlede</a:t>
            </a:r>
            <a:r>
              <a:rPr lang="da-DK" sz="743">
                <a:solidFill>
                  <a:prstClr val="black"/>
                </a:solidFill>
                <a:latin typeface="Calibri" panose="020F0502020204030204"/>
                <a:cs typeface="Calibri"/>
              </a:rPr>
              <a:t>, undervise, formidle og udarbejde materiale til brugerne</a:t>
            </a:r>
          </a:p>
          <a:p>
            <a:pPr marL="115730" indent="-115730" defTabSz="685800">
              <a:buFont typeface="Arial"/>
              <a:buChar char="•"/>
              <a:defRPr/>
            </a:pPr>
            <a:r>
              <a:rPr lang="da-DK" sz="743">
                <a:solidFill>
                  <a:prstClr val="black"/>
                </a:solidFill>
                <a:latin typeface="Calibri" panose="020F0502020204030204"/>
                <a:cs typeface="Calibri"/>
              </a:rPr>
              <a:t>Kontakt til leverandør-support</a:t>
            </a:r>
          </a:p>
        </p:txBody>
      </p:sp>
      <p:sp>
        <p:nvSpPr>
          <p:cNvPr id="8" name="Rektangel: afrundede hjørner 7">
            <a:extLst>
              <a:ext uri="{FF2B5EF4-FFF2-40B4-BE49-F238E27FC236}">
                <a16:creationId xmlns:a16="http://schemas.microsoft.com/office/drawing/2014/main" id="{6D457FB0-F157-4E72-B51E-2DBFFB068F64}"/>
              </a:ext>
            </a:extLst>
          </p:cNvPr>
          <p:cNvSpPr/>
          <p:nvPr/>
        </p:nvSpPr>
        <p:spPr>
          <a:xfrm>
            <a:off x="1245376" y="4170368"/>
            <a:ext cx="1346648" cy="720513"/>
          </a:xfrm>
          <a:prstGeom prst="roundRect">
            <a:avLst/>
          </a:prstGeom>
          <a:noFill/>
          <a:ln w="38100">
            <a:solidFill>
              <a:srgbClr val="166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da-DK" sz="900" b="1">
                <a:solidFill>
                  <a:prstClr val="black"/>
                </a:solidFill>
                <a:latin typeface="Calibri" panose="020F0502020204030204"/>
                <a:cs typeface="Calibri"/>
              </a:rPr>
              <a:t>LEDELSE</a:t>
            </a:r>
          </a:p>
          <a:p>
            <a:pPr marL="115730" indent="-115730" defTabSz="685800">
              <a:buFont typeface="Arial"/>
              <a:buChar char="•"/>
              <a:defRPr/>
            </a:pPr>
            <a:r>
              <a:rPr lang="da-DK" sz="600">
                <a:solidFill>
                  <a:prstClr val="black"/>
                </a:solidFill>
                <a:latin typeface="Calibri" panose="020F0502020204030204"/>
                <a:cs typeface="Calibri"/>
              </a:rPr>
              <a:t>Implementere og forankre Aula lokalt</a:t>
            </a:r>
          </a:p>
          <a:p>
            <a:pPr marL="115730" indent="-115730" defTabSz="685800">
              <a:buFont typeface="Arial"/>
              <a:buChar char="•"/>
              <a:defRPr/>
            </a:pPr>
            <a:r>
              <a:rPr lang="da-DK" sz="600">
                <a:solidFill>
                  <a:prstClr val="black"/>
                </a:solidFill>
                <a:latin typeface="Calibri" panose="020F0502020204030204"/>
              </a:rPr>
              <a:t>Forankring</a:t>
            </a:r>
            <a:r>
              <a:rPr lang="da-DK" sz="600">
                <a:solidFill>
                  <a:prstClr val="black"/>
                </a:solidFill>
                <a:latin typeface="Calibri" panose="020F0502020204030204"/>
                <a:cs typeface="Calibri"/>
              </a:rPr>
              <a:t> af anvendelse og kommunikationskultur</a:t>
            </a:r>
          </a:p>
          <a:p>
            <a:pPr defTabSz="685800">
              <a:defRPr/>
            </a:pPr>
            <a:endParaRPr lang="da-DK" sz="600">
              <a:solidFill>
                <a:prstClr val="black"/>
              </a:solidFill>
              <a:latin typeface="Calibri" panose="020F0502020204030204"/>
              <a:cs typeface="Calibri"/>
            </a:endParaRPr>
          </a:p>
        </p:txBody>
      </p:sp>
      <p:sp>
        <p:nvSpPr>
          <p:cNvPr id="9" name="Rektangel: afrundede hjørner 8">
            <a:extLst>
              <a:ext uri="{FF2B5EF4-FFF2-40B4-BE49-F238E27FC236}">
                <a16:creationId xmlns:a16="http://schemas.microsoft.com/office/drawing/2014/main" id="{2B83CA0F-7FCC-4673-BCD7-063D270CA2CE}"/>
              </a:ext>
            </a:extLst>
          </p:cNvPr>
          <p:cNvSpPr/>
          <p:nvPr/>
        </p:nvSpPr>
        <p:spPr>
          <a:xfrm>
            <a:off x="2777842" y="4170584"/>
            <a:ext cx="1346648" cy="720509"/>
          </a:xfrm>
          <a:prstGeom prst="roundRect">
            <a:avLst/>
          </a:prstGeom>
          <a:noFill/>
          <a:ln w="38100">
            <a:solidFill>
              <a:srgbClr val="166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da-DK" sz="900" b="1">
                <a:solidFill>
                  <a:prstClr val="black"/>
                </a:solidFill>
                <a:latin typeface="Calibri" panose="020F0502020204030204"/>
                <a:cs typeface="Calibri"/>
              </a:rPr>
              <a:t>LOKAL AULA ADMINISTRATOR</a:t>
            </a:r>
          </a:p>
          <a:p>
            <a:pPr marL="115730" indent="-115730" defTabSz="685800">
              <a:buFont typeface="Arial"/>
              <a:buChar char="•"/>
              <a:defRPr/>
            </a:pPr>
            <a:r>
              <a:rPr lang="da-DK" sz="600">
                <a:solidFill>
                  <a:prstClr val="black"/>
                </a:solidFill>
                <a:latin typeface="Calibri" panose="020F0502020204030204"/>
                <a:cs typeface="Calibri"/>
              </a:rPr>
              <a:t>Lokal opsætning af Aula </a:t>
            </a:r>
          </a:p>
          <a:p>
            <a:pPr marL="115730" indent="-115730" defTabSz="685800">
              <a:buFont typeface="Arial"/>
              <a:buChar char="•"/>
              <a:defRPr/>
            </a:pPr>
            <a:r>
              <a:rPr lang="da-DK" sz="600">
                <a:solidFill>
                  <a:prstClr val="black"/>
                </a:solidFill>
                <a:latin typeface="Calibri" panose="020F0502020204030204"/>
                <a:cs typeface="Calibri"/>
              </a:rPr>
              <a:t>Tovholder - SkoleIntra oprydning</a:t>
            </a:r>
          </a:p>
          <a:p>
            <a:pPr marL="115730" indent="-115730" defTabSz="685800">
              <a:buFont typeface="Arial"/>
              <a:buChar char="•"/>
              <a:defRPr/>
            </a:pPr>
            <a:r>
              <a:rPr lang="da-DK" sz="600">
                <a:solidFill>
                  <a:prstClr val="black"/>
                </a:solidFill>
                <a:latin typeface="Calibri" panose="020F0502020204030204"/>
                <a:cs typeface="Calibri"/>
              </a:rPr>
              <a:t>Administrative Aula-opgaver med mulighed for at uddelegere</a:t>
            </a:r>
          </a:p>
        </p:txBody>
      </p:sp>
      <p:sp>
        <p:nvSpPr>
          <p:cNvPr id="10" name="Rektangel: afrundede hjørner 9">
            <a:extLst>
              <a:ext uri="{FF2B5EF4-FFF2-40B4-BE49-F238E27FC236}">
                <a16:creationId xmlns:a16="http://schemas.microsoft.com/office/drawing/2014/main" id="{04E7E72C-C497-4F6F-B361-B4C58CC279D2}"/>
              </a:ext>
            </a:extLst>
          </p:cNvPr>
          <p:cNvSpPr/>
          <p:nvPr/>
        </p:nvSpPr>
        <p:spPr>
          <a:xfrm>
            <a:off x="4322890" y="4176876"/>
            <a:ext cx="1346648" cy="720501"/>
          </a:xfrm>
          <a:prstGeom prst="roundRect">
            <a:avLst/>
          </a:prstGeom>
          <a:noFill/>
          <a:ln w="38100">
            <a:solidFill>
              <a:srgbClr val="166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da-DK" sz="900" b="1">
                <a:solidFill>
                  <a:prstClr val="black"/>
                </a:solidFill>
                <a:latin typeface="Calibri" panose="020F0502020204030204"/>
                <a:cs typeface="Calibri"/>
              </a:rPr>
              <a:t>  AULA </a:t>
            </a:r>
          </a:p>
          <a:p>
            <a:pPr defTabSz="685800">
              <a:defRPr/>
            </a:pPr>
            <a:r>
              <a:rPr lang="da-DK" sz="900" b="1">
                <a:solidFill>
                  <a:prstClr val="black"/>
                </a:solidFill>
                <a:latin typeface="Calibri" panose="020F0502020204030204"/>
                <a:cs typeface="Calibri"/>
              </a:rPr>
              <a:t>SUPERBRUGER</a:t>
            </a:r>
            <a:endParaRPr lang="da-DK" sz="600">
              <a:solidFill>
                <a:prstClr val="black"/>
              </a:solidFill>
              <a:latin typeface="Calibri" panose="020F0502020204030204"/>
              <a:cs typeface="Calibri"/>
            </a:endParaRPr>
          </a:p>
          <a:p>
            <a:pPr marL="115730" indent="-115730" defTabSz="685800">
              <a:buFont typeface="Arial"/>
              <a:buChar char="•"/>
              <a:defRPr/>
            </a:pPr>
            <a:r>
              <a:rPr lang="da-DK" sz="600">
                <a:solidFill>
                  <a:prstClr val="black"/>
                </a:solidFill>
                <a:latin typeface="Calibri" panose="020F0502020204030204"/>
                <a:cs typeface="Calibri"/>
              </a:rPr>
              <a:t>Daglig støtte til skolens brugere</a:t>
            </a:r>
          </a:p>
          <a:p>
            <a:pPr marL="115730" indent="-115730" defTabSz="685800">
              <a:buFont typeface="Arial"/>
              <a:buChar char="•"/>
              <a:defRPr/>
            </a:pPr>
            <a:endParaRPr lang="da-DK" sz="600">
              <a:solidFill>
                <a:prstClr val="black"/>
              </a:solidFill>
              <a:latin typeface="Calibri" panose="020F0502020204030204"/>
              <a:cs typeface="Calibri"/>
            </a:endParaRPr>
          </a:p>
          <a:p>
            <a:pPr defTabSz="685800">
              <a:defRPr/>
            </a:pPr>
            <a:endParaRPr lang="da-DK" sz="600">
              <a:solidFill>
                <a:prstClr val="black"/>
              </a:solidFill>
              <a:latin typeface="Calibri" panose="020F0502020204030204"/>
              <a:cs typeface="Calibri"/>
            </a:endParaRPr>
          </a:p>
        </p:txBody>
      </p:sp>
      <p:pic>
        <p:nvPicPr>
          <p:cNvPr id="11" name="Grafik 10" descr="Bruger">
            <a:extLst>
              <a:ext uri="{FF2B5EF4-FFF2-40B4-BE49-F238E27FC236}">
                <a16:creationId xmlns:a16="http://schemas.microsoft.com/office/drawing/2014/main" id="{04682F1A-2ECF-4F6E-9C2A-56F6610EA7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02549" y="1739630"/>
            <a:ext cx="515686" cy="515686"/>
          </a:xfrm>
          <a:prstGeom prst="rect">
            <a:avLst/>
          </a:prstGeom>
        </p:spPr>
      </p:pic>
      <p:pic>
        <p:nvPicPr>
          <p:cNvPr id="12" name="Grafik 11" descr="Bruger">
            <a:extLst>
              <a:ext uri="{FF2B5EF4-FFF2-40B4-BE49-F238E27FC236}">
                <a16:creationId xmlns:a16="http://schemas.microsoft.com/office/drawing/2014/main" id="{4D2AD2E9-AB53-4019-94F8-AD0223250C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05814" y="1739407"/>
            <a:ext cx="515686" cy="515686"/>
          </a:xfrm>
          <a:prstGeom prst="rect">
            <a:avLst/>
          </a:prstGeom>
        </p:spPr>
      </p:pic>
      <p:pic>
        <p:nvPicPr>
          <p:cNvPr id="13" name="Grafik 12" descr="Bruger">
            <a:extLst>
              <a:ext uri="{FF2B5EF4-FFF2-40B4-BE49-F238E27FC236}">
                <a16:creationId xmlns:a16="http://schemas.microsoft.com/office/drawing/2014/main" id="{3E42CF0A-189A-4731-8F3D-71BD7364B3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9308" y="3909668"/>
            <a:ext cx="377712" cy="377712"/>
          </a:xfrm>
          <a:prstGeom prst="rect">
            <a:avLst/>
          </a:prstGeom>
        </p:spPr>
      </p:pic>
      <p:pic>
        <p:nvPicPr>
          <p:cNvPr id="14" name="Grafik 13" descr="Bruger">
            <a:extLst>
              <a:ext uri="{FF2B5EF4-FFF2-40B4-BE49-F238E27FC236}">
                <a16:creationId xmlns:a16="http://schemas.microsoft.com/office/drawing/2014/main" id="{9F7458A9-8DF3-42A9-A958-A67BB9901C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63668" y="3915959"/>
            <a:ext cx="377490" cy="377490"/>
          </a:xfrm>
          <a:prstGeom prst="rect">
            <a:avLst/>
          </a:prstGeom>
        </p:spPr>
      </p:pic>
      <p:pic>
        <p:nvPicPr>
          <p:cNvPr id="15" name="Grafik 14" descr="Bruger">
            <a:extLst>
              <a:ext uri="{FF2B5EF4-FFF2-40B4-BE49-F238E27FC236}">
                <a16:creationId xmlns:a16="http://schemas.microsoft.com/office/drawing/2014/main" id="{B781D215-A4C3-42D2-9804-8A9C2656E7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32594" y="3922250"/>
            <a:ext cx="377490" cy="377490"/>
          </a:xfrm>
          <a:prstGeom prst="rect">
            <a:avLst/>
          </a:prstGeom>
        </p:spPr>
      </p:pic>
      <p:cxnSp>
        <p:nvCxnSpPr>
          <p:cNvPr id="16" name="Lige forbindelse 15">
            <a:extLst>
              <a:ext uri="{FF2B5EF4-FFF2-40B4-BE49-F238E27FC236}">
                <a16:creationId xmlns:a16="http://schemas.microsoft.com/office/drawing/2014/main" id="{BF20165B-4C34-4A42-BF77-6354B56B7C79}"/>
              </a:ext>
            </a:extLst>
          </p:cNvPr>
          <p:cNvCxnSpPr>
            <a:cxnSpLocks/>
          </p:cNvCxnSpPr>
          <p:nvPr/>
        </p:nvCxnSpPr>
        <p:spPr>
          <a:xfrm>
            <a:off x="1319188" y="3572645"/>
            <a:ext cx="7075314" cy="0"/>
          </a:xfrm>
          <a:prstGeom prst="line">
            <a:avLst/>
          </a:prstGeom>
          <a:ln w="38100">
            <a:solidFill>
              <a:srgbClr val="E84E0F"/>
            </a:solidFill>
            <a:prstDash val="sysDot"/>
          </a:ln>
        </p:spPr>
        <p:style>
          <a:lnRef idx="1">
            <a:schemeClr val="accent1"/>
          </a:lnRef>
          <a:fillRef idx="0">
            <a:schemeClr val="accent1"/>
          </a:fillRef>
          <a:effectRef idx="0">
            <a:schemeClr val="accent1"/>
          </a:effectRef>
          <a:fontRef idx="minor">
            <a:schemeClr val="tx1"/>
          </a:fontRef>
        </p:style>
      </p:cxnSp>
      <p:sp>
        <p:nvSpPr>
          <p:cNvPr id="17" name="Tekstfelt 16">
            <a:extLst>
              <a:ext uri="{FF2B5EF4-FFF2-40B4-BE49-F238E27FC236}">
                <a16:creationId xmlns:a16="http://schemas.microsoft.com/office/drawing/2014/main" id="{FDB77084-D8A0-4EF6-91C7-4B8AFFDD0115}"/>
              </a:ext>
            </a:extLst>
          </p:cNvPr>
          <p:cNvSpPr txBox="1"/>
          <p:nvPr/>
        </p:nvSpPr>
        <p:spPr>
          <a:xfrm>
            <a:off x="328232" y="2478526"/>
            <a:ext cx="1131570" cy="404406"/>
          </a:xfrm>
          <a:prstGeom prst="rect">
            <a:avLst/>
          </a:prstGeom>
          <a:noFill/>
        </p:spPr>
        <p:txBody>
          <a:bodyPr wrap="square" rtlCol="0">
            <a:spAutoFit/>
          </a:bodyPr>
          <a:lstStyle/>
          <a:p>
            <a:pPr defTabSz="685800"/>
            <a:r>
              <a:rPr lang="da-DK" sz="1080" b="1">
                <a:solidFill>
                  <a:prstClr val="black"/>
                </a:solidFill>
                <a:latin typeface="Calibri" panose="020F0502020204030204"/>
              </a:rPr>
              <a:t>FÆLLES</a:t>
            </a:r>
            <a:r>
              <a:rPr lang="da-DK" sz="948">
                <a:solidFill>
                  <a:prstClr val="black"/>
                </a:solidFill>
                <a:latin typeface="Calibri" panose="020F0502020204030204"/>
              </a:rPr>
              <a:t> </a:t>
            </a:r>
            <a:br>
              <a:rPr lang="da-DK" sz="948">
                <a:solidFill>
                  <a:prstClr val="black"/>
                </a:solidFill>
                <a:latin typeface="Calibri" panose="020F0502020204030204"/>
              </a:rPr>
            </a:br>
            <a:endParaRPr lang="da-DK" sz="948">
              <a:solidFill>
                <a:prstClr val="black"/>
              </a:solidFill>
              <a:latin typeface="Calibri" panose="020F0502020204030204"/>
            </a:endParaRPr>
          </a:p>
        </p:txBody>
      </p:sp>
      <p:sp>
        <p:nvSpPr>
          <p:cNvPr id="18" name="Tekstfelt 17">
            <a:extLst>
              <a:ext uri="{FF2B5EF4-FFF2-40B4-BE49-F238E27FC236}">
                <a16:creationId xmlns:a16="http://schemas.microsoft.com/office/drawing/2014/main" id="{8F470691-0EB9-4476-98E6-BFD1B0F2C681}"/>
              </a:ext>
            </a:extLst>
          </p:cNvPr>
          <p:cNvSpPr txBox="1"/>
          <p:nvPr/>
        </p:nvSpPr>
        <p:spPr>
          <a:xfrm>
            <a:off x="331661" y="4109062"/>
            <a:ext cx="1034045" cy="404406"/>
          </a:xfrm>
          <a:prstGeom prst="rect">
            <a:avLst/>
          </a:prstGeom>
          <a:noFill/>
        </p:spPr>
        <p:txBody>
          <a:bodyPr wrap="square" rtlCol="0">
            <a:spAutoFit/>
          </a:bodyPr>
          <a:lstStyle/>
          <a:p>
            <a:pPr defTabSz="685800"/>
            <a:r>
              <a:rPr lang="da-DK" sz="1080" b="1">
                <a:solidFill>
                  <a:prstClr val="black"/>
                </a:solidFill>
                <a:latin typeface="Calibri" panose="020F0502020204030204"/>
              </a:rPr>
              <a:t>LOKALT</a:t>
            </a:r>
            <a:r>
              <a:rPr lang="da-DK" sz="948">
                <a:solidFill>
                  <a:prstClr val="black"/>
                </a:solidFill>
                <a:latin typeface="Calibri" panose="020F0502020204030204"/>
              </a:rPr>
              <a:t> </a:t>
            </a:r>
            <a:br>
              <a:rPr lang="da-DK" sz="948">
                <a:solidFill>
                  <a:prstClr val="black"/>
                </a:solidFill>
                <a:latin typeface="Calibri" panose="020F0502020204030204"/>
              </a:rPr>
            </a:br>
            <a:endParaRPr lang="da-DK" sz="948">
              <a:solidFill>
                <a:prstClr val="black"/>
              </a:solidFill>
              <a:latin typeface="Calibri" panose="020F0502020204030204"/>
            </a:endParaRPr>
          </a:p>
        </p:txBody>
      </p:sp>
      <p:sp>
        <p:nvSpPr>
          <p:cNvPr id="21" name="Rektangel: afrundede hjørner 20">
            <a:extLst>
              <a:ext uri="{FF2B5EF4-FFF2-40B4-BE49-F238E27FC236}">
                <a16:creationId xmlns:a16="http://schemas.microsoft.com/office/drawing/2014/main" id="{1EA603EF-5124-427B-BB2C-6BD8E4D59FF1}"/>
              </a:ext>
            </a:extLst>
          </p:cNvPr>
          <p:cNvSpPr/>
          <p:nvPr/>
        </p:nvSpPr>
        <p:spPr>
          <a:xfrm>
            <a:off x="5830188" y="4170368"/>
            <a:ext cx="1346648" cy="720501"/>
          </a:xfrm>
          <a:prstGeom prst="roundRect">
            <a:avLst/>
          </a:prstGeom>
          <a:noFill/>
          <a:ln w="38100">
            <a:solidFill>
              <a:srgbClr val="166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da-DK" sz="900" b="1">
                <a:solidFill>
                  <a:prstClr val="black"/>
                </a:solidFill>
                <a:latin typeface="Calibri" panose="020F0502020204030204"/>
                <a:cs typeface="Calibri"/>
              </a:rPr>
              <a:t>AULA MEDARBEJDERE</a:t>
            </a:r>
            <a:endParaRPr lang="da-DK" sz="600">
              <a:solidFill>
                <a:prstClr val="black"/>
              </a:solidFill>
              <a:latin typeface="Calibri" panose="020F0502020204030204"/>
              <a:cs typeface="Calibri"/>
            </a:endParaRPr>
          </a:p>
          <a:p>
            <a:pPr marL="115730" indent="-115730" defTabSz="685800">
              <a:buFont typeface="Arial"/>
              <a:buChar char="•"/>
              <a:defRPr/>
            </a:pPr>
            <a:r>
              <a:rPr lang="da-DK" sz="600">
                <a:solidFill>
                  <a:prstClr val="black"/>
                </a:solidFill>
                <a:latin typeface="Calibri" panose="020F0502020204030204"/>
                <a:cs typeface="Calibri"/>
              </a:rPr>
              <a:t>Daglige brugere</a:t>
            </a:r>
          </a:p>
          <a:p>
            <a:pPr marL="115730" indent="-115730" defTabSz="685800">
              <a:buFont typeface="Arial"/>
              <a:buChar char="•"/>
              <a:defRPr/>
            </a:pPr>
            <a:endParaRPr lang="da-DK" sz="600">
              <a:solidFill>
                <a:prstClr val="black"/>
              </a:solidFill>
              <a:latin typeface="Calibri" panose="020F0502020204030204"/>
              <a:cs typeface="Calibri"/>
            </a:endParaRPr>
          </a:p>
          <a:p>
            <a:pPr defTabSz="685800">
              <a:defRPr/>
            </a:pPr>
            <a:endParaRPr lang="da-DK" sz="600">
              <a:solidFill>
                <a:prstClr val="black"/>
              </a:solidFill>
              <a:latin typeface="Calibri" panose="020F0502020204030204"/>
              <a:cs typeface="Calibri"/>
            </a:endParaRPr>
          </a:p>
        </p:txBody>
      </p:sp>
      <p:pic>
        <p:nvPicPr>
          <p:cNvPr id="22" name="Grafik 21" descr="Bruger">
            <a:extLst>
              <a:ext uri="{FF2B5EF4-FFF2-40B4-BE49-F238E27FC236}">
                <a16:creationId xmlns:a16="http://schemas.microsoft.com/office/drawing/2014/main" id="{B831D42E-0F33-472D-A60A-C85AA226AF4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9892" y="3915743"/>
            <a:ext cx="377490" cy="377490"/>
          </a:xfrm>
          <a:prstGeom prst="rect">
            <a:avLst/>
          </a:prstGeom>
        </p:spPr>
      </p:pic>
      <p:sp>
        <p:nvSpPr>
          <p:cNvPr id="23" name="Rektangel: afrundede hjørner 22">
            <a:extLst>
              <a:ext uri="{FF2B5EF4-FFF2-40B4-BE49-F238E27FC236}">
                <a16:creationId xmlns:a16="http://schemas.microsoft.com/office/drawing/2014/main" id="{D7187AC9-F8D0-496A-9D14-57845D51FD4E}"/>
              </a:ext>
            </a:extLst>
          </p:cNvPr>
          <p:cNvSpPr/>
          <p:nvPr/>
        </p:nvSpPr>
        <p:spPr>
          <a:xfrm>
            <a:off x="7347548" y="4158833"/>
            <a:ext cx="1346648" cy="720501"/>
          </a:xfrm>
          <a:prstGeom prst="roundRect">
            <a:avLst/>
          </a:prstGeom>
          <a:noFill/>
          <a:ln w="38100">
            <a:solidFill>
              <a:srgbClr val="166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da-DK" sz="900" b="1">
                <a:solidFill>
                  <a:prstClr val="black"/>
                </a:solidFill>
                <a:latin typeface="Calibri" panose="020F0502020204030204"/>
                <a:cs typeface="Calibri"/>
              </a:rPr>
              <a:t>AULA FORÆLDRE OG ELEVER</a:t>
            </a:r>
            <a:endParaRPr lang="da-DK" sz="600">
              <a:solidFill>
                <a:prstClr val="black"/>
              </a:solidFill>
              <a:latin typeface="Calibri" panose="020F0502020204030204"/>
              <a:cs typeface="Calibri"/>
            </a:endParaRPr>
          </a:p>
          <a:p>
            <a:pPr marL="115730" indent="-115730" defTabSz="685800">
              <a:buFont typeface="Arial"/>
              <a:buChar char="•"/>
              <a:defRPr/>
            </a:pPr>
            <a:r>
              <a:rPr lang="da-DK" sz="600">
                <a:solidFill>
                  <a:prstClr val="black"/>
                </a:solidFill>
                <a:latin typeface="Calibri" panose="020F0502020204030204"/>
                <a:cs typeface="Calibri"/>
              </a:rPr>
              <a:t>Daglige brugere</a:t>
            </a:r>
          </a:p>
          <a:p>
            <a:pPr marL="115730" indent="-115730" defTabSz="685800">
              <a:buFont typeface="Arial"/>
              <a:buChar char="•"/>
              <a:defRPr/>
            </a:pPr>
            <a:endParaRPr lang="da-DK" sz="600">
              <a:solidFill>
                <a:prstClr val="black"/>
              </a:solidFill>
              <a:latin typeface="Calibri" panose="020F0502020204030204"/>
              <a:cs typeface="Calibri"/>
            </a:endParaRPr>
          </a:p>
          <a:p>
            <a:pPr defTabSz="685800">
              <a:defRPr/>
            </a:pPr>
            <a:endParaRPr lang="da-DK" sz="600">
              <a:solidFill>
                <a:prstClr val="black"/>
              </a:solidFill>
              <a:latin typeface="Calibri" panose="020F0502020204030204"/>
              <a:cs typeface="Calibri"/>
            </a:endParaRPr>
          </a:p>
        </p:txBody>
      </p:sp>
      <p:pic>
        <p:nvPicPr>
          <p:cNvPr id="24" name="Grafik 23" descr="Bruger">
            <a:extLst>
              <a:ext uri="{FF2B5EF4-FFF2-40B4-BE49-F238E27FC236}">
                <a16:creationId xmlns:a16="http://schemas.microsoft.com/office/drawing/2014/main" id="{5F9053DB-88DA-4C1C-99E3-0BBC9CBCFC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57252" y="3904208"/>
            <a:ext cx="377490" cy="377490"/>
          </a:xfrm>
          <a:prstGeom prst="rect">
            <a:avLst/>
          </a:prstGeom>
        </p:spPr>
      </p:pic>
    </p:spTree>
    <p:extLst>
      <p:ext uri="{BB962C8B-B14F-4D97-AF65-F5344CB8AC3E}">
        <p14:creationId xmlns:p14="http://schemas.microsoft.com/office/powerpoint/2010/main" val="1568553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5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3CF4R_5BTEGWf5O4gJW0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YRJKvuGTZ2krL9VcRWN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_eXx8PRQ2OUzBoqHZZ6N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_eXx8PRQ2OUzBoqHZZ6N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u4ZkqeOTFWy9PcZ5O9b1Q"/>
</p:tagLst>
</file>

<file path=ppt/theme/theme1.xml><?xml version="1.0" encoding="utf-8"?>
<a:theme xmlns:a="http://schemas.openxmlformats.org/drawingml/2006/main" name="Office-tema">
  <a:themeElements>
    <a:clrScheme name="Brugerdefineret 1">
      <a:dk1>
        <a:srgbClr val="000000"/>
      </a:dk1>
      <a:lt1>
        <a:srgbClr val="FFFFFF"/>
      </a:lt1>
      <a:dk2>
        <a:srgbClr val="44546A"/>
      </a:dk2>
      <a:lt2>
        <a:srgbClr val="E7E6E6"/>
      </a:lt2>
      <a:accent1>
        <a:srgbClr val="539EC6"/>
      </a:accent1>
      <a:accent2>
        <a:srgbClr val="337DA6"/>
      </a:accent2>
      <a:accent3>
        <a:srgbClr val="17638E"/>
      </a:accent3>
      <a:accent4>
        <a:srgbClr val="19415F"/>
      </a:accent4>
      <a:accent5>
        <a:srgbClr val="539EC6"/>
      </a:accent5>
      <a:accent6>
        <a:srgbClr val="337DA6"/>
      </a:accent6>
      <a:hlink>
        <a:srgbClr val="17638E"/>
      </a:hlink>
      <a:folHlink>
        <a:srgbClr val="19415F"/>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la" id="{81F5F617-9A3D-5344-938D-741E46F761D9}" vid="{2CA48539-7013-B04F-AB67-6A85BA2D1BF3}"/>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59A9C3DBC90E941A1B2808491BAB128" ma:contentTypeVersion="7" ma:contentTypeDescription="Opret et nyt dokument." ma:contentTypeScope="" ma:versionID="91d16a2933739852d253ae4ae459e1be">
  <xsd:schema xmlns:xsd="http://www.w3.org/2001/XMLSchema" xmlns:xs="http://www.w3.org/2001/XMLSchema" xmlns:p="http://schemas.microsoft.com/office/2006/metadata/properties" xmlns:ns2="16ca11c2-652e-4984-bdfe-49786aa2f500" xmlns:ns3="f26a3494-fb29-4aa4-bfb0-35341ca39cf4" targetNamespace="http://schemas.microsoft.com/office/2006/metadata/properties" ma:root="true" ma:fieldsID="770d8220dc17f23bd25660a39d935895" ns2:_="" ns3:_="">
    <xsd:import namespace="16ca11c2-652e-4984-bdfe-49786aa2f500"/>
    <xsd:import namespace="f26a3494-fb29-4aa4-bfb0-35341ca39c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a11c2-652e-4984-bdfe-49786aa2f50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6a3494-fb29-4aa4-bfb0-35341ca39cf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EB160E-D2B0-4614-8250-8061A04D91C7}">
  <ds:schemaRefs>
    <ds:schemaRef ds:uri="16ca11c2-652e-4984-bdfe-49786aa2f500"/>
    <ds:schemaRef ds:uri="f26a3494-fb29-4aa4-bfb0-35341ca39c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7328D2-52AD-4F29-9870-45C92ABB21CC}">
  <ds:schemaRefs>
    <ds:schemaRef ds:uri="http://purl.org/dc/elements/1.1/"/>
    <ds:schemaRef ds:uri="http://schemas.microsoft.com/office/2006/metadata/properties"/>
    <ds:schemaRef ds:uri="16ca11c2-652e-4984-bdfe-49786aa2f500"/>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f26a3494-fb29-4aa4-bfb0-35341ca39cf4"/>
    <ds:schemaRef ds:uri="http://www.w3.org/XML/1998/namespace"/>
    <ds:schemaRef ds:uri="http://purl.org/dc/dcmitype/"/>
  </ds:schemaRefs>
</ds:datastoreItem>
</file>

<file path=customXml/itemProps3.xml><?xml version="1.0" encoding="utf-8"?>
<ds:datastoreItem xmlns:ds="http://schemas.openxmlformats.org/officeDocument/2006/customXml" ds:itemID="{319A5931-C57B-44AF-9D6E-06E67AC101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1563</TotalTime>
  <Words>734</Words>
  <Application>Microsoft Office PowerPoint</Application>
  <PresentationFormat>Skærmshow (16:10)</PresentationFormat>
  <Paragraphs>153</Paragraphs>
  <Slides>6</Slides>
  <Notes>6</Notes>
  <HiddenSlides>1</HiddenSlides>
  <MMClips>0</MMClips>
  <ScaleCrop>false</ScaleCrop>
  <HeadingPairs>
    <vt:vector size="8" baseType="variant">
      <vt:variant>
        <vt:lpstr>Benyttede skrifttyper</vt:lpstr>
      </vt:variant>
      <vt:variant>
        <vt:i4>3</vt:i4>
      </vt:variant>
      <vt:variant>
        <vt:lpstr>Tema</vt:lpstr>
      </vt:variant>
      <vt:variant>
        <vt:i4>2</vt:i4>
      </vt:variant>
      <vt:variant>
        <vt:lpstr>Integrerede OLE-servere</vt:lpstr>
      </vt:variant>
      <vt:variant>
        <vt:i4>1</vt:i4>
      </vt:variant>
      <vt:variant>
        <vt:lpstr>Slidetitler</vt:lpstr>
      </vt:variant>
      <vt:variant>
        <vt:i4>6</vt:i4>
      </vt:variant>
    </vt:vector>
  </HeadingPairs>
  <TitlesOfParts>
    <vt:vector size="12" baseType="lpstr">
      <vt:lpstr>Arial</vt:lpstr>
      <vt:lpstr>Calibri</vt:lpstr>
      <vt:lpstr>Calibri Light</vt:lpstr>
      <vt:lpstr>Office-tema</vt:lpstr>
      <vt:lpstr>Kontortema</vt:lpstr>
      <vt:lpstr>think-cell Slide</vt:lpstr>
      <vt:lpstr>Undervisning og support setup  </vt:lpstr>
      <vt:lpstr>Undervisning og træning</vt:lpstr>
      <vt:lpstr>Aula roller</vt:lpstr>
      <vt:lpstr>Support setup</vt:lpstr>
      <vt:lpstr>Rekruttering af fire Aula supportere</vt:lpstr>
      <vt:lpstr>Roller i Aula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Dalhoff</dc:creator>
  <cp:lastModifiedBy>Martin Østergaard Mortensen</cp:lastModifiedBy>
  <cp:revision>4</cp:revision>
  <cp:lastPrinted>2019-02-21T09:33:14Z</cp:lastPrinted>
  <dcterms:created xsi:type="dcterms:W3CDTF">2018-05-28T07:09:24Z</dcterms:created>
  <dcterms:modified xsi:type="dcterms:W3CDTF">2019-02-22T10:55:14Z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0x010100059A9C3DBC90E941A1B2808491BAB128</vt:lpwstr>
  </property>
  <property fmtid="{D5CDD505-2E9C-101B-9397-08002B2CF9AE}" pid="3" name="AuthorIds_UIVersion_8704">
    <vt:lpwstr>15</vt:lpwstr>
  </property>
</Properties>
</file>